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4"/>
  </p:notesMasterIdLst>
  <p:handoutMasterIdLst>
    <p:handoutMasterId r:id="rId55"/>
  </p:handoutMasterIdLst>
  <p:sldIdLst>
    <p:sldId id="887" r:id="rId2"/>
    <p:sldId id="1086" r:id="rId3"/>
    <p:sldId id="1087" r:id="rId4"/>
    <p:sldId id="1088" r:id="rId5"/>
    <p:sldId id="1091" r:id="rId6"/>
    <p:sldId id="1092" r:id="rId7"/>
    <p:sldId id="1097" r:id="rId8"/>
    <p:sldId id="1098" r:id="rId9"/>
    <p:sldId id="1103" r:id="rId10"/>
    <p:sldId id="1104" r:id="rId11"/>
    <p:sldId id="1105" r:id="rId12"/>
    <p:sldId id="1106" r:id="rId13"/>
    <p:sldId id="1107" r:id="rId14"/>
    <p:sldId id="1108" r:id="rId15"/>
    <p:sldId id="1109" r:id="rId16"/>
    <p:sldId id="1110" r:id="rId17"/>
    <p:sldId id="1111" r:id="rId18"/>
    <p:sldId id="1112" r:id="rId19"/>
    <p:sldId id="1113" r:id="rId20"/>
    <p:sldId id="1114" r:id="rId21"/>
    <p:sldId id="1115" r:id="rId22"/>
    <p:sldId id="1116" r:id="rId23"/>
    <p:sldId id="1117" r:id="rId24"/>
    <p:sldId id="1118" r:id="rId25"/>
    <p:sldId id="1119" r:id="rId26"/>
    <p:sldId id="1120" r:id="rId27"/>
    <p:sldId id="1121" r:id="rId28"/>
    <p:sldId id="1122" r:id="rId29"/>
    <p:sldId id="1123" r:id="rId30"/>
    <p:sldId id="1129" r:id="rId31"/>
    <p:sldId id="1130" r:id="rId32"/>
    <p:sldId id="1143" r:id="rId33"/>
    <p:sldId id="1144" r:id="rId34"/>
    <p:sldId id="1145" r:id="rId35"/>
    <p:sldId id="1146" r:id="rId36"/>
    <p:sldId id="1147" r:id="rId37"/>
    <p:sldId id="1148" r:id="rId38"/>
    <p:sldId id="1149" r:id="rId39"/>
    <p:sldId id="1150" r:id="rId40"/>
    <p:sldId id="1151" r:id="rId41"/>
    <p:sldId id="1152" r:id="rId42"/>
    <p:sldId id="1155" r:id="rId43"/>
    <p:sldId id="1156" r:id="rId44"/>
    <p:sldId id="1157" r:id="rId45"/>
    <p:sldId id="1158" r:id="rId46"/>
    <p:sldId id="1163" r:id="rId47"/>
    <p:sldId id="1164" r:id="rId48"/>
    <p:sldId id="1165" r:id="rId49"/>
    <p:sldId id="1166" r:id="rId50"/>
    <p:sldId id="1167" r:id="rId51"/>
    <p:sldId id="1168" r:id="rId52"/>
    <p:sldId id="890" r:id="rId53"/>
  </p:sldIdLst>
  <p:sldSz cx="10693400" cy="7561263"/>
  <p:notesSz cx="6858000" cy="9144000"/>
  <p:defaultTextStyle>
    <a:defPPr>
      <a:defRPr lang="en-US"/>
    </a:defPPr>
    <a:lvl1pPr marL="0" algn="l" defTabSz="497937" rtl="0" eaLnBrk="1" latinLnBrk="0" hangingPunct="1">
      <a:defRPr sz="2000" kern="1200">
        <a:solidFill>
          <a:schemeClr val="tx1"/>
        </a:solidFill>
        <a:latin typeface="+mn-lt"/>
        <a:ea typeface="+mn-ea"/>
        <a:cs typeface="+mn-cs"/>
      </a:defRPr>
    </a:lvl1pPr>
    <a:lvl2pPr marL="497937" algn="l" defTabSz="497937" rtl="0" eaLnBrk="1" latinLnBrk="0" hangingPunct="1">
      <a:defRPr sz="2000" kern="1200">
        <a:solidFill>
          <a:schemeClr val="tx1"/>
        </a:solidFill>
        <a:latin typeface="+mn-lt"/>
        <a:ea typeface="+mn-ea"/>
        <a:cs typeface="+mn-cs"/>
      </a:defRPr>
    </a:lvl2pPr>
    <a:lvl3pPr marL="995873" algn="l" defTabSz="497937" rtl="0" eaLnBrk="1" latinLnBrk="0" hangingPunct="1">
      <a:defRPr sz="2000" kern="1200">
        <a:solidFill>
          <a:schemeClr val="tx1"/>
        </a:solidFill>
        <a:latin typeface="+mn-lt"/>
        <a:ea typeface="+mn-ea"/>
        <a:cs typeface="+mn-cs"/>
      </a:defRPr>
    </a:lvl3pPr>
    <a:lvl4pPr marL="1493810" algn="l" defTabSz="497937" rtl="0" eaLnBrk="1" latinLnBrk="0" hangingPunct="1">
      <a:defRPr sz="2000" kern="1200">
        <a:solidFill>
          <a:schemeClr val="tx1"/>
        </a:solidFill>
        <a:latin typeface="+mn-lt"/>
        <a:ea typeface="+mn-ea"/>
        <a:cs typeface="+mn-cs"/>
      </a:defRPr>
    </a:lvl4pPr>
    <a:lvl5pPr marL="1991746" algn="l" defTabSz="497937" rtl="0" eaLnBrk="1" latinLnBrk="0" hangingPunct="1">
      <a:defRPr sz="2000" kern="1200">
        <a:solidFill>
          <a:schemeClr val="tx1"/>
        </a:solidFill>
        <a:latin typeface="+mn-lt"/>
        <a:ea typeface="+mn-ea"/>
        <a:cs typeface="+mn-cs"/>
      </a:defRPr>
    </a:lvl5pPr>
    <a:lvl6pPr marL="2489683" algn="l" defTabSz="497937" rtl="0" eaLnBrk="1" latinLnBrk="0" hangingPunct="1">
      <a:defRPr sz="2000" kern="1200">
        <a:solidFill>
          <a:schemeClr val="tx1"/>
        </a:solidFill>
        <a:latin typeface="+mn-lt"/>
        <a:ea typeface="+mn-ea"/>
        <a:cs typeface="+mn-cs"/>
      </a:defRPr>
    </a:lvl6pPr>
    <a:lvl7pPr marL="2987619" algn="l" defTabSz="497937" rtl="0" eaLnBrk="1" latinLnBrk="0" hangingPunct="1">
      <a:defRPr sz="2000" kern="1200">
        <a:solidFill>
          <a:schemeClr val="tx1"/>
        </a:solidFill>
        <a:latin typeface="+mn-lt"/>
        <a:ea typeface="+mn-ea"/>
        <a:cs typeface="+mn-cs"/>
      </a:defRPr>
    </a:lvl7pPr>
    <a:lvl8pPr marL="3485556" algn="l" defTabSz="497937" rtl="0" eaLnBrk="1" latinLnBrk="0" hangingPunct="1">
      <a:defRPr sz="2000" kern="1200">
        <a:solidFill>
          <a:schemeClr val="tx1"/>
        </a:solidFill>
        <a:latin typeface="+mn-lt"/>
        <a:ea typeface="+mn-ea"/>
        <a:cs typeface="+mn-cs"/>
      </a:defRPr>
    </a:lvl8pPr>
    <a:lvl9pPr marL="3983492" algn="l" defTabSz="497937"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1">
          <p15:clr>
            <a:srgbClr val="A4A3A4"/>
          </p15:clr>
        </p15:guide>
        <p15:guide id="2" orient="horz" pos="2336">
          <p15:clr>
            <a:srgbClr val="A4A3A4"/>
          </p15:clr>
        </p15:guide>
        <p15:guide id="3" orient="horz" pos="4241">
          <p15:clr>
            <a:srgbClr val="A4A3A4"/>
          </p15:clr>
        </p15:guide>
        <p15:guide id="4" orient="horz" pos="3878">
          <p15:clr>
            <a:srgbClr val="A4A3A4"/>
          </p15:clr>
        </p15:guide>
        <p15:guide id="5" pos="6212">
          <p15:clr>
            <a:srgbClr val="A4A3A4"/>
          </p15:clr>
        </p15:guide>
        <p15:guide id="6" pos="96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1B4C"/>
    <a:srgbClr val="BE3969"/>
    <a:srgbClr val="AAB964"/>
    <a:srgbClr val="7F7F7F"/>
    <a:srgbClr val="F2F2F2"/>
    <a:srgbClr val="8ADB53"/>
    <a:srgbClr val="956B9C"/>
    <a:srgbClr val="2DA4A2"/>
    <a:srgbClr val="404040"/>
    <a:srgbClr val="31384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Stile chi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Stile chiaro 1 - Colore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959" autoAdjust="0"/>
    <p:restoredTop sz="93979" autoAdjust="0"/>
  </p:normalViewPr>
  <p:slideViewPr>
    <p:cSldViewPr snapToObjects="1" showGuides="1">
      <p:cViewPr varScale="1">
        <p:scale>
          <a:sx n="97" d="100"/>
          <a:sy n="97" d="100"/>
        </p:scale>
        <p:origin x="948" y="72"/>
      </p:cViewPr>
      <p:guideLst>
        <p:guide orient="horz" pos="431"/>
        <p:guide orient="horz" pos="2336"/>
        <p:guide orient="horz" pos="4241"/>
        <p:guide orient="horz" pos="3878"/>
        <p:guide pos="6212"/>
        <p:guide pos="96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Objects="1" showGuides="1">
      <p:cViewPr varScale="1">
        <p:scale>
          <a:sx n="121" d="100"/>
          <a:sy n="121" d="100"/>
        </p:scale>
        <p:origin x="493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BB1CE94-A49F-CB4E-9AD9-728E13DD868F}" type="datetime1">
              <a:rPr lang="it-IT" smtClean="0"/>
              <a:t>09/05/2024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75F594D-7EB9-A04E-AC48-C588CE56DC92}" type="slidenum">
              <a:rPr lang="en-US" smtClean="0"/>
              <a:t>‹N›</a:t>
            </a:fld>
            <a:endParaRPr lang="en-US" dirty="0"/>
          </a:p>
        </p:txBody>
      </p:sp>
    </p:spTree>
    <p:extLst>
      <p:ext uri="{BB962C8B-B14F-4D97-AF65-F5344CB8AC3E}">
        <p14:creationId xmlns:p14="http://schemas.microsoft.com/office/powerpoint/2010/main" val="229453025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527E77-92FF-334F-9C90-28536B62662B}" type="datetime1">
              <a:rPr lang="it-IT" smtClean="0"/>
              <a:t>09/05/2024</a:t>
            </a:fld>
            <a:endParaRPr lang="en-US" dirty="0"/>
          </a:p>
        </p:txBody>
      </p:sp>
      <p:sp>
        <p:nvSpPr>
          <p:cNvPr id="4" name="Slide Image Placeholder 3"/>
          <p:cNvSpPr>
            <a:spLocks noGrp="1" noRot="1" noChangeAspect="1"/>
          </p:cNvSpPr>
          <p:nvPr>
            <p:ph type="sldImg" idx="2"/>
          </p:nvPr>
        </p:nvSpPr>
        <p:spPr>
          <a:xfrm>
            <a:off x="1004888" y="685800"/>
            <a:ext cx="48482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57CEFA-24DD-C84A-A367-9FBF1723324C}" type="slidenum">
              <a:rPr lang="en-US" smtClean="0"/>
              <a:t>‹N›</a:t>
            </a:fld>
            <a:endParaRPr lang="en-US" dirty="0"/>
          </a:p>
        </p:txBody>
      </p:sp>
    </p:spTree>
    <p:extLst>
      <p:ext uri="{BB962C8B-B14F-4D97-AF65-F5344CB8AC3E}">
        <p14:creationId xmlns:p14="http://schemas.microsoft.com/office/powerpoint/2010/main" val="3134172671"/>
      </p:ext>
    </p:extLst>
  </p:cSld>
  <p:clrMap bg1="lt1" tx1="dk1" bg2="lt2" tx2="dk2" accent1="accent1" accent2="accent2" accent3="accent3" accent4="accent4" accent5="accent5" accent6="accent6" hlink="hlink" folHlink="folHlink"/>
  <p:hf hdr="0" ftr="0" dt="0"/>
  <p:notesStyle>
    <a:lvl1pPr marL="0" algn="l" defTabSz="497937" rtl="0" eaLnBrk="1" latinLnBrk="0" hangingPunct="1">
      <a:defRPr sz="1300" kern="1200">
        <a:solidFill>
          <a:schemeClr val="tx1"/>
        </a:solidFill>
        <a:latin typeface="+mn-lt"/>
        <a:ea typeface="+mn-ea"/>
        <a:cs typeface="+mn-cs"/>
      </a:defRPr>
    </a:lvl1pPr>
    <a:lvl2pPr marL="497937" algn="l" defTabSz="497937" rtl="0" eaLnBrk="1" latinLnBrk="0" hangingPunct="1">
      <a:defRPr sz="1300" kern="1200">
        <a:solidFill>
          <a:schemeClr val="tx1"/>
        </a:solidFill>
        <a:latin typeface="+mn-lt"/>
        <a:ea typeface="+mn-ea"/>
        <a:cs typeface="+mn-cs"/>
      </a:defRPr>
    </a:lvl2pPr>
    <a:lvl3pPr marL="995873" algn="l" defTabSz="497937" rtl="0" eaLnBrk="1" latinLnBrk="0" hangingPunct="1">
      <a:defRPr sz="1300" kern="1200">
        <a:solidFill>
          <a:schemeClr val="tx1"/>
        </a:solidFill>
        <a:latin typeface="+mn-lt"/>
        <a:ea typeface="+mn-ea"/>
        <a:cs typeface="+mn-cs"/>
      </a:defRPr>
    </a:lvl3pPr>
    <a:lvl4pPr marL="1493810" algn="l" defTabSz="497937" rtl="0" eaLnBrk="1" latinLnBrk="0" hangingPunct="1">
      <a:defRPr sz="1300" kern="1200">
        <a:solidFill>
          <a:schemeClr val="tx1"/>
        </a:solidFill>
        <a:latin typeface="+mn-lt"/>
        <a:ea typeface="+mn-ea"/>
        <a:cs typeface="+mn-cs"/>
      </a:defRPr>
    </a:lvl4pPr>
    <a:lvl5pPr marL="1991746" algn="l" defTabSz="497937" rtl="0" eaLnBrk="1" latinLnBrk="0" hangingPunct="1">
      <a:defRPr sz="1300" kern="1200">
        <a:solidFill>
          <a:schemeClr val="tx1"/>
        </a:solidFill>
        <a:latin typeface="+mn-lt"/>
        <a:ea typeface="+mn-ea"/>
        <a:cs typeface="+mn-cs"/>
      </a:defRPr>
    </a:lvl5pPr>
    <a:lvl6pPr marL="2489683" algn="l" defTabSz="497937" rtl="0" eaLnBrk="1" latinLnBrk="0" hangingPunct="1">
      <a:defRPr sz="1300" kern="1200">
        <a:solidFill>
          <a:schemeClr val="tx1"/>
        </a:solidFill>
        <a:latin typeface="+mn-lt"/>
        <a:ea typeface="+mn-ea"/>
        <a:cs typeface="+mn-cs"/>
      </a:defRPr>
    </a:lvl6pPr>
    <a:lvl7pPr marL="2987619" algn="l" defTabSz="497937" rtl="0" eaLnBrk="1" latinLnBrk="0" hangingPunct="1">
      <a:defRPr sz="1300" kern="1200">
        <a:solidFill>
          <a:schemeClr val="tx1"/>
        </a:solidFill>
        <a:latin typeface="+mn-lt"/>
        <a:ea typeface="+mn-ea"/>
        <a:cs typeface="+mn-cs"/>
      </a:defRPr>
    </a:lvl7pPr>
    <a:lvl8pPr marL="3485556" algn="l" defTabSz="497937" rtl="0" eaLnBrk="1" latinLnBrk="0" hangingPunct="1">
      <a:defRPr sz="1300" kern="1200">
        <a:solidFill>
          <a:schemeClr val="tx1"/>
        </a:solidFill>
        <a:latin typeface="+mn-lt"/>
        <a:ea typeface="+mn-ea"/>
        <a:cs typeface="+mn-cs"/>
      </a:defRPr>
    </a:lvl8pPr>
    <a:lvl9pPr marL="3983492" algn="l" defTabSz="497937"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D57CEFA-24DD-C84A-A367-9FBF1723324C}" type="slidenum">
              <a:rPr lang="en-US" smtClean="0"/>
              <a:t>2</a:t>
            </a:fld>
            <a:endParaRPr lang="en-US" dirty="0"/>
          </a:p>
        </p:txBody>
      </p:sp>
    </p:spTree>
    <p:extLst>
      <p:ext uri="{BB962C8B-B14F-4D97-AF65-F5344CB8AC3E}">
        <p14:creationId xmlns:p14="http://schemas.microsoft.com/office/powerpoint/2010/main" val="35033645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050" name="Picture 2" descr="C:\Users\roberta.pirone\Documents\Corporate\Identity2015\Intranet\Modelli powerpoint per le presentazioni di valenza aziendale\sfondo_acq1new.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901" y="-70945"/>
            <a:ext cx="10817528" cy="7668000"/>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contenuto 27"/>
          <p:cNvSpPr txBox="1">
            <a:spLocks/>
          </p:cNvSpPr>
          <p:nvPr userDrawn="1"/>
        </p:nvSpPr>
        <p:spPr>
          <a:xfrm>
            <a:off x="2541630" y="5139393"/>
            <a:ext cx="2262187" cy="297422"/>
          </a:xfrm>
          <a:prstGeom prst="rect">
            <a:avLst/>
          </a:prstGeom>
        </p:spPr>
        <p:txBody>
          <a:bodyPr/>
          <a:lstStyle>
            <a:lvl1pPr marL="0" indent="0" algn="l" defTabSz="497937" rtl="0" eaLnBrk="1" latinLnBrk="0" hangingPunct="1">
              <a:spcBef>
                <a:spcPct val="20000"/>
              </a:spcBef>
              <a:buFont typeface="Lucida Grande"/>
              <a:buNone/>
              <a:defRPr sz="1400" b="0" kern="1200">
                <a:solidFill>
                  <a:srgbClr val="004276"/>
                </a:solidFill>
                <a:latin typeface="+mn-lt"/>
                <a:ea typeface="+mn-ea"/>
                <a:cs typeface="+mn-cs"/>
              </a:defRPr>
            </a:lvl1pPr>
            <a:lvl2pPr marL="0" indent="0" algn="l" defTabSz="497937" rtl="0" eaLnBrk="1" latinLnBrk="0" hangingPunct="1">
              <a:spcBef>
                <a:spcPct val="20000"/>
              </a:spcBef>
              <a:buFont typeface="Lucida Grande"/>
              <a:buNone/>
              <a:defRPr sz="1400" b="0" kern="1200">
                <a:solidFill>
                  <a:srgbClr val="5B6770"/>
                </a:solidFill>
                <a:latin typeface="+mn-lt"/>
                <a:ea typeface="+mn-ea"/>
                <a:cs typeface="+mn-cs"/>
              </a:defRPr>
            </a:lvl2pPr>
            <a:lvl3pPr marL="0" indent="0" algn="l" defTabSz="497937" rtl="0" eaLnBrk="1" latinLnBrk="0" hangingPunct="1">
              <a:spcBef>
                <a:spcPct val="20000"/>
              </a:spcBef>
              <a:buFont typeface="Lucida Grande"/>
              <a:buNone/>
              <a:defRPr sz="1400" b="0" kern="1200">
                <a:solidFill>
                  <a:srgbClr val="5B6770"/>
                </a:solidFill>
                <a:latin typeface="+mn-lt"/>
                <a:ea typeface="+mn-ea"/>
                <a:cs typeface="+mn-cs"/>
              </a:defRPr>
            </a:lvl3pPr>
            <a:lvl4pPr marL="0" indent="0" algn="l" defTabSz="497937" rtl="0" eaLnBrk="1" latinLnBrk="0" hangingPunct="1">
              <a:spcBef>
                <a:spcPct val="20000"/>
              </a:spcBef>
              <a:buFont typeface="Lucida Grande"/>
              <a:buNone/>
              <a:defRPr sz="1400" b="0" kern="1200">
                <a:solidFill>
                  <a:srgbClr val="5B6770"/>
                </a:solidFill>
                <a:latin typeface="+mn-lt"/>
                <a:ea typeface="+mn-ea"/>
                <a:cs typeface="+mn-cs"/>
              </a:defRPr>
            </a:lvl4pPr>
            <a:lvl5pPr marL="0" indent="0" algn="l" defTabSz="497937" rtl="0" eaLnBrk="1" latinLnBrk="0" hangingPunct="1">
              <a:spcBef>
                <a:spcPct val="20000"/>
              </a:spcBef>
              <a:buFont typeface="Lucida Grande"/>
              <a:buNone/>
              <a:defRPr sz="1400" b="0" kern="1200">
                <a:solidFill>
                  <a:srgbClr val="5B6770"/>
                </a:solidFill>
                <a:latin typeface="+mn-lt"/>
                <a:ea typeface="+mn-ea"/>
                <a:cs typeface="+mn-cs"/>
              </a:defRPr>
            </a:lvl5pPr>
            <a:lvl6pPr marL="2738651" indent="-248968" algn="l" defTabSz="497937" rtl="0" eaLnBrk="1" latinLnBrk="0" hangingPunct="1">
              <a:spcBef>
                <a:spcPct val="20000"/>
              </a:spcBef>
              <a:buFont typeface="Arial"/>
              <a:buChar char="•"/>
              <a:defRPr sz="2200" kern="1200">
                <a:solidFill>
                  <a:schemeClr val="tx1"/>
                </a:solidFill>
                <a:latin typeface="+mn-lt"/>
                <a:ea typeface="+mn-ea"/>
                <a:cs typeface="+mn-cs"/>
              </a:defRPr>
            </a:lvl6pPr>
            <a:lvl7pPr marL="3236587" indent="-248968" algn="l" defTabSz="497937" rtl="0" eaLnBrk="1" latinLnBrk="0" hangingPunct="1">
              <a:spcBef>
                <a:spcPct val="20000"/>
              </a:spcBef>
              <a:buFont typeface="Arial"/>
              <a:buChar char="•"/>
              <a:defRPr sz="2200" kern="1200">
                <a:solidFill>
                  <a:schemeClr val="tx1"/>
                </a:solidFill>
                <a:latin typeface="+mn-lt"/>
                <a:ea typeface="+mn-ea"/>
                <a:cs typeface="+mn-cs"/>
              </a:defRPr>
            </a:lvl7pPr>
            <a:lvl8pPr marL="3734524" indent="-248968" algn="l" defTabSz="497937" rtl="0" eaLnBrk="1" latinLnBrk="0" hangingPunct="1">
              <a:spcBef>
                <a:spcPct val="20000"/>
              </a:spcBef>
              <a:buFont typeface="Arial"/>
              <a:buChar char="•"/>
              <a:defRPr sz="2200" kern="1200">
                <a:solidFill>
                  <a:schemeClr val="tx1"/>
                </a:solidFill>
                <a:latin typeface="+mn-lt"/>
                <a:ea typeface="+mn-ea"/>
                <a:cs typeface="+mn-cs"/>
              </a:defRPr>
            </a:lvl8pPr>
            <a:lvl9pPr marL="4232460" indent="-248968" algn="l" defTabSz="497937" rtl="0" eaLnBrk="1" latinLnBrk="0" hangingPunct="1">
              <a:spcBef>
                <a:spcPct val="20000"/>
              </a:spcBef>
              <a:buFont typeface="Arial"/>
              <a:buChar char="•"/>
              <a:defRPr sz="2200" kern="1200">
                <a:solidFill>
                  <a:schemeClr val="tx1"/>
                </a:solidFill>
                <a:latin typeface="+mn-lt"/>
                <a:ea typeface="+mn-ea"/>
                <a:cs typeface="+mn-cs"/>
              </a:defRPr>
            </a:lvl9pPr>
          </a:lstStyle>
          <a:p>
            <a:r>
              <a:rPr lang="it-IT" dirty="0">
                <a:solidFill>
                  <a:srgbClr val="5B6770"/>
                </a:solidFill>
              </a:rPr>
              <a:t>Roma, </a:t>
            </a:r>
            <a:fld id="{B3959731-B74E-462C-BFAB-78DAF7AB655B}" type="datetime4">
              <a:rPr lang="it-IT" smtClean="0">
                <a:solidFill>
                  <a:srgbClr val="5B6770"/>
                </a:solidFill>
              </a:rPr>
              <a:t>9 maggio 2024</a:t>
            </a:fld>
            <a:endParaRPr lang="it-IT" dirty="0">
              <a:solidFill>
                <a:srgbClr val="5B6770"/>
              </a:solidFill>
            </a:endParaRPr>
          </a:p>
        </p:txBody>
      </p:sp>
    </p:spTree>
    <p:extLst>
      <p:ext uri="{BB962C8B-B14F-4D97-AF65-F5344CB8AC3E}">
        <p14:creationId xmlns:p14="http://schemas.microsoft.com/office/powerpoint/2010/main" val="1931986031"/>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7DB10931-DD9A-4D38-A607-FD4F2F9DD0C0}"/>
              </a:ext>
            </a:extLst>
          </p:cNvPr>
          <p:cNvSpPr/>
          <p:nvPr userDrawn="1"/>
        </p:nvSpPr>
        <p:spPr>
          <a:xfrm>
            <a:off x="10287950" y="7004740"/>
            <a:ext cx="411926" cy="254449"/>
          </a:xfrm>
          <a:prstGeom prst="rect">
            <a:avLst/>
          </a:prstGeom>
        </p:spPr>
        <p:txBody>
          <a:bodyPr wrap="square" lIns="99587" tIns="49794" rIns="99587" bIns="49794" anchor="ctr">
            <a:spAutoFit/>
          </a:bodyPr>
          <a:lstStyle/>
          <a:p>
            <a:pPr algn="ctr"/>
            <a:fld id="{F7D8699E-EEF9-46FC-A4C1-32770D67C165}" type="slidenum">
              <a:rPr lang="it-IT" sz="1000" b="1" smtClean="0">
                <a:solidFill>
                  <a:srgbClr val="5B6770"/>
                </a:solidFill>
                <a:latin typeface="+mj-lt"/>
                <a:ea typeface="ＭＳ Ｐゴシック" pitchFamily="34" charset="-128"/>
              </a:rPr>
              <a:pPr algn="ctr"/>
              <a:t>‹N›</a:t>
            </a:fld>
            <a:endParaRPr lang="it-IT" sz="1000" b="1" dirty="0">
              <a:solidFill>
                <a:srgbClr val="5B6770"/>
              </a:solidFill>
              <a:latin typeface="+mj-lt"/>
            </a:endParaRPr>
          </a:p>
        </p:txBody>
      </p:sp>
      <p:sp>
        <p:nvSpPr>
          <p:cNvPr id="6" name="Date Placeholder 3">
            <a:extLst>
              <a:ext uri="{FF2B5EF4-FFF2-40B4-BE49-F238E27FC236}">
                <a16:creationId xmlns:a16="http://schemas.microsoft.com/office/drawing/2014/main" id="{E7FC4557-F243-4BAA-97EE-68D26E40BBD4}"/>
              </a:ext>
            </a:extLst>
          </p:cNvPr>
          <p:cNvSpPr txBox="1">
            <a:spLocks/>
          </p:cNvSpPr>
          <p:nvPr userDrawn="1"/>
        </p:nvSpPr>
        <p:spPr>
          <a:xfrm>
            <a:off x="10287950" y="5361042"/>
            <a:ext cx="411926" cy="1554132"/>
          </a:xfrm>
          <a:prstGeom prst="rect">
            <a:avLst/>
          </a:prstGeom>
        </p:spPr>
        <p:txBody>
          <a:bodyPr vert="vert270" lIns="99587" tIns="49794" rIns="99587" bIns="49794" anchor="ctr"/>
          <a:lstStyle>
            <a:defPPr>
              <a:defRPr lang="en-US"/>
            </a:defPPr>
            <a:lvl1pPr marL="0" algn="l" defTabSz="457200" rtl="0" eaLnBrk="1" latinLnBrk="0" hangingPunct="1">
              <a:defRPr sz="1800" kern="1200">
                <a:solidFill>
                  <a:srgbClr val="004276"/>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700" dirty="0">
                <a:solidFill>
                  <a:srgbClr val="5B6770"/>
                </a:solidFill>
              </a:rPr>
              <a:t>CLASSIFICAZIONE: CONSIP PUBLIC</a:t>
            </a:r>
          </a:p>
        </p:txBody>
      </p:sp>
      <p:sp>
        <p:nvSpPr>
          <p:cNvPr id="21" name="Titolo 19">
            <a:extLst>
              <a:ext uri="{FF2B5EF4-FFF2-40B4-BE49-F238E27FC236}">
                <a16:creationId xmlns:a16="http://schemas.microsoft.com/office/drawing/2014/main" id="{3796BCBD-E6BC-47C5-B719-51FEA7E10269}"/>
              </a:ext>
            </a:extLst>
          </p:cNvPr>
          <p:cNvSpPr>
            <a:spLocks noGrp="1"/>
          </p:cNvSpPr>
          <p:nvPr>
            <p:ph type="title" hasCustomPrompt="1"/>
          </p:nvPr>
        </p:nvSpPr>
        <p:spPr>
          <a:xfrm>
            <a:off x="4986660" y="324247"/>
            <a:ext cx="5352458" cy="401167"/>
          </a:xfrm>
          <a:prstGeom prst="rect">
            <a:avLst/>
          </a:prstGeom>
        </p:spPr>
        <p:txBody>
          <a:bodyPr anchor="b"/>
          <a:lstStyle>
            <a:lvl1pPr algn="r">
              <a:lnSpc>
                <a:spcPct val="100000"/>
              </a:lnSpc>
              <a:defRPr sz="1100">
                <a:solidFill>
                  <a:srgbClr val="821B4C"/>
                </a:solidFill>
              </a:defRPr>
            </a:lvl1pPr>
          </a:lstStyle>
          <a:p>
            <a:pPr algn="r"/>
            <a:r>
              <a:rPr lang="it-IT" sz="1100" b="1" dirty="0">
                <a:solidFill>
                  <a:srgbClr val="821B4C"/>
                </a:solidFill>
              </a:rPr>
              <a:t>Gestione ed efficientamento energetico degli impianti di illuminazione pubblica di proprietà degli Enti Locali - Enti Piccoli </a:t>
            </a:r>
            <a:r>
              <a:rPr lang="it-IT" sz="1100" b="0" dirty="0">
                <a:solidFill>
                  <a:srgbClr val="821B4C"/>
                </a:solidFill>
              </a:rPr>
              <a:t>(1/2) </a:t>
            </a:r>
            <a:endParaRPr lang="it-IT" sz="1100" dirty="0">
              <a:solidFill>
                <a:srgbClr val="821B4C"/>
              </a:solidFill>
            </a:endParaRPr>
          </a:p>
        </p:txBody>
      </p:sp>
      <p:sp>
        <p:nvSpPr>
          <p:cNvPr id="25" name="Segnaposto immagine 24">
            <a:extLst>
              <a:ext uri="{FF2B5EF4-FFF2-40B4-BE49-F238E27FC236}">
                <a16:creationId xmlns:a16="http://schemas.microsoft.com/office/drawing/2014/main" id="{65B4B3E9-BDD6-453A-B4C2-92D57171B7B3}"/>
              </a:ext>
            </a:extLst>
          </p:cNvPr>
          <p:cNvSpPr>
            <a:spLocks noGrp="1"/>
          </p:cNvSpPr>
          <p:nvPr>
            <p:ph type="pic" sz="quarter" idx="10"/>
          </p:nvPr>
        </p:nvSpPr>
        <p:spPr>
          <a:xfrm>
            <a:off x="7587950" y="828303"/>
            <a:ext cx="2700000" cy="1800000"/>
          </a:xfrm>
          <a:prstGeom prst="round2SameRect">
            <a:avLst>
              <a:gd name="adj1" fmla="val 5819"/>
              <a:gd name="adj2" fmla="val 0"/>
            </a:avLst>
          </a:prstGeom>
          <a:solidFill>
            <a:schemeClr val="tx2">
              <a:lumMod val="20000"/>
              <a:lumOff val="80000"/>
            </a:schemeClr>
          </a:solidFill>
          <a:ln>
            <a:noFill/>
          </a:ln>
          <a:effectLst/>
        </p:spPr>
        <p:txBody>
          <a:bodyPr/>
          <a:lstStyle>
            <a:lvl1pPr marL="0" indent="0">
              <a:buNone/>
              <a:defRPr/>
            </a:lvl1pPr>
          </a:lstStyle>
          <a:p>
            <a:endParaRPr lang="it-IT" dirty="0"/>
          </a:p>
        </p:txBody>
      </p:sp>
      <p:sp>
        <p:nvSpPr>
          <p:cNvPr id="27" name="Rettangolo 26">
            <a:extLst>
              <a:ext uri="{FF2B5EF4-FFF2-40B4-BE49-F238E27FC236}">
                <a16:creationId xmlns:a16="http://schemas.microsoft.com/office/drawing/2014/main" id="{43303B21-66DA-4B2D-8032-5478A67F1480}"/>
              </a:ext>
            </a:extLst>
          </p:cNvPr>
          <p:cNvSpPr/>
          <p:nvPr userDrawn="1"/>
        </p:nvSpPr>
        <p:spPr>
          <a:xfrm>
            <a:off x="7587950" y="2628303"/>
            <a:ext cx="2700000" cy="4932960"/>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29" name="Elemento grafico 28">
            <a:extLst>
              <a:ext uri="{FF2B5EF4-FFF2-40B4-BE49-F238E27FC236}">
                <a16:creationId xmlns:a16="http://schemas.microsoft.com/office/drawing/2014/main" id="{017F1CEE-AFEB-4EA3-A6A7-BD607DF274C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4810" r="43377" b="38099"/>
          <a:stretch/>
        </p:blipFill>
        <p:spPr>
          <a:xfrm>
            <a:off x="7794972" y="2988543"/>
            <a:ext cx="2492979" cy="4680520"/>
          </a:xfrm>
          <a:prstGeom prst="rect">
            <a:avLst/>
          </a:prstGeom>
        </p:spPr>
      </p:pic>
      <p:sp>
        <p:nvSpPr>
          <p:cNvPr id="30" name="Rettangolo 29">
            <a:extLst>
              <a:ext uri="{FF2B5EF4-FFF2-40B4-BE49-F238E27FC236}">
                <a16:creationId xmlns:a16="http://schemas.microsoft.com/office/drawing/2014/main" id="{E5E87C95-904C-4AFE-8D06-686FAB37A8CB}"/>
              </a:ext>
            </a:extLst>
          </p:cNvPr>
          <p:cNvSpPr/>
          <p:nvPr userDrawn="1"/>
        </p:nvSpPr>
        <p:spPr>
          <a:xfrm>
            <a:off x="7587949" y="1908023"/>
            <a:ext cx="2700001" cy="720280"/>
          </a:xfrm>
          <a:prstGeom prst="rect">
            <a:avLst/>
          </a:pr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1" name="CasellaDiTesto 30">
            <a:extLst>
              <a:ext uri="{FF2B5EF4-FFF2-40B4-BE49-F238E27FC236}">
                <a16:creationId xmlns:a16="http://schemas.microsoft.com/office/drawing/2014/main" id="{AFCA142E-BB41-44DF-8C8D-2B858799651D}"/>
              </a:ext>
            </a:extLst>
          </p:cNvPr>
          <p:cNvSpPr txBox="1"/>
          <p:nvPr userDrawn="1"/>
        </p:nvSpPr>
        <p:spPr>
          <a:xfrm>
            <a:off x="9417664" y="1981113"/>
            <a:ext cx="502806" cy="584775"/>
          </a:xfrm>
          <a:prstGeom prst="rect">
            <a:avLst/>
          </a:prstGeom>
          <a:noFill/>
        </p:spPr>
        <p:txBody>
          <a:bodyPr wrap="square">
            <a:spAutoFit/>
          </a:bodyPr>
          <a:lstStyle/>
          <a:p>
            <a:r>
              <a:rPr lang="it-IT" sz="1200" b="1" dirty="0">
                <a:solidFill>
                  <a:schemeClr val="bg1"/>
                </a:solidFill>
              </a:rPr>
              <a:t>Lotti</a:t>
            </a:r>
          </a:p>
          <a:p>
            <a:pPr>
              <a:spcAft>
                <a:spcPts val="450"/>
              </a:spcAft>
            </a:pPr>
            <a:r>
              <a:rPr lang="it-IT" dirty="0">
                <a:solidFill>
                  <a:schemeClr val="bg1"/>
                </a:solidFill>
              </a:rPr>
              <a:t>1</a:t>
            </a:r>
            <a:endParaRPr lang="it-IT" sz="1200" dirty="0">
              <a:solidFill>
                <a:schemeClr val="bg1"/>
              </a:solidFill>
            </a:endParaRPr>
          </a:p>
        </p:txBody>
      </p:sp>
      <p:grpSp>
        <p:nvGrpSpPr>
          <p:cNvPr id="33" name="Elemento grafico 24">
            <a:extLst>
              <a:ext uri="{FF2B5EF4-FFF2-40B4-BE49-F238E27FC236}">
                <a16:creationId xmlns:a16="http://schemas.microsoft.com/office/drawing/2014/main" id="{05841755-76FE-488D-9186-DB1DDF2A4508}"/>
              </a:ext>
            </a:extLst>
          </p:cNvPr>
          <p:cNvGrpSpPr/>
          <p:nvPr userDrawn="1"/>
        </p:nvGrpSpPr>
        <p:grpSpPr>
          <a:xfrm>
            <a:off x="9850681" y="2239207"/>
            <a:ext cx="188223" cy="199541"/>
            <a:chOff x="9654363" y="2195816"/>
            <a:chExt cx="188223" cy="199541"/>
          </a:xfrm>
          <a:noFill/>
        </p:grpSpPr>
        <p:sp>
          <p:nvSpPr>
            <p:cNvPr id="34" name="Figura a mano libera: forma 33">
              <a:extLst>
                <a:ext uri="{FF2B5EF4-FFF2-40B4-BE49-F238E27FC236}">
                  <a16:creationId xmlns:a16="http://schemas.microsoft.com/office/drawing/2014/main" id="{24C989A4-C861-4A6D-B750-A6FBAD65A2E7}"/>
                </a:ext>
              </a:extLst>
            </p:cNvPr>
            <p:cNvSpPr/>
            <p:nvPr/>
          </p:nvSpPr>
          <p:spPr>
            <a:xfrm>
              <a:off x="9715119" y="2269080"/>
              <a:ext cx="5956" cy="122703"/>
            </a:xfrm>
            <a:custGeom>
              <a:avLst/>
              <a:gdLst>
                <a:gd name="connsiteX0" fmla="*/ 0 w 5956"/>
                <a:gd name="connsiteY0" fmla="*/ 0 h 122703"/>
                <a:gd name="connsiteX1" fmla="*/ 0 w 5956"/>
                <a:gd name="connsiteY1" fmla="*/ 122703 h 122703"/>
              </a:gdLst>
              <a:ahLst/>
              <a:cxnLst>
                <a:cxn ang="0">
                  <a:pos x="connsiteX0" y="connsiteY0"/>
                </a:cxn>
                <a:cxn ang="0">
                  <a:pos x="connsiteX1" y="connsiteY1"/>
                </a:cxn>
              </a:cxnLst>
              <a:rect l="l" t="t" r="r" b="b"/>
              <a:pathLst>
                <a:path w="5956" h="122703">
                  <a:moveTo>
                    <a:pt x="0" y="0"/>
                  </a:moveTo>
                  <a:lnTo>
                    <a:pt x="0" y="122703"/>
                  </a:lnTo>
                </a:path>
              </a:pathLst>
            </a:custGeom>
            <a:ln w="5773" cap="rnd">
              <a:solidFill>
                <a:schemeClr val="bg1"/>
              </a:solidFill>
              <a:prstDash val="solid"/>
              <a:round/>
            </a:ln>
          </p:spPr>
          <p:txBody>
            <a:bodyPr rtlCol="0" anchor="ctr"/>
            <a:lstStyle/>
            <a:p>
              <a:endParaRPr lang="it-IT"/>
            </a:p>
          </p:txBody>
        </p:sp>
        <p:sp>
          <p:nvSpPr>
            <p:cNvPr id="35" name="Figura a mano libera: forma 34">
              <a:extLst>
                <a:ext uri="{FF2B5EF4-FFF2-40B4-BE49-F238E27FC236}">
                  <a16:creationId xmlns:a16="http://schemas.microsoft.com/office/drawing/2014/main" id="{C267C474-8B5E-4BBA-AA47-6A9881226F1F}"/>
                </a:ext>
              </a:extLst>
            </p:cNvPr>
            <p:cNvSpPr/>
            <p:nvPr/>
          </p:nvSpPr>
          <p:spPr>
            <a:xfrm>
              <a:off x="9778853" y="2290523"/>
              <a:ext cx="5956" cy="47056"/>
            </a:xfrm>
            <a:custGeom>
              <a:avLst/>
              <a:gdLst>
                <a:gd name="connsiteX0" fmla="*/ 0 w 5956"/>
                <a:gd name="connsiteY0" fmla="*/ 0 h 47056"/>
                <a:gd name="connsiteX1" fmla="*/ 0 w 5956"/>
                <a:gd name="connsiteY1" fmla="*/ 47056 h 47056"/>
              </a:gdLst>
              <a:ahLst/>
              <a:cxnLst>
                <a:cxn ang="0">
                  <a:pos x="connsiteX0" y="connsiteY0"/>
                </a:cxn>
                <a:cxn ang="0">
                  <a:pos x="connsiteX1" y="connsiteY1"/>
                </a:cxn>
              </a:cxnLst>
              <a:rect l="l" t="t" r="r" b="b"/>
              <a:pathLst>
                <a:path w="5956" h="47056">
                  <a:moveTo>
                    <a:pt x="0" y="0"/>
                  </a:moveTo>
                  <a:lnTo>
                    <a:pt x="0" y="47056"/>
                  </a:lnTo>
                </a:path>
              </a:pathLst>
            </a:custGeom>
            <a:ln w="5773" cap="rnd">
              <a:solidFill>
                <a:schemeClr val="bg1"/>
              </a:solidFill>
              <a:prstDash val="solid"/>
              <a:round/>
            </a:ln>
          </p:spPr>
          <p:txBody>
            <a:bodyPr rtlCol="0" anchor="ctr"/>
            <a:lstStyle/>
            <a:p>
              <a:endParaRPr lang="it-IT"/>
            </a:p>
          </p:txBody>
        </p:sp>
        <p:sp>
          <p:nvSpPr>
            <p:cNvPr id="36" name="Figura a mano libera: forma 35">
              <a:extLst>
                <a:ext uri="{FF2B5EF4-FFF2-40B4-BE49-F238E27FC236}">
                  <a16:creationId xmlns:a16="http://schemas.microsoft.com/office/drawing/2014/main" id="{9F4F424A-91D8-4576-A240-8D81D8DBDEEE}"/>
                </a:ext>
              </a:extLst>
            </p:cNvPr>
            <p:cNvSpPr/>
            <p:nvPr/>
          </p:nvSpPr>
          <p:spPr>
            <a:xfrm>
              <a:off x="9690101" y="2312562"/>
              <a:ext cx="151889" cy="17869"/>
            </a:xfrm>
            <a:custGeom>
              <a:avLst/>
              <a:gdLst>
                <a:gd name="connsiteX0" fmla="*/ 151890 w 151889"/>
                <a:gd name="connsiteY0" fmla="*/ 17869 h 17869"/>
                <a:gd name="connsiteX1" fmla="*/ 88751 w 151889"/>
                <a:gd name="connsiteY1" fmla="*/ 0 h 17869"/>
                <a:gd name="connsiteX2" fmla="*/ 25017 w 151889"/>
                <a:gd name="connsiteY2" fmla="*/ 17869 h 17869"/>
                <a:gd name="connsiteX3" fmla="*/ 0 w 151889"/>
                <a:gd name="connsiteY3" fmla="*/ 10126 h 17869"/>
              </a:gdLst>
              <a:ahLst/>
              <a:cxnLst>
                <a:cxn ang="0">
                  <a:pos x="connsiteX0" y="connsiteY0"/>
                </a:cxn>
                <a:cxn ang="0">
                  <a:pos x="connsiteX1" y="connsiteY1"/>
                </a:cxn>
                <a:cxn ang="0">
                  <a:pos x="connsiteX2" y="connsiteY2"/>
                </a:cxn>
                <a:cxn ang="0">
                  <a:pos x="connsiteX3" y="connsiteY3"/>
                </a:cxn>
              </a:cxnLst>
              <a:rect l="l" t="t" r="r" b="b"/>
              <a:pathLst>
                <a:path w="151889" h="17869">
                  <a:moveTo>
                    <a:pt x="151890" y="17869"/>
                  </a:moveTo>
                  <a:lnTo>
                    <a:pt x="88751" y="0"/>
                  </a:lnTo>
                  <a:lnTo>
                    <a:pt x="25017" y="17869"/>
                  </a:lnTo>
                  <a:lnTo>
                    <a:pt x="0" y="10126"/>
                  </a:lnTo>
                </a:path>
              </a:pathLst>
            </a:custGeom>
            <a:noFill/>
            <a:ln w="5773" cap="rnd">
              <a:solidFill>
                <a:schemeClr val="bg1"/>
              </a:solidFill>
              <a:prstDash val="solid"/>
              <a:round/>
            </a:ln>
          </p:spPr>
          <p:txBody>
            <a:bodyPr rtlCol="0" anchor="ctr"/>
            <a:lstStyle/>
            <a:p>
              <a:endParaRPr lang="it-IT"/>
            </a:p>
          </p:txBody>
        </p:sp>
        <p:sp>
          <p:nvSpPr>
            <p:cNvPr id="37" name="Figura a mano libera: forma 36">
              <a:extLst>
                <a:ext uri="{FF2B5EF4-FFF2-40B4-BE49-F238E27FC236}">
                  <a16:creationId xmlns:a16="http://schemas.microsoft.com/office/drawing/2014/main" id="{5F462F55-B709-48E9-B9A9-5D21E14817EB}"/>
                </a:ext>
              </a:extLst>
            </p:cNvPr>
            <p:cNvSpPr/>
            <p:nvPr/>
          </p:nvSpPr>
          <p:spPr>
            <a:xfrm>
              <a:off x="9778853" y="2350088"/>
              <a:ext cx="5956" cy="22634"/>
            </a:xfrm>
            <a:custGeom>
              <a:avLst/>
              <a:gdLst>
                <a:gd name="connsiteX0" fmla="*/ 0 w 5956"/>
                <a:gd name="connsiteY0" fmla="*/ 0 h 22634"/>
                <a:gd name="connsiteX1" fmla="*/ 0 w 5956"/>
                <a:gd name="connsiteY1" fmla="*/ 22635 h 22634"/>
              </a:gdLst>
              <a:ahLst/>
              <a:cxnLst>
                <a:cxn ang="0">
                  <a:pos x="connsiteX0" y="connsiteY0"/>
                </a:cxn>
                <a:cxn ang="0">
                  <a:pos x="connsiteX1" y="connsiteY1"/>
                </a:cxn>
              </a:cxnLst>
              <a:rect l="l" t="t" r="r" b="b"/>
              <a:pathLst>
                <a:path w="5956" h="22634">
                  <a:moveTo>
                    <a:pt x="0" y="0"/>
                  </a:moveTo>
                  <a:lnTo>
                    <a:pt x="0" y="22635"/>
                  </a:lnTo>
                </a:path>
              </a:pathLst>
            </a:custGeom>
            <a:ln w="5773" cap="rnd">
              <a:solidFill>
                <a:schemeClr val="bg1"/>
              </a:solidFill>
              <a:prstDash val="solid"/>
              <a:round/>
            </a:ln>
          </p:spPr>
          <p:txBody>
            <a:bodyPr rtlCol="0" anchor="ctr"/>
            <a:lstStyle/>
            <a:p>
              <a:endParaRPr lang="it-IT"/>
            </a:p>
          </p:txBody>
        </p:sp>
        <p:sp>
          <p:nvSpPr>
            <p:cNvPr id="38" name="Figura a mano libera: forma 37">
              <a:extLst>
                <a:ext uri="{FF2B5EF4-FFF2-40B4-BE49-F238E27FC236}">
                  <a16:creationId xmlns:a16="http://schemas.microsoft.com/office/drawing/2014/main" id="{A65F91F4-765B-4320-A61F-06AB0C6F2568}"/>
                </a:ext>
              </a:extLst>
            </p:cNvPr>
            <p:cNvSpPr/>
            <p:nvPr/>
          </p:nvSpPr>
          <p:spPr>
            <a:xfrm>
              <a:off x="9654363" y="2310775"/>
              <a:ext cx="18465" cy="5956"/>
            </a:xfrm>
            <a:custGeom>
              <a:avLst/>
              <a:gdLst>
                <a:gd name="connsiteX0" fmla="*/ 18465 w 18465"/>
                <a:gd name="connsiteY0" fmla="*/ 5956 h 5956"/>
                <a:gd name="connsiteX1" fmla="*/ 0 w 18465"/>
                <a:gd name="connsiteY1" fmla="*/ 0 h 5956"/>
              </a:gdLst>
              <a:ahLst/>
              <a:cxnLst>
                <a:cxn ang="0">
                  <a:pos x="connsiteX0" y="connsiteY0"/>
                </a:cxn>
                <a:cxn ang="0">
                  <a:pos x="connsiteX1" y="connsiteY1"/>
                </a:cxn>
              </a:cxnLst>
              <a:rect l="l" t="t" r="r" b="b"/>
              <a:pathLst>
                <a:path w="18465" h="5956">
                  <a:moveTo>
                    <a:pt x="18465" y="5956"/>
                  </a:moveTo>
                  <a:lnTo>
                    <a:pt x="0" y="0"/>
                  </a:lnTo>
                </a:path>
              </a:pathLst>
            </a:custGeom>
            <a:ln w="5773" cap="rnd">
              <a:solidFill>
                <a:schemeClr val="bg1"/>
              </a:solidFill>
              <a:prstDash val="solid"/>
              <a:round/>
            </a:ln>
          </p:spPr>
          <p:txBody>
            <a:bodyPr rtlCol="0" anchor="ctr"/>
            <a:lstStyle/>
            <a:p>
              <a:endParaRPr lang="it-IT"/>
            </a:p>
          </p:txBody>
        </p:sp>
        <p:sp>
          <p:nvSpPr>
            <p:cNvPr id="39" name="Figura a mano libera: forma 38">
              <a:extLst>
                <a:ext uri="{FF2B5EF4-FFF2-40B4-BE49-F238E27FC236}">
                  <a16:creationId xmlns:a16="http://schemas.microsoft.com/office/drawing/2014/main" id="{95DB0AC4-17B3-49E8-A4EA-F3AB228E1D51}"/>
                </a:ext>
              </a:extLst>
            </p:cNvPr>
            <p:cNvSpPr/>
            <p:nvPr/>
          </p:nvSpPr>
          <p:spPr>
            <a:xfrm>
              <a:off x="9759792" y="2208324"/>
              <a:ext cx="38121" cy="38121"/>
            </a:xfrm>
            <a:custGeom>
              <a:avLst/>
              <a:gdLst>
                <a:gd name="connsiteX0" fmla="*/ 38121 w 38121"/>
                <a:gd name="connsiteY0" fmla="*/ 19061 h 38121"/>
                <a:gd name="connsiteX1" fmla="*/ 19061 w 38121"/>
                <a:gd name="connsiteY1" fmla="*/ 38121 h 38121"/>
                <a:gd name="connsiteX2" fmla="*/ 0 w 38121"/>
                <a:gd name="connsiteY2" fmla="*/ 19061 h 38121"/>
                <a:gd name="connsiteX3" fmla="*/ 19061 w 38121"/>
                <a:gd name="connsiteY3" fmla="*/ 0 h 38121"/>
                <a:gd name="connsiteX4" fmla="*/ 38121 w 38121"/>
                <a:gd name="connsiteY4" fmla="*/ 19061 h 38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21" h="38121">
                  <a:moveTo>
                    <a:pt x="38121" y="19061"/>
                  </a:moveTo>
                  <a:cubicBezTo>
                    <a:pt x="38121" y="29588"/>
                    <a:pt x="29588" y="38121"/>
                    <a:pt x="19061" y="38121"/>
                  </a:cubicBezTo>
                  <a:cubicBezTo>
                    <a:pt x="8534" y="38121"/>
                    <a:pt x="0" y="29588"/>
                    <a:pt x="0" y="19061"/>
                  </a:cubicBezTo>
                  <a:cubicBezTo>
                    <a:pt x="0" y="8534"/>
                    <a:pt x="8534" y="0"/>
                    <a:pt x="19061" y="0"/>
                  </a:cubicBezTo>
                  <a:cubicBezTo>
                    <a:pt x="29588" y="0"/>
                    <a:pt x="38121" y="8534"/>
                    <a:pt x="38121" y="19061"/>
                  </a:cubicBezTo>
                  <a:close/>
                </a:path>
              </a:pathLst>
            </a:custGeom>
            <a:noFill/>
            <a:ln w="5773" cap="rnd">
              <a:solidFill>
                <a:schemeClr val="bg1"/>
              </a:solidFill>
              <a:prstDash val="solid"/>
              <a:round/>
            </a:ln>
          </p:spPr>
          <p:txBody>
            <a:bodyPr rtlCol="0" anchor="ctr"/>
            <a:lstStyle/>
            <a:p>
              <a:endParaRPr lang="it-IT"/>
            </a:p>
          </p:txBody>
        </p:sp>
        <p:sp>
          <p:nvSpPr>
            <p:cNvPr id="40" name="Figura a mano libera: forma 39">
              <a:extLst>
                <a:ext uri="{FF2B5EF4-FFF2-40B4-BE49-F238E27FC236}">
                  <a16:creationId xmlns:a16="http://schemas.microsoft.com/office/drawing/2014/main" id="{6C1FDCBD-51A4-47A3-933E-DCC2FB03A11D}"/>
                </a:ext>
              </a:extLst>
            </p:cNvPr>
            <p:cNvSpPr/>
            <p:nvPr/>
          </p:nvSpPr>
          <p:spPr>
            <a:xfrm>
              <a:off x="9654363" y="2250615"/>
              <a:ext cx="188223" cy="144741"/>
            </a:xfrm>
            <a:custGeom>
              <a:avLst/>
              <a:gdLst>
                <a:gd name="connsiteX0" fmla="*/ 144742 w 188223"/>
                <a:gd name="connsiteY0" fmla="*/ 5956 h 144741"/>
                <a:gd name="connsiteX1" fmla="*/ 126277 w 188223"/>
                <a:gd name="connsiteY1" fmla="*/ 38717 h 144741"/>
                <a:gd name="connsiteX2" fmla="*/ 124490 w 188223"/>
                <a:gd name="connsiteY2" fmla="*/ 39908 h 144741"/>
                <a:gd name="connsiteX3" fmla="*/ 122703 w 188223"/>
                <a:gd name="connsiteY3" fmla="*/ 38717 h 144741"/>
                <a:gd name="connsiteX4" fmla="*/ 104238 w 188223"/>
                <a:gd name="connsiteY4" fmla="*/ 5956 h 144741"/>
                <a:gd name="connsiteX5" fmla="*/ 60756 w 188223"/>
                <a:gd name="connsiteY5" fmla="*/ 18465 h 144741"/>
                <a:gd name="connsiteX6" fmla="*/ 0 w 188223"/>
                <a:gd name="connsiteY6" fmla="*/ 0 h 144741"/>
                <a:gd name="connsiteX7" fmla="*/ 0 w 188223"/>
                <a:gd name="connsiteY7" fmla="*/ 122703 h 144741"/>
                <a:gd name="connsiteX8" fmla="*/ 62543 w 188223"/>
                <a:gd name="connsiteY8" fmla="*/ 141168 h 144741"/>
                <a:gd name="connsiteX9" fmla="*/ 123894 w 188223"/>
                <a:gd name="connsiteY9" fmla="*/ 123894 h 144741"/>
                <a:gd name="connsiteX10" fmla="*/ 188224 w 188223"/>
                <a:gd name="connsiteY10" fmla="*/ 144742 h 144741"/>
                <a:gd name="connsiteX11" fmla="*/ 188224 w 188223"/>
                <a:gd name="connsiteY11" fmla="*/ 19656 h 144741"/>
                <a:gd name="connsiteX12" fmla="*/ 144742 w 188223"/>
                <a:gd name="connsiteY12" fmla="*/ 5956 h 144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223" h="144741">
                  <a:moveTo>
                    <a:pt x="144742" y="5956"/>
                  </a:moveTo>
                  <a:lnTo>
                    <a:pt x="126277" y="38717"/>
                  </a:lnTo>
                  <a:cubicBezTo>
                    <a:pt x="125681" y="39313"/>
                    <a:pt x="125086" y="39908"/>
                    <a:pt x="124490" y="39908"/>
                  </a:cubicBezTo>
                  <a:cubicBezTo>
                    <a:pt x="123894" y="39908"/>
                    <a:pt x="123299" y="39313"/>
                    <a:pt x="122703" y="38717"/>
                  </a:cubicBezTo>
                  <a:lnTo>
                    <a:pt x="104238" y="5956"/>
                  </a:lnTo>
                  <a:lnTo>
                    <a:pt x="60756" y="18465"/>
                  </a:lnTo>
                  <a:lnTo>
                    <a:pt x="0" y="0"/>
                  </a:lnTo>
                  <a:lnTo>
                    <a:pt x="0" y="122703"/>
                  </a:lnTo>
                  <a:lnTo>
                    <a:pt x="62543" y="141168"/>
                  </a:lnTo>
                  <a:lnTo>
                    <a:pt x="123894" y="123894"/>
                  </a:lnTo>
                  <a:lnTo>
                    <a:pt x="188224" y="144742"/>
                  </a:lnTo>
                  <a:lnTo>
                    <a:pt x="188224" y="19656"/>
                  </a:lnTo>
                  <a:lnTo>
                    <a:pt x="144742" y="5956"/>
                  </a:lnTo>
                  <a:close/>
                </a:path>
              </a:pathLst>
            </a:custGeom>
            <a:noFill/>
            <a:ln w="8659" cap="rnd">
              <a:solidFill>
                <a:schemeClr val="bg1"/>
              </a:solidFill>
              <a:prstDash val="solid"/>
              <a:round/>
            </a:ln>
          </p:spPr>
          <p:txBody>
            <a:bodyPr rtlCol="0" anchor="ctr"/>
            <a:lstStyle/>
            <a:p>
              <a:endParaRPr lang="it-IT"/>
            </a:p>
          </p:txBody>
        </p:sp>
        <p:sp>
          <p:nvSpPr>
            <p:cNvPr id="41" name="Figura a mano libera: forma 40">
              <a:extLst>
                <a:ext uri="{FF2B5EF4-FFF2-40B4-BE49-F238E27FC236}">
                  <a16:creationId xmlns:a16="http://schemas.microsoft.com/office/drawing/2014/main" id="{2DC52D6E-54C7-43BD-965F-BF0C68A94C57}"/>
                </a:ext>
              </a:extLst>
            </p:cNvPr>
            <p:cNvSpPr/>
            <p:nvPr/>
          </p:nvSpPr>
          <p:spPr>
            <a:xfrm>
              <a:off x="9746688" y="2195816"/>
              <a:ext cx="65520" cy="94707"/>
            </a:xfrm>
            <a:custGeom>
              <a:avLst/>
              <a:gdLst>
                <a:gd name="connsiteX0" fmla="*/ 32165 w 65520"/>
                <a:gd name="connsiteY0" fmla="*/ 0 h 94707"/>
                <a:gd name="connsiteX1" fmla="*/ 0 w 65520"/>
                <a:gd name="connsiteY1" fmla="*/ 31569 h 94707"/>
                <a:gd name="connsiteX2" fmla="*/ 4170 w 65520"/>
                <a:gd name="connsiteY2" fmla="*/ 46460 h 94707"/>
                <a:gd name="connsiteX3" fmla="*/ 30974 w 65520"/>
                <a:gd name="connsiteY3" fmla="*/ 93516 h 94707"/>
                <a:gd name="connsiteX4" fmla="*/ 32761 w 65520"/>
                <a:gd name="connsiteY4" fmla="*/ 94708 h 94707"/>
                <a:gd name="connsiteX5" fmla="*/ 34547 w 65520"/>
                <a:gd name="connsiteY5" fmla="*/ 93516 h 94707"/>
                <a:gd name="connsiteX6" fmla="*/ 61351 w 65520"/>
                <a:gd name="connsiteY6" fmla="*/ 46460 h 94707"/>
                <a:gd name="connsiteX7" fmla="*/ 65521 w 65520"/>
                <a:gd name="connsiteY7" fmla="*/ 31569 h 94707"/>
                <a:gd name="connsiteX8" fmla="*/ 32165 w 65520"/>
                <a:gd name="connsiteY8" fmla="*/ 0 h 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20" h="94707">
                  <a:moveTo>
                    <a:pt x="32165" y="0"/>
                  </a:moveTo>
                  <a:cubicBezTo>
                    <a:pt x="14296" y="0"/>
                    <a:pt x="0" y="14295"/>
                    <a:pt x="0" y="31569"/>
                  </a:cubicBezTo>
                  <a:cubicBezTo>
                    <a:pt x="0" y="36930"/>
                    <a:pt x="1191" y="41695"/>
                    <a:pt x="4170" y="46460"/>
                  </a:cubicBezTo>
                  <a:lnTo>
                    <a:pt x="30974" y="93516"/>
                  </a:lnTo>
                  <a:cubicBezTo>
                    <a:pt x="31569" y="94112"/>
                    <a:pt x="32165" y="94708"/>
                    <a:pt x="32761" y="94708"/>
                  </a:cubicBezTo>
                  <a:cubicBezTo>
                    <a:pt x="33356" y="94708"/>
                    <a:pt x="33952" y="94112"/>
                    <a:pt x="34547" y="93516"/>
                  </a:cubicBezTo>
                  <a:lnTo>
                    <a:pt x="61351" y="46460"/>
                  </a:lnTo>
                  <a:cubicBezTo>
                    <a:pt x="63734" y="41695"/>
                    <a:pt x="65521" y="36930"/>
                    <a:pt x="65521" y="31569"/>
                  </a:cubicBezTo>
                  <a:cubicBezTo>
                    <a:pt x="64330" y="13700"/>
                    <a:pt x="50034" y="0"/>
                    <a:pt x="32165" y="0"/>
                  </a:cubicBezTo>
                  <a:close/>
                </a:path>
              </a:pathLst>
            </a:custGeom>
            <a:noFill/>
            <a:ln w="8659" cap="flat">
              <a:solidFill>
                <a:schemeClr val="bg1"/>
              </a:solidFill>
              <a:prstDash val="solid"/>
              <a:miter/>
            </a:ln>
          </p:spPr>
          <p:txBody>
            <a:bodyPr rtlCol="0" anchor="ctr"/>
            <a:lstStyle/>
            <a:p>
              <a:endParaRPr lang="it-IT"/>
            </a:p>
          </p:txBody>
        </p:sp>
      </p:grpSp>
      <p:sp>
        <p:nvSpPr>
          <p:cNvPr id="43" name="Segnaposto testo 42">
            <a:extLst>
              <a:ext uri="{FF2B5EF4-FFF2-40B4-BE49-F238E27FC236}">
                <a16:creationId xmlns:a16="http://schemas.microsoft.com/office/drawing/2014/main" id="{E2683C6C-36B1-4B1E-9816-63F9311C606A}"/>
              </a:ext>
            </a:extLst>
          </p:cNvPr>
          <p:cNvSpPr>
            <a:spLocks noGrp="1"/>
          </p:cNvSpPr>
          <p:nvPr>
            <p:ph type="body" sz="quarter" idx="11" hasCustomPrompt="1"/>
          </p:nvPr>
        </p:nvSpPr>
        <p:spPr>
          <a:xfrm>
            <a:off x="7711152" y="1971713"/>
            <a:ext cx="1431081" cy="534987"/>
          </a:xfrm>
          <a:prstGeom prst="rect">
            <a:avLst/>
          </a:prstGeom>
        </p:spPr>
        <p:txBody>
          <a:bodyPr/>
          <a:lstStyle>
            <a:lvl1pPr marL="0" indent="0" algn="l" defTabSz="497937" rtl="0" eaLnBrk="1" latinLnBrk="0" hangingPunct="1">
              <a:buNone/>
              <a:defRPr lang="it-IT" sz="2000" b="1" kern="1200" dirty="0" smtClean="0">
                <a:solidFill>
                  <a:schemeClr val="bg1"/>
                </a:solidFill>
                <a:latin typeface="+mn-lt"/>
                <a:ea typeface="+mn-ea"/>
                <a:cs typeface="+mn-cs"/>
              </a:defRPr>
            </a:lvl1pPr>
            <a:lvl2pPr marL="0" algn="l" defTabSz="497937" rtl="0" eaLnBrk="1" latinLnBrk="0" hangingPunct="1">
              <a:defRPr lang="it-IT" sz="1200" b="1" kern="1200" dirty="0" smtClean="0">
                <a:solidFill>
                  <a:schemeClr val="bg1"/>
                </a:solidFill>
                <a:latin typeface="+mn-lt"/>
                <a:ea typeface="+mn-ea"/>
                <a:cs typeface="+mn-cs"/>
              </a:defRPr>
            </a:lvl2pPr>
            <a:lvl3pPr marL="0" algn="l" defTabSz="497937" rtl="0" eaLnBrk="1" latinLnBrk="0" hangingPunct="1">
              <a:defRPr lang="it-IT" sz="1200" b="1" kern="1200" dirty="0" smtClean="0">
                <a:solidFill>
                  <a:schemeClr val="bg1"/>
                </a:solidFill>
                <a:latin typeface="+mn-lt"/>
                <a:ea typeface="+mn-ea"/>
                <a:cs typeface="+mn-cs"/>
              </a:defRPr>
            </a:lvl3pPr>
            <a:lvl4pPr marL="0" algn="l" defTabSz="497937" rtl="0" eaLnBrk="1" latinLnBrk="0" hangingPunct="1">
              <a:defRPr lang="it-IT" sz="1200" b="1" kern="1200" dirty="0" smtClean="0">
                <a:solidFill>
                  <a:schemeClr val="bg1"/>
                </a:solidFill>
                <a:latin typeface="+mn-lt"/>
                <a:ea typeface="+mn-ea"/>
                <a:cs typeface="+mn-cs"/>
              </a:defRPr>
            </a:lvl4pPr>
            <a:lvl5pPr marL="0" algn="l" defTabSz="497937" rtl="0" eaLnBrk="1" latinLnBrk="0" hangingPunct="1">
              <a:defRPr lang="it-IT" sz="1200" b="1" kern="1200" dirty="0">
                <a:solidFill>
                  <a:schemeClr val="bg1"/>
                </a:solidFill>
                <a:latin typeface="+mn-lt"/>
                <a:ea typeface="+mn-ea"/>
                <a:cs typeface="+mn-cs"/>
              </a:defRPr>
            </a:lvl5pPr>
          </a:lstStyle>
          <a:p>
            <a:r>
              <a:rPr lang="it-IT" sz="1200" b="1" dirty="0">
                <a:solidFill>
                  <a:schemeClr val="bg1"/>
                </a:solidFill>
              </a:rPr>
              <a:t>Attiva dal</a:t>
            </a:r>
          </a:p>
          <a:p>
            <a:pPr>
              <a:spcAft>
                <a:spcPts val="450"/>
              </a:spcAft>
            </a:pPr>
            <a:r>
              <a:rPr lang="it-IT" dirty="0">
                <a:solidFill>
                  <a:schemeClr val="bg1"/>
                </a:solidFill>
              </a:rPr>
              <a:t>29/07/2020</a:t>
            </a:r>
            <a:endParaRPr lang="it-IT" sz="1100" dirty="0">
              <a:solidFill>
                <a:schemeClr val="bg1"/>
              </a:solidFill>
            </a:endParaRPr>
          </a:p>
        </p:txBody>
      </p:sp>
    </p:spTree>
    <p:extLst>
      <p:ext uri="{BB962C8B-B14F-4D97-AF65-F5344CB8AC3E}">
        <p14:creationId xmlns:p14="http://schemas.microsoft.com/office/powerpoint/2010/main" val="571581573"/>
      </p:ext>
    </p:extLst>
  </p:cSld>
  <p:clrMapOvr>
    <a:masterClrMapping/>
  </p:clrMapOvr>
  <p:transition spd="slow">
    <p:push dir="u"/>
  </p:transition>
  <p:extLst mod="1">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Layout personalizzato">
    <p:spTree>
      <p:nvGrpSpPr>
        <p:cNvPr id="1" name=""/>
        <p:cNvGrpSpPr/>
        <p:nvPr/>
      </p:nvGrpSpPr>
      <p:grpSpPr>
        <a:xfrm>
          <a:off x="0" y="0"/>
          <a:ext cx="0" cy="0"/>
          <a:chOff x="0" y="0"/>
          <a:chExt cx="0" cy="0"/>
        </a:xfrm>
      </p:grpSpPr>
      <p:sp>
        <p:nvSpPr>
          <p:cNvPr id="21" name="Titolo 19">
            <a:extLst>
              <a:ext uri="{FF2B5EF4-FFF2-40B4-BE49-F238E27FC236}">
                <a16:creationId xmlns:a16="http://schemas.microsoft.com/office/drawing/2014/main" id="{3796BCBD-E6BC-47C5-B719-51FEA7E10269}"/>
              </a:ext>
            </a:extLst>
          </p:cNvPr>
          <p:cNvSpPr>
            <a:spLocks noGrp="1"/>
          </p:cNvSpPr>
          <p:nvPr>
            <p:ph type="title" hasCustomPrompt="1"/>
          </p:nvPr>
        </p:nvSpPr>
        <p:spPr>
          <a:xfrm>
            <a:off x="4482604" y="7020991"/>
            <a:ext cx="5805347" cy="401167"/>
          </a:xfrm>
          <a:prstGeom prst="rect">
            <a:avLst/>
          </a:prstGeom>
        </p:spPr>
        <p:txBody>
          <a:bodyPr anchor="b"/>
          <a:lstStyle>
            <a:lvl1pPr algn="r">
              <a:lnSpc>
                <a:spcPct val="100000"/>
              </a:lnSpc>
              <a:defRPr sz="1100">
                <a:solidFill>
                  <a:srgbClr val="821B4C"/>
                </a:solidFill>
              </a:defRPr>
            </a:lvl1pPr>
          </a:lstStyle>
          <a:p>
            <a:pPr algn="r"/>
            <a:r>
              <a:rPr lang="it-IT" sz="1100" b="1" dirty="0">
                <a:solidFill>
                  <a:srgbClr val="821B4C"/>
                </a:solidFill>
              </a:rPr>
              <a:t>Gestione ed efficientamento energetico degli impianti di illuminazione pubblica di proprietà degli Enti Locali - Enti Piccoli </a:t>
            </a:r>
            <a:r>
              <a:rPr lang="it-IT" sz="1100" b="0" dirty="0">
                <a:solidFill>
                  <a:srgbClr val="821B4C"/>
                </a:solidFill>
              </a:rPr>
              <a:t>(2/2) </a:t>
            </a:r>
            <a:endParaRPr lang="it-IT" sz="1100" dirty="0">
              <a:solidFill>
                <a:srgbClr val="821B4C"/>
              </a:solidFill>
            </a:endParaRPr>
          </a:p>
        </p:txBody>
      </p:sp>
      <p:sp>
        <p:nvSpPr>
          <p:cNvPr id="30" name="Rettangolo 29">
            <a:extLst>
              <a:ext uri="{FF2B5EF4-FFF2-40B4-BE49-F238E27FC236}">
                <a16:creationId xmlns:a16="http://schemas.microsoft.com/office/drawing/2014/main" id="{E5E87C95-904C-4AFE-8D06-686FAB37A8CB}"/>
              </a:ext>
            </a:extLst>
          </p:cNvPr>
          <p:cNvSpPr/>
          <p:nvPr userDrawn="1"/>
        </p:nvSpPr>
        <p:spPr>
          <a:xfrm>
            <a:off x="7587949" y="1908023"/>
            <a:ext cx="2700001" cy="720280"/>
          </a:xfrm>
          <a:prstGeom prst="rect">
            <a:avLst/>
          </a:pr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Rettangolo con angoli in alto arrotondati 1">
            <a:extLst>
              <a:ext uri="{FF2B5EF4-FFF2-40B4-BE49-F238E27FC236}">
                <a16:creationId xmlns:a16="http://schemas.microsoft.com/office/drawing/2014/main" id="{4C0A78DD-7743-4454-BEF8-89A785001B9E}"/>
              </a:ext>
            </a:extLst>
          </p:cNvPr>
          <p:cNvSpPr/>
          <p:nvPr userDrawn="1"/>
        </p:nvSpPr>
        <p:spPr>
          <a:xfrm>
            <a:off x="7587951" y="0"/>
            <a:ext cx="2700000" cy="6915174"/>
          </a:xfrm>
          <a:prstGeom prst="round2SameRect">
            <a:avLst>
              <a:gd name="adj1" fmla="val 0"/>
              <a:gd name="adj2" fmla="val 5787"/>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it-IT"/>
          </a:p>
        </p:txBody>
      </p:sp>
      <p:pic>
        <p:nvPicPr>
          <p:cNvPr id="22" name="Elemento grafico 21">
            <a:extLst>
              <a:ext uri="{FF2B5EF4-FFF2-40B4-BE49-F238E27FC236}">
                <a16:creationId xmlns:a16="http://schemas.microsoft.com/office/drawing/2014/main" id="{03F086D8-7A3F-443C-94EE-49004113D5B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4810" r="43377" b="38099"/>
          <a:stretch/>
        </p:blipFill>
        <p:spPr>
          <a:xfrm>
            <a:off x="7794971" y="779212"/>
            <a:ext cx="2492979" cy="4680520"/>
          </a:xfrm>
          <a:prstGeom prst="rect">
            <a:avLst/>
          </a:prstGeom>
        </p:spPr>
      </p:pic>
      <p:sp>
        <p:nvSpPr>
          <p:cNvPr id="8" name="Rettangolo 7">
            <a:extLst>
              <a:ext uri="{FF2B5EF4-FFF2-40B4-BE49-F238E27FC236}">
                <a16:creationId xmlns:a16="http://schemas.microsoft.com/office/drawing/2014/main" id="{8C86B3C3-69ED-49F4-990C-74E87C0BC297}"/>
              </a:ext>
            </a:extLst>
          </p:cNvPr>
          <p:cNvSpPr/>
          <p:nvPr userDrawn="1"/>
        </p:nvSpPr>
        <p:spPr>
          <a:xfrm>
            <a:off x="10287950" y="7004740"/>
            <a:ext cx="411926" cy="254449"/>
          </a:xfrm>
          <a:prstGeom prst="rect">
            <a:avLst/>
          </a:prstGeom>
        </p:spPr>
        <p:txBody>
          <a:bodyPr wrap="square" lIns="99587" tIns="49794" rIns="99587" bIns="49794" anchor="ctr">
            <a:spAutoFit/>
          </a:bodyPr>
          <a:lstStyle/>
          <a:p>
            <a:pPr algn="ctr"/>
            <a:fld id="{F7D8699E-EEF9-46FC-A4C1-32770D67C165}" type="slidenum">
              <a:rPr lang="it-IT" sz="1000" b="1" smtClean="0">
                <a:solidFill>
                  <a:srgbClr val="5B6770"/>
                </a:solidFill>
                <a:latin typeface="+mj-lt"/>
                <a:ea typeface="ＭＳ Ｐゴシック" pitchFamily="34" charset="-128"/>
              </a:rPr>
              <a:pPr algn="ctr"/>
              <a:t>‹N›</a:t>
            </a:fld>
            <a:endParaRPr lang="it-IT" sz="1000" b="1" dirty="0">
              <a:solidFill>
                <a:srgbClr val="5B6770"/>
              </a:solidFill>
              <a:latin typeface="+mj-lt"/>
            </a:endParaRPr>
          </a:p>
        </p:txBody>
      </p:sp>
      <p:sp>
        <p:nvSpPr>
          <p:cNvPr id="9" name="Date Placeholder 3">
            <a:extLst>
              <a:ext uri="{FF2B5EF4-FFF2-40B4-BE49-F238E27FC236}">
                <a16:creationId xmlns:a16="http://schemas.microsoft.com/office/drawing/2014/main" id="{A73D7409-1E1D-4F71-B4F6-4AE4EF272353}"/>
              </a:ext>
            </a:extLst>
          </p:cNvPr>
          <p:cNvSpPr txBox="1">
            <a:spLocks/>
          </p:cNvSpPr>
          <p:nvPr userDrawn="1"/>
        </p:nvSpPr>
        <p:spPr>
          <a:xfrm>
            <a:off x="10287950" y="5361042"/>
            <a:ext cx="411926" cy="1554132"/>
          </a:xfrm>
          <a:prstGeom prst="rect">
            <a:avLst/>
          </a:prstGeom>
        </p:spPr>
        <p:txBody>
          <a:bodyPr vert="vert270" lIns="99587" tIns="49794" rIns="99587" bIns="49794" anchor="ctr"/>
          <a:lstStyle>
            <a:defPPr>
              <a:defRPr lang="en-US"/>
            </a:defPPr>
            <a:lvl1pPr marL="0" algn="l" defTabSz="457200" rtl="0" eaLnBrk="1" latinLnBrk="0" hangingPunct="1">
              <a:defRPr sz="1800" kern="1200">
                <a:solidFill>
                  <a:srgbClr val="004276"/>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700" dirty="0">
                <a:solidFill>
                  <a:srgbClr val="5B6770"/>
                </a:solidFill>
              </a:rPr>
              <a:t>CLASSIFICAZIONE: CONSIP PUBLIC</a:t>
            </a:r>
          </a:p>
        </p:txBody>
      </p:sp>
    </p:spTree>
    <p:extLst>
      <p:ext uri="{BB962C8B-B14F-4D97-AF65-F5344CB8AC3E}">
        <p14:creationId xmlns:p14="http://schemas.microsoft.com/office/powerpoint/2010/main" val="287245427"/>
      </p:ext>
    </p:extLst>
  </p:cSld>
  <p:clrMapOvr>
    <a:masterClrMapping/>
  </p:clrMapOvr>
  <p:transition spd="slow">
    <p:push dir="u"/>
  </p:transition>
  <p:extLst mod="1">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Layout personalizzato">
    <p:spTree>
      <p:nvGrpSpPr>
        <p:cNvPr id="1" name=""/>
        <p:cNvGrpSpPr/>
        <p:nvPr/>
      </p:nvGrpSpPr>
      <p:grpSpPr>
        <a:xfrm>
          <a:off x="0" y="0"/>
          <a:ext cx="0" cy="0"/>
          <a:chOff x="0" y="0"/>
          <a:chExt cx="0" cy="0"/>
        </a:xfrm>
      </p:grpSpPr>
      <p:sp>
        <p:nvSpPr>
          <p:cNvPr id="30" name="Rettangolo 29">
            <a:extLst>
              <a:ext uri="{FF2B5EF4-FFF2-40B4-BE49-F238E27FC236}">
                <a16:creationId xmlns:a16="http://schemas.microsoft.com/office/drawing/2014/main" id="{E5E87C95-904C-4AFE-8D06-686FAB37A8CB}"/>
              </a:ext>
            </a:extLst>
          </p:cNvPr>
          <p:cNvSpPr/>
          <p:nvPr userDrawn="1"/>
        </p:nvSpPr>
        <p:spPr>
          <a:xfrm>
            <a:off x="7587949" y="1908023"/>
            <a:ext cx="2700001" cy="720280"/>
          </a:xfrm>
          <a:prstGeom prst="rect">
            <a:avLst/>
          </a:pr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Rettangolo con angoli in alto arrotondati 1">
            <a:extLst>
              <a:ext uri="{FF2B5EF4-FFF2-40B4-BE49-F238E27FC236}">
                <a16:creationId xmlns:a16="http://schemas.microsoft.com/office/drawing/2014/main" id="{4C0A78DD-7743-4454-BEF8-89A785001B9E}"/>
              </a:ext>
            </a:extLst>
          </p:cNvPr>
          <p:cNvSpPr/>
          <p:nvPr userDrawn="1"/>
        </p:nvSpPr>
        <p:spPr>
          <a:xfrm>
            <a:off x="7587951" y="-1"/>
            <a:ext cx="2700000" cy="7561263"/>
          </a:xfrm>
          <a:prstGeom prst="round2SameRect">
            <a:avLst>
              <a:gd name="adj1" fmla="val 0"/>
              <a:gd name="adj2" fmla="val 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it-IT"/>
          </a:p>
        </p:txBody>
      </p:sp>
      <p:pic>
        <p:nvPicPr>
          <p:cNvPr id="22" name="Elemento grafico 21">
            <a:extLst>
              <a:ext uri="{FF2B5EF4-FFF2-40B4-BE49-F238E27FC236}">
                <a16:creationId xmlns:a16="http://schemas.microsoft.com/office/drawing/2014/main" id="{03F086D8-7A3F-443C-94EE-49004113D5B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4810" r="43377" b="38099"/>
          <a:stretch/>
        </p:blipFill>
        <p:spPr>
          <a:xfrm>
            <a:off x="7794971" y="779212"/>
            <a:ext cx="2492979" cy="4680520"/>
          </a:xfrm>
          <a:prstGeom prst="rect">
            <a:avLst/>
          </a:prstGeom>
        </p:spPr>
      </p:pic>
      <p:sp>
        <p:nvSpPr>
          <p:cNvPr id="8" name="Rettangolo 7">
            <a:extLst>
              <a:ext uri="{FF2B5EF4-FFF2-40B4-BE49-F238E27FC236}">
                <a16:creationId xmlns:a16="http://schemas.microsoft.com/office/drawing/2014/main" id="{FCE76594-7ACF-4DCF-89FB-7E0AF9FCF40A}"/>
              </a:ext>
            </a:extLst>
          </p:cNvPr>
          <p:cNvSpPr/>
          <p:nvPr userDrawn="1"/>
        </p:nvSpPr>
        <p:spPr>
          <a:xfrm>
            <a:off x="10287950" y="7004740"/>
            <a:ext cx="411926" cy="254449"/>
          </a:xfrm>
          <a:prstGeom prst="rect">
            <a:avLst/>
          </a:prstGeom>
        </p:spPr>
        <p:txBody>
          <a:bodyPr wrap="square" lIns="99587" tIns="49794" rIns="99587" bIns="49794" anchor="ctr">
            <a:spAutoFit/>
          </a:bodyPr>
          <a:lstStyle/>
          <a:p>
            <a:pPr algn="ctr"/>
            <a:fld id="{F7D8699E-EEF9-46FC-A4C1-32770D67C165}" type="slidenum">
              <a:rPr lang="it-IT" sz="1000" b="1" smtClean="0">
                <a:solidFill>
                  <a:srgbClr val="5B6770"/>
                </a:solidFill>
                <a:latin typeface="+mj-lt"/>
                <a:ea typeface="ＭＳ Ｐゴシック" pitchFamily="34" charset="-128"/>
              </a:rPr>
              <a:pPr algn="ctr"/>
              <a:t>‹N›</a:t>
            </a:fld>
            <a:endParaRPr lang="it-IT" sz="1000" b="1" dirty="0">
              <a:solidFill>
                <a:srgbClr val="5B6770"/>
              </a:solidFill>
              <a:latin typeface="+mj-lt"/>
            </a:endParaRPr>
          </a:p>
        </p:txBody>
      </p:sp>
      <p:sp>
        <p:nvSpPr>
          <p:cNvPr id="9" name="Date Placeholder 3">
            <a:extLst>
              <a:ext uri="{FF2B5EF4-FFF2-40B4-BE49-F238E27FC236}">
                <a16:creationId xmlns:a16="http://schemas.microsoft.com/office/drawing/2014/main" id="{651FF03D-BBED-455F-9376-43D584170221}"/>
              </a:ext>
            </a:extLst>
          </p:cNvPr>
          <p:cNvSpPr txBox="1">
            <a:spLocks/>
          </p:cNvSpPr>
          <p:nvPr userDrawn="1"/>
        </p:nvSpPr>
        <p:spPr>
          <a:xfrm>
            <a:off x="10287950" y="5361042"/>
            <a:ext cx="411926" cy="1554132"/>
          </a:xfrm>
          <a:prstGeom prst="rect">
            <a:avLst/>
          </a:prstGeom>
        </p:spPr>
        <p:txBody>
          <a:bodyPr vert="vert270" lIns="99587" tIns="49794" rIns="99587" bIns="49794" anchor="ctr"/>
          <a:lstStyle>
            <a:defPPr>
              <a:defRPr lang="en-US"/>
            </a:defPPr>
            <a:lvl1pPr marL="0" algn="l" defTabSz="457200" rtl="0" eaLnBrk="1" latinLnBrk="0" hangingPunct="1">
              <a:defRPr sz="1800" kern="1200">
                <a:solidFill>
                  <a:srgbClr val="004276"/>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700" dirty="0">
                <a:solidFill>
                  <a:srgbClr val="5B6770"/>
                </a:solidFill>
              </a:rPr>
              <a:t>CLASSIFICAZIONE: CONSIP PUBLIC</a:t>
            </a:r>
          </a:p>
        </p:txBody>
      </p:sp>
    </p:spTree>
    <p:extLst>
      <p:ext uri="{BB962C8B-B14F-4D97-AF65-F5344CB8AC3E}">
        <p14:creationId xmlns:p14="http://schemas.microsoft.com/office/powerpoint/2010/main" val="2630554254"/>
      </p:ext>
    </p:extLst>
  </p:cSld>
  <p:clrMapOvr>
    <a:masterClrMapping/>
  </p:clrMapOvr>
  <p:transition spd="slow">
    <p:push dir="u"/>
  </p:transition>
  <p:extLst mod="1">
    <p:ext uri="{DCECCB84-F9BA-43D5-87BE-67443E8EF086}">
      <p15:sldGuideLst xmlns:p15="http://schemas.microsoft.com/office/powerpoint/2012/main">
        <p15:guide id="1" orient="horz" pos="2381" userDrawn="1">
          <p15:clr>
            <a:srgbClr val="FBAE40"/>
          </p15:clr>
        </p15:guide>
        <p15:guide id="2" pos="336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FE9A5DDE-554C-4BE0-A961-F6B0C48A0448}"/>
              </a:ext>
            </a:extLst>
          </p:cNvPr>
          <p:cNvSpPr/>
          <p:nvPr userDrawn="1"/>
        </p:nvSpPr>
        <p:spPr>
          <a:xfrm>
            <a:off x="10287950" y="7004740"/>
            <a:ext cx="411926" cy="254449"/>
          </a:xfrm>
          <a:prstGeom prst="rect">
            <a:avLst/>
          </a:prstGeom>
        </p:spPr>
        <p:txBody>
          <a:bodyPr wrap="square" lIns="99587" tIns="49794" rIns="99587" bIns="49794" anchor="ctr">
            <a:spAutoFit/>
          </a:bodyPr>
          <a:lstStyle/>
          <a:p>
            <a:pPr algn="ctr"/>
            <a:fld id="{F7D8699E-EEF9-46FC-A4C1-32770D67C165}" type="slidenum">
              <a:rPr lang="it-IT" sz="1000" b="1" smtClean="0">
                <a:solidFill>
                  <a:srgbClr val="5B6770"/>
                </a:solidFill>
                <a:latin typeface="+mj-lt"/>
                <a:ea typeface="ＭＳ Ｐゴシック" pitchFamily="34" charset="-128"/>
              </a:rPr>
              <a:pPr algn="ctr"/>
              <a:t>‹N›</a:t>
            </a:fld>
            <a:endParaRPr lang="it-IT" sz="1000" b="1" dirty="0">
              <a:solidFill>
                <a:srgbClr val="5B6770"/>
              </a:solidFill>
              <a:latin typeface="+mj-lt"/>
            </a:endParaRPr>
          </a:p>
        </p:txBody>
      </p:sp>
      <p:sp>
        <p:nvSpPr>
          <p:cNvPr id="7" name="Date Placeholder 3">
            <a:extLst>
              <a:ext uri="{FF2B5EF4-FFF2-40B4-BE49-F238E27FC236}">
                <a16:creationId xmlns:a16="http://schemas.microsoft.com/office/drawing/2014/main" id="{94F24B2A-3C57-4123-909E-2A859AF4974E}"/>
              </a:ext>
            </a:extLst>
          </p:cNvPr>
          <p:cNvSpPr txBox="1">
            <a:spLocks/>
          </p:cNvSpPr>
          <p:nvPr userDrawn="1"/>
        </p:nvSpPr>
        <p:spPr>
          <a:xfrm>
            <a:off x="10287950" y="5361042"/>
            <a:ext cx="411926" cy="1554132"/>
          </a:xfrm>
          <a:prstGeom prst="rect">
            <a:avLst/>
          </a:prstGeom>
        </p:spPr>
        <p:txBody>
          <a:bodyPr vert="vert270" lIns="99587" tIns="49794" rIns="99587" bIns="49794" anchor="ctr"/>
          <a:lstStyle>
            <a:defPPr>
              <a:defRPr lang="en-US"/>
            </a:defPPr>
            <a:lvl1pPr marL="0" algn="l" defTabSz="457200" rtl="0" eaLnBrk="1" latinLnBrk="0" hangingPunct="1">
              <a:defRPr sz="1800" kern="1200">
                <a:solidFill>
                  <a:srgbClr val="004276"/>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700" dirty="0">
                <a:solidFill>
                  <a:srgbClr val="5B6770"/>
                </a:solidFill>
              </a:rPr>
              <a:t>CLASSIFICAZIONE: CONSIP PUBLIC</a:t>
            </a:r>
          </a:p>
        </p:txBody>
      </p:sp>
    </p:spTree>
    <p:extLst>
      <p:ext uri="{BB962C8B-B14F-4D97-AF65-F5344CB8AC3E}">
        <p14:creationId xmlns:p14="http://schemas.microsoft.com/office/powerpoint/2010/main" val="2482219362"/>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ing Slide">
    <p:spTree>
      <p:nvGrpSpPr>
        <p:cNvPr id="1" name=""/>
        <p:cNvGrpSpPr/>
        <p:nvPr/>
      </p:nvGrpSpPr>
      <p:grpSpPr>
        <a:xfrm>
          <a:off x="0" y="0"/>
          <a:ext cx="0" cy="0"/>
          <a:chOff x="0" y="0"/>
          <a:chExt cx="0" cy="0"/>
        </a:xfrm>
      </p:grpSpPr>
      <p:pic>
        <p:nvPicPr>
          <p:cNvPr id="19" name="Picture 2" descr="C:\Users\roberta.pirone\Documents\Corporate\Identity2015\Intranet\Modelli powerpoint per le presentazioni di valenza aziendale\sfondo_acq1new.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901" y="-70945"/>
            <a:ext cx="10817528" cy="7668000"/>
          </a:xfrm>
          <a:prstGeom prst="rect">
            <a:avLst/>
          </a:prstGeom>
          <a:noFill/>
          <a:extLst>
            <a:ext uri="{909E8E84-426E-40DD-AFC4-6F175D3DCCD1}">
              <a14:hiddenFill xmlns:a14="http://schemas.microsoft.com/office/drawing/2010/main">
                <a:solidFill>
                  <a:srgbClr val="FFFFFF"/>
                </a:solidFill>
              </a14:hiddenFill>
            </a:ext>
          </a:extLst>
        </p:spPr>
      </p:pic>
      <p:sp>
        <p:nvSpPr>
          <p:cNvPr id="11" name="Subtitle 2"/>
          <p:cNvSpPr txBox="1">
            <a:spLocks/>
          </p:cNvSpPr>
          <p:nvPr userDrawn="1"/>
        </p:nvSpPr>
        <p:spPr>
          <a:xfrm>
            <a:off x="3247271" y="3805651"/>
            <a:ext cx="6416897" cy="695060"/>
          </a:xfrm>
          <a:prstGeom prst="rect">
            <a:avLst/>
          </a:prstGeom>
        </p:spPr>
        <p:txBody>
          <a:bodyPr lIns="99587" tIns="49794" rIns="99587" bIns="49794">
            <a:spAutoFit/>
          </a:bodyPr>
          <a:lstStyle>
            <a:lvl1pPr marL="342900" indent="-342900" algn="l" defTabSz="457200" rtl="0" eaLnBrk="1" latinLnBrk="0" hangingPunct="1">
              <a:spcBef>
                <a:spcPct val="20000"/>
              </a:spcBef>
              <a:buFont typeface="Lucida Grande"/>
              <a:buChar char="-"/>
              <a:defRPr sz="1600" b="1" kern="1200">
                <a:solidFill>
                  <a:srgbClr val="004276"/>
                </a:solidFill>
                <a:latin typeface="+mn-lt"/>
                <a:ea typeface="+mn-ea"/>
                <a:cs typeface="+mn-cs"/>
              </a:defRPr>
            </a:lvl1pPr>
            <a:lvl2pPr marL="357188" indent="-357188" algn="l" defTabSz="457200" rtl="0" eaLnBrk="1" latinLnBrk="0" hangingPunct="1">
              <a:spcBef>
                <a:spcPct val="20000"/>
              </a:spcBef>
              <a:buFont typeface="Lucida Grande"/>
              <a:buChar char="-"/>
              <a:defRPr sz="1600" kern="1200">
                <a:solidFill>
                  <a:srgbClr val="5B6770"/>
                </a:solidFill>
                <a:latin typeface="+mn-lt"/>
                <a:ea typeface="+mn-ea"/>
                <a:cs typeface="+mn-cs"/>
              </a:defRPr>
            </a:lvl2pPr>
            <a:lvl3pPr marL="357188" indent="-357188" algn="l" defTabSz="457200" rtl="0" eaLnBrk="1" latinLnBrk="0" hangingPunct="1">
              <a:spcBef>
                <a:spcPct val="20000"/>
              </a:spcBef>
              <a:buFont typeface="Lucida Grande"/>
              <a:buChar char="-"/>
              <a:defRPr sz="1600" kern="1200">
                <a:solidFill>
                  <a:srgbClr val="5B6770"/>
                </a:solidFill>
                <a:latin typeface="+mn-lt"/>
                <a:ea typeface="+mn-ea"/>
                <a:cs typeface="+mn-cs"/>
              </a:defRPr>
            </a:lvl3pPr>
            <a:lvl4pPr marL="357188" indent="-357188" algn="l" defTabSz="457200" rtl="0" eaLnBrk="1" latinLnBrk="0" hangingPunct="1">
              <a:spcBef>
                <a:spcPct val="20000"/>
              </a:spcBef>
              <a:buFont typeface="Lucida Grande"/>
              <a:buChar char="-"/>
              <a:defRPr sz="1600" kern="1200">
                <a:solidFill>
                  <a:srgbClr val="5B6770"/>
                </a:solidFill>
                <a:latin typeface="+mn-lt"/>
                <a:ea typeface="+mn-ea"/>
                <a:cs typeface="+mn-cs"/>
              </a:defRPr>
            </a:lvl4pPr>
            <a:lvl5pPr marL="357188" indent="-357188" algn="l" defTabSz="457200" rtl="0" eaLnBrk="1" latinLnBrk="0" hangingPunct="1">
              <a:spcBef>
                <a:spcPct val="20000"/>
              </a:spcBef>
              <a:buFont typeface="Lucida Grande"/>
              <a:buChar char="-"/>
              <a:defRPr sz="1600" kern="1200">
                <a:solidFill>
                  <a:srgbClr val="5B677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solidFill>
                  <a:srgbClr val="5B6770"/>
                </a:solidFill>
              </a:rPr>
              <a:t>Consip S.p.A.</a:t>
            </a:r>
          </a:p>
          <a:p>
            <a:pPr marL="0" indent="0">
              <a:buNone/>
            </a:pPr>
            <a:r>
              <a:rPr lang="it-IT" sz="1100" b="0" dirty="0">
                <a:solidFill>
                  <a:srgbClr val="5B6770"/>
                </a:solidFill>
              </a:rPr>
              <a:t>Via Isonzo 19/E – 00198 Roma</a:t>
            </a:r>
          </a:p>
          <a:p>
            <a:pPr marL="0" indent="0">
              <a:buNone/>
            </a:pPr>
            <a:r>
              <a:rPr lang="it-IT" sz="1100" b="0" dirty="0">
                <a:solidFill>
                  <a:srgbClr val="5B6770"/>
                </a:solidFill>
              </a:rPr>
              <a:t>T +39 0685449.1</a:t>
            </a:r>
          </a:p>
        </p:txBody>
      </p:sp>
      <p:sp>
        <p:nvSpPr>
          <p:cNvPr id="12" name="Subtitle 2"/>
          <p:cNvSpPr txBox="1">
            <a:spLocks/>
          </p:cNvSpPr>
          <p:nvPr userDrawn="1"/>
        </p:nvSpPr>
        <p:spPr>
          <a:xfrm>
            <a:off x="3247271" y="5148783"/>
            <a:ext cx="6416897" cy="701992"/>
          </a:xfrm>
          <a:prstGeom prst="rect">
            <a:avLst/>
          </a:prstGeom>
        </p:spPr>
        <p:txBody>
          <a:bodyPr lIns="99587" tIns="49794" rIns="99587" bIns="49794"/>
          <a:lstStyle>
            <a:lvl1pPr marL="342900" indent="-342900" algn="l" defTabSz="457200" rtl="0" eaLnBrk="1" latinLnBrk="0" hangingPunct="1">
              <a:spcBef>
                <a:spcPct val="20000"/>
              </a:spcBef>
              <a:buFont typeface="Lucida Grande"/>
              <a:buChar char="-"/>
              <a:defRPr sz="1600" b="1" kern="1200">
                <a:solidFill>
                  <a:srgbClr val="004276"/>
                </a:solidFill>
                <a:latin typeface="+mn-lt"/>
                <a:ea typeface="+mn-ea"/>
                <a:cs typeface="+mn-cs"/>
              </a:defRPr>
            </a:lvl1pPr>
            <a:lvl2pPr marL="357188" indent="-357188" algn="l" defTabSz="457200" rtl="0" eaLnBrk="1" latinLnBrk="0" hangingPunct="1">
              <a:spcBef>
                <a:spcPct val="20000"/>
              </a:spcBef>
              <a:buFont typeface="Lucida Grande"/>
              <a:buChar char="-"/>
              <a:defRPr sz="1600" kern="1200">
                <a:solidFill>
                  <a:srgbClr val="5B6770"/>
                </a:solidFill>
                <a:latin typeface="+mn-lt"/>
                <a:ea typeface="+mn-ea"/>
                <a:cs typeface="+mn-cs"/>
              </a:defRPr>
            </a:lvl2pPr>
            <a:lvl3pPr marL="357188" indent="-357188" algn="l" defTabSz="457200" rtl="0" eaLnBrk="1" latinLnBrk="0" hangingPunct="1">
              <a:spcBef>
                <a:spcPct val="20000"/>
              </a:spcBef>
              <a:buFont typeface="Lucida Grande"/>
              <a:buChar char="-"/>
              <a:defRPr sz="1600" kern="1200">
                <a:solidFill>
                  <a:srgbClr val="5B6770"/>
                </a:solidFill>
                <a:latin typeface="+mn-lt"/>
                <a:ea typeface="+mn-ea"/>
                <a:cs typeface="+mn-cs"/>
              </a:defRPr>
            </a:lvl3pPr>
            <a:lvl4pPr marL="357188" indent="-357188" algn="l" defTabSz="457200" rtl="0" eaLnBrk="1" latinLnBrk="0" hangingPunct="1">
              <a:spcBef>
                <a:spcPct val="20000"/>
              </a:spcBef>
              <a:buFont typeface="Lucida Grande"/>
              <a:buChar char="-"/>
              <a:defRPr sz="1600" kern="1200">
                <a:solidFill>
                  <a:srgbClr val="5B6770"/>
                </a:solidFill>
                <a:latin typeface="+mn-lt"/>
                <a:ea typeface="+mn-ea"/>
                <a:cs typeface="+mn-cs"/>
              </a:defRPr>
            </a:lvl4pPr>
            <a:lvl5pPr marL="357188" indent="-357188" algn="l" defTabSz="457200" rtl="0" eaLnBrk="1" latinLnBrk="0" hangingPunct="1">
              <a:spcBef>
                <a:spcPct val="20000"/>
              </a:spcBef>
              <a:buFont typeface="Lucida Grande"/>
              <a:buChar char="-"/>
              <a:defRPr sz="1600" kern="1200">
                <a:solidFill>
                  <a:srgbClr val="5B677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it-IT" sz="1400" b="1" kern="1200" dirty="0">
                <a:solidFill>
                  <a:srgbClr val="5B6770"/>
                </a:solidFill>
                <a:latin typeface="+mn-lt"/>
                <a:ea typeface="+mn-ea"/>
                <a:cs typeface="+mn-cs"/>
              </a:rPr>
              <a:t>www.consip.it</a:t>
            </a:r>
          </a:p>
          <a:p>
            <a:pPr marL="0" indent="0">
              <a:buNone/>
            </a:pPr>
            <a:r>
              <a:rPr lang="it-IT" sz="1400" dirty="0">
                <a:solidFill>
                  <a:srgbClr val="5B6770"/>
                </a:solidFill>
              </a:rPr>
              <a:t>www.acquistinretepa.it</a:t>
            </a:r>
            <a:endParaRPr lang="en-US" sz="1400" dirty="0">
              <a:solidFill>
                <a:srgbClr val="5B6770"/>
              </a:solidFill>
            </a:endParaRPr>
          </a:p>
        </p:txBody>
      </p:sp>
      <p:pic>
        <p:nvPicPr>
          <p:cNvPr id="13" name="Immagin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40388" y="6443290"/>
            <a:ext cx="171450" cy="171450"/>
          </a:xfrm>
          <a:prstGeom prst="rect">
            <a:avLst/>
          </a:prstGeom>
        </p:spPr>
      </p:pic>
      <p:pic>
        <p:nvPicPr>
          <p:cNvPr id="14" name="Immagin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46700" y="6192514"/>
            <a:ext cx="171450" cy="171450"/>
          </a:xfrm>
          <a:prstGeom prst="rect">
            <a:avLst/>
          </a:prstGeom>
        </p:spPr>
      </p:pic>
      <p:pic>
        <p:nvPicPr>
          <p:cNvPr id="15" name="Immagin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346700" y="6694066"/>
            <a:ext cx="171450" cy="171450"/>
          </a:xfrm>
          <a:prstGeom prst="rect">
            <a:avLst/>
          </a:prstGeom>
        </p:spPr>
      </p:pic>
      <p:sp>
        <p:nvSpPr>
          <p:cNvPr id="16" name="CasellaDiTesto 15"/>
          <p:cNvSpPr txBox="1"/>
          <p:nvPr userDrawn="1"/>
        </p:nvSpPr>
        <p:spPr>
          <a:xfrm>
            <a:off x="5567026" y="6139059"/>
            <a:ext cx="2696691" cy="276999"/>
          </a:xfrm>
          <a:prstGeom prst="rect">
            <a:avLst/>
          </a:prstGeom>
        </p:spPr>
        <p:txBody>
          <a:bodyPr vert="horz" wrap="square" lIns="91440" tIns="45720" rIns="91440" bIns="45720" rtlCol="0">
            <a:spAutoFit/>
          </a:bodyPr>
          <a:lstStyle/>
          <a:p>
            <a:r>
              <a:rPr lang="it-IT" sz="1200" b="1" dirty="0">
                <a:solidFill>
                  <a:schemeClr val="tx1">
                    <a:lumMod val="50000"/>
                    <a:lumOff val="50000"/>
                  </a:schemeClr>
                </a:solidFill>
              </a:rPr>
              <a:t>@</a:t>
            </a:r>
            <a:r>
              <a:rPr lang="it-IT" sz="1200" b="1" dirty="0" err="1">
                <a:solidFill>
                  <a:schemeClr val="tx1">
                    <a:lumMod val="50000"/>
                    <a:lumOff val="50000"/>
                  </a:schemeClr>
                </a:solidFill>
              </a:rPr>
              <a:t>Consip_Spa</a:t>
            </a:r>
            <a:endParaRPr lang="it-IT" sz="1200" b="1" dirty="0">
              <a:solidFill>
                <a:schemeClr val="tx1">
                  <a:lumMod val="50000"/>
                  <a:lumOff val="50000"/>
                </a:schemeClr>
              </a:solidFill>
            </a:endParaRPr>
          </a:p>
        </p:txBody>
      </p:sp>
      <p:sp>
        <p:nvSpPr>
          <p:cNvPr id="17" name="CasellaDiTesto 16"/>
          <p:cNvSpPr txBox="1"/>
          <p:nvPr userDrawn="1"/>
        </p:nvSpPr>
        <p:spPr>
          <a:xfrm>
            <a:off x="5567026" y="6384521"/>
            <a:ext cx="2696691" cy="276999"/>
          </a:xfrm>
          <a:prstGeom prst="rect">
            <a:avLst/>
          </a:prstGeom>
        </p:spPr>
        <p:txBody>
          <a:bodyPr vert="horz" wrap="square" lIns="91440" tIns="45720" rIns="91440" bIns="45720" rtlCol="0">
            <a:spAutoFit/>
          </a:bodyPr>
          <a:lstStyle/>
          <a:p>
            <a:r>
              <a:rPr lang="it-IT" sz="1200" b="1" dirty="0">
                <a:solidFill>
                  <a:schemeClr val="tx1">
                    <a:lumMod val="50000"/>
                    <a:lumOff val="50000"/>
                  </a:schemeClr>
                </a:solidFill>
              </a:rPr>
              <a:t>www.linkedin.com/company/consip/</a:t>
            </a:r>
          </a:p>
        </p:txBody>
      </p:sp>
      <p:sp>
        <p:nvSpPr>
          <p:cNvPr id="18" name="CasellaDiTesto 17"/>
          <p:cNvSpPr txBox="1"/>
          <p:nvPr userDrawn="1"/>
        </p:nvSpPr>
        <p:spPr>
          <a:xfrm>
            <a:off x="5567026" y="6629982"/>
            <a:ext cx="2696691" cy="276999"/>
          </a:xfrm>
          <a:prstGeom prst="rect">
            <a:avLst/>
          </a:prstGeom>
        </p:spPr>
        <p:txBody>
          <a:bodyPr vert="horz" wrap="square" lIns="91440" tIns="45720" rIns="91440" bIns="45720" rtlCol="0">
            <a:spAutoFit/>
          </a:bodyPr>
          <a:lstStyle/>
          <a:p>
            <a:r>
              <a:rPr lang="it-IT" sz="1200" b="1" dirty="0">
                <a:solidFill>
                  <a:schemeClr val="tx1">
                    <a:lumMod val="50000"/>
                    <a:lumOff val="50000"/>
                  </a:schemeClr>
                </a:solidFill>
              </a:rPr>
              <a:t>Canale ‘’Consip’’</a:t>
            </a:r>
          </a:p>
        </p:txBody>
      </p:sp>
    </p:spTree>
    <p:extLst>
      <p:ext uri="{BB962C8B-B14F-4D97-AF65-F5344CB8AC3E}">
        <p14:creationId xmlns:p14="http://schemas.microsoft.com/office/powerpoint/2010/main" val="2845871826"/>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Index Slide">
    <p:spTree>
      <p:nvGrpSpPr>
        <p:cNvPr id="1" name=""/>
        <p:cNvGrpSpPr/>
        <p:nvPr/>
      </p:nvGrpSpPr>
      <p:grpSpPr>
        <a:xfrm>
          <a:off x="0" y="0"/>
          <a:ext cx="0" cy="0"/>
          <a:chOff x="0" y="0"/>
          <a:chExt cx="0" cy="0"/>
        </a:xfrm>
      </p:grpSpPr>
      <p:sp>
        <p:nvSpPr>
          <p:cNvPr id="14" name="Text Placeholder 4"/>
          <p:cNvSpPr>
            <a:spLocks noGrp="1"/>
          </p:cNvSpPr>
          <p:nvPr>
            <p:ph type="body" sz="quarter" idx="13"/>
          </p:nvPr>
        </p:nvSpPr>
        <p:spPr>
          <a:xfrm>
            <a:off x="1445101" y="1764295"/>
            <a:ext cx="8620889" cy="4678532"/>
          </a:xfrm>
          <a:prstGeom prst="rect">
            <a:avLst/>
          </a:prstGeom>
        </p:spPr>
        <p:txBody>
          <a:bodyPr lIns="99587" tIns="49794" rIns="99587" bIns="49794"/>
          <a:lstStyle>
            <a:lvl1pPr>
              <a:buClr>
                <a:srgbClr val="821B4C"/>
              </a:buClr>
              <a:buSzPct val="150000"/>
              <a:buFont typeface="Wingdings" charset="2"/>
              <a:buAutoNum type="arabicPlain"/>
              <a:defRPr b="0">
                <a:solidFill>
                  <a:srgbClr val="5B6770"/>
                </a:solidFill>
              </a:defRPr>
            </a:lvl1pPr>
            <a:lvl2pPr>
              <a:buClr>
                <a:srgbClr val="821B4C"/>
              </a:buClr>
              <a:buSzPct val="150000"/>
              <a:buFont typeface="Wingdings" charset="2"/>
              <a:buAutoNum type="arabicPlain"/>
              <a:defRPr b="0">
                <a:solidFill>
                  <a:srgbClr val="5B6770"/>
                </a:solidFill>
              </a:defRPr>
            </a:lvl2pPr>
            <a:lvl3pPr>
              <a:buClr>
                <a:srgbClr val="821B4C"/>
              </a:buClr>
              <a:buSzPct val="150000"/>
              <a:buFont typeface="Wingdings" charset="2"/>
              <a:buAutoNum type="arabicPlain"/>
              <a:defRPr b="0">
                <a:solidFill>
                  <a:srgbClr val="5B6770"/>
                </a:solidFill>
              </a:defRPr>
            </a:lvl3pPr>
            <a:lvl4pPr>
              <a:buClr>
                <a:srgbClr val="821B4C"/>
              </a:buClr>
              <a:buSzPct val="150000"/>
              <a:buFont typeface="Wingdings" charset="2"/>
              <a:buAutoNum type="arabicPlain"/>
              <a:defRPr b="0">
                <a:solidFill>
                  <a:srgbClr val="5B6770"/>
                </a:solidFill>
              </a:defRPr>
            </a:lvl4pPr>
            <a:lvl5pPr>
              <a:buClr>
                <a:srgbClr val="821B4C"/>
              </a:buClr>
              <a:buSzPct val="150000"/>
              <a:buFont typeface="Wingdings" charset="2"/>
              <a:buAutoNum type="arabicPlain"/>
              <a:defRPr b="0">
                <a:solidFill>
                  <a:srgbClr val="5B6770"/>
                </a:solidFill>
              </a:defRPr>
            </a:lvl5pPr>
          </a:lstStyle>
          <a:p>
            <a:pPr lvl="0"/>
            <a:r>
              <a:rPr lang="it-IT" dirty="0"/>
              <a:t>Click to </a:t>
            </a:r>
            <a:r>
              <a:rPr lang="it-IT" dirty="0" err="1"/>
              <a:t>edit</a:t>
            </a:r>
            <a:r>
              <a:rPr lang="it-IT" dirty="0"/>
              <a:t> Master text </a:t>
            </a:r>
            <a:r>
              <a:rPr lang="it-IT" dirty="0" err="1"/>
              <a:t>styles</a:t>
            </a:r>
            <a:endParaRPr lang="it-IT" dirty="0"/>
          </a:p>
          <a:p>
            <a:pPr lvl="1"/>
            <a:r>
              <a:rPr lang="it-IT" dirty="0"/>
              <a:t>Second </a:t>
            </a:r>
            <a:r>
              <a:rPr lang="it-IT" dirty="0" err="1"/>
              <a:t>level</a:t>
            </a:r>
            <a:endParaRPr lang="it-IT" dirty="0"/>
          </a:p>
          <a:p>
            <a:pPr lvl="2"/>
            <a:r>
              <a:rPr lang="it-IT" dirty="0"/>
              <a:t>Third </a:t>
            </a:r>
            <a:r>
              <a:rPr lang="it-IT" dirty="0" err="1"/>
              <a:t>level</a:t>
            </a:r>
            <a:endParaRPr lang="it-IT" dirty="0"/>
          </a:p>
          <a:p>
            <a:pPr lvl="3"/>
            <a:r>
              <a:rPr lang="it-IT" dirty="0" err="1"/>
              <a:t>Fourth</a:t>
            </a:r>
            <a:r>
              <a:rPr lang="it-IT" dirty="0"/>
              <a:t> </a:t>
            </a:r>
            <a:r>
              <a:rPr lang="it-IT" dirty="0" err="1"/>
              <a:t>level</a:t>
            </a:r>
            <a:endParaRPr lang="it-IT" dirty="0"/>
          </a:p>
          <a:p>
            <a:pPr lvl="4"/>
            <a:r>
              <a:rPr lang="it-IT" dirty="0" err="1"/>
              <a:t>Fifth</a:t>
            </a:r>
            <a:r>
              <a:rPr lang="it-IT" dirty="0"/>
              <a:t> </a:t>
            </a:r>
            <a:r>
              <a:rPr lang="it-IT" dirty="0" err="1"/>
              <a:t>level</a:t>
            </a:r>
            <a:endParaRPr lang="en-US" dirty="0"/>
          </a:p>
        </p:txBody>
      </p:sp>
      <p:sp>
        <p:nvSpPr>
          <p:cNvPr id="15" name="Title 1"/>
          <p:cNvSpPr>
            <a:spLocks noGrp="1"/>
          </p:cNvSpPr>
          <p:nvPr>
            <p:ph type="title"/>
          </p:nvPr>
        </p:nvSpPr>
        <p:spPr>
          <a:xfrm>
            <a:off x="1445554" y="396255"/>
            <a:ext cx="8617632" cy="892887"/>
          </a:xfrm>
          <a:prstGeom prst="rect">
            <a:avLst/>
          </a:prstGeom>
        </p:spPr>
        <p:txBody>
          <a:bodyPr lIns="99587" tIns="49794" rIns="99587" bIns="49794"/>
          <a:lstStyle>
            <a:lvl1pPr>
              <a:lnSpc>
                <a:spcPts val="3000"/>
              </a:lnSpc>
              <a:defRPr sz="2400" baseline="0">
                <a:solidFill>
                  <a:srgbClr val="821B4C"/>
                </a:solidFill>
              </a:defRPr>
            </a:lvl1pPr>
          </a:lstStyle>
          <a:p>
            <a:endParaRPr lang="en-US" dirty="0"/>
          </a:p>
        </p:txBody>
      </p:sp>
    </p:spTree>
    <p:extLst>
      <p:ext uri="{BB962C8B-B14F-4D97-AF65-F5344CB8AC3E}">
        <p14:creationId xmlns:p14="http://schemas.microsoft.com/office/powerpoint/2010/main" val="2968670400"/>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6136861-158F-468C-98D7-5E807E7E1901}"/>
              </a:ext>
            </a:extLst>
          </p:cNvPr>
          <p:cNvPicPr>
            <a:picLocks noChangeAspect="1"/>
          </p:cNvPicPr>
          <p:nvPr userDrawn="1"/>
        </p:nvPicPr>
        <p:blipFill>
          <a:blip r:embed="rId9"/>
          <a:stretch>
            <a:fillRect/>
          </a:stretch>
        </p:blipFill>
        <p:spPr>
          <a:xfrm>
            <a:off x="450156" y="6950543"/>
            <a:ext cx="1367781" cy="347305"/>
          </a:xfrm>
          <a:prstGeom prst="rect">
            <a:avLst/>
          </a:prstGeom>
        </p:spPr>
      </p:pic>
      <p:pic>
        <p:nvPicPr>
          <p:cNvPr id="5" name="Immagine 4">
            <a:extLst>
              <a:ext uri="{FF2B5EF4-FFF2-40B4-BE49-F238E27FC236}">
                <a16:creationId xmlns:a16="http://schemas.microsoft.com/office/drawing/2014/main" id="{0D0DFC9E-87B6-41E5-AC02-16F4E2FDE1F7}"/>
              </a:ext>
            </a:extLst>
          </p:cNvPr>
          <p:cNvPicPr>
            <a:picLocks noChangeAspect="1"/>
          </p:cNvPicPr>
          <p:nvPr userDrawn="1"/>
        </p:nvPicPr>
        <p:blipFill>
          <a:blip r:embed="rId10"/>
          <a:stretch>
            <a:fillRect/>
          </a:stretch>
        </p:blipFill>
        <p:spPr>
          <a:xfrm>
            <a:off x="2253923" y="6948983"/>
            <a:ext cx="1652617" cy="350424"/>
          </a:xfrm>
          <a:prstGeom prst="rect">
            <a:avLst/>
          </a:prstGeom>
        </p:spPr>
      </p:pic>
      <p:pic>
        <p:nvPicPr>
          <p:cNvPr id="7" name="Immagine 6">
            <a:extLst>
              <a:ext uri="{FF2B5EF4-FFF2-40B4-BE49-F238E27FC236}">
                <a16:creationId xmlns:a16="http://schemas.microsoft.com/office/drawing/2014/main" id="{FD9A391C-B077-4B23-B01E-4D75E2579794}"/>
              </a:ext>
            </a:extLst>
          </p:cNvPr>
          <p:cNvPicPr>
            <a:picLocks noChangeAspect="1"/>
          </p:cNvPicPr>
          <p:nvPr userDrawn="1"/>
        </p:nvPicPr>
        <p:blipFill>
          <a:blip r:embed="rId11"/>
          <a:stretch>
            <a:fillRect/>
          </a:stretch>
        </p:blipFill>
        <p:spPr>
          <a:xfrm>
            <a:off x="450156" y="360864"/>
            <a:ext cx="1743808" cy="263387"/>
          </a:xfrm>
          <a:prstGeom prst="rect">
            <a:avLst/>
          </a:prstGeom>
        </p:spPr>
      </p:pic>
      <p:grpSp>
        <p:nvGrpSpPr>
          <p:cNvPr id="14" name="Elemento grafico 2">
            <a:extLst>
              <a:ext uri="{FF2B5EF4-FFF2-40B4-BE49-F238E27FC236}">
                <a16:creationId xmlns:a16="http://schemas.microsoft.com/office/drawing/2014/main" id="{06DCF403-599B-477A-BF5C-3C7A0B47A703}"/>
              </a:ext>
            </a:extLst>
          </p:cNvPr>
          <p:cNvGrpSpPr/>
          <p:nvPr userDrawn="1"/>
        </p:nvGrpSpPr>
        <p:grpSpPr>
          <a:xfrm>
            <a:off x="0" y="324247"/>
            <a:ext cx="2466380" cy="379405"/>
            <a:chOff x="0" y="324247"/>
            <a:chExt cx="2466380" cy="379405"/>
          </a:xfrm>
        </p:grpSpPr>
        <p:sp>
          <p:nvSpPr>
            <p:cNvPr id="15" name="Figura a mano libera: forma 14">
              <a:extLst>
                <a:ext uri="{FF2B5EF4-FFF2-40B4-BE49-F238E27FC236}">
                  <a16:creationId xmlns:a16="http://schemas.microsoft.com/office/drawing/2014/main" id="{1A52922E-9175-4BA7-B46F-D8C1200D6A5A}"/>
                </a:ext>
              </a:extLst>
            </p:cNvPr>
            <p:cNvSpPr/>
            <p:nvPr/>
          </p:nvSpPr>
          <p:spPr>
            <a:xfrm>
              <a:off x="0" y="324247"/>
              <a:ext cx="2466380" cy="379405"/>
            </a:xfrm>
            <a:custGeom>
              <a:avLst/>
              <a:gdLst>
                <a:gd name="connsiteX0" fmla="*/ 0 w 2352311"/>
                <a:gd name="connsiteY0" fmla="*/ 0 h 379405"/>
                <a:gd name="connsiteX1" fmla="*/ 2352311 w 2352311"/>
                <a:gd name="connsiteY1" fmla="*/ 0 h 379405"/>
                <a:gd name="connsiteX2" fmla="*/ 2352311 w 2352311"/>
                <a:gd name="connsiteY2" fmla="*/ 379405 h 379405"/>
                <a:gd name="connsiteX3" fmla="*/ 0 w 2352311"/>
                <a:gd name="connsiteY3" fmla="*/ 379405 h 379405"/>
              </a:gdLst>
              <a:ahLst/>
              <a:cxnLst>
                <a:cxn ang="0">
                  <a:pos x="connsiteX0" y="connsiteY0"/>
                </a:cxn>
                <a:cxn ang="0">
                  <a:pos x="connsiteX1" y="connsiteY1"/>
                </a:cxn>
                <a:cxn ang="0">
                  <a:pos x="connsiteX2" y="connsiteY2"/>
                </a:cxn>
                <a:cxn ang="0">
                  <a:pos x="connsiteX3" y="connsiteY3"/>
                </a:cxn>
              </a:cxnLst>
              <a:rect l="l" t="t" r="r" b="b"/>
              <a:pathLst>
                <a:path w="2352311" h="379405">
                  <a:moveTo>
                    <a:pt x="0" y="0"/>
                  </a:moveTo>
                  <a:lnTo>
                    <a:pt x="2352311" y="0"/>
                  </a:lnTo>
                  <a:lnTo>
                    <a:pt x="2352311" y="379405"/>
                  </a:lnTo>
                  <a:lnTo>
                    <a:pt x="0" y="379405"/>
                  </a:lnTo>
                  <a:close/>
                </a:path>
              </a:pathLst>
            </a:custGeom>
            <a:solidFill>
              <a:srgbClr val="821B4C"/>
            </a:solidFill>
            <a:ln w="12598" cap="flat">
              <a:noFill/>
              <a:prstDash val="solid"/>
              <a:miter/>
            </a:ln>
          </p:spPr>
          <p:txBody>
            <a:bodyPr rtlCol="0" anchor="ctr"/>
            <a:lstStyle/>
            <a:p>
              <a:endParaRPr lang="it-IT" dirty="0"/>
            </a:p>
          </p:txBody>
        </p:sp>
        <p:sp>
          <p:nvSpPr>
            <p:cNvPr id="16" name="Figura a mano libera: forma 15">
              <a:extLst>
                <a:ext uri="{FF2B5EF4-FFF2-40B4-BE49-F238E27FC236}">
                  <a16:creationId xmlns:a16="http://schemas.microsoft.com/office/drawing/2014/main" id="{4D7547D0-A21D-479D-BB9F-0F2BE4A40BA4}"/>
                </a:ext>
              </a:extLst>
            </p:cNvPr>
            <p:cNvSpPr/>
            <p:nvPr/>
          </p:nvSpPr>
          <p:spPr>
            <a:xfrm>
              <a:off x="454918" y="440597"/>
              <a:ext cx="117615" cy="145438"/>
            </a:xfrm>
            <a:custGeom>
              <a:avLst/>
              <a:gdLst>
                <a:gd name="connsiteX0" fmla="*/ 117616 w 117615"/>
                <a:gd name="connsiteY0" fmla="*/ 50587 h 145438"/>
                <a:gd name="connsiteX1" fmla="*/ 117616 w 117615"/>
                <a:gd name="connsiteY1" fmla="*/ 145439 h 145438"/>
                <a:gd name="connsiteX2" fmla="*/ 116351 w 117615"/>
                <a:gd name="connsiteY2" fmla="*/ 145439 h 145438"/>
                <a:gd name="connsiteX3" fmla="*/ 87263 w 117615"/>
                <a:gd name="connsiteY3" fmla="*/ 127733 h 145438"/>
                <a:gd name="connsiteX4" fmla="*/ 85999 w 117615"/>
                <a:gd name="connsiteY4" fmla="*/ 128998 h 145438"/>
                <a:gd name="connsiteX5" fmla="*/ 45529 w 117615"/>
                <a:gd name="connsiteY5" fmla="*/ 144174 h 145438"/>
                <a:gd name="connsiteX6" fmla="*/ 0 w 117615"/>
                <a:gd name="connsiteY6" fmla="*/ 99910 h 145438"/>
                <a:gd name="connsiteX7" fmla="*/ 58175 w 117615"/>
                <a:gd name="connsiteY7" fmla="*/ 54381 h 145438"/>
                <a:gd name="connsiteX8" fmla="*/ 82204 w 117615"/>
                <a:gd name="connsiteY8" fmla="*/ 53117 h 145438"/>
                <a:gd name="connsiteX9" fmla="*/ 82204 w 117615"/>
                <a:gd name="connsiteY9" fmla="*/ 49323 h 145438"/>
                <a:gd name="connsiteX10" fmla="*/ 55646 w 117615"/>
                <a:gd name="connsiteY10" fmla="*/ 26558 h 145438"/>
                <a:gd name="connsiteX11" fmla="*/ 20235 w 117615"/>
                <a:gd name="connsiteY11" fmla="*/ 36676 h 145438"/>
                <a:gd name="connsiteX12" fmla="*/ 8853 w 117615"/>
                <a:gd name="connsiteY12" fmla="*/ 15176 h 145438"/>
                <a:gd name="connsiteX13" fmla="*/ 63234 w 117615"/>
                <a:gd name="connsiteY13" fmla="*/ 0 h 145438"/>
                <a:gd name="connsiteX14" fmla="*/ 117616 w 117615"/>
                <a:gd name="connsiteY14" fmla="*/ 50587 h 145438"/>
                <a:gd name="connsiteX15" fmla="*/ 82204 w 117615"/>
                <a:gd name="connsiteY15" fmla="*/ 78410 h 145438"/>
                <a:gd name="connsiteX16" fmla="*/ 61970 w 117615"/>
                <a:gd name="connsiteY16" fmla="*/ 78410 h 145438"/>
                <a:gd name="connsiteX17" fmla="*/ 34146 w 117615"/>
                <a:gd name="connsiteY17" fmla="*/ 97381 h 145438"/>
                <a:gd name="connsiteX18" fmla="*/ 56911 w 117615"/>
                <a:gd name="connsiteY18" fmla="*/ 116351 h 145438"/>
                <a:gd name="connsiteX19" fmla="*/ 82204 w 117615"/>
                <a:gd name="connsiteY19" fmla="*/ 107498 h 145438"/>
                <a:gd name="connsiteX20" fmla="*/ 82204 w 117615"/>
                <a:gd name="connsiteY20" fmla="*/ 78410 h 14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615" h="145438">
                  <a:moveTo>
                    <a:pt x="117616" y="50587"/>
                  </a:moveTo>
                  <a:lnTo>
                    <a:pt x="117616" y="145439"/>
                  </a:lnTo>
                  <a:lnTo>
                    <a:pt x="116351" y="145439"/>
                  </a:lnTo>
                  <a:cubicBezTo>
                    <a:pt x="103704" y="145439"/>
                    <a:pt x="92322" y="137850"/>
                    <a:pt x="87263" y="127733"/>
                  </a:cubicBezTo>
                  <a:lnTo>
                    <a:pt x="85999" y="128998"/>
                  </a:lnTo>
                  <a:cubicBezTo>
                    <a:pt x="77146" y="136586"/>
                    <a:pt x="64499" y="144174"/>
                    <a:pt x="45529" y="144174"/>
                  </a:cubicBezTo>
                  <a:cubicBezTo>
                    <a:pt x="20235" y="144174"/>
                    <a:pt x="0" y="126468"/>
                    <a:pt x="0" y="99910"/>
                  </a:cubicBezTo>
                  <a:cubicBezTo>
                    <a:pt x="0" y="70822"/>
                    <a:pt x="22764" y="55646"/>
                    <a:pt x="58175" y="54381"/>
                  </a:cubicBezTo>
                  <a:lnTo>
                    <a:pt x="82204" y="53117"/>
                  </a:lnTo>
                  <a:lnTo>
                    <a:pt x="82204" y="49323"/>
                  </a:lnTo>
                  <a:cubicBezTo>
                    <a:pt x="82204" y="32882"/>
                    <a:pt x="70822" y="26558"/>
                    <a:pt x="55646" y="26558"/>
                  </a:cubicBezTo>
                  <a:cubicBezTo>
                    <a:pt x="40470" y="26558"/>
                    <a:pt x="29088" y="31617"/>
                    <a:pt x="20235" y="36676"/>
                  </a:cubicBezTo>
                  <a:lnTo>
                    <a:pt x="8853" y="15176"/>
                  </a:lnTo>
                  <a:cubicBezTo>
                    <a:pt x="27823" y="2529"/>
                    <a:pt x="44264" y="0"/>
                    <a:pt x="63234" y="0"/>
                  </a:cubicBezTo>
                  <a:cubicBezTo>
                    <a:pt x="96116" y="0"/>
                    <a:pt x="117616" y="13912"/>
                    <a:pt x="117616" y="50587"/>
                  </a:cubicBezTo>
                  <a:moveTo>
                    <a:pt x="82204" y="78410"/>
                  </a:moveTo>
                  <a:lnTo>
                    <a:pt x="61970" y="78410"/>
                  </a:lnTo>
                  <a:cubicBezTo>
                    <a:pt x="42999" y="78410"/>
                    <a:pt x="34146" y="85998"/>
                    <a:pt x="34146" y="97381"/>
                  </a:cubicBezTo>
                  <a:cubicBezTo>
                    <a:pt x="34146" y="108763"/>
                    <a:pt x="41735" y="116351"/>
                    <a:pt x="56911" y="116351"/>
                  </a:cubicBezTo>
                  <a:cubicBezTo>
                    <a:pt x="69558" y="116351"/>
                    <a:pt x="77146" y="111292"/>
                    <a:pt x="82204" y="107498"/>
                  </a:cubicBezTo>
                  <a:lnTo>
                    <a:pt x="82204" y="78410"/>
                  </a:lnTo>
                  <a:close/>
                </a:path>
              </a:pathLst>
            </a:custGeom>
            <a:solidFill>
              <a:srgbClr val="FFFFFF"/>
            </a:solidFill>
            <a:ln w="12598" cap="flat">
              <a:noFill/>
              <a:prstDash val="solid"/>
              <a:miter/>
            </a:ln>
          </p:spPr>
          <p:txBody>
            <a:bodyPr rtlCol="0" anchor="ctr"/>
            <a:lstStyle/>
            <a:p>
              <a:endParaRPr lang="it-IT" dirty="0"/>
            </a:p>
          </p:txBody>
        </p:sp>
        <p:sp>
          <p:nvSpPr>
            <p:cNvPr id="17" name="Figura a mano libera: forma 16">
              <a:extLst>
                <a:ext uri="{FF2B5EF4-FFF2-40B4-BE49-F238E27FC236}">
                  <a16:creationId xmlns:a16="http://schemas.microsoft.com/office/drawing/2014/main" id="{4E40E012-163A-456E-92D8-398543BE5566}"/>
                </a:ext>
              </a:extLst>
            </p:cNvPr>
            <p:cNvSpPr/>
            <p:nvPr/>
          </p:nvSpPr>
          <p:spPr>
            <a:xfrm>
              <a:off x="1026555" y="379893"/>
              <a:ext cx="42999" cy="206143"/>
            </a:xfrm>
            <a:custGeom>
              <a:avLst/>
              <a:gdLst>
                <a:gd name="connsiteX0" fmla="*/ 3794 w 42999"/>
                <a:gd name="connsiteY0" fmla="*/ 206143 h 206143"/>
                <a:gd name="connsiteX1" fmla="*/ 5059 w 42999"/>
                <a:gd name="connsiteY1" fmla="*/ 206143 h 206143"/>
                <a:gd name="connsiteX2" fmla="*/ 37941 w 42999"/>
                <a:gd name="connsiteY2" fmla="*/ 173262 h 206143"/>
                <a:gd name="connsiteX3" fmla="*/ 37941 w 42999"/>
                <a:gd name="connsiteY3" fmla="*/ 170732 h 206143"/>
                <a:gd name="connsiteX4" fmla="*/ 37941 w 42999"/>
                <a:gd name="connsiteY4" fmla="*/ 170732 h 206143"/>
                <a:gd name="connsiteX5" fmla="*/ 37941 w 42999"/>
                <a:gd name="connsiteY5" fmla="*/ 64499 h 206143"/>
                <a:gd name="connsiteX6" fmla="*/ 2529 w 42999"/>
                <a:gd name="connsiteY6" fmla="*/ 64499 h 206143"/>
                <a:gd name="connsiteX7" fmla="*/ 2529 w 42999"/>
                <a:gd name="connsiteY7" fmla="*/ 206143 h 206143"/>
                <a:gd name="connsiteX8" fmla="*/ 21500 w 42999"/>
                <a:gd name="connsiteY8" fmla="*/ 42999 h 206143"/>
                <a:gd name="connsiteX9" fmla="*/ 42999 w 42999"/>
                <a:gd name="connsiteY9" fmla="*/ 21500 h 206143"/>
                <a:gd name="connsiteX10" fmla="*/ 21500 w 42999"/>
                <a:gd name="connsiteY10" fmla="*/ 0 h 206143"/>
                <a:gd name="connsiteX11" fmla="*/ 0 w 42999"/>
                <a:gd name="connsiteY11" fmla="*/ 21500 h 206143"/>
                <a:gd name="connsiteX12" fmla="*/ 21500 w 42999"/>
                <a:gd name="connsiteY12" fmla="*/ 42999 h 206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999" h="206143">
                  <a:moveTo>
                    <a:pt x="3794" y="206143"/>
                  </a:moveTo>
                  <a:lnTo>
                    <a:pt x="5059" y="206143"/>
                  </a:lnTo>
                  <a:cubicBezTo>
                    <a:pt x="24029" y="206143"/>
                    <a:pt x="37941" y="190967"/>
                    <a:pt x="37941" y="173262"/>
                  </a:cubicBezTo>
                  <a:lnTo>
                    <a:pt x="37941" y="170732"/>
                  </a:lnTo>
                  <a:lnTo>
                    <a:pt x="37941" y="170732"/>
                  </a:lnTo>
                  <a:lnTo>
                    <a:pt x="37941" y="64499"/>
                  </a:lnTo>
                  <a:lnTo>
                    <a:pt x="2529" y="64499"/>
                  </a:lnTo>
                  <a:lnTo>
                    <a:pt x="2529" y="206143"/>
                  </a:lnTo>
                  <a:close/>
                  <a:moveTo>
                    <a:pt x="21500" y="42999"/>
                  </a:moveTo>
                  <a:cubicBezTo>
                    <a:pt x="34146" y="42999"/>
                    <a:pt x="42999" y="32882"/>
                    <a:pt x="42999" y="21500"/>
                  </a:cubicBezTo>
                  <a:cubicBezTo>
                    <a:pt x="42999" y="10117"/>
                    <a:pt x="32882" y="0"/>
                    <a:pt x="21500" y="0"/>
                  </a:cubicBezTo>
                  <a:cubicBezTo>
                    <a:pt x="10117" y="0"/>
                    <a:pt x="0" y="10117"/>
                    <a:pt x="0" y="21500"/>
                  </a:cubicBezTo>
                  <a:cubicBezTo>
                    <a:pt x="0" y="34146"/>
                    <a:pt x="8853" y="42999"/>
                    <a:pt x="21500" y="42999"/>
                  </a:cubicBezTo>
                </a:path>
              </a:pathLst>
            </a:custGeom>
            <a:solidFill>
              <a:srgbClr val="FFFFFF"/>
            </a:solidFill>
            <a:ln w="12598" cap="flat">
              <a:noFill/>
              <a:prstDash val="solid"/>
              <a:miter/>
            </a:ln>
          </p:spPr>
          <p:txBody>
            <a:bodyPr rtlCol="0" anchor="ctr"/>
            <a:lstStyle/>
            <a:p>
              <a:endParaRPr lang="it-IT"/>
            </a:p>
          </p:txBody>
        </p:sp>
        <p:sp>
          <p:nvSpPr>
            <p:cNvPr id="18" name="Figura a mano libera: forma 17">
              <a:extLst>
                <a:ext uri="{FF2B5EF4-FFF2-40B4-BE49-F238E27FC236}">
                  <a16:creationId xmlns:a16="http://schemas.microsoft.com/office/drawing/2014/main" id="{FF657DDE-149B-4938-92D4-84028DD1A5DF}"/>
                </a:ext>
              </a:extLst>
            </p:cNvPr>
            <p:cNvSpPr/>
            <p:nvPr/>
          </p:nvSpPr>
          <p:spPr>
            <a:xfrm>
              <a:off x="1085995" y="441862"/>
              <a:ext cx="107498" cy="142909"/>
            </a:xfrm>
            <a:custGeom>
              <a:avLst/>
              <a:gdLst>
                <a:gd name="connsiteX0" fmla="*/ 50587 w 107498"/>
                <a:gd name="connsiteY0" fmla="*/ 142909 h 142909"/>
                <a:gd name="connsiteX1" fmla="*/ 0 w 107498"/>
                <a:gd name="connsiteY1" fmla="*/ 130262 h 142909"/>
                <a:gd name="connsiteX2" fmla="*/ 11382 w 107498"/>
                <a:gd name="connsiteY2" fmla="*/ 104969 h 142909"/>
                <a:gd name="connsiteX3" fmla="*/ 48058 w 107498"/>
                <a:gd name="connsiteY3" fmla="*/ 117616 h 142909"/>
                <a:gd name="connsiteX4" fmla="*/ 72087 w 107498"/>
                <a:gd name="connsiteY4" fmla="*/ 102439 h 142909"/>
                <a:gd name="connsiteX5" fmla="*/ 8853 w 107498"/>
                <a:gd name="connsiteY5" fmla="*/ 40470 h 142909"/>
                <a:gd name="connsiteX6" fmla="*/ 60705 w 107498"/>
                <a:gd name="connsiteY6" fmla="*/ 0 h 142909"/>
                <a:gd name="connsiteX7" fmla="*/ 101175 w 107498"/>
                <a:gd name="connsiteY7" fmla="*/ 7588 h 142909"/>
                <a:gd name="connsiteX8" fmla="*/ 101175 w 107498"/>
                <a:gd name="connsiteY8" fmla="*/ 36676 h 142909"/>
                <a:gd name="connsiteX9" fmla="*/ 61970 w 107498"/>
                <a:gd name="connsiteY9" fmla="*/ 27823 h 142909"/>
                <a:gd name="connsiteX10" fmla="*/ 42999 w 107498"/>
                <a:gd name="connsiteY10" fmla="*/ 39205 h 142909"/>
                <a:gd name="connsiteX11" fmla="*/ 107498 w 107498"/>
                <a:gd name="connsiteY11" fmla="*/ 101175 h 142909"/>
                <a:gd name="connsiteX12" fmla="*/ 50587 w 107498"/>
                <a:gd name="connsiteY12" fmla="*/ 142909 h 14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498" h="142909">
                  <a:moveTo>
                    <a:pt x="50587" y="142909"/>
                  </a:moveTo>
                  <a:cubicBezTo>
                    <a:pt x="27823" y="142909"/>
                    <a:pt x="11382" y="137850"/>
                    <a:pt x="0" y="130262"/>
                  </a:cubicBezTo>
                  <a:lnTo>
                    <a:pt x="11382" y="104969"/>
                  </a:lnTo>
                  <a:cubicBezTo>
                    <a:pt x="21500" y="112557"/>
                    <a:pt x="34146" y="117616"/>
                    <a:pt x="48058" y="117616"/>
                  </a:cubicBezTo>
                  <a:cubicBezTo>
                    <a:pt x="61970" y="117616"/>
                    <a:pt x="72087" y="112557"/>
                    <a:pt x="72087" y="102439"/>
                  </a:cubicBezTo>
                  <a:cubicBezTo>
                    <a:pt x="72087" y="77146"/>
                    <a:pt x="8853" y="87263"/>
                    <a:pt x="8853" y="40470"/>
                  </a:cubicBezTo>
                  <a:cubicBezTo>
                    <a:pt x="8853" y="16441"/>
                    <a:pt x="27823" y="0"/>
                    <a:pt x="60705" y="0"/>
                  </a:cubicBezTo>
                  <a:cubicBezTo>
                    <a:pt x="78410" y="0"/>
                    <a:pt x="91057" y="2529"/>
                    <a:pt x="101175" y="7588"/>
                  </a:cubicBezTo>
                  <a:lnTo>
                    <a:pt x="101175" y="36676"/>
                  </a:lnTo>
                  <a:cubicBezTo>
                    <a:pt x="89793" y="31617"/>
                    <a:pt x="77146" y="27823"/>
                    <a:pt x="61970" y="27823"/>
                  </a:cubicBezTo>
                  <a:cubicBezTo>
                    <a:pt x="49323" y="27823"/>
                    <a:pt x="42999" y="31617"/>
                    <a:pt x="42999" y="39205"/>
                  </a:cubicBezTo>
                  <a:cubicBezTo>
                    <a:pt x="42999" y="60705"/>
                    <a:pt x="107498" y="54381"/>
                    <a:pt x="107498" y="101175"/>
                  </a:cubicBezTo>
                  <a:cubicBezTo>
                    <a:pt x="107498" y="131527"/>
                    <a:pt x="79675" y="142909"/>
                    <a:pt x="50587" y="142909"/>
                  </a:cubicBezTo>
                </a:path>
              </a:pathLst>
            </a:custGeom>
            <a:solidFill>
              <a:srgbClr val="FFFFFF"/>
            </a:solidFill>
            <a:ln w="12598" cap="flat">
              <a:noFill/>
              <a:prstDash val="solid"/>
              <a:miter/>
            </a:ln>
          </p:spPr>
          <p:txBody>
            <a:bodyPr rtlCol="0" anchor="ctr"/>
            <a:lstStyle/>
            <a:p>
              <a:endParaRPr lang="it-IT"/>
            </a:p>
          </p:txBody>
        </p:sp>
        <p:sp>
          <p:nvSpPr>
            <p:cNvPr id="19" name="Figura a mano libera: forma 18">
              <a:extLst>
                <a:ext uri="{FF2B5EF4-FFF2-40B4-BE49-F238E27FC236}">
                  <a16:creationId xmlns:a16="http://schemas.microsoft.com/office/drawing/2014/main" id="{C9321460-C49D-44C0-BD2D-6D7286FE32EB}"/>
                </a:ext>
              </a:extLst>
            </p:cNvPr>
            <p:cNvSpPr/>
            <p:nvPr/>
          </p:nvSpPr>
          <p:spPr>
            <a:xfrm>
              <a:off x="1648779" y="440597"/>
              <a:ext cx="125203" cy="144173"/>
            </a:xfrm>
            <a:custGeom>
              <a:avLst/>
              <a:gdLst>
                <a:gd name="connsiteX0" fmla="*/ 60705 w 125203"/>
                <a:gd name="connsiteY0" fmla="*/ 26558 h 144173"/>
                <a:gd name="connsiteX1" fmla="*/ 34146 w 125203"/>
                <a:gd name="connsiteY1" fmla="*/ 56911 h 144173"/>
                <a:gd name="connsiteX2" fmla="*/ 87263 w 125203"/>
                <a:gd name="connsiteY2" fmla="*/ 56911 h 144173"/>
                <a:gd name="connsiteX3" fmla="*/ 60705 w 125203"/>
                <a:gd name="connsiteY3" fmla="*/ 26558 h 144173"/>
                <a:gd name="connsiteX4" fmla="*/ 35411 w 125203"/>
                <a:gd name="connsiteY4" fmla="*/ 82204 h 144173"/>
                <a:gd name="connsiteX5" fmla="*/ 74616 w 125203"/>
                <a:gd name="connsiteY5" fmla="*/ 116351 h 144173"/>
                <a:gd name="connsiteX6" fmla="*/ 110027 w 125203"/>
                <a:gd name="connsiteY6" fmla="*/ 106233 h 144173"/>
                <a:gd name="connsiteX7" fmla="*/ 118880 w 125203"/>
                <a:gd name="connsiteY7" fmla="*/ 128998 h 144173"/>
                <a:gd name="connsiteX8" fmla="*/ 68293 w 125203"/>
                <a:gd name="connsiteY8" fmla="*/ 144174 h 144173"/>
                <a:gd name="connsiteX9" fmla="*/ 0 w 125203"/>
                <a:gd name="connsiteY9" fmla="*/ 72087 h 144173"/>
                <a:gd name="connsiteX10" fmla="*/ 63234 w 125203"/>
                <a:gd name="connsiteY10" fmla="*/ 0 h 144173"/>
                <a:gd name="connsiteX11" fmla="*/ 125204 w 125203"/>
                <a:gd name="connsiteY11" fmla="*/ 70822 h 144173"/>
                <a:gd name="connsiteX12" fmla="*/ 125204 w 125203"/>
                <a:gd name="connsiteY12" fmla="*/ 80940 h 144173"/>
                <a:gd name="connsiteX13" fmla="*/ 35411 w 125203"/>
                <a:gd name="connsiteY13" fmla="*/ 80940 h 14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203" h="144173">
                  <a:moveTo>
                    <a:pt x="60705" y="26558"/>
                  </a:moveTo>
                  <a:cubicBezTo>
                    <a:pt x="44264" y="26558"/>
                    <a:pt x="34146" y="41735"/>
                    <a:pt x="34146" y="56911"/>
                  </a:cubicBezTo>
                  <a:lnTo>
                    <a:pt x="87263" y="56911"/>
                  </a:lnTo>
                  <a:cubicBezTo>
                    <a:pt x="87263" y="41735"/>
                    <a:pt x="78410" y="26558"/>
                    <a:pt x="60705" y="26558"/>
                  </a:cubicBezTo>
                  <a:moveTo>
                    <a:pt x="35411" y="82204"/>
                  </a:moveTo>
                  <a:cubicBezTo>
                    <a:pt x="35411" y="102439"/>
                    <a:pt x="53117" y="116351"/>
                    <a:pt x="74616" y="116351"/>
                  </a:cubicBezTo>
                  <a:cubicBezTo>
                    <a:pt x="87263" y="116351"/>
                    <a:pt x="98645" y="112557"/>
                    <a:pt x="110027" y="106233"/>
                  </a:cubicBezTo>
                  <a:lnTo>
                    <a:pt x="118880" y="128998"/>
                  </a:lnTo>
                  <a:cubicBezTo>
                    <a:pt x="103704" y="140380"/>
                    <a:pt x="84734" y="144174"/>
                    <a:pt x="68293" y="144174"/>
                  </a:cubicBezTo>
                  <a:cubicBezTo>
                    <a:pt x="20235" y="144174"/>
                    <a:pt x="0" y="108763"/>
                    <a:pt x="0" y="72087"/>
                  </a:cubicBezTo>
                  <a:cubicBezTo>
                    <a:pt x="0" y="32882"/>
                    <a:pt x="22764" y="0"/>
                    <a:pt x="63234" y="0"/>
                  </a:cubicBezTo>
                  <a:cubicBezTo>
                    <a:pt x="99910" y="0"/>
                    <a:pt x="125204" y="27823"/>
                    <a:pt x="125204" y="70822"/>
                  </a:cubicBezTo>
                  <a:lnTo>
                    <a:pt x="125204" y="80940"/>
                  </a:lnTo>
                  <a:lnTo>
                    <a:pt x="35411" y="80940"/>
                  </a:lnTo>
                  <a:close/>
                </a:path>
              </a:pathLst>
            </a:custGeom>
            <a:solidFill>
              <a:srgbClr val="FFFFFF"/>
            </a:solidFill>
            <a:ln w="12598" cap="flat">
              <a:noFill/>
              <a:prstDash val="solid"/>
              <a:miter/>
            </a:ln>
          </p:spPr>
          <p:txBody>
            <a:bodyPr rtlCol="0" anchor="ctr"/>
            <a:lstStyle/>
            <a:p>
              <a:endParaRPr lang="it-IT"/>
            </a:p>
          </p:txBody>
        </p:sp>
        <p:sp>
          <p:nvSpPr>
            <p:cNvPr id="20" name="Figura a mano libera: forma 19">
              <a:extLst>
                <a:ext uri="{FF2B5EF4-FFF2-40B4-BE49-F238E27FC236}">
                  <a16:creationId xmlns:a16="http://schemas.microsoft.com/office/drawing/2014/main" id="{B38DC7FB-7FEC-47EC-B6E3-A5946E8A09BA}"/>
                </a:ext>
              </a:extLst>
            </p:cNvPr>
            <p:cNvSpPr/>
            <p:nvPr/>
          </p:nvSpPr>
          <p:spPr>
            <a:xfrm>
              <a:off x="1890334" y="440597"/>
              <a:ext cx="125203" cy="144173"/>
            </a:xfrm>
            <a:custGeom>
              <a:avLst/>
              <a:gdLst>
                <a:gd name="connsiteX0" fmla="*/ 61969 w 125203"/>
                <a:gd name="connsiteY0" fmla="*/ 26558 h 144173"/>
                <a:gd name="connsiteX1" fmla="*/ 35411 w 125203"/>
                <a:gd name="connsiteY1" fmla="*/ 56911 h 144173"/>
                <a:gd name="connsiteX2" fmla="*/ 88528 w 125203"/>
                <a:gd name="connsiteY2" fmla="*/ 56911 h 144173"/>
                <a:gd name="connsiteX3" fmla="*/ 61969 w 125203"/>
                <a:gd name="connsiteY3" fmla="*/ 26558 h 144173"/>
                <a:gd name="connsiteX4" fmla="*/ 35411 w 125203"/>
                <a:gd name="connsiteY4" fmla="*/ 82204 h 144173"/>
                <a:gd name="connsiteX5" fmla="*/ 74616 w 125203"/>
                <a:gd name="connsiteY5" fmla="*/ 116351 h 144173"/>
                <a:gd name="connsiteX6" fmla="*/ 110027 w 125203"/>
                <a:gd name="connsiteY6" fmla="*/ 106233 h 144173"/>
                <a:gd name="connsiteX7" fmla="*/ 118880 w 125203"/>
                <a:gd name="connsiteY7" fmla="*/ 128998 h 144173"/>
                <a:gd name="connsiteX8" fmla="*/ 68293 w 125203"/>
                <a:gd name="connsiteY8" fmla="*/ 144174 h 144173"/>
                <a:gd name="connsiteX9" fmla="*/ 0 w 125203"/>
                <a:gd name="connsiteY9" fmla="*/ 72087 h 144173"/>
                <a:gd name="connsiteX10" fmla="*/ 63234 w 125203"/>
                <a:gd name="connsiteY10" fmla="*/ 0 h 144173"/>
                <a:gd name="connsiteX11" fmla="*/ 125204 w 125203"/>
                <a:gd name="connsiteY11" fmla="*/ 70822 h 144173"/>
                <a:gd name="connsiteX12" fmla="*/ 125204 w 125203"/>
                <a:gd name="connsiteY12" fmla="*/ 80940 h 144173"/>
                <a:gd name="connsiteX13" fmla="*/ 35411 w 125203"/>
                <a:gd name="connsiteY13" fmla="*/ 80940 h 14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203" h="144173">
                  <a:moveTo>
                    <a:pt x="61969" y="26558"/>
                  </a:moveTo>
                  <a:cubicBezTo>
                    <a:pt x="45528" y="26558"/>
                    <a:pt x="35411" y="41735"/>
                    <a:pt x="35411" y="56911"/>
                  </a:cubicBezTo>
                  <a:lnTo>
                    <a:pt x="88528" y="56911"/>
                  </a:lnTo>
                  <a:cubicBezTo>
                    <a:pt x="87263" y="41735"/>
                    <a:pt x="79675" y="26558"/>
                    <a:pt x="61969" y="26558"/>
                  </a:cubicBezTo>
                  <a:moveTo>
                    <a:pt x="35411" y="82204"/>
                  </a:moveTo>
                  <a:cubicBezTo>
                    <a:pt x="35411" y="102439"/>
                    <a:pt x="53117" y="116351"/>
                    <a:pt x="74616" y="116351"/>
                  </a:cubicBezTo>
                  <a:cubicBezTo>
                    <a:pt x="87263" y="116351"/>
                    <a:pt x="98645" y="112557"/>
                    <a:pt x="110027" y="106233"/>
                  </a:cubicBezTo>
                  <a:lnTo>
                    <a:pt x="118880" y="128998"/>
                  </a:lnTo>
                  <a:cubicBezTo>
                    <a:pt x="103704" y="140380"/>
                    <a:pt x="84734" y="144174"/>
                    <a:pt x="68293" y="144174"/>
                  </a:cubicBezTo>
                  <a:cubicBezTo>
                    <a:pt x="20235" y="144174"/>
                    <a:pt x="0" y="108763"/>
                    <a:pt x="0" y="72087"/>
                  </a:cubicBezTo>
                  <a:cubicBezTo>
                    <a:pt x="0" y="32882"/>
                    <a:pt x="22764" y="0"/>
                    <a:pt x="63234" y="0"/>
                  </a:cubicBezTo>
                  <a:cubicBezTo>
                    <a:pt x="99910" y="0"/>
                    <a:pt x="125204" y="27823"/>
                    <a:pt x="125204" y="70822"/>
                  </a:cubicBezTo>
                  <a:lnTo>
                    <a:pt x="125204" y="80940"/>
                  </a:lnTo>
                  <a:lnTo>
                    <a:pt x="35411" y="80940"/>
                  </a:lnTo>
                  <a:close/>
                </a:path>
              </a:pathLst>
            </a:custGeom>
            <a:solidFill>
              <a:srgbClr val="FFFFFF"/>
            </a:solidFill>
            <a:ln w="12598" cap="flat">
              <a:noFill/>
              <a:prstDash val="solid"/>
              <a:miter/>
            </a:ln>
          </p:spPr>
          <p:txBody>
            <a:bodyPr rtlCol="0" anchor="ctr"/>
            <a:lstStyle/>
            <a:p>
              <a:endParaRPr lang="it-IT"/>
            </a:p>
          </p:txBody>
        </p:sp>
        <p:sp>
          <p:nvSpPr>
            <p:cNvPr id="21" name="Figura a mano libera: forma 20">
              <a:extLst>
                <a:ext uri="{FF2B5EF4-FFF2-40B4-BE49-F238E27FC236}">
                  <a16:creationId xmlns:a16="http://schemas.microsoft.com/office/drawing/2014/main" id="{B4D2A9FB-EE6F-4077-87DC-682C76C9E892}"/>
                </a:ext>
              </a:extLst>
            </p:cNvPr>
            <p:cNvSpPr/>
            <p:nvPr/>
          </p:nvSpPr>
          <p:spPr>
            <a:xfrm>
              <a:off x="1552663" y="440597"/>
              <a:ext cx="89792" cy="145438"/>
            </a:xfrm>
            <a:custGeom>
              <a:avLst/>
              <a:gdLst>
                <a:gd name="connsiteX0" fmla="*/ 72087 w 89792"/>
                <a:gd name="connsiteY0" fmla="*/ 0 h 145438"/>
                <a:gd name="connsiteX1" fmla="*/ 35411 w 89792"/>
                <a:gd name="connsiteY1" fmla="*/ 16441 h 145438"/>
                <a:gd name="connsiteX2" fmla="*/ 35411 w 89792"/>
                <a:gd name="connsiteY2" fmla="*/ 3794 h 145438"/>
                <a:gd name="connsiteX3" fmla="*/ 0 w 89792"/>
                <a:gd name="connsiteY3" fmla="*/ 3794 h 145438"/>
                <a:gd name="connsiteX4" fmla="*/ 0 w 89792"/>
                <a:gd name="connsiteY4" fmla="*/ 145439 h 145438"/>
                <a:gd name="connsiteX5" fmla="*/ 1265 w 89792"/>
                <a:gd name="connsiteY5" fmla="*/ 145439 h 145438"/>
                <a:gd name="connsiteX6" fmla="*/ 34146 w 89792"/>
                <a:gd name="connsiteY6" fmla="*/ 115086 h 145438"/>
                <a:gd name="connsiteX7" fmla="*/ 34146 w 89792"/>
                <a:gd name="connsiteY7" fmla="*/ 44264 h 145438"/>
                <a:gd name="connsiteX8" fmla="*/ 60705 w 89792"/>
                <a:gd name="connsiteY8" fmla="*/ 31617 h 145438"/>
                <a:gd name="connsiteX9" fmla="*/ 77146 w 89792"/>
                <a:gd name="connsiteY9" fmla="*/ 35411 h 145438"/>
                <a:gd name="connsiteX10" fmla="*/ 89793 w 89792"/>
                <a:gd name="connsiteY10" fmla="*/ 5059 h 145438"/>
                <a:gd name="connsiteX11" fmla="*/ 72087 w 89792"/>
                <a:gd name="connsiteY11" fmla="*/ 0 h 14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792" h="145438">
                  <a:moveTo>
                    <a:pt x="72087" y="0"/>
                  </a:moveTo>
                  <a:cubicBezTo>
                    <a:pt x="59440" y="0"/>
                    <a:pt x="49323" y="5059"/>
                    <a:pt x="35411" y="16441"/>
                  </a:cubicBezTo>
                  <a:lnTo>
                    <a:pt x="35411" y="3794"/>
                  </a:lnTo>
                  <a:lnTo>
                    <a:pt x="0" y="3794"/>
                  </a:lnTo>
                  <a:lnTo>
                    <a:pt x="0" y="145439"/>
                  </a:lnTo>
                  <a:lnTo>
                    <a:pt x="1265" y="145439"/>
                  </a:lnTo>
                  <a:cubicBezTo>
                    <a:pt x="18970" y="145439"/>
                    <a:pt x="32882" y="131527"/>
                    <a:pt x="34146" y="115086"/>
                  </a:cubicBezTo>
                  <a:lnTo>
                    <a:pt x="34146" y="44264"/>
                  </a:lnTo>
                  <a:cubicBezTo>
                    <a:pt x="42999" y="35411"/>
                    <a:pt x="53117" y="31617"/>
                    <a:pt x="60705" y="31617"/>
                  </a:cubicBezTo>
                  <a:cubicBezTo>
                    <a:pt x="64499" y="31617"/>
                    <a:pt x="70822" y="32882"/>
                    <a:pt x="77146" y="35411"/>
                  </a:cubicBezTo>
                  <a:lnTo>
                    <a:pt x="89793" y="5059"/>
                  </a:lnTo>
                  <a:cubicBezTo>
                    <a:pt x="85998" y="2529"/>
                    <a:pt x="78410" y="0"/>
                    <a:pt x="72087" y="0"/>
                  </a:cubicBezTo>
                </a:path>
              </a:pathLst>
            </a:custGeom>
            <a:solidFill>
              <a:srgbClr val="FFFFFF"/>
            </a:solidFill>
            <a:ln w="12598" cap="flat">
              <a:noFill/>
              <a:prstDash val="solid"/>
              <a:miter/>
            </a:ln>
          </p:spPr>
          <p:txBody>
            <a:bodyPr rtlCol="0" anchor="ctr"/>
            <a:lstStyle/>
            <a:p>
              <a:endParaRPr lang="it-IT"/>
            </a:p>
          </p:txBody>
        </p:sp>
        <p:sp>
          <p:nvSpPr>
            <p:cNvPr id="22" name="Figura a mano libera: forma 21">
              <a:extLst>
                <a:ext uri="{FF2B5EF4-FFF2-40B4-BE49-F238E27FC236}">
                  <a16:creationId xmlns:a16="http://schemas.microsoft.com/office/drawing/2014/main" id="{9BAC45B1-FE7F-4A62-9239-2A699C9CEA79}"/>
                </a:ext>
              </a:extLst>
            </p:cNvPr>
            <p:cNvSpPr/>
            <p:nvPr/>
          </p:nvSpPr>
          <p:spPr>
            <a:xfrm>
              <a:off x="1206140" y="401392"/>
              <a:ext cx="93586" cy="182741"/>
            </a:xfrm>
            <a:custGeom>
              <a:avLst/>
              <a:gdLst>
                <a:gd name="connsiteX0" fmla="*/ 59440 w 93586"/>
                <a:gd name="connsiteY0" fmla="*/ 73352 h 182741"/>
                <a:gd name="connsiteX1" fmla="*/ 60705 w 93586"/>
                <a:gd name="connsiteY1" fmla="*/ 73352 h 182741"/>
                <a:gd name="connsiteX2" fmla="*/ 93587 w 93586"/>
                <a:gd name="connsiteY2" fmla="*/ 44264 h 182741"/>
                <a:gd name="connsiteX3" fmla="*/ 93587 w 93586"/>
                <a:gd name="connsiteY3" fmla="*/ 42999 h 182741"/>
                <a:gd name="connsiteX4" fmla="*/ 58175 w 93586"/>
                <a:gd name="connsiteY4" fmla="*/ 42999 h 182741"/>
                <a:gd name="connsiteX5" fmla="*/ 58175 w 93586"/>
                <a:gd name="connsiteY5" fmla="*/ 0 h 182741"/>
                <a:gd name="connsiteX6" fmla="*/ 25294 w 93586"/>
                <a:gd name="connsiteY6" fmla="*/ 11382 h 182741"/>
                <a:gd name="connsiteX7" fmla="*/ 25294 w 93586"/>
                <a:gd name="connsiteY7" fmla="*/ 42999 h 182741"/>
                <a:gd name="connsiteX8" fmla="*/ 0 w 93586"/>
                <a:gd name="connsiteY8" fmla="*/ 42999 h 182741"/>
                <a:gd name="connsiteX9" fmla="*/ 0 w 93586"/>
                <a:gd name="connsiteY9" fmla="*/ 73352 h 182741"/>
                <a:gd name="connsiteX10" fmla="*/ 25294 w 93586"/>
                <a:gd name="connsiteY10" fmla="*/ 73352 h 182741"/>
                <a:gd name="connsiteX11" fmla="*/ 25294 w 93586"/>
                <a:gd name="connsiteY11" fmla="*/ 127733 h 182741"/>
                <a:gd name="connsiteX12" fmla="*/ 37941 w 93586"/>
                <a:gd name="connsiteY12" fmla="*/ 165674 h 182741"/>
                <a:gd name="connsiteX13" fmla="*/ 92322 w 93586"/>
                <a:gd name="connsiteY13" fmla="*/ 182114 h 182741"/>
                <a:gd name="connsiteX14" fmla="*/ 92322 w 93586"/>
                <a:gd name="connsiteY14" fmla="*/ 146703 h 182741"/>
                <a:gd name="connsiteX15" fmla="*/ 64499 w 93586"/>
                <a:gd name="connsiteY15" fmla="*/ 141645 h 182741"/>
                <a:gd name="connsiteX16" fmla="*/ 60705 w 93586"/>
                <a:gd name="connsiteY16" fmla="*/ 130262 h 182741"/>
                <a:gd name="connsiteX17" fmla="*/ 60705 w 93586"/>
                <a:gd name="connsiteY17" fmla="*/ 73352 h 18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586" h="182741">
                  <a:moveTo>
                    <a:pt x="59440" y="73352"/>
                  </a:moveTo>
                  <a:lnTo>
                    <a:pt x="60705" y="73352"/>
                  </a:lnTo>
                  <a:cubicBezTo>
                    <a:pt x="79675" y="73352"/>
                    <a:pt x="93587" y="60705"/>
                    <a:pt x="93587" y="44264"/>
                  </a:cubicBezTo>
                  <a:lnTo>
                    <a:pt x="93587" y="42999"/>
                  </a:lnTo>
                  <a:lnTo>
                    <a:pt x="58175" y="42999"/>
                  </a:lnTo>
                  <a:lnTo>
                    <a:pt x="58175" y="0"/>
                  </a:lnTo>
                  <a:lnTo>
                    <a:pt x="25294" y="11382"/>
                  </a:lnTo>
                  <a:lnTo>
                    <a:pt x="25294" y="42999"/>
                  </a:lnTo>
                  <a:lnTo>
                    <a:pt x="0" y="42999"/>
                  </a:lnTo>
                  <a:lnTo>
                    <a:pt x="0" y="73352"/>
                  </a:lnTo>
                  <a:lnTo>
                    <a:pt x="25294" y="73352"/>
                  </a:lnTo>
                  <a:lnTo>
                    <a:pt x="25294" y="127733"/>
                  </a:lnTo>
                  <a:cubicBezTo>
                    <a:pt x="25294" y="128998"/>
                    <a:pt x="25294" y="153027"/>
                    <a:pt x="37941" y="165674"/>
                  </a:cubicBezTo>
                  <a:cubicBezTo>
                    <a:pt x="50587" y="179585"/>
                    <a:pt x="64499" y="184644"/>
                    <a:pt x="92322" y="182114"/>
                  </a:cubicBezTo>
                  <a:lnTo>
                    <a:pt x="92322" y="146703"/>
                  </a:lnTo>
                  <a:cubicBezTo>
                    <a:pt x="77146" y="147968"/>
                    <a:pt x="69558" y="146703"/>
                    <a:pt x="64499" y="141645"/>
                  </a:cubicBezTo>
                  <a:cubicBezTo>
                    <a:pt x="60705" y="137850"/>
                    <a:pt x="60705" y="130262"/>
                    <a:pt x="60705" y="130262"/>
                  </a:cubicBezTo>
                  <a:lnTo>
                    <a:pt x="60705" y="73352"/>
                  </a:lnTo>
                  <a:close/>
                </a:path>
              </a:pathLst>
            </a:custGeom>
            <a:solidFill>
              <a:srgbClr val="FFFFFF"/>
            </a:solidFill>
            <a:ln w="12598" cap="flat">
              <a:noFill/>
              <a:prstDash val="solid"/>
              <a:miter/>
            </a:ln>
          </p:spPr>
          <p:txBody>
            <a:bodyPr rtlCol="0" anchor="ctr"/>
            <a:lstStyle/>
            <a:p>
              <a:endParaRPr lang="it-IT"/>
            </a:p>
          </p:txBody>
        </p:sp>
        <p:sp>
          <p:nvSpPr>
            <p:cNvPr id="23" name="Figura a mano libera: forma 22">
              <a:extLst>
                <a:ext uri="{FF2B5EF4-FFF2-40B4-BE49-F238E27FC236}">
                  <a16:creationId xmlns:a16="http://schemas.microsoft.com/office/drawing/2014/main" id="{191A4A46-8D77-4E94-8945-D98BA3C3613C}"/>
                </a:ext>
              </a:extLst>
            </p:cNvPr>
            <p:cNvSpPr/>
            <p:nvPr/>
          </p:nvSpPr>
          <p:spPr>
            <a:xfrm>
              <a:off x="1782836" y="401392"/>
              <a:ext cx="93586" cy="182741"/>
            </a:xfrm>
            <a:custGeom>
              <a:avLst/>
              <a:gdLst>
                <a:gd name="connsiteX0" fmla="*/ 59440 w 93586"/>
                <a:gd name="connsiteY0" fmla="*/ 73352 h 182741"/>
                <a:gd name="connsiteX1" fmla="*/ 60705 w 93586"/>
                <a:gd name="connsiteY1" fmla="*/ 73352 h 182741"/>
                <a:gd name="connsiteX2" fmla="*/ 93586 w 93586"/>
                <a:gd name="connsiteY2" fmla="*/ 44264 h 182741"/>
                <a:gd name="connsiteX3" fmla="*/ 93586 w 93586"/>
                <a:gd name="connsiteY3" fmla="*/ 42999 h 182741"/>
                <a:gd name="connsiteX4" fmla="*/ 58175 w 93586"/>
                <a:gd name="connsiteY4" fmla="*/ 42999 h 182741"/>
                <a:gd name="connsiteX5" fmla="*/ 58175 w 93586"/>
                <a:gd name="connsiteY5" fmla="*/ 0 h 182741"/>
                <a:gd name="connsiteX6" fmla="*/ 25294 w 93586"/>
                <a:gd name="connsiteY6" fmla="*/ 11382 h 182741"/>
                <a:gd name="connsiteX7" fmla="*/ 25294 w 93586"/>
                <a:gd name="connsiteY7" fmla="*/ 42999 h 182741"/>
                <a:gd name="connsiteX8" fmla="*/ 0 w 93586"/>
                <a:gd name="connsiteY8" fmla="*/ 42999 h 182741"/>
                <a:gd name="connsiteX9" fmla="*/ 0 w 93586"/>
                <a:gd name="connsiteY9" fmla="*/ 73352 h 182741"/>
                <a:gd name="connsiteX10" fmla="*/ 25294 w 93586"/>
                <a:gd name="connsiteY10" fmla="*/ 73352 h 182741"/>
                <a:gd name="connsiteX11" fmla="*/ 25294 w 93586"/>
                <a:gd name="connsiteY11" fmla="*/ 127733 h 182741"/>
                <a:gd name="connsiteX12" fmla="*/ 37941 w 93586"/>
                <a:gd name="connsiteY12" fmla="*/ 165674 h 182741"/>
                <a:gd name="connsiteX13" fmla="*/ 92322 w 93586"/>
                <a:gd name="connsiteY13" fmla="*/ 182114 h 182741"/>
                <a:gd name="connsiteX14" fmla="*/ 92322 w 93586"/>
                <a:gd name="connsiteY14" fmla="*/ 146703 h 182741"/>
                <a:gd name="connsiteX15" fmla="*/ 64499 w 93586"/>
                <a:gd name="connsiteY15" fmla="*/ 141645 h 182741"/>
                <a:gd name="connsiteX16" fmla="*/ 60705 w 93586"/>
                <a:gd name="connsiteY16" fmla="*/ 130262 h 182741"/>
                <a:gd name="connsiteX17" fmla="*/ 60705 w 93586"/>
                <a:gd name="connsiteY17" fmla="*/ 73352 h 18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586" h="182741">
                  <a:moveTo>
                    <a:pt x="59440" y="73352"/>
                  </a:moveTo>
                  <a:lnTo>
                    <a:pt x="60705" y="73352"/>
                  </a:lnTo>
                  <a:cubicBezTo>
                    <a:pt x="79675" y="73352"/>
                    <a:pt x="93586" y="60705"/>
                    <a:pt x="93586" y="44264"/>
                  </a:cubicBezTo>
                  <a:lnTo>
                    <a:pt x="93586" y="42999"/>
                  </a:lnTo>
                  <a:lnTo>
                    <a:pt x="58175" y="42999"/>
                  </a:lnTo>
                  <a:lnTo>
                    <a:pt x="58175" y="0"/>
                  </a:lnTo>
                  <a:lnTo>
                    <a:pt x="25294" y="11382"/>
                  </a:lnTo>
                  <a:lnTo>
                    <a:pt x="25294" y="42999"/>
                  </a:lnTo>
                  <a:lnTo>
                    <a:pt x="0" y="42999"/>
                  </a:lnTo>
                  <a:lnTo>
                    <a:pt x="0" y="73352"/>
                  </a:lnTo>
                  <a:lnTo>
                    <a:pt x="25294" y="73352"/>
                  </a:lnTo>
                  <a:lnTo>
                    <a:pt x="25294" y="127733"/>
                  </a:lnTo>
                  <a:cubicBezTo>
                    <a:pt x="25294" y="128998"/>
                    <a:pt x="25294" y="153027"/>
                    <a:pt x="37941" y="165674"/>
                  </a:cubicBezTo>
                  <a:cubicBezTo>
                    <a:pt x="50587" y="179585"/>
                    <a:pt x="64499" y="184644"/>
                    <a:pt x="92322" y="182114"/>
                  </a:cubicBezTo>
                  <a:lnTo>
                    <a:pt x="92322" y="146703"/>
                  </a:lnTo>
                  <a:cubicBezTo>
                    <a:pt x="77146" y="147968"/>
                    <a:pt x="69558" y="146703"/>
                    <a:pt x="64499" y="141645"/>
                  </a:cubicBezTo>
                  <a:cubicBezTo>
                    <a:pt x="60705" y="137850"/>
                    <a:pt x="60705" y="130262"/>
                    <a:pt x="60705" y="130262"/>
                  </a:cubicBezTo>
                  <a:lnTo>
                    <a:pt x="60705" y="73352"/>
                  </a:lnTo>
                  <a:close/>
                </a:path>
              </a:pathLst>
            </a:custGeom>
            <a:solidFill>
              <a:srgbClr val="FFFFFF"/>
            </a:solidFill>
            <a:ln w="12598" cap="flat">
              <a:noFill/>
              <a:prstDash val="solid"/>
              <a:miter/>
            </a:ln>
          </p:spPr>
          <p:txBody>
            <a:bodyPr rtlCol="0" anchor="ctr"/>
            <a:lstStyle/>
            <a:p>
              <a:endParaRPr lang="it-IT"/>
            </a:p>
          </p:txBody>
        </p:sp>
        <p:sp>
          <p:nvSpPr>
            <p:cNvPr id="24" name="Figura a mano libera: forma 23">
              <a:extLst>
                <a:ext uri="{FF2B5EF4-FFF2-40B4-BE49-F238E27FC236}">
                  <a16:creationId xmlns:a16="http://schemas.microsoft.com/office/drawing/2014/main" id="{DAB5EE45-DC23-4D8B-9F16-4D5D3B94D5D9}"/>
                </a:ext>
              </a:extLst>
            </p:cNvPr>
            <p:cNvSpPr/>
            <p:nvPr/>
          </p:nvSpPr>
          <p:spPr>
            <a:xfrm>
              <a:off x="591504" y="440597"/>
              <a:ext cx="117615" cy="144173"/>
            </a:xfrm>
            <a:custGeom>
              <a:avLst/>
              <a:gdLst>
                <a:gd name="connsiteX0" fmla="*/ 68293 w 117615"/>
                <a:gd name="connsiteY0" fmla="*/ 144174 h 144173"/>
                <a:gd name="connsiteX1" fmla="*/ 0 w 117615"/>
                <a:gd name="connsiteY1" fmla="*/ 73352 h 144173"/>
                <a:gd name="connsiteX2" fmla="*/ 70822 w 117615"/>
                <a:gd name="connsiteY2" fmla="*/ 0 h 144173"/>
                <a:gd name="connsiteX3" fmla="*/ 110027 w 117615"/>
                <a:gd name="connsiteY3" fmla="*/ 10117 h 144173"/>
                <a:gd name="connsiteX4" fmla="*/ 110027 w 117615"/>
                <a:gd name="connsiteY4" fmla="*/ 39205 h 144173"/>
                <a:gd name="connsiteX5" fmla="*/ 75881 w 117615"/>
                <a:gd name="connsiteY5" fmla="*/ 27823 h 144173"/>
                <a:gd name="connsiteX6" fmla="*/ 35411 w 117615"/>
                <a:gd name="connsiteY6" fmla="*/ 72087 h 144173"/>
                <a:gd name="connsiteX7" fmla="*/ 75881 w 117615"/>
                <a:gd name="connsiteY7" fmla="*/ 116351 h 144173"/>
                <a:gd name="connsiteX8" fmla="*/ 108763 w 117615"/>
                <a:gd name="connsiteY8" fmla="*/ 106233 h 144173"/>
                <a:gd name="connsiteX9" fmla="*/ 117616 w 117615"/>
                <a:gd name="connsiteY9" fmla="*/ 128998 h 144173"/>
                <a:gd name="connsiteX10" fmla="*/ 68293 w 117615"/>
                <a:gd name="connsiteY10" fmla="*/ 144174 h 14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615" h="144173">
                  <a:moveTo>
                    <a:pt x="68293" y="144174"/>
                  </a:moveTo>
                  <a:cubicBezTo>
                    <a:pt x="22764" y="144174"/>
                    <a:pt x="0" y="111292"/>
                    <a:pt x="0" y="73352"/>
                  </a:cubicBezTo>
                  <a:cubicBezTo>
                    <a:pt x="0" y="31617"/>
                    <a:pt x="30352" y="0"/>
                    <a:pt x="70822" y="0"/>
                  </a:cubicBezTo>
                  <a:cubicBezTo>
                    <a:pt x="89793" y="0"/>
                    <a:pt x="102439" y="5059"/>
                    <a:pt x="110027" y="10117"/>
                  </a:cubicBezTo>
                  <a:lnTo>
                    <a:pt x="110027" y="39205"/>
                  </a:lnTo>
                  <a:cubicBezTo>
                    <a:pt x="99910" y="31617"/>
                    <a:pt x="89793" y="27823"/>
                    <a:pt x="75881" y="27823"/>
                  </a:cubicBezTo>
                  <a:cubicBezTo>
                    <a:pt x="51852" y="27823"/>
                    <a:pt x="35411" y="46793"/>
                    <a:pt x="35411" y="72087"/>
                  </a:cubicBezTo>
                  <a:cubicBezTo>
                    <a:pt x="35411" y="96116"/>
                    <a:pt x="48058" y="116351"/>
                    <a:pt x="75881" y="116351"/>
                  </a:cubicBezTo>
                  <a:cubicBezTo>
                    <a:pt x="88528" y="116351"/>
                    <a:pt x="98645" y="112557"/>
                    <a:pt x="108763" y="106233"/>
                  </a:cubicBezTo>
                  <a:lnTo>
                    <a:pt x="117616" y="128998"/>
                  </a:lnTo>
                  <a:cubicBezTo>
                    <a:pt x="106233" y="136586"/>
                    <a:pt x="87263" y="144174"/>
                    <a:pt x="68293" y="144174"/>
                  </a:cubicBezTo>
                </a:path>
              </a:pathLst>
            </a:custGeom>
            <a:solidFill>
              <a:srgbClr val="FFFFFF"/>
            </a:solidFill>
            <a:ln w="12598" cap="flat">
              <a:noFill/>
              <a:prstDash val="solid"/>
              <a:miter/>
            </a:ln>
          </p:spPr>
          <p:txBody>
            <a:bodyPr rtlCol="0" anchor="ctr"/>
            <a:lstStyle/>
            <a:p>
              <a:endParaRPr lang="it-IT"/>
            </a:p>
          </p:txBody>
        </p:sp>
        <p:sp>
          <p:nvSpPr>
            <p:cNvPr id="25" name="Figura a mano libera: forma 24">
              <a:extLst>
                <a:ext uri="{FF2B5EF4-FFF2-40B4-BE49-F238E27FC236}">
                  <a16:creationId xmlns:a16="http://schemas.microsoft.com/office/drawing/2014/main" id="{75464F86-BD03-4957-B089-DC5E0F956E9C}"/>
                </a:ext>
              </a:extLst>
            </p:cNvPr>
            <p:cNvSpPr/>
            <p:nvPr/>
          </p:nvSpPr>
          <p:spPr>
            <a:xfrm>
              <a:off x="720502" y="440597"/>
              <a:ext cx="128997" cy="208672"/>
            </a:xfrm>
            <a:custGeom>
              <a:avLst/>
              <a:gdLst>
                <a:gd name="connsiteX0" fmla="*/ 94851 w 128997"/>
                <a:gd name="connsiteY0" fmla="*/ 107498 h 208672"/>
                <a:gd name="connsiteX1" fmla="*/ 70822 w 128997"/>
                <a:gd name="connsiteY1" fmla="*/ 115086 h 208672"/>
                <a:gd name="connsiteX2" fmla="*/ 35411 w 128997"/>
                <a:gd name="connsiteY2" fmla="*/ 72087 h 208672"/>
                <a:gd name="connsiteX3" fmla="*/ 78410 w 128997"/>
                <a:gd name="connsiteY3" fmla="*/ 29088 h 208672"/>
                <a:gd name="connsiteX4" fmla="*/ 96116 w 128997"/>
                <a:gd name="connsiteY4" fmla="*/ 31617 h 208672"/>
                <a:gd name="connsiteX5" fmla="*/ 96116 w 128997"/>
                <a:gd name="connsiteY5" fmla="*/ 107498 h 208672"/>
                <a:gd name="connsiteX6" fmla="*/ 82204 w 128997"/>
                <a:gd name="connsiteY6" fmla="*/ 0 h 208672"/>
                <a:gd name="connsiteX7" fmla="*/ 0 w 128997"/>
                <a:gd name="connsiteY7" fmla="*/ 74616 h 208672"/>
                <a:gd name="connsiteX8" fmla="*/ 60705 w 128997"/>
                <a:gd name="connsiteY8" fmla="*/ 142909 h 208672"/>
                <a:gd name="connsiteX9" fmla="*/ 94851 w 128997"/>
                <a:gd name="connsiteY9" fmla="*/ 132792 h 208672"/>
                <a:gd name="connsiteX10" fmla="*/ 94851 w 128997"/>
                <a:gd name="connsiteY10" fmla="*/ 175791 h 208672"/>
                <a:gd name="connsiteX11" fmla="*/ 94851 w 128997"/>
                <a:gd name="connsiteY11" fmla="*/ 175791 h 208672"/>
                <a:gd name="connsiteX12" fmla="*/ 127733 w 128997"/>
                <a:gd name="connsiteY12" fmla="*/ 208673 h 208672"/>
                <a:gd name="connsiteX13" fmla="*/ 128998 w 128997"/>
                <a:gd name="connsiteY13" fmla="*/ 208673 h 208672"/>
                <a:gd name="connsiteX14" fmla="*/ 128998 w 128997"/>
                <a:gd name="connsiteY14" fmla="*/ 10117 h 208672"/>
                <a:gd name="connsiteX15" fmla="*/ 82204 w 128997"/>
                <a:gd name="connsiteY15" fmla="*/ 0 h 20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997" h="208672">
                  <a:moveTo>
                    <a:pt x="94851" y="107498"/>
                  </a:moveTo>
                  <a:cubicBezTo>
                    <a:pt x="89793" y="111292"/>
                    <a:pt x="80940" y="115086"/>
                    <a:pt x="70822" y="115086"/>
                  </a:cubicBezTo>
                  <a:cubicBezTo>
                    <a:pt x="51852" y="115086"/>
                    <a:pt x="35411" y="99910"/>
                    <a:pt x="35411" y="72087"/>
                  </a:cubicBezTo>
                  <a:cubicBezTo>
                    <a:pt x="35411" y="48058"/>
                    <a:pt x="51852" y="29088"/>
                    <a:pt x="78410" y="29088"/>
                  </a:cubicBezTo>
                  <a:cubicBezTo>
                    <a:pt x="84734" y="29088"/>
                    <a:pt x="91057" y="30352"/>
                    <a:pt x="96116" y="31617"/>
                  </a:cubicBezTo>
                  <a:lnTo>
                    <a:pt x="96116" y="107498"/>
                  </a:lnTo>
                  <a:close/>
                  <a:moveTo>
                    <a:pt x="82204" y="0"/>
                  </a:moveTo>
                  <a:cubicBezTo>
                    <a:pt x="36676" y="0"/>
                    <a:pt x="0" y="27823"/>
                    <a:pt x="0" y="74616"/>
                  </a:cubicBezTo>
                  <a:cubicBezTo>
                    <a:pt x="0" y="121410"/>
                    <a:pt x="31617" y="142909"/>
                    <a:pt x="60705" y="142909"/>
                  </a:cubicBezTo>
                  <a:cubicBezTo>
                    <a:pt x="74616" y="142909"/>
                    <a:pt x="87263" y="139115"/>
                    <a:pt x="94851" y="132792"/>
                  </a:cubicBezTo>
                  <a:lnTo>
                    <a:pt x="94851" y="175791"/>
                  </a:lnTo>
                  <a:lnTo>
                    <a:pt x="94851" y="175791"/>
                  </a:lnTo>
                  <a:cubicBezTo>
                    <a:pt x="94851" y="194761"/>
                    <a:pt x="110028" y="208673"/>
                    <a:pt x="127733" y="208673"/>
                  </a:cubicBezTo>
                  <a:lnTo>
                    <a:pt x="128998" y="208673"/>
                  </a:lnTo>
                  <a:lnTo>
                    <a:pt x="128998" y="10117"/>
                  </a:lnTo>
                  <a:cubicBezTo>
                    <a:pt x="117616" y="5059"/>
                    <a:pt x="98645" y="0"/>
                    <a:pt x="82204" y="0"/>
                  </a:cubicBezTo>
                </a:path>
              </a:pathLst>
            </a:custGeom>
            <a:solidFill>
              <a:srgbClr val="FFFFFF"/>
            </a:solidFill>
            <a:ln w="12598" cap="flat">
              <a:noFill/>
              <a:prstDash val="solid"/>
              <a:miter/>
            </a:ln>
          </p:spPr>
          <p:txBody>
            <a:bodyPr rtlCol="0" anchor="ctr"/>
            <a:lstStyle/>
            <a:p>
              <a:endParaRPr lang="it-IT"/>
            </a:p>
          </p:txBody>
        </p:sp>
        <p:sp>
          <p:nvSpPr>
            <p:cNvPr id="26" name="Figura a mano libera: forma 25">
              <a:extLst>
                <a:ext uri="{FF2B5EF4-FFF2-40B4-BE49-F238E27FC236}">
                  <a16:creationId xmlns:a16="http://schemas.microsoft.com/office/drawing/2014/main" id="{ED575E0D-7FEA-40A1-B4C9-DD994729B7F8}"/>
                </a:ext>
              </a:extLst>
            </p:cNvPr>
            <p:cNvSpPr/>
            <p:nvPr/>
          </p:nvSpPr>
          <p:spPr>
            <a:xfrm>
              <a:off x="876058" y="444391"/>
              <a:ext cx="122674" cy="141644"/>
            </a:xfrm>
            <a:custGeom>
              <a:avLst/>
              <a:gdLst>
                <a:gd name="connsiteX0" fmla="*/ 122674 w 122674"/>
                <a:gd name="connsiteY0" fmla="*/ 0 h 141644"/>
                <a:gd name="connsiteX1" fmla="*/ 87263 w 122674"/>
                <a:gd name="connsiteY1" fmla="*/ 0 h 141644"/>
                <a:gd name="connsiteX2" fmla="*/ 87263 w 122674"/>
                <a:gd name="connsiteY2" fmla="*/ 101175 h 141644"/>
                <a:gd name="connsiteX3" fmla="*/ 60705 w 122674"/>
                <a:gd name="connsiteY3" fmla="*/ 112557 h 141644"/>
                <a:gd name="connsiteX4" fmla="*/ 35411 w 122674"/>
                <a:gd name="connsiteY4" fmla="*/ 84734 h 141644"/>
                <a:gd name="connsiteX5" fmla="*/ 35411 w 122674"/>
                <a:gd name="connsiteY5" fmla="*/ 0 h 141644"/>
                <a:gd name="connsiteX6" fmla="*/ 0 w 122674"/>
                <a:gd name="connsiteY6" fmla="*/ 0 h 141644"/>
                <a:gd name="connsiteX7" fmla="*/ 0 w 122674"/>
                <a:gd name="connsiteY7" fmla="*/ 87263 h 141644"/>
                <a:gd name="connsiteX8" fmla="*/ 46793 w 122674"/>
                <a:gd name="connsiteY8" fmla="*/ 140380 h 141644"/>
                <a:gd name="connsiteX9" fmla="*/ 88528 w 122674"/>
                <a:gd name="connsiteY9" fmla="*/ 123939 h 141644"/>
                <a:gd name="connsiteX10" fmla="*/ 89793 w 122674"/>
                <a:gd name="connsiteY10" fmla="*/ 123939 h 141644"/>
                <a:gd name="connsiteX11" fmla="*/ 118880 w 122674"/>
                <a:gd name="connsiteY11" fmla="*/ 141645 h 141644"/>
                <a:gd name="connsiteX12" fmla="*/ 121410 w 122674"/>
                <a:gd name="connsiteY12" fmla="*/ 141645 h 141644"/>
                <a:gd name="connsiteX13" fmla="*/ 121410 w 122674"/>
                <a:gd name="connsiteY13" fmla="*/ 107498 h 141644"/>
                <a:gd name="connsiteX14" fmla="*/ 121410 w 122674"/>
                <a:gd name="connsiteY14" fmla="*/ 99910 h 141644"/>
                <a:gd name="connsiteX15" fmla="*/ 121410 w 122674"/>
                <a:gd name="connsiteY15" fmla="*/ 0 h 141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674" h="141644">
                  <a:moveTo>
                    <a:pt x="122674" y="0"/>
                  </a:moveTo>
                  <a:lnTo>
                    <a:pt x="87263" y="0"/>
                  </a:lnTo>
                  <a:lnTo>
                    <a:pt x="87263" y="101175"/>
                  </a:lnTo>
                  <a:cubicBezTo>
                    <a:pt x="80940" y="106233"/>
                    <a:pt x="72087" y="112557"/>
                    <a:pt x="60705" y="112557"/>
                  </a:cubicBezTo>
                  <a:cubicBezTo>
                    <a:pt x="44264" y="112557"/>
                    <a:pt x="35411" y="101175"/>
                    <a:pt x="35411" y="84734"/>
                  </a:cubicBezTo>
                  <a:lnTo>
                    <a:pt x="35411" y="0"/>
                  </a:lnTo>
                  <a:lnTo>
                    <a:pt x="0" y="0"/>
                  </a:lnTo>
                  <a:lnTo>
                    <a:pt x="0" y="87263"/>
                  </a:lnTo>
                  <a:cubicBezTo>
                    <a:pt x="0" y="131527"/>
                    <a:pt x="29088" y="140380"/>
                    <a:pt x="46793" y="140380"/>
                  </a:cubicBezTo>
                  <a:cubicBezTo>
                    <a:pt x="65763" y="140380"/>
                    <a:pt x="79675" y="132792"/>
                    <a:pt x="88528" y="123939"/>
                  </a:cubicBezTo>
                  <a:lnTo>
                    <a:pt x="89793" y="123939"/>
                  </a:lnTo>
                  <a:cubicBezTo>
                    <a:pt x="94851" y="134056"/>
                    <a:pt x="106233" y="141645"/>
                    <a:pt x="118880" y="141645"/>
                  </a:cubicBezTo>
                  <a:lnTo>
                    <a:pt x="121410" y="141645"/>
                  </a:lnTo>
                  <a:lnTo>
                    <a:pt x="121410" y="107498"/>
                  </a:lnTo>
                  <a:cubicBezTo>
                    <a:pt x="121410" y="104969"/>
                    <a:pt x="121410" y="102439"/>
                    <a:pt x="121410" y="99910"/>
                  </a:cubicBezTo>
                  <a:lnTo>
                    <a:pt x="121410" y="0"/>
                  </a:lnTo>
                  <a:close/>
                </a:path>
              </a:pathLst>
            </a:custGeom>
            <a:solidFill>
              <a:srgbClr val="FFFFFF"/>
            </a:solidFill>
            <a:ln w="12598" cap="flat">
              <a:noFill/>
              <a:prstDash val="solid"/>
              <a:miter/>
            </a:ln>
          </p:spPr>
          <p:txBody>
            <a:bodyPr rtlCol="0" anchor="ctr"/>
            <a:lstStyle/>
            <a:p>
              <a:endParaRPr lang="it-IT"/>
            </a:p>
          </p:txBody>
        </p:sp>
        <p:sp>
          <p:nvSpPr>
            <p:cNvPr id="27" name="Figura a mano libera: forma 26">
              <a:extLst>
                <a:ext uri="{FF2B5EF4-FFF2-40B4-BE49-F238E27FC236}">
                  <a16:creationId xmlns:a16="http://schemas.microsoft.com/office/drawing/2014/main" id="{317B40B3-49C2-4242-8456-BE793D585624}"/>
                </a:ext>
              </a:extLst>
            </p:cNvPr>
            <p:cNvSpPr/>
            <p:nvPr/>
          </p:nvSpPr>
          <p:spPr>
            <a:xfrm>
              <a:off x="2181211" y="440597"/>
              <a:ext cx="117615" cy="145438"/>
            </a:xfrm>
            <a:custGeom>
              <a:avLst/>
              <a:gdLst>
                <a:gd name="connsiteX0" fmla="*/ 117615 w 117615"/>
                <a:gd name="connsiteY0" fmla="*/ 50587 h 145438"/>
                <a:gd name="connsiteX1" fmla="*/ 117615 w 117615"/>
                <a:gd name="connsiteY1" fmla="*/ 145439 h 145438"/>
                <a:gd name="connsiteX2" fmla="*/ 116351 w 117615"/>
                <a:gd name="connsiteY2" fmla="*/ 145439 h 145438"/>
                <a:gd name="connsiteX3" fmla="*/ 87263 w 117615"/>
                <a:gd name="connsiteY3" fmla="*/ 127733 h 145438"/>
                <a:gd name="connsiteX4" fmla="*/ 85998 w 117615"/>
                <a:gd name="connsiteY4" fmla="*/ 128998 h 145438"/>
                <a:gd name="connsiteX5" fmla="*/ 45528 w 117615"/>
                <a:gd name="connsiteY5" fmla="*/ 144174 h 145438"/>
                <a:gd name="connsiteX6" fmla="*/ 0 w 117615"/>
                <a:gd name="connsiteY6" fmla="*/ 99910 h 145438"/>
                <a:gd name="connsiteX7" fmla="*/ 58175 w 117615"/>
                <a:gd name="connsiteY7" fmla="*/ 54381 h 145438"/>
                <a:gd name="connsiteX8" fmla="*/ 82204 w 117615"/>
                <a:gd name="connsiteY8" fmla="*/ 53117 h 145438"/>
                <a:gd name="connsiteX9" fmla="*/ 82204 w 117615"/>
                <a:gd name="connsiteY9" fmla="*/ 49323 h 145438"/>
                <a:gd name="connsiteX10" fmla="*/ 55646 w 117615"/>
                <a:gd name="connsiteY10" fmla="*/ 26558 h 145438"/>
                <a:gd name="connsiteX11" fmla="*/ 20235 w 117615"/>
                <a:gd name="connsiteY11" fmla="*/ 36676 h 145438"/>
                <a:gd name="connsiteX12" fmla="*/ 8853 w 117615"/>
                <a:gd name="connsiteY12" fmla="*/ 15176 h 145438"/>
                <a:gd name="connsiteX13" fmla="*/ 63234 w 117615"/>
                <a:gd name="connsiteY13" fmla="*/ 0 h 145438"/>
                <a:gd name="connsiteX14" fmla="*/ 117615 w 117615"/>
                <a:gd name="connsiteY14" fmla="*/ 50587 h 145438"/>
                <a:gd name="connsiteX15" fmla="*/ 82204 w 117615"/>
                <a:gd name="connsiteY15" fmla="*/ 78410 h 145438"/>
                <a:gd name="connsiteX16" fmla="*/ 61969 w 117615"/>
                <a:gd name="connsiteY16" fmla="*/ 78410 h 145438"/>
                <a:gd name="connsiteX17" fmla="*/ 34146 w 117615"/>
                <a:gd name="connsiteY17" fmla="*/ 97381 h 145438"/>
                <a:gd name="connsiteX18" fmla="*/ 56911 w 117615"/>
                <a:gd name="connsiteY18" fmla="*/ 116351 h 145438"/>
                <a:gd name="connsiteX19" fmla="*/ 82204 w 117615"/>
                <a:gd name="connsiteY19" fmla="*/ 107498 h 145438"/>
                <a:gd name="connsiteX20" fmla="*/ 82204 w 117615"/>
                <a:gd name="connsiteY20" fmla="*/ 78410 h 14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615" h="145438">
                  <a:moveTo>
                    <a:pt x="117615" y="50587"/>
                  </a:moveTo>
                  <a:lnTo>
                    <a:pt x="117615" y="145439"/>
                  </a:lnTo>
                  <a:lnTo>
                    <a:pt x="116351" y="145439"/>
                  </a:lnTo>
                  <a:cubicBezTo>
                    <a:pt x="103704" y="145439"/>
                    <a:pt x="92322" y="137850"/>
                    <a:pt x="87263" y="127733"/>
                  </a:cubicBezTo>
                  <a:lnTo>
                    <a:pt x="85998" y="128998"/>
                  </a:lnTo>
                  <a:cubicBezTo>
                    <a:pt x="77146" y="136586"/>
                    <a:pt x="64499" y="144174"/>
                    <a:pt x="45528" y="144174"/>
                  </a:cubicBezTo>
                  <a:cubicBezTo>
                    <a:pt x="20235" y="144174"/>
                    <a:pt x="0" y="126468"/>
                    <a:pt x="0" y="99910"/>
                  </a:cubicBezTo>
                  <a:cubicBezTo>
                    <a:pt x="0" y="70822"/>
                    <a:pt x="22764" y="55646"/>
                    <a:pt x="58175" y="54381"/>
                  </a:cubicBezTo>
                  <a:lnTo>
                    <a:pt x="82204" y="53117"/>
                  </a:lnTo>
                  <a:lnTo>
                    <a:pt x="82204" y="49323"/>
                  </a:lnTo>
                  <a:cubicBezTo>
                    <a:pt x="82204" y="32882"/>
                    <a:pt x="70822" y="26558"/>
                    <a:pt x="55646" y="26558"/>
                  </a:cubicBezTo>
                  <a:cubicBezTo>
                    <a:pt x="40470" y="26558"/>
                    <a:pt x="29088" y="31617"/>
                    <a:pt x="20235" y="36676"/>
                  </a:cubicBezTo>
                  <a:lnTo>
                    <a:pt x="8853" y="15176"/>
                  </a:lnTo>
                  <a:cubicBezTo>
                    <a:pt x="27823" y="2529"/>
                    <a:pt x="44264" y="0"/>
                    <a:pt x="63234" y="0"/>
                  </a:cubicBezTo>
                  <a:cubicBezTo>
                    <a:pt x="97381" y="0"/>
                    <a:pt x="117615" y="13912"/>
                    <a:pt x="117615" y="50587"/>
                  </a:cubicBezTo>
                  <a:moveTo>
                    <a:pt x="82204" y="78410"/>
                  </a:moveTo>
                  <a:lnTo>
                    <a:pt x="61969" y="78410"/>
                  </a:lnTo>
                  <a:cubicBezTo>
                    <a:pt x="42999" y="78410"/>
                    <a:pt x="34146" y="85998"/>
                    <a:pt x="34146" y="97381"/>
                  </a:cubicBezTo>
                  <a:cubicBezTo>
                    <a:pt x="34146" y="108763"/>
                    <a:pt x="41734" y="116351"/>
                    <a:pt x="56911" y="116351"/>
                  </a:cubicBezTo>
                  <a:cubicBezTo>
                    <a:pt x="69558" y="116351"/>
                    <a:pt x="77146" y="111292"/>
                    <a:pt x="82204" y="107498"/>
                  </a:cubicBezTo>
                  <a:lnTo>
                    <a:pt x="82204" y="78410"/>
                  </a:lnTo>
                  <a:close/>
                </a:path>
              </a:pathLst>
            </a:custGeom>
            <a:solidFill>
              <a:srgbClr val="FFFFFF"/>
            </a:solidFill>
            <a:ln w="12598" cap="flat">
              <a:noFill/>
              <a:prstDash val="solid"/>
              <a:miter/>
            </a:ln>
          </p:spPr>
          <p:txBody>
            <a:bodyPr rtlCol="0" anchor="ctr"/>
            <a:lstStyle/>
            <a:p>
              <a:endParaRPr lang="it-IT"/>
            </a:p>
          </p:txBody>
        </p:sp>
        <p:sp>
          <p:nvSpPr>
            <p:cNvPr id="28" name="Figura a mano libera: forma 27">
              <a:extLst>
                <a:ext uri="{FF2B5EF4-FFF2-40B4-BE49-F238E27FC236}">
                  <a16:creationId xmlns:a16="http://schemas.microsoft.com/office/drawing/2014/main" id="{C0D56C01-C971-49FC-A832-990612619A24}"/>
                </a:ext>
              </a:extLst>
            </p:cNvPr>
            <p:cNvSpPr/>
            <p:nvPr/>
          </p:nvSpPr>
          <p:spPr>
            <a:xfrm>
              <a:off x="1323756" y="379893"/>
              <a:ext cx="42999" cy="206143"/>
            </a:xfrm>
            <a:custGeom>
              <a:avLst/>
              <a:gdLst>
                <a:gd name="connsiteX0" fmla="*/ 5059 w 42999"/>
                <a:gd name="connsiteY0" fmla="*/ 206143 h 206143"/>
                <a:gd name="connsiteX1" fmla="*/ 6323 w 42999"/>
                <a:gd name="connsiteY1" fmla="*/ 206143 h 206143"/>
                <a:gd name="connsiteX2" fmla="*/ 39205 w 42999"/>
                <a:gd name="connsiteY2" fmla="*/ 173262 h 206143"/>
                <a:gd name="connsiteX3" fmla="*/ 39205 w 42999"/>
                <a:gd name="connsiteY3" fmla="*/ 170732 h 206143"/>
                <a:gd name="connsiteX4" fmla="*/ 39205 w 42999"/>
                <a:gd name="connsiteY4" fmla="*/ 170732 h 206143"/>
                <a:gd name="connsiteX5" fmla="*/ 39205 w 42999"/>
                <a:gd name="connsiteY5" fmla="*/ 64499 h 206143"/>
                <a:gd name="connsiteX6" fmla="*/ 3794 w 42999"/>
                <a:gd name="connsiteY6" fmla="*/ 64499 h 206143"/>
                <a:gd name="connsiteX7" fmla="*/ 3794 w 42999"/>
                <a:gd name="connsiteY7" fmla="*/ 206143 h 206143"/>
                <a:gd name="connsiteX8" fmla="*/ 21500 w 42999"/>
                <a:gd name="connsiteY8" fmla="*/ 42999 h 206143"/>
                <a:gd name="connsiteX9" fmla="*/ 42999 w 42999"/>
                <a:gd name="connsiteY9" fmla="*/ 21500 h 206143"/>
                <a:gd name="connsiteX10" fmla="*/ 21500 w 42999"/>
                <a:gd name="connsiteY10" fmla="*/ 0 h 206143"/>
                <a:gd name="connsiteX11" fmla="*/ 0 w 42999"/>
                <a:gd name="connsiteY11" fmla="*/ 21500 h 206143"/>
                <a:gd name="connsiteX12" fmla="*/ 21500 w 42999"/>
                <a:gd name="connsiteY12" fmla="*/ 42999 h 206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999" h="206143">
                  <a:moveTo>
                    <a:pt x="5059" y="206143"/>
                  </a:moveTo>
                  <a:lnTo>
                    <a:pt x="6323" y="206143"/>
                  </a:lnTo>
                  <a:cubicBezTo>
                    <a:pt x="25294" y="206143"/>
                    <a:pt x="39205" y="190967"/>
                    <a:pt x="39205" y="173262"/>
                  </a:cubicBezTo>
                  <a:lnTo>
                    <a:pt x="39205" y="170732"/>
                  </a:lnTo>
                  <a:lnTo>
                    <a:pt x="39205" y="170732"/>
                  </a:lnTo>
                  <a:lnTo>
                    <a:pt x="39205" y="64499"/>
                  </a:lnTo>
                  <a:lnTo>
                    <a:pt x="3794" y="64499"/>
                  </a:lnTo>
                  <a:lnTo>
                    <a:pt x="3794" y="206143"/>
                  </a:lnTo>
                  <a:close/>
                  <a:moveTo>
                    <a:pt x="21500" y="42999"/>
                  </a:moveTo>
                  <a:cubicBezTo>
                    <a:pt x="34146" y="42999"/>
                    <a:pt x="42999" y="32882"/>
                    <a:pt x="42999" y="21500"/>
                  </a:cubicBezTo>
                  <a:cubicBezTo>
                    <a:pt x="42999" y="10117"/>
                    <a:pt x="32882" y="0"/>
                    <a:pt x="21500" y="0"/>
                  </a:cubicBezTo>
                  <a:cubicBezTo>
                    <a:pt x="10117" y="0"/>
                    <a:pt x="0" y="10117"/>
                    <a:pt x="0" y="21500"/>
                  </a:cubicBezTo>
                  <a:cubicBezTo>
                    <a:pt x="0" y="34146"/>
                    <a:pt x="10117" y="42999"/>
                    <a:pt x="21500" y="42999"/>
                  </a:cubicBezTo>
                </a:path>
              </a:pathLst>
            </a:custGeom>
            <a:solidFill>
              <a:srgbClr val="FFFFFF"/>
            </a:solidFill>
            <a:ln w="12598" cap="flat">
              <a:noFill/>
              <a:prstDash val="solid"/>
              <a:miter/>
            </a:ln>
          </p:spPr>
          <p:txBody>
            <a:bodyPr rtlCol="0" anchor="ctr"/>
            <a:lstStyle/>
            <a:p>
              <a:endParaRPr lang="it-IT"/>
            </a:p>
          </p:txBody>
        </p:sp>
        <p:sp>
          <p:nvSpPr>
            <p:cNvPr id="29" name="Figura a mano libera: forma 28">
              <a:extLst>
                <a:ext uri="{FF2B5EF4-FFF2-40B4-BE49-F238E27FC236}">
                  <a16:creationId xmlns:a16="http://schemas.microsoft.com/office/drawing/2014/main" id="{0A4817ED-70FD-48FD-BDFE-CE7F3B2B165F}"/>
                </a:ext>
              </a:extLst>
            </p:cNvPr>
            <p:cNvSpPr/>
            <p:nvPr/>
          </p:nvSpPr>
          <p:spPr>
            <a:xfrm>
              <a:off x="1398372" y="440597"/>
              <a:ext cx="123989" cy="145438"/>
            </a:xfrm>
            <a:custGeom>
              <a:avLst/>
              <a:gdLst>
                <a:gd name="connsiteX0" fmla="*/ 82204 w 123989"/>
                <a:gd name="connsiteY0" fmla="*/ 0 h 145438"/>
                <a:gd name="connsiteX1" fmla="*/ 35411 w 123989"/>
                <a:gd name="connsiteY1" fmla="*/ 17706 h 145438"/>
                <a:gd name="connsiteX2" fmla="*/ 35411 w 123989"/>
                <a:gd name="connsiteY2" fmla="*/ 3794 h 145438"/>
                <a:gd name="connsiteX3" fmla="*/ 0 w 123989"/>
                <a:gd name="connsiteY3" fmla="*/ 3794 h 145438"/>
                <a:gd name="connsiteX4" fmla="*/ 0 w 123989"/>
                <a:gd name="connsiteY4" fmla="*/ 145439 h 145438"/>
                <a:gd name="connsiteX5" fmla="*/ 1265 w 123989"/>
                <a:gd name="connsiteY5" fmla="*/ 145439 h 145438"/>
                <a:gd name="connsiteX6" fmla="*/ 34147 w 123989"/>
                <a:gd name="connsiteY6" fmla="*/ 112557 h 145438"/>
                <a:gd name="connsiteX7" fmla="*/ 34147 w 123989"/>
                <a:gd name="connsiteY7" fmla="*/ 112557 h 145438"/>
                <a:gd name="connsiteX8" fmla="*/ 34147 w 123989"/>
                <a:gd name="connsiteY8" fmla="*/ 45529 h 145438"/>
                <a:gd name="connsiteX9" fmla="*/ 69558 w 123989"/>
                <a:gd name="connsiteY9" fmla="*/ 30352 h 145438"/>
                <a:gd name="connsiteX10" fmla="*/ 89793 w 123989"/>
                <a:gd name="connsiteY10" fmla="*/ 60705 h 145438"/>
                <a:gd name="connsiteX11" fmla="*/ 89793 w 123989"/>
                <a:gd name="connsiteY11" fmla="*/ 145439 h 145438"/>
                <a:gd name="connsiteX12" fmla="*/ 91057 w 123989"/>
                <a:gd name="connsiteY12" fmla="*/ 145439 h 145438"/>
                <a:gd name="connsiteX13" fmla="*/ 123939 w 123989"/>
                <a:gd name="connsiteY13" fmla="*/ 112557 h 145438"/>
                <a:gd name="connsiteX14" fmla="*/ 123939 w 123989"/>
                <a:gd name="connsiteY14" fmla="*/ 112557 h 145438"/>
                <a:gd name="connsiteX15" fmla="*/ 123939 w 123989"/>
                <a:gd name="connsiteY15" fmla="*/ 50587 h 145438"/>
                <a:gd name="connsiteX16" fmla="*/ 82204 w 123989"/>
                <a:gd name="connsiteY16" fmla="*/ 0 h 14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89" h="145438">
                  <a:moveTo>
                    <a:pt x="82204" y="0"/>
                  </a:moveTo>
                  <a:cubicBezTo>
                    <a:pt x="63234" y="0"/>
                    <a:pt x="50587" y="7588"/>
                    <a:pt x="35411" y="17706"/>
                  </a:cubicBezTo>
                  <a:lnTo>
                    <a:pt x="35411" y="3794"/>
                  </a:lnTo>
                  <a:lnTo>
                    <a:pt x="0" y="3794"/>
                  </a:lnTo>
                  <a:lnTo>
                    <a:pt x="0" y="145439"/>
                  </a:lnTo>
                  <a:lnTo>
                    <a:pt x="1265" y="145439"/>
                  </a:lnTo>
                  <a:cubicBezTo>
                    <a:pt x="20235" y="145439"/>
                    <a:pt x="34147" y="130262"/>
                    <a:pt x="34147" y="112557"/>
                  </a:cubicBezTo>
                  <a:lnTo>
                    <a:pt x="34147" y="112557"/>
                  </a:lnTo>
                  <a:lnTo>
                    <a:pt x="34147" y="45529"/>
                  </a:lnTo>
                  <a:cubicBezTo>
                    <a:pt x="45529" y="37941"/>
                    <a:pt x="56911" y="30352"/>
                    <a:pt x="69558" y="30352"/>
                  </a:cubicBezTo>
                  <a:cubicBezTo>
                    <a:pt x="87263" y="30352"/>
                    <a:pt x="89793" y="45529"/>
                    <a:pt x="89793" y="60705"/>
                  </a:cubicBezTo>
                  <a:lnTo>
                    <a:pt x="89793" y="145439"/>
                  </a:lnTo>
                  <a:lnTo>
                    <a:pt x="91057" y="145439"/>
                  </a:lnTo>
                  <a:cubicBezTo>
                    <a:pt x="108763" y="145439"/>
                    <a:pt x="123939" y="130262"/>
                    <a:pt x="123939" y="112557"/>
                  </a:cubicBezTo>
                  <a:lnTo>
                    <a:pt x="123939" y="112557"/>
                  </a:lnTo>
                  <a:lnTo>
                    <a:pt x="123939" y="50587"/>
                  </a:lnTo>
                  <a:cubicBezTo>
                    <a:pt x="125204" y="12647"/>
                    <a:pt x="102439" y="0"/>
                    <a:pt x="82204" y="0"/>
                  </a:cubicBezTo>
                </a:path>
              </a:pathLst>
            </a:custGeom>
            <a:solidFill>
              <a:srgbClr val="FFFFFF"/>
            </a:solidFill>
            <a:ln w="12598" cap="flat">
              <a:noFill/>
              <a:prstDash val="solid"/>
              <a:miter/>
            </a:ln>
          </p:spPr>
          <p:txBody>
            <a:bodyPr rtlCol="0" anchor="ctr"/>
            <a:lstStyle/>
            <a:p>
              <a:endParaRPr lang="it-IT"/>
            </a:p>
          </p:txBody>
        </p:sp>
        <p:sp>
          <p:nvSpPr>
            <p:cNvPr id="30" name="Figura a mano libera: forma 29">
              <a:extLst>
                <a:ext uri="{FF2B5EF4-FFF2-40B4-BE49-F238E27FC236}">
                  <a16:creationId xmlns:a16="http://schemas.microsoft.com/office/drawing/2014/main" id="{843CADBD-B681-40AC-8ABD-DABA0119E2A9}"/>
                </a:ext>
              </a:extLst>
            </p:cNvPr>
            <p:cNvSpPr/>
            <p:nvPr/>
          </p:nvSpPr>
          <p:spPr>
            <a:xfrm>
              <a:off x="2038302" y="440597"/>
              <a:ext cx="127732" cy="211202"/>
            </a:xfrm>
            <a:custGeom>
              <a:avLst/>
              <a:gdLst>
                <a:gd name="connsiteX0" fmla="*/ 53117 w 127732"/>
                <a:gd name="connsiteY0" fmla="*/ 116351 h 211202"/>
                <a:gd name="connsiteX1" fmla="*/ 35411 w 127732"/>
                <a:gd name="connsiteY1" fmla="*/ 112557 h 211202"/>
                <a:gd name="connsiteX2" fmla="*/ 35411 w 127732"/>
                <a:gd name="connsiteY2" fmla="*/ 30352 h 211202"/>
                <a:gd name="connsiteX3" fmla="*/ 51852 w 127732"/>
                <a:gd name="connsiteY3" fmla="*/ 27823 h 211202"/>
                <a:gd name="connsiteX4" fmla="*/ 92322 w 127732"/>
                <a:gd name="connsiteY4" fmla="*/ 70822 h 211202"/>
                <a:gd name="connsiteX5" fmla="*/ 53117 w 127732"/>
                <a:gd name="connsiteY5" fmla="*/ 116351 h 211202"/>
                <a:gd name="connsiteX6" fmla="*/ 53117 w 127732"/>
                <a:gd name="connsiteY6" fmla="*/ 0 h 211202"/>
                <a:gd name="connsiteX7" fmla="*/ 0 w 127732"/>
                <a:gd name="connsiteY7" fmla="*/ 8853 h 211202"/>
                <a:gd name="connsiteX8" fmla="*/ 0 w 127732"/>
                <a:gd name="connsiteY8" fmla="*/ 211202 h 211202"/>
                <a:gd name="connsiteX9" fmla="*/ 1265 w 127732"/>
                <a:gd name="connsiteY9" fmla="*/ 211202 h 211202"/>
                <a:gd name="connsiteX10" fmla="*/ 34146 w 127732"/>
                <a:gd name="connsiteY10" fmla="*/ 178320 h 211202"/>
                <a:gd name="connsiteX11" fmla="*/ 34146 w 127732"/>
                <a:gd name="connsiteY11" fmla="*/ 178320 h 211202"/>
                <a:gd name="connsiteX12" fmla="*/ 34146 w 127732"/>
                <a:gd name="connsiteY12" fmla="*/ 178320 h 211202"/>
                <a:gd name="connsiteX13" fmla="*/ 34146 w 127732"/>
                <a:gd name="connsiteY13" fmla="*/ 141645 h 211202"/>
                <a:gd name="connsiteX14" fmla="*/ 54381 w 127732"/>
                <a:gd name="connsiteY14" fmla="*/ 145439 h 211202"/>
                <a:gd name="connsiteX15" fmla="*/ 127733 w 127732"/>
                <a:gd name="connsiteY15" fmla="*/ 70822 h 211202"/>
                <a:gd name="connsiteX16" fmla="*/ 53117 w 127732"/>
                <a:gd name="connsiteY16" fmla="*/ 0 h 21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732" h="211202">
                  <a:moveTo>
                    <a:pt x="53117" y="116351"/>
                  </a:moveTo>
                  <a:cubicBezTo>
                    <a:pt x="45528" y="116351"/>
                    <a:pt x="40470" y="115086"/>
                    <a:pt x="35411" y="112557"/>
                  </a:cubicBezTo>
                  <a:lnTo>
                    <a:pt x="35411" y="30352"/>
                  </a:lnTo>
                  <a:cubicBezTo>
                    <a:pt x="40470" y="29088"/>
                    <a:pt x="44264" y="27823"/>
                    <a:pt x="51852" y="27823"/>
                  </a:cubicBezTo>
                  <a:cubicBezTo>
                    <a:pt x="74616" y="27823"/>
                    <a:pt x="92322" y="41735"/>
                    <a:pt x="92322" y="70822"/>
                  </a:cubicBezTo>
                  <a:cubicBezTo>
                    <a:pt x="91057" y="98645"/>
                    <a:pt x="77146" y="116351"/>
                    <a:pt x="53117" y="116351"/>
                  </a:cubicBezTo>
                  <a:moveTo>
                    <a:pt x="53117" y="0"/>
                  </a:moveTo>
                  <a:cubicBezTo>
                    <a:pt x="30352" y="0"/>
                    <a:pt x="13911" y="3794"/>
                    <a:pt x="0" y="8853"/>
                  </a:cubicBezTo>
                  <a:lnTo>
                    <a:pt x="0" y="211202"/>
                  </a:lnTo>
                  <a:lnTo>
                    <a:pt x="1265" y="211202"/>
                  </a:lnTo>
                  <a:cubicBezTo>
                    <a:pt x="20235" y="211202"/>
                    <a:pt x="34146" y="196026"/>
                    <a:pt x="34146" y="178320"/>
                  </a:cubicBezTo>
                  <a:lnTo>
                    <a:pt x="34146" y="178320"/>
                  </a:lnTo>
                  <a:lnTo>
                    <a:pt x="34146" y="178320"/>
                  </a:lnTo>
                  <a:lnTo>
                    <a:pt x="34146" y="141645"/>
                  </a:lnTo>
                  <a:cubicBezTo>
                    <a:pt x="40470" y="144174"/>
                    <a:pt x="46793" y="145439"/>
                    <a:pt x="54381" y="145439"/>
                  </a:cubicBezTo>
                  <a:cubicBezTo>
                    <a:pt x="96116" y="145439"/>
                    <a:pt x="127733" y="115086"/>
                    <a:pt x="127733" y="70822"/>
                  </a:cubicBezTo>
                  <a:cubicBezTo>
                    <a:pt x="127733" y="27823"/>
                    <a:pt x="102439" y="0"/>
                    <a:pt x="53117" y="0"/>
                  </a:cubicBezTo>
                </a:path>
              </a:pathLst>
            </a:custGeom>
            <a:solidFill>
              <a:srgbClr val="FFFFFF"/>
            </a:solidFill>
            <a:ln w="12598" cap="flat">
              <a:noFill/>
              <a:prstDash val="solid"/>
              <a:miter/>
            </a:ln>
          </p:spPr>
          <p:txBody>
            <a:bodyPr rtlCol="0" anchor="ctr"/>
            <a:lstStyle/>
            <a:p>
              <a:endParaRPr lang="it-IT"/>
            </a:p>
          </p:txBody>
        </p:sp>
      </p:grpSp>
    </p:spTree>
    <p:extLst>
      <p:ext uri="{BB962C8B-B14F-4D97-AF65-F5344CB8AC3E}">
        <p14:creationId xmlns:p14="http://schemas.microsoft.com/office/powerpoint/2010/main" val="804711027"/>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677" r:id="rId3"/>
    <p:sldLayoutId id="2147483678" r:id="rId4"/>
    <p:sldLayoutId id="2147483662" r:id="rId5"/>
    <p:sldLayoutId id="2147483661" r:id="rId6"/>
    <p:sldLayoutId id="2147483679" r:id="rId7"/>
  </p:sldLayoutIdLst>
  <p:transition spd="slow">
    <p:push dir="u"/>
  </p:transition>
  <p:hf hdr="0" ftr="0" dt="0"/>
  <p:txStyles>
    <p:titleStyle>
      <a:lvl1pPr algn="l" defTabSz="497937" rtl="0" eaLnBrk="1" latinLnBrk="0" hangingPunct="1">
        <a:lnSpc>
          <a:spcPts val="3485"/>
        </a:lnSpc>
        <a:spcBef>
          <a:spcPct val="0"/>
        </a:spcBef>
        <a:buNone/>
        <a:defRPr sz="3300" b="1" kern="1200">
          <a:solidFill>
            <a:srgbClr val="004276"/>
          </a:solidFill>
          <a:latin typeface="Calibri"/>
          <a:ea typeface="+mj-ea"/>
          <a:cs typeface="Calibri"/>
        </a:defRPr>
      </a:lvl1pPr>
    </p:titleStyle>
    <p:bodyStyle>
      <a:lvl1pPr marL="373452" indent="-373452" algn="l" defTabSz="497937" rtl="0" eaLnBrk="1" latinLnBrk="0" hangingPunct="1">
        <a:spcBef>
          <a:spcPct val="20000"/>
        </a:spcBef>
        <a:buFont typeface="Lucida Grande"/>
        <a:buChar char="-"/>
        <a:defRPr sz="1700" b="1" kern="1200">
          <a:solidFill>
            <a:srgbClr val="004276"/>
          </a:solidFill>
          <a:latin typeface="+mn-lt"/>
          <a:ea typeface="+mn-ea"/>
          <a:cs typeface="+mn-cs"/>
        </a:defRPr>
      </a:lvl1pPr>
      <a:lvl2pPr marL="389013" indent="-389013" algn="l" defTabSz="497937" rtl="0" eaLnBrk="1" latinLnBrk="0" hangingPunct="1">
        <a:spcBef>
          <a:spcPct val="20000"/>
        </a:spcBef>
        <a:buFont typeface="Lucida Grande"/>
        <a:buChar char="-"/>
        <a:defRPr sz="1700" kern="1200">
          <a:solidFill>
            <a:srgbClr val="5B6770"/>
          </a:solidFill>
          <a:latin typeface="+mn-lt"/>
          <a:ea typeface="+mn-ea"/>
          <a:cs typeface="+mn-cs"/>
        </a:defRPr>
      </a:lvl2pPr>
      <a:lvl3pPr marL="389013" indent="-389013" algn="l" defTabSz="497937" rtl="0" eaLnBrk="1" latinLnBrk="0" hangingPunct="1">
        <a:spcBef>
          <a:spcPct val="20000"/>
        </a:spcBef>
        <a:buFont typeface="Lucida Grande"/>
        <a:buChar char="-"/>
        <a:defRPr sz="1700" kern="1200">
          <a:solidFill>
            <a:srgbClr val="5B6770"/>
          </a:solidFill>
          <a:latin typeface="+mn-lt"/>
          <a:ea typeface="+mn-ea"/>
          <a:cs typeface="+mn-cs"/>
        </a:defRPr>
      </a:lvl3pPr>
      <a:lvl4pPr marL="389013" indent="-389013" algn="l" defTabSz="497937" rtl="0" eaLnBrk="1" latinLnBrk="0" hangingPunct="1">
        <a:spcBef>
          <a:spcPct val="20000"/>
        </a:spcBef>
        <a:buFont typeface="Lucida Grande"/>
        <a:buChar char="-"/>
        <a:defRPr sz="1700" kern="1200">
          <a:solidFill>
            <a:srgbClr val="5B6770"/>
          </a:solidFill>
          <a:latin typeface="+mn-lt"/>
          <a:ea typeface="+mn-ea"/>
          <a:cs typeface="+mn-cs"/>
        </a:defRPr>
      </a:lvl4pPr>
      <a:lvl5pPr marL="389013" indent="-389013" algn="l" defTabSz="497937" rtl="0" eaLnBrk="1" latinLnBrk="0" hangingPunct="1">
        <a:spcBef>
          <a:spcPct val="20000"/>
        </a:spcBef>
        <a:buFont typeface="Lucida Grande"/>
        <a:buChar char="-"/>
        <a:defRPr sz="1700" kern="1200">
          <a:solidFill>
            <a:srgbClr val="5B6770"/>
          </a:solidFill>
          <a:latin typeface="+mn-lt"/>
          <a:ea typeface="+mn-ea"/>
          <a:cs typeface="+mn-cs"/>
        </a:defRPr>
      </a:lvl5pPr>
      <a:lvl6pPr marL="2738651" indent="-248968" algn="l" defTabSz="497937" rtl="0" eaLnBrk="1" latinLnBrk="0" hangingPunct="1">
        <a:spcBef>
          <a:spcPct val="20000"/>
        </a:spcBef>
        <a:buFont typeface="Arial"/>
        <a:buChar char="•"/>
        <a:defRPr sz="2200" kern="1200">
          <a:solidFill>
            <a:schemeClr val="tx1"/>
          </a:solidFill>
          <a:latin typeface="+mn-lt"/>
          <a:ea typeface="+mn-ea"/>
          <a:cs typeface="+mn-cs"/>
        </a:defRPr>
      </a:lvl6pPr>
      <a:lvl7pPr marL="3236587" indent="-248968" algn="l" defTabSz="497937" rtl="0" eaLnBrk="1" latinLnBrk="0" hangingPunct="1">
        <a:spcBef>
          <a:spcPct val="20000"/>
        </a:spcBef>
        <a:buFont typeface="Arial"/>
        <a:buChar char="•"/>
        <a:defRPr sz="2200" kern="1200">
          <a:solidFill>
            <a:schemeClr val="tx1"/>
          </a:solidFill>
          <a:latin typeface="+mn-lt"/>
          <a:ea typeface="+mn-ea"/>
          <a:cs typeface="+mn-cs"/>
        </a:defRPr>
      </a:lvl7pPr>
      <a:lvl8pPr marL="3734524" indent="-248968" algn="l" defTabSz="497937" rtl="0" eaLnBrk="1" latinLnBrk="0" hangingPunct="1">
        <a:spcBef>
          <a:spcPct val="20000"/>
        </a:spcBef>
        <a:buFont typeface="Arial"/>
        <a:buChar char="•"/>
        <a:defRPr sz="2200" kern="1200">
          <a:solidFill>
            <a:schemeClr val="tx1"/>
          </a:solidFill>
          <a:latin typeface="+mn-lt"/>
          <a:ea typeface="+mn-ea"/>
          <a:cs typeface="+mn-cs"/>
        </a:defRPr>
      </a:lvl8pPr>
      <a:lvl9pPr marL="4232460" indent="-248968" algn="l" defTabSz="497937"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497937" rtl="0" eaLnBrk="1" latinLnBrk="0" hangingPunct="1">
        <a:defRPr sz="2000" kern="1200">
          <a:solidFill>
            <a:schemeClr val="tx1"/>
          </a:solidFill>
          <a:latin typeface="+mn-lt"/>
          <a:ea typeface="+mn-ea"/>
          <a:cs typeface="+mn-cs"/>
        </a:defRPr>
      </a:lvl1pPr>
      <a:lvl2pPr marL="497937" algn="l" defTabSz="497937" rtl="0" eaLnBrk="1" latinLnBrk="0" hangingPunct="1">
        <a:defRPr sz="2000" kern="1200">
          <a:solidFill>
            <a:schemeClr val="tx1"/>
          </a:solidFill>
          <a:latin typeface="+mn-lt"/>
          <a:ea typeface="+mn-ea"/>
          <a:cs typeface="+mn-cs"/>
        </a:defRPr>
      </a:lvl2pPr>
      <a:lvl3pPr marL="995873" algn="l" defTabSz="497937" rtl="0" eaLnBrk="1" latinLnBrk="0" hangingPunct="1">
        <a:defRPr sz="2000" kern="1200">
          <a:solidFill>
            <a:schemeClr val="tx1"/>
          </a:solidFill>
          <a:latin typeface="+mn-lt"/>
          <a:ea typeface="+mn-ea"/>
          <a:cs typeface="+mn-cs"/>
        </a:defRPr>
      </a:lvl3pPr>
      <a:lvl4pPr marL="1493810" algn="l" defTabSz="497937" rtl="0" eaLnBrk="1" latinLnBrk="0" hangingPunct="1">
        <a:defRPr sz="2000" kern="1200">
          <a:solidFill>
            <a:schemeClr val="tx1"/>
          </a:solidFill>
          <a:latin typeface="+mn-lt"/>
          <a:ea typeface="+mn-ea"/>
          <a:cs typeface="+mn-cs"/>
        </a:defRPr>
      </a:lvl4pPr>
      <a:lvl5pPr marL="1991746" algn="l" defTabSz="497937" rtl="0" eaLnBrk="1" latinLnBrk="0" hangingPunct="1">
        <a:defRPr sz="2000" kern="1200">
          <a:solidFill>
            <a:schemeClr val="tx1"/>
          </a:solidFill>
          <a:latin typeface="+mn-lt"/>
          <a:ea typeface="+mn-ea"/>
          <a:cs typeface="+mn-cs"/>
        </a:defRPr>
      </a:lvl5pPr>
      <a:lvl6pPr marL="2489683" algn="l" defTabSz="497937" rtl="0" eaLnBrk="1" latinLnBrk="0" hangingPunct="1">
        <a:defRPr sz="2000" kern="1200">
          <a:solidFill>
            <a:schemeClr val="tx1"/>
          </a:solidFill>
          <a:latin typeface="+mn-lt"/>
          <a:ea typeface="+mn-ea"/>
          <a:cs typeface="+mn-cs"/>
        </a:defRPr>
      </a:lvl6pPr>
      <a:lvl7pPr marL="2987619" algn="l" defTabSz="497937" rtl="0" eaLnBrk="1" latinLnBrk="0" hangingPunct="1">
        <a:defRPr sz="2000" kern="1200">
          <a:solidFill>
            <a:schemeClr val="tx1"/>
          </a:solidFill>
          <a:latin typeface="+mn-lt"/>
          <a:ea typeface="+mn-ea"/>
          <a:cs typeface="+mn-cs"/>
        </a:defRPr>
      </a:lvl7pPr>
      <a:lvl8pPr marL="3485556" algn="l" defTabSz="497937" rtl="0" eaLnBrk="1" latinLnBrk="0" hangingPunct="1">
        <a:defRPr sz="2000" kern="1200">
          <a:solidFill>
            <a:schemeClr val="tx1"/>
          </a:solidFill>
          <a:latin typeface="+mn-lt"/>
          <a:ea typeface="+mn-ea"/>
          <a:cs typeface="+mn-cs"/>
        </a:defRPr>
      </a:lvl8pPr>
      <a:lvl9pPr marL="3983492" algn="l" defTabSz="497937"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acquistinretepa.it/opencms/opencms/scheda_iniziativa.html?idIniziativa=90257982e01ca4fa" TargetMode="Externa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hyperlink" Target="https://www.acquistinretepa.it/opencms/opencms/chisiamo_strumenti_CO.html" TargetMode="External"/><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acquistinretepa.it/opencms/opencms/scheda_iniziativa.html?idIniziativa=4b512330e024ecd8" TargetMode="Externa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hyperlink" Target="https://www.acquistinretepa.it/opencms/opencms/chisiamo_strumenti_CO.html" TargetMode="External"/><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hyperlink" Target="https://www.acquistinretepa.it/opencms/opencms/scheda_iniziativa.html?idIniziativa=f66d8b5cc35833ad" TargetMode="External"/><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hyperlink" Target="https://www.acquistinretepa.it/opencms/opencms/chisiamo_strumenti_CO.html" TargetMode="External"/><Relationship Id="rId5" Type="http://schemas.openxmlformats.org/officeDocument/2006/relationships/image" Target="../media/image13.sv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hyperlink" Target="https://www.acquistinretepa.it/opencms/opencms/scheda_iniziativa.html?idIniziativa=c81a51a8d8d504f3" TargetMode="External"/><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hyperlink" Target="https://www.acquistinretepa.it/opencms/opencms/chisiamo_strumenti_CO.html" TargetMode="External"/><Relationship Id="rId5" Type="http://schemas.openxmlformats.org/officeDocument/2006/relationships/image" Target="../media/image13.sv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acquistinretepa.it/opencms/opencms/scheda_iniziativa.html?idIniziativa=4a57887f1fcc9931" TargetMode="External"/><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hyperlink" Target="https://www.acquistinretepa.it/opencms/opencms/chisiamo_strumenti_CO.html" TargetMode="External"/><Relationship Id="rId5" Type="http://schemas.openxmlformats.org/officeDocument/2006/relationships/hyperlink" Target="https://www.acquistinretepa.it/opencms/opencms/programma_acquistiverdi.html" TargetMode="Externa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hyperlink" Target="https://www.acquistinretepa.it/opencms/opencms/scheda_iniziativa.html?idIniziativa=ffef64efab65894d" TargetMode="External"/><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hyperlink" Target="https://www.acquistinretepa.it/opencms/opencms/chisiamo_strumenti_CO.html" TargetMode="External"/><Relationship Id="rId5" Type="http://schemas.openxmlformats.org/officeDocument/2006/relationships/image" Target="../media/image13.sv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hyperlink" Target="https://www.acquistinretepa.it/opencms/opencms/scheda_iniziativa.html?idIniziativa=5331f1de7098a5a0" TargetMode="External"/><Relationship Id="rId7" Type="http://schemas.openxmlformats.org/officeDocument/2006/relationships/hyperlink" Target="https://www.acquistinretepa.it/opencms/opencms/chisiamo_strumenti_CO.html" TargetMode="External"/><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hyperlink" Target="https://www.acquistinretepa.it/opencms/opencms/programma_acquistiverdi.html" TargetMode="External"/><Relationship Id="rId5" Type="http://schemas.openxmlformats.org/officeDocument/2006/relationships/image" Target="../media/image13.sv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hyperlink" Target="https://www.acquistinretepa.it/opencms/opencms/scheda_iniziativa.html?idIniziativa=494d56152f91c9c5" TargetMode="External"/><Relationship Id="rId7" Type="http://schemas.openxmlformats.org/officeDocument/2006/relationships/hyperlink" Target="https://www.acquistinretepa.it/opencms/opencms/chisiamo_strumenti_CO.html" TargetMode="External"/><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hyperlink" Target="https://www.acquistinretepa.it/opencms/opencms/programma_acquistiverdi.html" TargetMode="External"/><Relationship Id="rId5" Type="http://schemas.openxmlformats.org/officeDocument/2006/relationships/image" Target="../media/image13.sv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hyperlink" Target="https://www.acquistinretepa.it/opencms/opencms/scheda_iniziativa_priv.html?idIniziativa=f6ac8fc1b4c73b46" TargetMode="External"/><Relationship Id="rId7" Type="http://schemas.openxmlformats.org/officeDocument/2006/relationships/hyperlink" Target="https://www.acquistinretepa.it/opencms/opencms/chisiamo_strumenti_CO.html" TargetMode="External"/><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hyperlink" Target="https://www.acquistinretepa.it/opencms/opencms/programma_acquistiverdi.html" TargetMode="External"/><Relationship Id="rId5" Type="http://schemas.openxmlformats.org/officeDocument/2006/relationships/image" Target="../media/image13.sv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s://www.acquistinretepa.it/opencms/opencms/chisiamo_strumenti_CO.html" TargetMode="External"/><Relationship Id="rId2" Type="http://schemas.openxmlformats.org/officeDocument/2006/relationships/hyperlink" Target="https://www.acquistinretepa.it/opencms/opencms/scheda_iniziativa.html?idIniziativa=1d631f6cca1276cf" TargetMode="Externa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hyperlink" Target="https://www.acquistinretepa.it/opencms/opencms/programma_acquistiverdi.html" TargetMode="External"/><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hyperlink" Target="https://www.acquistinretepa.it/opencms/opencms/scheda_iniziativa.html?idIniziativa=5bd1dcdae2a8fda4" TargetMode="External"/><Relationship Id="rId7" Type="http://schemas.openxmlformats.org/officeDocument/2006/relationships/hyperlink" Target="https://www.acquistinretepa.it/opencms/opencms/chisiamo_strumenti_CO.html" TargetMode="External"/><Relationship Id="rId2" Type="http://schemas.openxmlformats.org/officeDocument/2006/relationships/image" Target="../media/image33.jpg"/><Relationship Id="rId1" Type="http://schemas.openxmlformats.org/officeDocument/2006/relationships/slideLayout" Target="../slideLayouts/slideLayout2.xml"/><Relationship Id="rId6" Type="http://schemas.openxmlformats.org/officeDocument/2006/relationships/hyperlink" Target="https://www.acquistinretepa.it/opencms/opencms/programma_acquistiverdi.html" TargetMode="External"/><Relationship Id="rId5" Type="http://schemas.openxmlformats.org/officeDocument/2006/relationships/image" Target="../media/image13.sv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hyperlink" Target="https://www.acquistinretepa.it/opencms/opencms/chisiamo_strumenti_SD.html" TargetMode="External"/><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www.acquistinretepa.it/opencms/opencms/scheda_iniziativa.html?idIniziativa=6efc4d172366ab6a"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hyperlink" Target="https://www.acquistinretepa.it/opencms/opencms/scheda_iniziativa.html?idIniziativa=68b01cd1776f5dd5" TargetMode="External"/><Relationship Id="rId7" Type="http://schemas.openxmlformats.org/officeDocument/2006/relationships/hyperlink" Target="https://www.acquistinretepa.it/opencms/opencms/chisiamo_strumenti_CO.html" TargetMode="External"/><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hyperlink" Target="https://www.acquistinretepa.it/opencms/opencms/programma_acquistiverdi.html" TargetMode="External"/><Relationship Id="rId5" Type="http://schemas.openxmlformats.org/officeDocument/2006/relationships/image" Target="../media/image13.svg"/><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hyperlink" Target="https://www.acquistinretepa.it/opencms/opencms/chisiamo_strumenti_AQ.html" TargetMode="External"/><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hyperlink" Target="https://www.acquistinretepa.it/opencms/opencms/scheda_iniziativa.html?idIniziativa=70308d74008808d0"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3" Type="http://schemas.openxmlformats.org/officeDocument/2006/relationships/hyperlink" Target="https://www.acquistinretepa.it/opencms/opencms/scheda_iniziativa.html?idIniziativa=80deda9dc45e34c7" TargetMode="External"/><Relationship Id="rId2"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hyperlink" Target="https://www.acquistinretepa.it/opencms/opencms/chisiamo_strumenti_CO.html" TargetMode="External"/><Relationship Id="rId5" Type="http://schemas.openxmlformats.org/officeDocument/2006/relationships/image" Target="../media/image13.svg"/><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hyperlink" Target="https://www.acquistinretepa.it/opencms/opencms/scheda_iniziativa.html?idIniziativa=251785507b2ba26a" TargetMode="External"/><Relationship Id="rId7" Type="http://schemas.openxmlformats.org/officeDocument/2006/relationships/hyperlink" Target="https://www.acquistinretepa.it/opencms/opencms/chisiamo_strumenti_CO.html" TargetMode="External"/><Relationship Id="rId2" Type="http://schemas.openxmlformats.org/officeDocument/2006/relationships/image" Target="../media/image38.jpg"/><Relationship Id="rId1" Type="http://schemas.openxmlformats.org/officeDocument/2006/relationships/slideLayout" Target="../slideLayouts/slideLayout2.xml"/><Relationship Id="rId6" Type="http://schemas.openxmlformats.org/officeDocument/2006/relationships/hyperlink" Target="https://www.acquistinretepa.it/opencms/opencms/programma_acquistiverdi.html" TargetMode="External"/><Relationship Id="rId5" Type="http://schemas.openxmlformats.org/officeDocument/2006/relationships/image" Target="../media/image13.svg"/><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hyperlink" Target="https://www.acquistinretepa.it/opencms/opencms/scheda_iniziativa.html?idIniziativa=e99165f2e40d733f" TargetMode="External"/><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hyperlink" Target="https://www.acquistinretepa.it/opencms/opencms/chisiamo_strumenti_CO.html" TargetMode="External"/><Relationship Id="rId5" Type="http://schemas.openxmlformats.org/officeDocument/2006/relationships/image" Target="../media/image13.svg"/><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3" Type="http://schemas.openxmlformats.org/officeDocument/2006/relationships/hyperlink" Target="https://www.acquistinretepa.it/opencms/opencms/scheda_iniziativa.html?idIniziativa=c1d3592fb9c1bd88" TargetMode="External"/><Relationship Id="rId7" Type="http://schemas.openxmlformats.org/officeDocument/2006/relationships/hyperlink" Target="https://www.acquistinretepa.it/opencms/opencms/chisiamo_strumenti_CO.html" TargetMode="External"/><Relationship Id="rId2" Type="http://schemas.openxmlformats.org/officeDocument/2006/relationships/image" Target="../media/image40.jpg"/><Relationship Id="rId1" Type="http://schemas.openxmlformats.org/officeDocument/2006/relationships/slideLayout" Target="../slideLayouts/slideLayout2.xml"/><Relationship Id="rId6" Type="http://schemas.openxmlformats.org/officeDocument/2006/relationships/hyperlink" Target="https://www.acquistinretepa.it/opencms/opencms/programma_acquistiverdi.html" TargetMode="External"/><Relationship Id="rId5" Type="http://schemas.openxmlformats.org/officeDocument/2006/relationships/image" Target="../media/image13.svg"/><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6.xml.rels><?xml version="1.0" encoding="UTF-8" standalone="yes"?>
<Relationships xmlns="http://schemas.openxmlformats.org/package/2006/relationships"><Relationship Id="rId3" Type="http://schemas.openxmlformats.org/officeDocument/2006/relationships/hyperlink" Target="https://www.acquistinretepa.it/opencms/opencms/scheda_iniziativa.html?idIniziativa=597b49d0e76ed632" TargetMode="External"/><Relationship Id="rId2"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hyperlink" Target="https://www.acquistinretepa.it/opencms/opencms/chisiamo_strumenti_CO.html" TargetMode="External"/><Relationship Id="rId5" Type="http://schemas.openxmlformats.org/officeDocument/2006/relationships/hyperlink" Target="https://www.acquistinretepa.it/opencms/opencms/programma_acquistiverdi.html" TargetMode="External"/><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3" Type="http://schemas.openxmlformats.org/officeDocument/2006/relationships/hyperlink" Target="https://www.acquistinretepa.it/opencms/opencms/scheda_iniziativa.html?idIniziativa=8b0f57f5670fbe6c" TargetMode="External"/><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hyperlink" Target="https://www.acquistinretepa.it/opencms/opencms/chisiamo_strumenti_CO.html" TargetMode="External"/><Relationship Id="rId5" Type="http://schemas.openxmlformats.org/officeDocument/2006/relationships/hyperlink" Target="https://www.acquistinretepa.it/opencms/opencms/programma_acquistiverdi.html" TargetMode="External"/><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hyperlink" Target="https://www.acquistinretepa.it/opencms/opencms/scheda_iniziativa.html?idIniziativa=1aba5a5d94f537d2" TargetMode="External"/><Relationship Id="rId7" Type="http://schemas.openxmlformats.org/officeDocument/2006/relationships/hyperlink" Target="https://www.acquistinretepa.it/opencms/opencms/chisiamo_strumenti_AQ.html" TargetMode="External"/><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hyperlink" Target="https://www.acquistinretepa.it/opencms/opencms/programma_acquistiverdi.html" TargetMode="External"/><Relationship Id="rId5" Type="http://schemas.openxmlformats.org/officeDocument/2006/relationships/image" Target="../media/image13.sv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hyperlink" Target="https://www.acquistinretepa.it/opencms/opencms/scheda_iniziativa.html?idIniziativa=3579d5c37f9ef57f" TargetMode="External"/><Relationship Id="rId7" Type="http://schemas.openxmlformats.org/officeDocument/2006/relationships/hyperlink" Target="https://www.acquistinretepa.it/opencms/opencms/chisiamo_strumenti_CO.html" TargetMode="External"/><Relationship Id="rId2" Type="http://schemas.openxmlformats.org/officeDocument/2006/relationships/image" Target="../media/image43.jpg"/><Relationship Id="rId1" Type="http://schemas.openxmlformats.org/officeDocument/2006/relationships/slideLayout" Target="../slideLayouts/slideLayout2.xml"/><Relationship Id="rId6" Type="http://schemas.openxmlformats.org/officeDocument/2006/relationships/hyperlink" Target="https://www.acquistinretepa.it/opencms/opencms/programma_acquistiverdi.html" TargetMode="External"/><Relationship Id="rId5" Type="http://schemas.openxmlformats.org/officeDocument/2006/relationships/image" Target="../media/image13.svg"/><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hyperlink" Target="https://www.acquistinretepa.it/opencms/opencms/scheda_iniziativa.html?idIniziativa=27a3c0ca80eef0ae" TargetMode="External"/><Relationship Id="rId7" Type="http://schemas.openxmlformats.org/officeDocument/2006/relationships/hyperlink" Target="https://www.acquistinretepa.it/opencms/opencms/chisiamo_strumenti_AQ.html" TargetMode="External"/><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hyperlink" Target="https://www.acquistinretepa.it/opencms/opencms/programma_acquistiverdi.html" TargetMode="External"/><Relationship Id="rId5" Type="http://schemas.openxmlformats.org/officeDocument/2006/relationships/image" Target="../media/image13.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hyperlink" Target="https://www.acquistinretepa.it/opencms/opencms/scheda_iniziativa.html?idIniziativa=33eb49e71162a200" TargetMode="External"/><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hyperlink" Target="https://www.acquistinretepa.it/opencms/opencms/chisiamo_strumenti_SD.html" TargetMode="External"/><Relationship Id="rId5" Type="http://schemas.openxmlformats.org/officeDocument/2006/relationships/image" Target="../media/image13.sv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2541630" y="3712194"/>
            <a:ext cx="7319919" cy="788517"/>
          </a:xfrm>
          <a:prstGeom prst="rect">
            <a:avLst/>
          </a:prstGeom>
        </p:spPr>
        <p:txBody>
          <a:bodyPr lIns="99587" tIns="49794" rIns="99587" bIns="49794">
            <a:normAutofit/>
          </a:bodyPr>
          <a:lstStyle>
            <a:lvl1pPr marL="0" marR="0" indent="0" algn="l" defTabSz="497937" rtl="0" eaLnBrk="1" fontAlgn="auto" latinLnBrk="0" hangingPunct="1">
              <a:lnSpc>
                <a:spcPts val="2396"/>
              </a:lnSpc>
              <a:spcBef>
                <a:spcPct val="20000"/>
              </a:spcBef>
              <a:spcAft>
                <a:spcPts val="0"/>
              </a:spcAft>
              <a:buClrTx/>
              <a:buSzTx/>
              <a:buFont typeface="Lucida Grande"/>
              <a:buNone/>
              <a:tabLst/>
              <a:defRPr sz="2400" b="0" kern="1200">
                <a:solidFill>
                  <a:srgbClr val="004276"/>
                </a:solidFill>
                <a:latin typeface="Calibri"/>
                <a:ea typeface="+mn-ea"/>
                <a:cs typeface="Calibri"/>
              </a:defRPr>
            </a:lvl1pPr>
            <a:lvl2pPr marL="497937" indent="0" algn="ctr" defTabSz="497937" rtl="0" eaLnBrk="1" latinLnBrk="0" hangingPunct="1">
              <a:spcBef>
                <a:spcPct val="20000"/>
              </a:spcBef>
              <a:buFont typeface="Lucida Grande"/>
              <a:buNone/>
              <a:defRPr sz="1700" kern="1200">
                <a:solidFill>
                  <a:schemeClr val="tx1">
                    <a:tint val="75000"/>
                  </a:schemeClr>
                </a:solidFill>
                <a:latin typeface="+mn-lt"/>
                <a:ea typeface="+mn-ea"/>
                <a:cs typeface="+mn-cs"/>
              </a:defRPr>
            </a:lvl2pPr>
            <a:lvl3pPr marL="995873" indent="0" algn="ctr" defTabSz="497937" rtl="0" eaLnBrk="1" latinLnBrk="0" hangingPunct="1">
              <a:spcBef>
                <a:spcPct val="20000"/>
              </a:spcBef>
              <a:buFont typeface="Lucida Grande"/>
              <a:buNone/>
              <a:defRPr sz="1700" kern="1200">
                <a:solidFill>
                  <a:schemeClr val="tx1">
                    <a:tint val="75000"/>
                  </a:schemeClr>
                </a:solidFill>
                <a:latin typeface="+mn-lt"/>
                <a:ea typeface="+mn-ea"/>
                <a:cs typeface="+mn-cs"/>
              </a:defRPr>
            </a:lvl3pPr>
            <a:lvl4pPr marL="1493810" indent="0" algn="ctr" defTabSz="497937" rtl="0" eaLnBrk="1" latinLnBrk="0" hangingPunct="1">
              <a:spcBef>
                <a:spcPct val="20000"/>
              </a:spcBef>
              <a:buFont typeface="Lucida Grande"/>
              <a:buNone/>
              <a:defRPr sz="1700" kern="1200">
                <a:solidFill>
                  <a:schemeClr val="tx1">
                    <a:tint val="75000"/>
                  </a:schemeClr>
                </a:solidFill>
                <a:latin typeface="+mn-lt"/>
                <a:ea typeface="+mn-ea"/>
                <a:cs typeface="+mn-cs"/>
              </a:defRPr>
            </a:lvl4pPr>
            <a:lvl5pPr marL="1991746" indent="0" algn="ctr" defTabSz="497937" rtl="0" eaLnBrk="1" latinLnBrk="0" hangingPunct="1">
              <a:spcBef>
                <a:spcPct val="20000"/>
              </a:spcBef>
              <a:buFont typeface="Lucida Grande"/>
              <a:buNone/>
              <a:defRPr sz="1700" kern="1200">
                <a:solidFill>
                  <a:schemeClr val="tx1">
                    <a:tint val="75000"/>
                  </a:schemeClr>
                </a:solidFill>
                <a:latin typeface="+mn-lt"/>
                <a:ea typeface="+mn-ea"/>
                <a:cs typeface="+mn-cs"/>
              </a:defRPr>
            </a:lvl5pPr>
            <a:lvl6pPr marL="2489683" indent="0" algn="ctr" defTabSz="497937" rtl="0" eaLnBrk="1" latinLnBrk="0" hangingPunct="1">
              <a:spcBef>
                <a:spcPct val="20000"/>
              </a:spcBef>
              <a:buFont typeface="Arial"/>
              <a:buNone/>
              <a:defRPr sz="2200" kern="1200">
                <a:solidFill>
                  <a:schemeClr val="tx1">
                    <a:tint val="75000"/>
                  </a:schemeClr>
                </a:solidFill>
                <a:latin typeface="+mn-lt"/>
                <a:ea typeface="+mn-ea"/>
                <a:cs typeface="+mn-cs"/>
              </a:defRPr>
            </a:lvl6pPr>
            <a:lvl7pPr marL="2987619" indent="0" algn="ctr" defTabSz="497937" rtl="0" eaLnBrk="1" latinLnBrk="0" hangingPunct="1">
              <a:spcBef>
                <a:spcPct val="20000"/>
              </a:spcBef>
              <a:buFont typeface="Arial"/>
              <a:buNone/>
              <a:defRPr sz="2200" kern="1200">
                <a:solidFill>
                  <a:schemeClr val="tx1">
                    <a:tint val="75000"/>
                  </a:schemeClr>
                </a:solidFill>
                <a:latin typeface="+mn-lt"/>
                <a:ea typeface="+mn-ea"/>
                <a:cs typeface="+mn-cs"/>
              </a:defRPr>
            </a:lvl7pPr>
            <a:lvl8pPr marL="3485556" indent="0" algn="ctr" defTabSz="497937" rtl="0" eaLnBrk="1" latinLnBrk="0" hangingPunct="1">
              <a:spcBef>
                <a:spcPct val="20000"/>
              </a:spcBef>
              <a:buFont typeface="Arial"/>
              <a:buNone/>
              <a:defRPr sz="2200" kern="1200">
                <a:solidFill>
                  <a:schemeClr val="tx1">
                    <a:tint val="75000"/>
                  </a:schemeClr>
                </a:solidFill>
                <a:latin typeface="+mn-lt"/>
                <a:ea typeface="+mn-ea"/>
                <a:cs typeface="+mn-cs"/>
              </a:defRPr>
            </a:lvl8pPr>
            <a:lvl9pPr marL="3983492" indent="0" algn="ctr" defTabSz="497937" rtl="0" eaLnBrk="1" latinLnBrk="0" hangingPunct="1">
              <a:spcBef>
                <a:spcPct val="20000"/>
              </a:spcBef>
              <a:buFont typeface="Arial"/>
              <a:buNone/>
              <a:defRPr sz="2200" kern="1200">
                <a:solidFill>
                  <a:schemeClr val="tx1">
                    <a:tint val="75000"/>
                  </a:schemeClr>
                </a:solidFill>
                <a:latin typeface="+mn-lt"/>
                <a:ea typeface="+mn-ea"/>
                <a:cs typeface="+mn-cs"/>
              </a:defRPr>
            </a:lvl9pPr>
          </a:lstStyle>
          <a:p>
            <a:endParaRPr lang="en-US" dirty="0">
              <a:solidFill>
                <a:srgbClr val="5B6770"/>
              </a:solidFill>
            </a:endParaRPr>
          </a:p>
        </p:txBody>
      </p:sp>
      <p:sp>
        <p:nvSpPr>
          <p:cNvPr id="4" name="Segnaposto contenuto 18"/>
          <p:cNvSpPr txBox="1">
            <a:spLocks/>
          </p:cNvSpPr>
          <p:nvPr/>
        </p:nvSpPr>
        <p:spPr>
          <a:xfrm>
            <a:off x="2541630" y="2628503"/>
            <a:ext cx="7304087" cy="919237"/>
          </a:xfrm>
          <a:prstGeom prst="rect">
            <a:avLst/>
          </a:prstGeom>
        </p:spPr>
        <p:txBody>
          <a:bodyPr/>
          <a:lstStyle>
            <a:lvl1pPr marL="0" indent="0" algn="l" defTabSz="497937" rtl="0" eaLnBrk="1" latinLnBrk="0" hangingPunct="1">
              <a:lnSpc>
                <a:spcPts val="3000"/>
              </a:lnSpc>
              <a:spcBef>
                <a:spcPct val="20000"/>
              </a:spcBef>
              <a:buFont typeface="Lucida Grande"/>
              <a:buNone/>
              <a:defRPr sz="2800" b="1" kern="1200" baseline="0">
                <a:solidFill>
                  <a:srgbClr val="004276"/>
                </a:solidFill>
                <a:latin typeface="+mn-lt"/>
                <a:ea typeface="+mn-ea"/>
                <a:cs typeface="+mn-cs"/>
              </a:defRPr>
            </a:lvl1pPr>
            <a:lvl2pPr marL="0" indent="0" algn="l" defTabSz="497937" rtl="0" eaLnBrk="1" latinLnBrk="0" hangingPunct="1">
              <a:spcBef>
                <a:spcPct val="20000"/>
              </a:spcBef>
              <a:buFont typeface="Lucida Grande"/>
              <a:buNone/>
              <a:defRPr sz="2800" b="0" kern="1200">
                <a:solidFill>
                  <a:srgbClr val="5B6770"/>
                </a:solidFill>
                <a:latin typeface="+mn-lt"/>
                <a:ea typeface="+mn-ea"/>
                <a:cs typeface="+mn-cs"/>
              </a:defRPr>
            </a:lvl2pPr>
            <a:lvl3pPr marL="0" indent="0" algn="l" defTabSz="497937" rtl="0" eaLnBrk="1" latinLnBrk="0" hangingPunct="1">
              <a:spcBef>
                <a:spcPct val="20000"/>
              </a:spcBef>
              <a:buFont typeface="Lucida Grande"/>
              <a:buNone/>
              <a:defRPr sz="2800" b="0" kern="1200">
                <a:solidFill>
                  <a:srgbClr val="5B6770"/>
                </a:solidFill>
                <a:latin typeface="+mn-lt"/>
                <a:ea typeface="+mn-ea"/>
                <a:cs typeface="+mn-cs"/>
              </a:defRPr>
            </a:lvl3pPr>
            <a:lvl4pPr marL="0" indent="0" algn="l" defTabSz="497937" rtl="0" eaLnBrk="1" latinLnBrk="0" hangingPunct="1">
              <a:spcBef>
                <a:spcPct val="20000"/>
              </a:spcBef>
              <a:buFont typeface="Lucida Grande"/>
              <a:buNone/>
              <a:defRPr sz="2800" b="0" kern="1200">
                <a:solidFill>
                  <a:srgbClr val="5B6770"/>
                </a:solidFill>
                <a:latin typeface="+mn-lt"/>
                <a:ea typeface="+mn-ea"/>
                <a:cs typeface="+mn-cs"/>
              </a:defRPr>
            </a:lvl4pPr>
            <a:lvl5pPr marL="0" indent="0" algn="l" defTabSz="497937" rtl="0" eaLnBrk="1" latinLnBrk="0" hangingPunct="1">
              <a:spcBef>
                <a:spcPct val="20000"/>
              </a:spcBef>
              <a:buFont typeface="Lucida Grande"/>
              <a:buNone/>
              <a:defRPr sz="2800" b="0" kern="1200">
                <a:solidFill>
                  <a:srgbClr val="5B6770"/>
                </a:solidFill>
                <a:latin typeface="+mn-lt"/>
                <a:ea typeface="+mn-ea"/>
                <a:cs typeface="+mn-cs"/>
              </a:defRPr>
            </a:lvl5pPr>
            <a:lvl6pPr marL="2738651" indent="-248968" algn="l" defTabSz="497937" rtl="0" eaLnBrk="1" latinLnBrk="0" hangingPunct="1">
              <a:spcBef>
                <a:spcPct val="20000"/>
              </a:spcBef>
              <a:buFont typeface="Arial"/>
              <a:buChar char="•"/>
              <a:defRPr sz="2200" kern="1200">
                <a:solidFill>
                  <a:schemeClr val="tx1"/>
                </a:solidFill>
                <a:latin typeface="+mn-lt"/>
                <a:ea typeface="+mn-ea"/>
                <a:cs typeface="+mn-cs"/>
              </a:defRPr>
            </a:lvl6pPr>
            <a:lvl7pPr marL="3236587" indent="-248968" algn="l" defTabSz="497937" rtl="0" eaLnBrk="1" latinLnBrk="0" hangingPunct="1">
              <a:spcBef>
                <a:spcPct val="20000"/>
              </a:spcBef>
              <a:buFont typeface="Arial"/>
              <a:buChar char="•"/>
              <a:defRPr sz="2200" kern="1200">
                <a:solidFill>
                  <a:schemeClr val="tx1"/>
                </a:solidFill>
                <a:latin typeface="+mn-lt"/>
                <a:ea typeface="+mn-ea"/>
                <a:cs typeface="+mn-cs"/>
              </a:defRPr>
            </a:lvl7pPr>
            <a:lvl8pPr marL="3734524" indent="-248968" algn="l" defTabSz="497937" rtl="0" eaLnBrk="1" latinLnBrk="0" hangingPunct="1">
              <a:spcBef>
                <a:spcPct val="20000"/>
              </a:spcBef>
              <a:buFont typeface="Arial"/>
              <a:buChar char="•"/>
              <a:defRPr sz="2200" kern="1200">
                <a:solidFill>
                  <a:schemeClr val="tx1"/>
                </a:solidFill>
                <a:latin typeface="+mn-lt"/>
                <a:ea typeface="+mn-ea"/>
                <a:cs typeface="+mn-cs"/>
              </a:defRPr>
            </a:lvl8pPr>
            <a:lvl9pPr marL="4232460" indent="-248968" algn="l" defTabSz="497937" rtl="0" eaLnBrk="1" latinLnBrk="0" hangingPunct="1">
              <a:spcBef>
                <a:spcPct val="20000"/>
              </a:spcBef>
              <a:buFont typeface="Arial"/>
              <a:buChar char="•"/>
              <a:defRPr sz="2200" kern="1200">
                <a:solidFill>
                  <a:schemeClr val="tx1"/>
                </a:solidFill>
                <a:latin typeface="+mn-lt"/>
                <a:ea typeface="+mn-ea"/>
                <a:cs typeface="+mn-cs"/>
              </a:defRPr>
            </a:lvl9pPr>
          </a:lstStyle>
          <a:p>
            <a:r>
              <a:rPr lang="it-IT" dirty="0">
                <a:solidFill>
                  <a:srgbClr val="5B6770"/>
                </a:solidFill>
              </a:rPr>
              <a:t>L’offerta per macchine e soluzioni per l’ufficio</a:t>
            </a:r>
          </a:p>
          <a:p>
            <a:endParaRPr lang="it-IT" dirty="0">
              <a:solidFill>
                <a:srgbClr val="5B6770"/>
              </a:solidFill>
            </a:endParaRPr>
          </a:p>
          <a:p>
            <a:r>
              <a:rPr lang="it-IT" dirty="0">
                <a:solidFill>
                  <a:srgbClr val="5B6770"/>
                </a:solidFill>
              </a:rPr>
              <a:t>Schede iniziative</a:t>
            </a: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2684" y="6300911"/>
            <a:ext cx="648072" cy="548368"/>
          </a:xfrm>
          <a:prstGeom prst="rect">
            <a:avLst/>
          </a:prstGeom>
        </p:spPr>
      </p:pic>
    </p:spTree>
    <p:extLst>
      <p:ext uri="{BB962C8B-B14F-4D97-AF65-F5344CB8AC3E}">
        <p14:creationId xmlns:p14="http://schemas.microsoft.com/office/powerpoint/2010/main" val="10454369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Tabella 33">
            <a:extLst>
              <a:ext uri="{FF2B5EF4-FFF2-40B4-BE49-F238E27FC236}">
                <a16:creationId xmlns:a16="http://schemas.microsoft.com/office/drawing/2014/main" id="{7F6A6757-11AB-46E6-A301-6E698D345442}"/>
              </a:ext>
            </a:extLst>
          </p:cNvPr>
          <p:cNvGraphicFramePr>
            <a:graphicFrameLocks noGrp="1"/>
          </p:cNvGraphicFramePr>
          <p:nvPr>
            <p:extLst/>
          </p:nvPr>
        </p:nvGraphicFramePr>
        <p:xfrm>
          <a:off x="360000" y="1620000"/>
          <a:ext cx="7218948" cy="4378923"/>
        </p:xfrm>
        <a:graphic>
          <a:graphicData uri="http://schemas.openxmlformats.org/drawingml/2006/table">
            <a:tbl>
              <a:tblPr bandRow="1">
                <a:tableStyleId>{2D5ABB26-0587-4C30-8999-92F81FD0307C}</a:tableStyleId>
              </a:tblPr>
              <a:tblGrid>
                <a:gridCol w="2322404">
                  <a:extLst>
                    <a:ext uri="{9D8B030D-6E8A-4147-A177-3AD203B41FA5}">
                      <a16:colId xmlns:a16="http://schemas.microsoft.com/office/drawing/2014/main" val="20001"/>
                    </a:ext>
                  </a:extLst>
                </a:gridCol>
                <a:gridCol w="4333071">
                  <a:extLst>
                    <a:ext uri="{9D8B030D-6E8A-4147-A177-3AD203B41FA5}">
                      <a16:colId xmlns:a16="http://schemas.microsoft.com/office/drawing/2014/main" val="835435779"/>
                    </a:ext>
                  </a:extLst>
                </a:gridCol>
                <a:gridCol w="563473">
                  <a:extLst>
                    <a:ext uri="{9D8B030D-6E8A-4147-A177-3AD203B41FA5}">
                      <a16:colId xmlns:a16="http://schemas.microsoft.com/office/drawing/2014/main" val="2670798473"/>
                    </a:ext>
                  </a:extLst>
                </a:gridCol>
              </a:tblGrid>
              <a:tr h="133429">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Categoria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pPr algn="l"/>
                      <a:r>
                        <a:rPr lang="it-IT" sz="1100" b="1" kern="1200" dirty="0">
                          <a:solidFill>
                            <a:srgbClr val="404040"/>
                          </a:solidFill>
                          <a:latin typeface="+mn-lt"/>
                          <a:ea typeface="ＭＳ Ｐゴシック"/>
                          <a:cs typeface="+mn-cs"/>
                        </a:rPr>
                        <a:t>Descrizione</a:t>
                      </a:r>
                      <a:endParaRPr lang="it-IT" sz="1100" dirty="0">
                        <a:solidFill>
                          <a:srgbClr val="404040"/>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it-IT" sz="1100" b="1" noProof="0" dirty="0">
                          <a:solidFill>
                            <a:srgbClr val="404040"/>
                          </a:solidFill>
                          <a:latin typeface="+mn-lt"/>
                        </a:rPr>
                        <a:t>Stato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89483">
                <a:tc>
                  <a:txBody>
                    <a:bodyPr/>
                    <a:lstStyle/>
                    <a:p>
                      <a:pPr marL="92075" indent="0" algn="l" defTabSz="497937" rtl="0" eaLnBrk="1" latinLnBrk="0" hangingPunct="1"/>
                      <a:r>
                        <a:rPr lang="it-IT" sz="1050" b="1" kern="1200" dirty="0">
                          <a:solidFill>
                            <a:srgbClr val="821B4C"/>
                          </a:solidFill>
                          <a:effectLst/>
                          <a:latin typeface="+mn-lt"/>
                          <a:ea typeface="+mn-ea"/>
                          <a:cs typeface="+mn-cs"/>
                        </a:rPr>
                        <a:t>Apparati di rete</a:t>
                      </a:r>
                    </a:p>
                  </a:txBody>
                  <a:tcPr marL="0" marR="4680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88900" indent="0" algn="l" defTabSz="497937" rtl="0" eaLnBrk="1" latinLnBrk="0" hangingPunct="1"/>
                      <a:r>
                        <a:rPr lang="it-IT" sz="1050" b="0" kern="1200" dirty="0">
                          <a:solidFill>
                            <a:srgbClr val="404040"/>
                          </a:solidFill>
                          <a:effectLst/>
                          <a:latin typeface="+mn-lt"/>
                          <a:ea typeface="+mn-ea"/>
                          <a:cs typeface="+mn-cs"/>
                        </a:rPr>
                        <a:t>Apparati di rete</a:t>
                      </a:r>
                    </a:p>
                  </a:txBody>
                  <a:tcPr marL="0" marR="4680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it-IT" sz="1800" b="0" kern="1200" dirty="0">
                        <a:solidFill>
                          <a:srgbClr val="404040"/>
                        </a:solidFill>
                        <a:latin typeface="+mn-lt"/>
                        <a:ea typeface="+mn-ea"/>
                        <a:cs typeface="+mn-cs"/>
                      </a:endParaRPr>
                    </a:p>
                  </a:txBody>
                  <a:tcPr marL="0" marR="0" marT="46800" marB="4680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89483">
                <a:tc>
                  <a:txBody>
                    <a:bodyPr/>
                    <a:lstStyle/>
                    <a:p>
                      <a:pPr marL="92075" indent="0" algn="l" defTabSz="497937" rtl="0" eaLnBrk="1" latinLnBrk="0" hangingPunct="1"/>
                      <a:r>
                        <a:rPr lang="it-IT" sz="1050" b="1" kern="1200" dirty="0">
                          <a:solidFill>
                            <a:srgbClr val="821B4C"/>
                          </a:solidFill>
                          <a:effectLst/>
                          <a:latin typeface="+mn-lt"/>
                          <a:ea typeface="+mn-ea"/>
                          <a:cs typeface="+mn-cs"/>
                        </a:rPr>
                        <a:t>Apparati per </a:t>
                      </a:r>
                      <a:r>
                        <a:rPr lang="it-IT" sz="1050" b="1" kern="1200" dirty="0" err="1">
                          <a:solidFill>
                            <a:srgbClr val="821B4C"/>
                          </a:solidFill>
                          <a:effectLst/>
                          <a:latin typeface="+mn-lt"/>
                          <a:ea typeface="+mn-ea"/>
                          <a:cs typeface="+mn-cs"/>
                        </a:rPr>
                        <a:t>storage</a:t>
                      </a:r>
                      <a:r>
                        <a:rPr lang="it-IT" sz="1050" b="1" kern="1200" dirty="0">
                          <a:solidFill>
                            <a:srgbClr val="821B4C"/>
                          </a:solidFill>
                          <a:effectLst/>
                          <a:latin typeface="+mn-lt"/>
                          <a:ea typeface="+mn-ea"/>
                          <a:cs typeface="+mn-cs"/>
                        </a:rPr>
                        <a:t> area network</a:t>
                      </a:r>
                    </a:p>
                  </a:txBody>
                  <a:tcPr marL="0" marR="4680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88900" indent="0" algn="l" defTabSz="497937" rtl="0" eaLnBrk="1" latinLnBrk="0" hangingPunct="1"/>
                      <a:r>
                        <a:rPr lang="it-IT" sz="1050" b="0" kern="1200" dirty="0">
                          <a:solidFill>
                            <a:srgbClr val="404040"/>
                          </a:solidFill>
                          <a:effectLst/>
                          <a:latin typeface="+mn-lt"/>
                          <a:ea typeface="+mn-ea"/>
                          <a:cs typeface="+mn-cs"/>
                        </a:rPr>
                        <a:t>Apparati per </a:t>
                      </a:r>
                      <a:r>
                        <a:rPr lang="it-IT" sz="1050" b="0" kern="1200" dirty="0" err="1">
                          <a:solidFill>
                            <a:srgbClr val="404040"/>
                          </a:solidFill>
                          <a:effectLst/>
                          <a:latin typeface="+mn-lt"/>
                          <a:ea typeface="+mn-ea"/>
                          <a:cs typeface="+mn-cs"/>
                        </a:rPr>
                        <a:t>storage</a:t>
                      </a:r>
                      <a:r>
                        <a:rPr lang="it-IT" sz="1050" b="0" kern="1200" dirty="0">
                          <a:solidFill>
                            <a:srgbClr val="404040"/>
                          </a:solidFill>
                          <a:effectLst/>
                          <a:latin typeface="+mn-lt"/>
                          <a:ea typeface="+mn-ea"/>
                          <a:cs typeface="+mn-cs"/>
                        </a:rPr>
                        <a:t> area network</a:t>
                      </a:r>
                    </a:p>
                  </a:txBody>
                  <a:tcPr marL="0" marR="4680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it-IT" sz="1800" b="0" kern="1200" dirty="0">
                        <a:solidFill>
                          <a:srgbClr val="404040"/>
                        </a:solidFill>
                        <a:latin typeface="+mn-lt"/>
                        <a:ea typeface="+mn-ea"/>
                        <a:cs typeface="+mn-cs"/>
                      </a:endParaRPr>
                    </a:p>
                  </a:txBody>
                  <a:tcPr marL="0" marR="0" marT="46800" marB="4680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6582868"/>
                  </a:ext>
                </a:extLst>
              </a:tr>
              <a:tr h="189483">
                <a:tc>
                  <a:txBody>
                    <a:bodyPr/>
                    <a:lstStyle/>
                    <a:p>
                      <a:pPr marL="92075" indent="0" algn="l" defTabSz="497937" rtl="0" eaLnBrk="1" latinLnBrk="0" hangingPunct="1"/>
                      <a:r>
                        <a:rPr lang="it-IT" sz="1050" b="1" kern="1200" dirty="0">
                          <a:solidFill>
                            <a:srgbClr val="821B4C"/>
                          </a:solidFill>
                          <a:effectLst/>
                          <a:latin typeface="+mn-lt"/>
                          <a:ea typeface="+mn-ea"/>
                          <a:cs typeface="+mn-cs"/>
                        </a:rPr>
                        <a:t>Consumabili per copia e stampa</a:t>
                      </a:r>
                    </a:p>
                  </a:txBody>
                  <a:tcPr marL="0" marR="4680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88900" indent="0" algn="l" defTabSz="497937" rtl="0" eaLnBrk="1" latinLnBrk="0" hangingPunct="1"/>
                      <a:r>
                        <a:rPr lang="it-IT" sz="1050" b="0" kern="1200" dirty="0">
                          <a:solidFill>
                            <a:srgbClr val="404040"/>
                          </a:solidFill>
                          <a:effectLst/>
                          <a:latin typeface="+mn-lt"/>
                          <a:ea typeface="+mn-ea"/>
                          <a:cs typeface="+mn-cs"/>
                        </a:rPr>
                        <a:t>Consumabili per copia e stampa</a:t>
                      </a:r>
                    </a:p>
                  </a:txBody>
                  <a:tcPr marL="0" marR="4680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it-IT" sz="1800" b="0" kern="1200" dirty="0">
                        <a:solidFill>
                          <a:srgbClr val="404040"/>
                        </a:solidFill>
                        <a:latin typeface="+mn-lt"/>
                        <a:ea typeface="+mn-ea"/>
                        <a:cs typeface="+mn-cs"/>
                      </a:endParaRPr>
                    </a:p>
                  </a:txBody>
                  <a:tcPr marL="0" marR="0" marT="46800" marB="4680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7676520"/>
                  </a:ext>
                </a:extLst>
              </a:tr>
              <a:tr h="189483">
                <a:tc>
                  <a:txBody>
                    <a:bodyPr/>
                    <a:lstStyle/>
                    <a:p>
                      <a:pPr marL="92075" indent="0" algn="l" defTabSz="497937" rtl="0" eaLnBrk="1" latinLnBrk="0" hangingPunct="1"/>
                      <a:r>
                        <a:rPr lang="it-IT" sz="1050" b="1" kern="1200" dirty="0">
                          <a:solidFill>
                            <a:srgbClr val="821B4C"/>
                          </a:solidFill>
                          <a:effectLst/>
                          <a:latin typeface="+mn-lt"/>
                          <a:ea typeface="+mn-ea"/>
                          <a:cs typeface="+mn-cs"/>
                        </a:rPr>
                        <a:t>Enterprise &amp; </a:t>
                      </a:r>
                      <a:r>
                        <a:rPr lang="it-IT" sz="1050" b="1" kern="1200" dirty="0" err="1">
                          <a:solidFill>
                            <a:srgbClr val="821B4C"/>
                          </a:solidFill>
                          <a:effectLst/>
                          <a:latin typeface="+mn-lt"/>
                          <a:ea typeface="+mn-ea"/>
                          <a:cs typeface="+mn-cs"/>
                        </a:rPr>
                        <a:t>Specialized</a:t>
                      </a:r>
                      <a:r>
                        <a:rPr lang="it-IT" sz="1050" b="1" kern="1200" dirty="0">
                          <a:solidFill>
                            <a:srgbClr val="821B4C"/>
                          </a:solidFill>
                          <a:effectLst/>
                          <a:latin typeface="+mn-lt"/>
                          <a:ea typeface="+mn-ea"/>
                          <a:cs typeface="+mn-cs"/>
                        </a:rPr>
                        <a:t> System</a:t>
                      </a:r>
                    </a:p>
                  </a:txBody>
                  <a:tcPr marL="0" marR="4680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indent="0" algn="l" defTabSz="497937" rtl="0" eaLnBrk="1" latinLnBrk="0" hangingPunct="1"/>
                      <a:r>
                        <a:rPr lang="it-IT" sz="1050" b="0" kern="1200" dirty="0">
                          <a:solidFill>
                            <a:srgbClr val="404040"/>
                          </a:solidFill>
                          <a:effectLst/>
                          <a:latin typeface="+mn-lt"/>
                          <a:ea typeface="+mn-ea"/>
                          <a:cs typeface="+mn-cs"/>
                        </a:rPr>
                        <a:t>Enterprise &amp; </a:t>
                      </a:r>
                      <a:r>
                        <a:rPr lang="it-IT" sz="1050" b="0" kern="1200" dirty="0" err="1">
                          <a:solidFill>
                            <a:srgbClr val="404040"/>
                          </a:solidFill>
                          <a:effectLst/>
                          <a:latin typeface="+mn-lt"/>
                          <a:ea typeface="+mn-ea"/>
                          <a:cs typeface="+mn-cs"/>
                        </a:rPr>
                        <a:t>Specialized</a:t>
                      </a:r>
                      <a:r>
                        <a:rPr lang="it-IT" sz="1050" b="0" kern="1200" dirty="0">
                          <a:solidFill>
                            <a:srgbClr val="404040"/>
                          </a:solidFill>
                          <a:effectLst/>
                          <a:latin typeface="+mn-lt"/>
                          <a:ea typeface="+mn-ea"/>
                          <a:cs typeface="+mn-cs"/>
                        </a:rPr>
                        <a:t> System</a:t>
                      </a:r>
                    </a:p>
                  </a:txBody>
                  <a:tcPr marL="0" marR="4680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it-IT" sz="1800" b="0" kern="1200" dirty="0">
                        <a:solidFill>
                          <a:srgbClr val="404040"/>
                        </a:solidFill>
                        <a:latin typeface="+mn-lt"/>
                        <a:ea typeface="+mn-ea"/>
                        <a:cs typeface="+mn-cs"/>
                      </a:endParaRPr>
                    </a:p>
                  </a:txBody>
                  <a:tcPr marL="0" marR="0" marT="46800" marB="4680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4930023"/>
                  </a:ext>
                </a:extLst>
              </a:tr>
              <a:tr h="440643">
                <a:tc>
                  <a:txBody>
                    <a:bodyPr/>
                    <a:lstStyle/>
                    <a:p>
                      <a:pPr marL="92075" indent="0" algn="l" defTabSz="497937" rtl="0" eaLnBrk="1" latinLnBrk="0" hangingPunct="1"/>
                      <a:r>
                        <a:rPr lang="it-IT" sz="1050" b="1" kern="1200" dirty="0">
                          <a:solidFill>
                            <a:srgbClr val="821B4C"/>
                          </a:solidFill>
                          <a:effectLst/>
                          <a:latin typeface="+mn-lt"/>
                          <a:ea typeface="+mn-ea"/>
                          <a:cs typeface="+mn-cs"/>
                        </a:rPr>
                        <a:t>Fotografia, ottica, audio e video</a:t>
                      </a:r>
                    </a:p>
                  </a:txBody>
                  <a:tcPr marL="0" marR="4680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88900" indent="0" algn="l" defTabSz="497937" rtl="0" eaLnBrk="1" latinLnBrk="0" hangingPunct="1"/>
                      <a:r>
                        <a:rPr lang="it-IT" sz="1050" b="0" kern="1200" dirty="0">
                          <a:solidFill>
                            <a:srgbClr val="404040"/>
                          </a:solidFill>
                          <a:effectLst/>
                          <a:latin typeface="+mn-lt"/>
                          <a:ea typeface="+mn-ea"/>
                          <a:cs typeface="+mn-cs"/>
                        </a:rPr>
                        <a:t>Fotografia, ottica, audio e video</a:t>
                      </a:r>
                    </a:p>
                  </a:txBody>
                  <a:tcPr marL="0" marR="4680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it-IT" sz="1800" b="0" kern="1200" dirty="0">
                        <a:solidFill>
                          <a:srgbClr val="404040"/>
                        </a:solidFill>
                        <a:latin typeface="+mn-lt"/>
                        <a:ea typeface="+mn-ea"/>
                        <a:cs typeface="+mn-cs"/>
                      </a:endParaRPr>
                    </a:p>
                  </a:txBody>
                  <a:tcPr marL="0" marR="0" marT="46800" marB="4680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8939163"/>
                  </a:ext>
                </a:extLst>
              </a:tr>
              <a:tr h="189483">
                <a:tc>
                  <a:txBody>
                    <a:bodyPr/>
                    <a:lstStyle/>
                    <a:p>
                      <a:pPr marL="92075" indent="0" algn="l" defTabSz="497937" rtl="0" eaLnBrk="1" latinLnBrk="0" hangingPunct="1"/>
                      <a:r>
                        <a:rPr lang="it-IT" sz="1050" b="1" kern="1200" dirty="0">
                          <a:solidFill>
                            <a:srgbClr val="821B4C"/>
                          </a:solidFill>
                          <a:effectLst/>
                          <a:latin typeface="+mn-lt"/>
                          <a:ea typeface="+mn-ea"/>
                          <a:cs typeface="+mn-cs"/>
                        </a:rPr>
                        <a:t>Infrastrutture ICT</a:t>
                      </a:r>
                    </a:p>
                  </a:txBody>
                  <a:tcPr marL="0" marR="4680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88900" indent="0" algn="l" defTabSz="497937" rtl="0" eaLnBrk="1" latinLnBrk="0" hangingPunct="1"/>
                      <a:r>
                        <a:rPr lang="it-IT" sz="1050" b="0" kern="1200" dirty="0">
                          <a:solidFill>
                            <a:srgbClr val="404040"/>
                          </a:solidFill>
                          <a:effectLst/>
                          <a:latin typeface="+mn-lt"/>
                          <a:ea typeface="+mn-ea"/>
                          <a:cs typeface="+mn-cs"/>
                        </a:rPr>
                        <a:t>Infrastrutture ICT</a:t>
                      </a:r>
                    </a:p>
                  </a:txBody>
                  <a:tcPr marL="0" marR="4680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it-IT" sz="1800" b="0" kern="1200" dirty="0">
                        <a:solidFill>
                          <a:srgbClr val="404040"/>
                        </a:solidFill>
                        <a:latin typeface="+mn-lt"/>
                        <a:ea typeface="+mn-ea"/>
                        <a:cs typeface="+mn-cs"/>
                      </a:endParaRPr>
                    </a:p>
                  </a:txBody>
                  <a:tcPr marL="0" marR="0" marT="46800" marB="4680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4241906"/>
                  </a:ext>
                </a:extLst>
              </a:tr>
              <a:tr h="205180">
                <a:tc>
                  <a:txBody>
                    <a:bodyPr/>
                    <a:lstStyle/>
                    <a:p>
                      <a:pPr marL="92075" indent="0" algn="l" defTabSz="497937" rtl="0" eaLnBrk="1" latinLnBrk="0" hangingPunct="1"/>
                      <a:r>
                        <a:rPr lang="it-IT" sz="1050" b="1" kern="1200" dirty="0">
                          <a:solidFill>
                            <a:srgbClr val="821B4C"/>
                          </a:solidFill>
                          <a:effectLst/>
                          <a:latin typeface="+mn-lt"/>
                          <a:ea typeface="+mn-ea"/>
                          <a:cs typeface="+mn-cs"/>
                        </a:rPr>
                        <a:t>Licenze software</a:t>
                      </a:r>
                    </a:p>
                  </a:txBody>
                  <a:tcPr marL="0" marR="46800" marT="46800" marB="46800">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indent="0" algn="l" defTabSz="497937" rtl="0" eaLnBrk="1" latinLnBrk="0" hangingPunct="1"/>
                      <a:r>
                        <a:rPr lang="it-IT" sz="1050" b="0" kern="1200" dirty="0">
                          <a:solidFill>
                            <a:srgbClr val="404040"/>
                          </a:solidFill>
                          <a:effectLst/>
                          <a:latin typeface="+mn-lt"/>
                          <a:ea typeface="+mn-ea"/>
                          <a:cs typeface="+mn-cs"/>
                        </a:rPr>
                        <a:t>Licenze software</a:t>
                      </a:r>
                    </a:p>
                  </a:txBody>
                  <a:tcPr marL="0" marR="46800" marT="46800" marB="46800">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it-IT" sz="1800" b="0" kern="1200" dirty="0">
                        <a:solidFill>
                          <a:srgbClr val="404040"/>
                        </a:solidFill>
                        <a:latin typeface="+mn-lt"/>
                        <a:ea typeface="+mn-ea"/>
                        <a:cs typeface="+mn-cs"/>
                      </a:endParaRPr>
                    </a:p>
                  </a:txBody>
                  <a:tcPr marL="0" marR="0" marT="46800" marB="4680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8472105"/>
                  </a:ext>
                </a:extLst>
              </a:tr>
              <a:tr h="205180">
                <a:tc>
                  <a:txBody>
                    <a:bodyPr/>
                    <a:lstStyle/>
                    <a:p>
                      <a:pPr marL="92075" indent="0" algn="l" defTabSz="497937" rtl="0" eaLnBrk="1" latinLnBrk="0" hangingPunct="1"/>
                      <a:r>
                        <a:rPr lang="it-IT" sz="1050" b="1" kern="1200" dirty="0">
                          <a:solidFill>
                            <a:srgbClr val="821B4C"/>
                          </a:solidFill>
                          <a:effectLst/>
                          <a:latin typeface="+mn-lt"/>
                          <a:ea typeface="+mn-ea"/>
                          <a:cs typeface="+mn-cs"/>
                        </a:rPr>
                        <a:t>Macchine per ufficio</a:t>
                      </a:r>
                    </a:p>
                  </a:txBody>
                  <a:tcPr marL="0" marR="4680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88900" indent="0" algn="l" defTabSz="497937" rtl="0" eaLnBrk="1" latinLnBrk="0" hangingPunct="1"/>
                      <a:r>
                        <a:rPr lang="it-IT" sz="1050" b="0" kern="1200" dirty="0">
                          <a:solidFill>
                            <a:srgbClr val="404040"/>
                          </a:solidFill>
                          <a:effectLst/>
                          <a:latin typeface="+mn-lt"/>
                          <a:ea typeface="+mn-ea"/>
                          <a:cs typeface="+mn-cs"/>
                        </a:rPr>
                        <a:t>Macchine per ufficio</a:t>
                      </a:r>
                    </a:p>
                  </a:txBody>
                  <a:tcPr marL="0" marR="4680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it-IT" sz="1800" b="0" kern="1200" dirty="0">
                        <a:solidFill>
                          <a:srgbClr val="404040"/>
                        </a:solidFill>
                        <a:latin typeface="+mn-lt"/>
                        <a:ea typeface="+mn-ea"/>
                        <a:cs typeface="+mn-cs"/>
                      </a:endParaRPr>
                    </a:p>
                  </a:txBody>
                  <a:tcPr marL="0" marR="0" marT="46800" marB="4680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7231509"/>
                  </a:ext>
                </a:extLst>
              </a:tr>
              <a:tr h="213029">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indent="0" algn="l" defTabSz="497937" rtl="0" eaLnBrk="1" latinLnBrk="0" hangingPunct="1"/>
                      <a:r>
                        <a:rPr lang="it-IT" sz="1050" b="1" kern="1200" dirty="0">
                          <a:solidFill>
                            <a:srgbClr val="821B4C"/>
                          </a:solidFill>
                          <a:effectLst/>
                          <a:latin typeface="+mn-lt"/>
                          <a:ea typeface="+mn-ea"/>
                          <a:cs typeface="+mn-cs"/>
                        </a:rPr>
                        <a:t>PC, periferiche e accessori</a:t>
                      </a:r>
                    </a:p>
                  </a:txBody>
                  <a:tcPr marL="0" marR="4680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88900" indent="0" algn="l" defTabSz="497937" rtl="0" eaLnBrk="1" latinLnBrk="0" hangingPunct="1"/>
                      <a:r>
                        <a:rPr lang="it-IT" sz="1050" b="0" kern="1200" dirty="0">
                          <a:solidFill>
                            <a:srgbClr val="404040"/>
                          </a:solidFill>
                          <a:effectLst/>
                          <a:latin typeface="+mn-lt"/>
                          <a:ea typeface="+mn-ea"/>
                          <a:cs typeface="+mn-cs"/>
                        </a:rPr>
                        <a:t>PC, periferiche e accessori</a:t>
                      </a:r>
                    </a:p>
                  </a:txBody>
                  <a:tcPr marL="0" marR="4680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it-IT" sz="1800" b="0" kern="1200" dirty="0">
                        <a:solidFill>
                          <a:srgbClr val="404040"/>
                        </a:solidFill>
                        <a:latin typeface="+mn-lt"/>
                        <a:ea typeface="+mn-ea"/>
                        <a:cs typeface="+mn-cs"/>
                      </a:endParaRPr>
                    </a:p>
                  </a:txBody>
                  <a:tcPr marL="0" marR="0" marT="46800" marB="4680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3801936"/>
                  </a:ext>
                </a:extLst>
              </a:tr>
              <a:tr h="213029">
                <a:tc>
                  <a:txBody>
                    <a:bodyPr/>
                    <a:lstStyle/>
                    <a:p>
                      <a:pPr marL="92075" indent="0" algn="l" defTabSz="497937" rtl="0" eaLnBrk="1" latinLnBrk="0" hangingPunct="1"/>
                      <a:r>
                        <a:rPr lang="it-IT" sz="1050" b="1" kern="1200" dirty="0">
                          <a:solidFill>
                            <a:srgbClr val="821B4C"/>
                          </a:solidFill>
                          <a:effectLst/>
                          <a:latin typeface="+mn-lt"/>
                          <a:ea typeface="+mn-ea"/>
                          <a:cs typeface="+mn-cs"/>
                        </a:rPr>
                        <a:t>Server</a:t>
                      </a:r>
                    </a:p>
                  </a:txBody>
                  <a:tcPr marL="0" marR="4680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88900" indent="0" algn="l" defTabSz="497937" rtl="0" eaLnBrk="1" latinLnBrk="0" hangingPunct="1"/>
                      <a:r>
                        <a:rPr lang="it-IT" sz="1050" b="0" kern="1200" dirty="0">
                          <a:solidFill>
                            <a:srgbClr val="404040"/>
                          </a:solidFill>
                          <a:effectLst/>
                          <a:latin typeface="+mn-lt"/>
                          <a:ea typeface="+mn-ea"/>
                          <a:cs typeface="+mn-cs"/>
                        </a:rPr>
                        <a:t>Server</a:t>
                      </a:r>
                    </a:p>
                  </a:txBody>
                  <a:tcPr marL="0" marR="4680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it-IT" sz="1800" b="0" kern="1200" dirty="0">
                        <a:solidFill>
                          <a:srgbClr val="404040"/>
                        </a:solidFill>
                        <a:latin typeface="+mn-lt"/>
                        <a:ea typeface="+mn-ea"/>
                        <a:cs typeface="+mn-cs"/>
                      </a:endParaRPr>
                    </a:p>
                  </a:txBody>
                  <a:tcPr marL="0" marR="0" marT="46800" marB="4680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8032152"/>
                  </a:ext>
                </a:extLst>
              </a:tr>
              <a:tr h="213029">
                <a:tc>
                  <a:txBody>
                    <a:bodyPr/>
                    <a:lstStyle/>
                    <a:p>
                      <a:pPr marL="92075" indent="0" algn="l" defTabSz="497937" rtl="0" eaLnBrk="1" latinLnBrk="0" hangingPunct="1"/>
                      <a:r>
                        <a:rPr lang="it-IT" sz="1050" b="1" kern="1200" dirty="0">
                          <a:solidFill>
                            <a:srgbClr val="821B4C"/>
                          </a:solidFill>
                          <a:effectLst/>
                          <a:latin typeface="+mn-lt"/>
                          <a:ea typeface="+mn-ea"/>
                          <a:cs typeface="+mn-cs"/>
                        </a:rPr>
                        <a:t>Servizi </a:t>
                      </a:r>
                      <a:r>
                        <a:rPr lang="it-IT" sz="1050" b="1" kern="1200" dirty="0" err="1">
                          <a:solidFill>
                            <a:srgbClr val="821B4C"/>
                          </a:solidFill>
                          <a:effectLst/>
                          <a:latin typeface="+mn-lt"/>
                          <a:ea typeface="+mn-ea"/>
                          <a:cs typeface="+mn-cs"/>
                        </a:rPr>
                        <a:t>cloud</a:t>
                      </a:r>
                      <a:endParaRPr lang="it-IT" sz="1050" b="1" kern="1200" dirty="0">
                        <a:solidFill>
                          <a:srgbClr val="821B4C"/>
                        </a:solidFill>
                        <a:effectLst/>
                        <a:latin typeface="+mn-lt"/>
                        <a:ea typeface="+mn-ea"/>
                        <a:cs typeface="+mn-cs"/>
                      </a:endParaRPr>
                    </a:p>
                  </a:txBody>
                  <a:tcPr marL="0" marR="4680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indent="0" algn="l" defTabSz="497937" rtl="0" eaLnBrk="1" latinLnBrk="0" hangingPunct="1"/>
                      <a:r>
                        <a:rPr lang="it-IT" sz="1050" b="0" kern="1200" dirty="0">
                          <a:solidFill>
                            <a:srgbClr val="404040"/>
                          </a:solidFill>
                          <a:effectLst/>
                          <a:latin typeface="+mn-lt"/>
                          <a:ea typeface="+mn-ea"/>
                          <a:cs typeface="+mn-cs"/>
                        </a:rPr>
                        <a:t>Servizi </a:t>
                      </a:r>
                      <a:r>
                        <a:rPr lang="it-IT" sz="1050" b="0" kern="1200" dirty="0" err="1">
                          <a:solidFill>
                            <a:srgbClr val="404040"/>
                          </a:solidFill>
                          <a:effectLst/>
                          <a:latin typeface="+mn-lt"/>
                          <a:ea typeface="+mn-ea"/>
                          <a:cs typeface="+mn-cs"/>
                        </a:rPr>
                        <a:t>cloud</a:t>
                      </a:r>
                      <a:endParaRPr lang="it-IT" sz="1050" b="0" kern="1200" dirty="0">
                        <a:solidFill>
                          <a:srgbClr val="404040"/>
                        </a:solidFill>
                        <a:effectLst/>
                        <a:latin typeface="+mn-lt"/>
                        <a:ea typeface="+mn-ea"/>
                        <a:cs typeface="+mn-cs"/>
                      </a:endParaRPr>
                    </a:p>
                  </a:txBody>
                  <a:tcPr marL="0" marR="4680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it-IT" sz="1800" b="0" kern="1200" dirty="0">
                        <a:solidFill>
                          <a:srgbClr val="404040"/>
                        </a:solidFill>
                        <a:latin typeface="+mn-lt"/>
                        <a:ea typeface="+mn-ea"/>
                        <a:cs typeface="+mn-cs"/>
                      </a:endParaRPr>
                    </a:p>
                  </a:txBody>
                  <a:tcPr marL="0" marR="0" marT="46800" marB="4680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6048801"/>
                  </a:ext>
                </a:extLst>
              </a:tr>
            </a:tbl>
          </a:graphicData>
        </a:graphic>
      </p:graphicFrame>
      <p:grpSp>
        <p:nvGrpSpPr>
          <p:cNvPr id="2" name="Gruppo 1">
            <a:extLst>
              <a:ext uri="{FF2B5EF4-FFF2-40B4-BE49-F238E27FC236}">
                <a16:creationId xmlns:a16="http://schemas.microsoft.com/office/drawing/2014/main" id="{BDAAEA4E-00A8-414B-913B-618DBB0F0C57}"/>
              </a:ext>
            </a:extLst>
          </p:cNvPr>
          <p:cNvGrpSpPr/>
          <p:nvPr/>
        </p:nvGrpSpPr>
        <p:grpSpPr>
          <a:xfrm>
            <a:off x="10457552" y="0"/>
            <a:ext cx="74693" cy="7567588"/>
            <a:chOff x="10457552" y="0"/>
            <a:chExt cx="74693" cy="7567588"/>
          </a:xfrm>
          <a:solidFill>
            <a:srgbClr val="2DA4A2"/>
          </a:solidFill>
        </p:grpSpPr>
        <p:sp>
          <p:nvSpPr>
            <p:cNvPr id="3" name="Rettangolo 2">
              <a:extLst>
                <a:ext uri="{FF2B5EF4-FFF2-40B4-BE49-F238E27FC236}">
                  <a16:creationId xmlns:a16="http://schemas.microsoft.com/office/drawing/2014/main" id="{B2B207C1-8AAC-43F9-9C25-71DFE1011DAD}"/>
                </a:ext>
              </a:extLst>
            </p:cNvPr>
            <p:cNvSpPr/>
            <p:nvPr/>
          </p:nvSpPr>
          <p:spPr>
            <a:xfrm>
              <a:off x="10457552" y="0"/>
              <a:ext cx="74693" cy="52927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FAA95B28-CBBF-483B-B70A-ECE5DC4746F9}"/>
                </a:ext>
              </a:extLst>
            </p:cNvPr>
            <p:cNvSpPr/>
            <p:nvPr/>
          </p:nvSpPr>
          <p:spPr>
            <a:xfrm>
              <a:off x="10457552" y="7296323"/>
              <a:ext cx="74693" cy="27126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pSp>
        <p:nvGrpSpPr>
          <p:cNvPr id="5" name="Gruppo 4">
            <a:extLst>
              <a:ext uri="{FF2B5EF4-FFF2-40B4-BE49-F238E27FC236}">
                <a16:creationId xmlns:a16="http://schemas.microsoft.com/office/drawing/2014/main" id="{9AC0EB0D-11FE-4B95-BFA3-B3B3EBC38544}"/>
              </a:ext>
            </a:extLst>
          </p:cNvPr>
          <p:cNvGrpSpPr/>
          <p:nvPr/>
        </p:nvGrpSpPr>
        <p:grpSpPr>
          <a:xfrm>
            <a:off x="360000" y="900311"/>
            <a:ext cx="2872026" cy="584775"/>
            <a:chOff x="494605" y="900311"/>
            <a:chExt cx="2872026" cy="584775"/>
          </a:xfrm>
        </p:grpSpPr>
        <p:sp>
          <p:nvSpPr>
            <p:cNvPr id="6" name="CasellaDiTesto 5">
              <a:extLst>
                <a:ext uri="{FF2B5EF4-FFF2-40B4-BE49-F238E27FC236}">
                  <a16:creationId xmlns:a16="http://schemas.microsoft.com/office/drawing/2014/main" id="{1AE2C511-57C5-4E83-A1DF-017A6043859B}"/>
                </a:ext>
              </a:extLst>
            </p:cNvPr>
            <p:cNvSpPr txBox="1"/>
            <p:nvPr/>
          </p:nvSpPr>
          <p:spPr>
            <a:xfrm>
              <a:off x="494605" y="900311"/>
              <a:ext cx="927809" cy="584775"/>
            </a:xfrm>
            <a:prstGeom prst="rect">
              <a:avLst/>
            </a:prstGeom>
            <a:noFill/>
          </p:spPr>
          <p:txBody>
            <a:bodyPr wrap="square">
              <a:spAutoFit/>
            </a:bodyPr>
            <a:lstStyle/>
            <a:p>
              <a:r>
                <a:rPr lang="it-IT" sz="1200" b="1" dirty="0">
                  <a:solidFill>
                    <a:srgbClr val="313840"/>
                  </a:solidFill>
                </a:rPr>
                <a:t>Categorie</a:t>
              </a:r>
            </a:p>
            <a:p>
              <a:pPr>
                <a:spcAft>
                  <a:spcPts val="450"/>
                </a:spcAft>
              </a:pPr>
              <a:r>
                <a:rPr lang="it-IT" dirty="0">
                  <a:solidFill>
                    <a:srgbClr val="313840"/>
                  </a:solidFill>
                </a:rPr>
                <a:t>17</a:t>
              </a:r>
              <a:endParaRPr lang="it-IT" sz="1200" dirty="0">
                <a:solidFill>
                  <a:srgbClr val="313840"/>
                </a:solidFill>
              </a:endParaRPr>
            </a:p>
          </p:txBody>
        </p:sp>
        <p:sp>
          <p:nvSpPr>
            <p:cNvPr id="7" name="CasellaDiTesto 6">
              <a:extLst>
                <a:ext uri="{FF2B5EF4-FFF2-40B4-BE49-F238E27FC236}">
                  <a16:creationId xmlns:a16="http://schemas.microsoft.com/office/drawing/2014/main" id="{37586D21-BA75-42A3-827F-342EA1B5BA97}"/>
                </a:ext>
              </a:extLst>
            </p:cNvPr>
            <p:cNvSpPr txBox="1"/>
            <p:nvPr/>
          </p:nvSpPr>
          <p:spPr>
            <a:xfrm>
              <a:off x="1422415" y="1149810"/>
              <a:ext cx="1944216" cy="246221"/>
            </a:xfrm>
            <a:prstGeom prst="rect">
              <a:avLst/>
            </a:prstGeom>
            <a:noFill/>
          </p:spPr>
          <p:txBody>
            <a:bodyPr wrap="square">
              <a:spAutoFit/>
            </a:bodyPr>
            <a:lstStyle/>
            <a:p>
              <a:r>
                <a:rPr lang="it-IT" sz="1000" b="1" dirty="0">
                  <a:solidFill>
                    <a:srgbClr val="404040"/>
                  </a:solidFill>
                  <a:latin typeface="+mn-lt"/>
                </a:rPr>
                <a:t>MERCEOLOGICHE</a:t>
              </a:r>
              <a:endParaRPr lang="it-IT" sz="1000" b="1" dirty="0"/>
            </a:p>
          </p:txBody>
        </p:sp>
        <p:grpSp>
          <p:nvGrpSpPr>
            <p:cNvPr id="8" name="Gruppo 7">
              <a:extLst>
                <a:ext uri="{FF2B5EF4-FFF2-40B4-BE49-F238E27FC236}">
                  <a16:creationId xmlns:a16="http://schemas.microsoft.com/office/drawing/2014/main" id="{5B40962C-2E54-4C9F-B5B8-E16DDA3BD256}"/>
                </a:ext>
              </a:extLst>
            </p:cNvPr>
            <p:cNvGrpSpPr/>
            <p:nvPr/>
          </p:nvGrpSpPr>
          <p:grpSpPr>
            <a:xfrm>
              <a:off x="1180279" y="1172497"/>
              <a:ext cx="188236" cy="200846"/>
              <a:chOff x="3060700" y="4723156"/>
              <a:chExt cx="1401951" cy="1495873"/>
            </a:xfrm>
          </p:grpSpPr>
          <p:sp>
            <p:nvSpPr>
              <p:cNvPr id="9" name="Elemento grafico 41">
                <a:extLst>
                  <a:ext uri="{FF2B5EF4-FFF2-40B4-BE49-F238E27FC236}">
                    <a16:creationId xmlns:a16="http://schemas.microsoft.com/office/drawing/2014/main" id="{D55AB854-B6B2-456D-B415-7A05C0B5255D}"/>
                  </a:ext>
                </a:extLst>
              </p:cNvPr>
              <p:cNvSpPr/>
              <p:nvPr/>
            </p:nvSpPr>
            <p:spPr>
              <a:xfrm>
                <a:off x="3060700" y="4723156"/>
                <a:ext cx="1401951" cy="1495873"/>
              </a:xfrm>
              <a:custGeom>
                <a:avLst/>
                <a:gdLst>
                  <a:gd name="connsiteX0" fmla="*/ 1389682 w 1401951"/>
                  <a:gd name="connsiteY0" fmla="*/ 330258 h 1495873"/>
                  <a:gd name="connsiteX1" fmla="*/ 710470 w 1401951"/>
                  <a:gd name="connsiteY1" fmla="*/ 2191 h 1495873"/>
                  <a:gd name="connsiteX2" fmla="*/ 691482 w 1401951"/>
                  <a:gd name="connsiteY2" fmla="*/ 2191 h 1495873"/>
                  <a:gd name="connsiteX3" fmla="*/ 12270 w 1401951"/>
                  <a:gd name="connsiteY3" fmla="*/ 330258 h 1495873"/>
                  <a:gd name="connsiteX4" fmla="*/ 0 w 1401951"/>
                  <a:gd name="connsiteY4" fmla="*/ 350123 h 1495873"/>
                  <a:gd name="connsiteX5" fmla="*/ 0 w 1401951"/>
                  <a:gd name="connsiteY5" fmla="*/ 1146188 h 1495873"/>
                  <a:gd name="connsiteX6" fmla="*/ 12270 w 1401951"/>
                  <a:gd name="connsiteY6" fmla="*/ 1166054 h 1495873"/>
                  <a:gd name="connsiteX7" fmla="*/ 691482 w 1401951"/>
                  <a:gd name="connsiteY7" fmla="*/ 1493828 h 1495873"/>
                  <a:gd name="connsiteX8" fmla="*/ 701122 w 1401951"/>
                  <a:gd name="connsiteY8" fmla="*/ 1495873 h 1495873"/>
                  <a:gd name="connsiteX9" fmla="*/ 710762 w 1401951"/>
                  <a:gd name="connsiteY9" fmla="*/ 1493828 h 1495873"/>
                  <a:gd name="connsiteX10" fmla="*/ 1389682 w 1401951"/>
                  <a:gd name="connsiteY10" fmla="*/ 1165762 h 1495873"/>
                  <a:gd name="connsiteX11" fmla="*/ 1401952 w 1401951"/>
                  <a:gd name="connsiteY11" fmla="*/ 1145896 h 1495873"/>
                  <a:gd name="connsiteX12" fmla="*/ 1401952 w 1401951"/>
                  <a:gd name="connsiteY12" fmla="*/ 349831 h 1495873"/>
                  <a:gd name="connsiteX13" fmla="*/ 1389682 w 1401951"/>
                  <a:gd name="connsiteY13" fmla="*/ 330258 h 1495873"/>
                  <a:gd name="connsiteX14" fmla="*/ 701122 w 1401951"/>
                  <a:gd name="connsiteY14" fmla="*/ 46303 h 1495873"/>
                  <a:gd name="connsiteX15" fmla="*/ 1329795 w 1401951"/>
                  <a:gd name="connsiteY15" fmla="*/ 349831 h 1495873"/>
                  <a:gd name="connsiteX16" fmla="*/ 1147503 w 1401951"/>
                  <a:gd name="connsiteY16" fmla="*/ 437763 h 1495873"/>
                  <a:gd name="connsiteX17" fmla="*/ 1143705 w 1401951"/>
                  <a:gd name="connsiteY17" fmla="*/ 435426 h 1495873"/>
                  <a:gd name="connsiteX18" fmla="*/ 519415 w 1401951"/>
                  <a:gd name="connsiteY18" fmla="*/ 134236 h 1495873"/>
                  <a:gd name="connsiteX19" fmla="*/ 701122 w 1401951"/>
                  <a:gd name="connsiteY19" fmla="*/ 46303 h 1495873"/>
                  <a:gd name="connsiteX20" fmla="*/ 469752 w 1401951"/>
                  <a:gd name="connsiteY20" fmla="*/ 158775 h 1495873"/>
                  <a:gd name="connsiteX21" fmla="*/ 1097548 w 1401951"/>
                  <a:gd name="connsiteY21" fmla="*/ 461718 h 1495873"/>
                  <a:gd name="connsiteX22" fmla="*/ 969009 w 1401951"/>
                  <a:gd name="connsiteY22" fmla="*/ 523651 h 1495873"/>
                  <a:gd name="connsiteX23" fmla="*/ 341505 w 1401951"/>
                  <a:gd name="connsiteY23" fmla="*/ 221000 h 1495873"/>
                  <a:gd name="connsiteX24" fmla="*/ 469752 w 1401951"/>
                  <a:gd name="connsiteY24" fmla="*/ 158775 h 1495873"/>
                  <a:gd name="connsiteX25" fmla="*/ 1112447 w 1401951"/>
                  <a:gd name="connsiteY25" fmla="*/ 503493 h 1495873"/>
                  <a:gd name="connsiteX26" fmla="*/ 1112447 w 1401951"/>
                  <a:gd name="connsiteY26" fmla="*/ 732819 h 1495873"/>
                  <a:gd name="connsiteX27" fmla="*/ 992380 w 1401951"/>
                  <a:gd name="connsiteY27" fmla="*/ 790661 h 1495873"/>
                  <a:gd name="connsiteX28" fmla="*/ 992380 w 1401951"/>
                  <a:gd name="connsiteY28" fmla="*/ 561336 h 1495873"/>
                  <a:gd name="connsiteX29" fmla="*/ 1112447 w 1401951"/>
                  <a:gd name="connsiteY29" fmla="*/ 503493 h 1495873"/>
                  <a:gd name="connsiteX30" fmla="*/ 1358132 w 1401951"/>
                  <a:gd name="connsiteY30" fmla="*/ 1132458 h 1495873"/>
                  <a:gd name="connsiteX31" fmla="*/ 722740 w 1401951"/>
                  <a:gd name="connsiteY31" fmla="*/ 1439199 h 1495873"/>
                  <a:gd name="connsiteX32" fmla="*/ 722740 w 1401951"/>
                  <a:gd name="connsiteY32" fmla="*/ 691628 h 1495873"/>
                  <a:gd name="connsiteX33" fmla="*/ 874358 w 1401951"/>
                  <a:gd name="connsiteY33" fmla="*/ 618594 h 1495873"/>
                  <a:gd name="connsiteX34" fmla="*/ 884582 w 1401951"/>
                  <a:gd name="connsiteY34" fmla="*/ 589381 h 1495873"/>
                  <a:gd name="connsiteX35" fmla="*/ 855369 w 1401951"/>
                  <a:gd name="connsiteY35" fmla="*/ 579156 h 1495873"/>
                  <a:gd name="connsiteX36" fmla="*/ 701122 w 1401951"/>
                  <a:gd name="connsiteY36" fmla="*/ 653358 h 1495873"/>
                  <a:gd name="connsiteX37" fmla="*/ 640358 w 1401951"/>
                  <a:gd name="connsiteY37" fmla="*/ 624145 h 1495873"/>
                  <a:gd name="connsiteX38" fmla="*/ 611145 w 1401951"/>
                  <a:gd name="connsiteY38" fmla="*/ 634369 h 1495873"/>
                  <a:gd name="connsiteX39" fmla="*/ 621369 w 1401951"/>
                  <a:gd name="connsiteY39" fmla="*/ 663583 h 1495873"/>
                  <a:gd name="connsiteX40" fmla="*/ 679212 w 1401951"/>
                  <a:gd name="connsiteY40" fmla="*/ 691628 h 1495873"/>
                  <a:gd name="connsiteX41" fmla="*/ 679212 w 1401951"/>
                  <a:gd name="connsiteY41" fmla="*/ 1439199 h 1495873"/>
                  <a:gd name="connsiteX42" fmla="*/ 43820 w 1401951"/>
                  <a:gd name="connsiteY42" fmla="*/ 1132458 h 1495873"/>
                  <a:gd name="connsiteX43" fmla="*/ 43820 w 1401951"/>
                  <a:gd name="connsiteY43" fmla="*/ 384887 h 1495873"/>
                  <a:gd name="connsiteX44" fmla="*/ 527594 w 1401951"/>
                  <a:gd name="connsiteY44" fmla="*/ 618302 h 1495873"/>
                  <a:gd name="connsiteX45" fmla="*/ 537235 w 1401951"/>
                  <a:gd name="connsiteY45" fmla="*/ 620347 h 1495873"/>
                  <a:gd name="connsiteX46" fmla="*/ 557100 w 1401951"/>
                  <a:gd name="connsiteY46" fmla="*/ 608077 h 1495873"/>
                  <a:gd name="connsiteX47" fmla="*/ 546875 w 1401951"/>
                  <a:gd name="connsiteY47" fmla="*/ 578864 h 1495873"/>
                  <a:gd name="connsiteX48" fmla="*/ 72449 w 1401951"/>
                  <a:gd name="connsiteY48" fmla="*/ 349831 h 1495873"/>
                  <a:gd name="connsiteX49" fmla="*/ 290089 w 1401951"/>
                  <a:gd name="connsiteY49" fmla="*/ 244662 h 1495873"/>
                  <a:gd name="connsiteX50" fmla="*/ 948268 w 1401951"/>
                  <a:gd name="connsiteY50" fmla="*/ 562504 h 1495873"/>
                  <a:gd name="connsiteX51" fmla="*/ 948560 w 1401951"/>
                  <a:gd name="connsiteY51" fmla="*/ 562797 h 1495873"/>
                  <a:gd name="connsiteX52" fmla="*/ 948560 w 1401951"/>
                  <a:gd name="connsiteY52" fmla="*/ 825717 h 1495873"/>
                  <a:gd name="connsiteX53" fmla="*/ 958784 w 1401951"/>
                  <a:gd name="connsiteY53" fmla="*/ 844414 h 1495873"/>
                  <a:gd name="connsiteX54" fmla="*/ 970470 w 1401951"/>
                  <a:gd name="connsiteY54" fmla="*/ 847627 h 1495873"/>
                  <a:gd name="connsiteX55" fmla="*/ 980110 w 1401951"/>
                  <a:gd name="connsiteY55" fmla="*/ 845582 h 1495873"/>
                  <a:gd name="connsiteX56" fmla="*/ 1143997 w 1401951"/>
                  <a:gd name="connsiteY56" fmla="*/ 766414 h 1495873"/>
                  <a:gd name="connsiteX57" fmla="*/ 1156267 w 1401951"/>
                  <a:gd name="connsiteY57" fmla="*/ 746549 h 1495873"/>
                  <a:gd name="connsiteX58" fmla="*/ 1156267 w 1401951"/>
                  <a:gd name="connsiteY58" fmla="*/ 482167 h 1495873"/>
                  <a:gd name="connsiteX59" fmla="*/ 1358424 w 1401951"/>
                  <a:gd name="connsiteY59" fmla="*/ 384595 h 1495873"/>
                  <a:gd name="connsiteX60" fmla="*/ 1358132 w 1401951"/>
                  <a:gd name="connsiteY60" fmla="*/ 1132458 h 1495873"/>
                  <a:gd name="connsiteX61" fmla="*/ 1358132 w 1401951"/>
                  <a:gd name="connsiteY61" fmla="*/ 1132458 h 149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01951" h="1495873">
                    <a:moveTo>
                      <a:pt x="1389682" y="330258"/>
                    </a:moveTo>
                    <a:lnTo>
                      <a:pt x="710470" y="2191"/>
                    </a:lnTo>
                    <a:cubicBezTo>
                      <a:pt x="704336" y="-730"/>
                      <a:pt x="697324" y="-730"/>
                      <a:pt x="691482" y="2191"/>
                    </a:cubicBezTo>
                    <a:lnTo>
                      <a:pt x="12270" y="330258"/>
                    </a:lnTo>
                    <a:cubicBezTo>
                      <a:pt x="4674" y="334055"/>
                      <a:pt x="0" y="341651"/>
                      <a:pt x="0" y="350123"/>
                    </a:cubicBezTo>
                    <a:lnTo>
                      <a:pt x="0" y="1146188"/>
                    </a:lnTo>
                    <a:cubicBezTo>
                      <a:pt x="0" y="1154660"/>
                      <a:pt x="4674" y="1162256"/>
                      <a:pt x="12270" y="1166054"/>
                    </a:cubicBezTo>
                    <a:lnTo>
                      <a:pt x="691482" y="1493828"/>
                    </a:lnTo>
                    <a:cubicBezTo>
                      <a:pt x="694403" y="1495289"/>
                      <a:pt x="697616" y="1495873"/>
                      <a:pt x="701122" y="1495873"/>
                    </a:cubicBezTo>
                    <a:cubicBezTo>
                      <a:pt x="704336" y="1495873"/>
                      <a:pt x="707549" y="1495289"/>
                      <a:pt x="710762" y="1493828"/>
                    </a:cubicBezTo>
                    <a:lnTo>
                      <a:pt x="1389682" y="1165762"/>
                    </a:lnTo>
                    <a:cubicBezTo>
                      <a:pt x="1397278" y="1161964"/>
                      <a:pt x="1401952" y="1154368"/>
                      <a:pt x="1401952" y="1145896"/>
                    </a:cubicBezTo>
                    <a:lnTo>
                      <a:pt x="1401952" y="349831"/>
                    </a:lnTo>
                    <a:cubicBezTo>
                      <a:pt x="1401952" y="341359"/>
                      <a:pt x="1397278" y="333763"/>
                      <a:pt x="1389682" y="330258"/>
                    </a:cubicBezTo>
                    <a:close/>
                    <a:moveTo>
                      <a:pt x="701122" y="46303"/>
                    </a:moveTo>
                    <a:lnTo>
                      <a:pt x="1329795" y="349831"/>
                    </a:lnTo>
                    <a:lnTo>
                      <a:pt x="1147503" y="437763"/>
                    </a:lnTo>
                    <a:cubicBezTo>
                      <a:pt x="1146335" y="436887"/>
                      <a:pt x="1145166" y="436010"/>
                      <a:pt x="1143705" y="435426"/>
                    </a:cubicBezTo>
                    <a:lnTo>
                      <a:pt x="519415" y="134236"/>
                    </a:lnTo>
                    <a:lnTo>
                      <a:pt x="701122" y="46303"/>
                    </a:lnTo>
                    <a:close/>
                    <a:moveTo>
                      <a:pt x="469752" y="158775"/>
                    </a:moveTo>
                    <a:lnTo>
                      <a:pt x="1097548" y="461718"/>
                    </a:lnTo>
                    <a:lnTo>
                      <a:pt x="969009" y="523651"/>
                    </a:lnTo>
                    <a:lnTo>
                      <a:pt x="341505" y="221000"/>
                    </a:lnTo>
                    <a:lnTo>
                      <a:pt x="469752" y="158775"/>
                    </a:lnTo>
                    <a:close/>
                    <a:moveTo>
                      <a:pt x="1112447" y="503493"/>
                    </a:moveTo>
                    <a:lnTo>
                      <a:pt x="1112447" y="732819"/>
                    </a:lnTo>
                    <a:lnTo>
                      <a:pt x="992380" y="790661"/>
                    </a:lnTo>
                    <a:lnTo>
                      <a:pt x="992380" y="561336"/>
                    </a:lnTo>
                    <a:lnTo>
                      <a:pt x="1112447" y="503493"/>
                    </a:lnTo>
                    <a:close/>
                    <a:moveTo>
                      <a:pt x="1358132" y="1132458"/>
                    </a:moveTo>
                    <a:lnTo>
                      <a:pt x="722740" y="1439199"/>
                    </a:lnTo>
                    <a:lnTo>
                      <a:pt x="722740" y="691628"/>
                    </a:lnTo>
                    <a:lnTo>
                      <a:pt x="874358" y="618594"/>
                    </a:lnTo>
                    <a:cubicBezTo>
                      <a:pt x="885167" y="613336"/>
                      <a:pt x="889841" y="600190"/>
                      <a:pt x="884582" y="589381"/>
                    </a:cubicBezTo>
                    <a:cubicBezTo>
                      <a:pt x="879324" y="578572"/>
                      <a:pt x="866178" y="573898"/>
                      <a:pt x="855369" y="579156"/>
                    </a:cubicBezTo>
                    <a:lnTo>
                      <a:pt x="701122" y="653358"/>
                    </a:lnTo>
                    <a:lnTo>
                      <a:pt x="640358" y="624145"/>
                    </a:lnTo>
                    <a:cubicBezTo>
                      <a:pt x="629549" y="618886"/>
                      <a:pt x="616403" y="623560"/>
                      <a:pt x="611145" y="634369"/>
                    </a:cubicBezTo>
                    <a:cubicBezTo>
                      <a:pt x="605886" y="645178"/>
                      <a:pt x="610560" y="658324"/>
                      <a:pt x="621369" y="663583"/>
                    </a:cubicBezTo>
                    <a:lnTo>
                      <a:pt x="679212" y="691628"/>
                    </a:lnTo>
                    <a:lnTo>
                      <a:pt x="679212" y="1439199"/>
                    </a:lnTo>
                    <a:lnTo>
                      <a:pt x="43820" y="1132458"/>
                    </a:lnTo>
                    <a:lnTo>
                      <a:pt x="43820" y="384887"/>
                    </a:lnTo>
                    <a:lnTo>
                      <a:pt x="527594" y="618302"/>
                    </a:lnTo>
                    <a:cubicBezTo>
                      <a:pt x="530808" y="619763"/>
                      <a:pt x="534021" y="620347"/>
                      <a:pt x="537235" y="620347"/>
                    </a:cubicBezTo>
                    <a:cubicBezTo>
                      <a:pt x="545415" y="620347"/>
                      <a:pt x="553302" y="615673"/>
                      <a:pt x="557100" y="608077"/>
                    </a:cubicBezTo>
                    <a:cubicBezTo>
                      <a:pt x="562358" y="597268"/>
                      <a:pt x="557684" y="584122"/>
                      <a:pt x="546875" y="578864"/>
                    </a:cubicBezTo>
                    <a:lnTo>
                      <a:pt x="72449" y="349831"/>
                    </a:lnTo>
                    <a:lnTo>
                      <a:pt x="290089" y="244662"/>
                    </a:lnTo>
                    <a:lnTo>
                      <a:pt x="948268" y="562504"/>
                    </a:lnTo>
                    <a:cubicBezTo>
                      <a:pt x="948268" y="562504"/>
                      <a:pt x="948560" y="562797"/>
                      <a:pt x="948560" y="562797"/>
                    </a:cubicBezTo>
                    <a:lnTo>
                      <a:pt x="948560" y="825717"/>
                    </a:lnTo>
                    <a:cubicBezTo>
                      <a:pt x="948560" y="833313"/>
                      <a:pt x="952357" y="840324"/>
                      <a:pt x="958784" y="844414"/>
                    </a:cubicBezTo>
                    <a:cubicBezTo>
                      <a:pt x="962290" y="846751"/>
                      <a:pt x="966380" y="847627"/>
                      <a:pt x="970470" y="847627"/>
                    </a:cubicBezTo>
                    <a:cubicBezTo>
                      <a:pt x="973683" y="847627"/>
                      <a:pt x="976897" y="847043"/>
                      <a:pt x="980110" y="845582"/>
                    </a:cubicBezTo>
                    <a:lnTo>
                      <a:pt x="1143997" y="766414"/>
                    </a:lnTo>
                    <a:cubicBezTo>
                      <a:pt x="1151593" y="762616"/>
                      <a:pt x="1156267" y="755021"/>
                      <a:pt x="1156267" y="746549"/>
                    </a:cubicBezTo>
                    <a:lnTo>
                      <a:pt x="1156267" y="482167"/>
                    </a:lnTo>
                    <a:lnTo>
                      <a:pt x="1358424" y="384595"/>
                    </a:lnTo>
                    <a:lnTo>
                      <a:pt x="1358132" y="1132458"/>
                    </a:lnTo>
                    <a:lnTo>
                      <a:pt x="1358132" y="1132458"/>
                    </a:lnTo>
                    <a:close/>
                  </a:path>
                </a:pathLst>
              </a:custGeom>
              <a:solidFill>
                <a:srgbClr val="313840"/>
              </a:solidFill>
              <a:ln w="2917" cap="flat">
                <a:noFill/>
                <a:prstDash val="solid"/>
                <a:miter/>
              </a:ln>
            </p:spPr>
            <p:txBody>
              <a:bodyPr rtlCol="0" anchor="ctr"/>
              <a:lstStyle/>
              <a:p>
                <a:endParaRPr lang="it-IT"/>
              </a:p>
            </p:txBody>
          </p:sp>
          <p:sp>
            <p:nvSpPr>
              <p:cNvPr id="10" name="Elemento grafico 41">
                <a:extLst>
                  <a:ext uri="{FF2B5EF4-FFF2-40B4-BE49-F238E27FC236}">
                    <a16:creationId xmlns:a16="http://schemas.microsoft.com/office/drawing/2014/main" id="{D55AB854-B6B2-456D-B415-7A05C0B5255D}"/>
                  </a:ext>
                </a:extLst>
              </p:cNvPr>
              <p:cNvSpPr/>
              <p:nvPr/>
            </p:nvSpPr>
            <p:spPr>
              <a:xfrm>
                <a:off x="3154355" y="5720237"/>
                <a:ext cx="143495" cy="91849"/>
              </a:xfrm>
              <a:custGeom>
                <a:avLst/>
                <a:gdLst>
                  <a:gd name="connsiteX0" fmla="*/ 130995 w 143495"/>
                  <a:gd name="connsiteY0" fmla="*/ 50366 h 91849"/>
                  <a:gd name="connsiteX1" fmla="*/ 31378 w 143495"/>
                  <a:gd name="connsiteY1" fmla="*/ 2164 h 91849"/>
                  <a:gd name="connsiteX2" fmla="*/ 2164 w 143495"/>
                  <a:gd name="connsiteY2" fmla="*/ 12389 h 91849"/>
                  <a:gd name="connsiteX3" fmla="*/ 12389 w 143495"/>
                  <a:gd name="connsiteY3" fmla="*/ 41602 h 91849"/>
                  <a:gd name="connsiteX4" fmla="*/ 112007 w 143495"/>
                  <a:gd name="connsiteY4" fmla="*/ 89805 h 91849"/>
                  <a:gd name="connsiteX5" fmla="*/ 121647 w 143495"/>
                  <a:gd name="connsiteY5" fmla="*/ 91850 h 91849"/>
                  <a:gd name="connsiteX6" fmla="*/ 141512 w 143495"/>
                  <a:gd name="connsiteY6" fmla="*/ 79580 h 91849"/>
                  <a:gd name="connsiteX7" fmla="*/ 130995 w 143495"/>
                  <a:gd name="connsiteY7" fmla="*/ 50366 h 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495" h="91849">
                    <a:moveTo>
                      <a:pt x="130995" y="50366"/>
                    </a:moveTo>
                    <a:lnTo>
                      <a:pt x="31378" y="2164"/>
                    </a:lnTo>
                    <a:cubicBezTo>
                      <a:pt x="20569" y="-3094"/>
                      <a:pt x="7423" y="1580"/>
                      <a:pt x="2164" y="12389"/>
                    </a:cubicBezTo>
                    <a:cubicBezTo>
                      <a:pt x="-3094" y="23198"/>
                      <a:pt x="1580" y="36344"/>
                      <a:pt x="12389" y="41602"/>
                    </a:cubicBezTo>
                    <a:lnTo>
                      <a:pt x="112007" y="89805"/>
                    </a:lnTo>
                    <a:cubicBezTo>
                      <a:pt x="115220" y="91265"/>
                      <a:pt x="118434" y="91850"/>
                      <a:pt x="121647" y="91850"/>
                    </a:cubicBezTo>
                    <a:cubicBezTo>
                      <a:pt x="129827" y="91850"/>
                      <a:pt x="137715" y="87175"/>
                      <a:pt x="141512" y="79580"/>
                    </a:cubicBezTo>
                    <a:cubicBezTo>
                      <a:pt x="146479" y="68771"/>
                      <a:pt x="141804" y="55625"/>
                      <a:pt x="130995" y="50366"/>
                    </a:cubicBezTo>
                    <a:close/>
                  </a:path>
                </a:pathLst>
              </a:custGeom>
              <a:solidFill>
                <a:srgbClr val="313840"/>
              </a:solidFill>
              <a:ln w="2917" cap="flat">
                <a:noFill/>
                <a:prstDash val="solid"/>
                <a:miter/>
              </a:ln>
            </p:spPr>
            <p:txBody>
              <a:bodyPr rtlCol="0" anchor="ctr"/>
              <a:lstStyle/>
              <a:p>
                <a:endParaRPr lang="it-IT"/>
              </a:p>
            </p:txBody>
          </p:sp>
          <p:sp>
            <p:nvSpPr>
              <p:cNvPr id="11" name="Elemento grafico 41">
                <a:extLst>
                  <a:ext uri="{FF2B5EF4-FFF2-40B4-BE49-F238E27FC236}">
                    <a16:creationId xmlns:a16="http://schemas.microsoft.com/office/drawing/2014/main" id="{D55AB854-B6B2-456D-B415-7A05C0B5255D}"/>
                  </a:ext>
                </a:extLst>
              </p:cNvPr>
              <p:cNvSpPr/>
              <p:nvPr/>
            </p:nvSpPr>
            <p:spPr>
              <a:xfrm>
                <a:off x="3154355" y="5616237"/>
                <a:ext cx="235225" cy="135961"/>
              </a:xfrm>
              <a:custGeom>
                <a:avLst/>
                <a:gdLst>
                  <a:gd name="connsiteX0" fmla="*/ 222726 w 235225"/>
                  <a:gd name="connsiteY0" fmla="*/ 94479 h 135961"/>
                  <a:gd name="connsiteX1" fmla="*/ 31378 w 235225"/>
                  <a:gd name="connsiteY1" fmla="*/ 2164 h 135961"/>
                  <a:gd name="connsiteX2" fmla="*/ 2164 w 235225"/>
                  <a:gd name="connsiteY2" fmla="*/ 12389 h 135961"/>
                  <a:gd name="connsiteX3" fmla="*/ 12389 w 235225"/>
                  <a:gd name="connsiteY3" fmla="*/ 41602 h 135961"/>
                  <a:gd name="connsiteX4" fmla="*/ 203737 w 235225"/>
                  <a:gd name="connsiteY4" fmla="*/ 133917 h 135961"/>
                  <a:gd name="connsiteX5" fmla="*/ 213377 w 235225"/>
                  <a:gd name="connsiteY5" fmla="*/ 135962 h 135961"/>
                  <a:gd name="connsiteX6" fmla="*/ 233242 w 235225"/>
                  <a:gd name="connsiteY6" fmla="*/ 123692 h 135961"/>
                  <a:gd name="connsiteX7" fmla="*/ 222726 w 235225"/>
                  <a:gd name="connsiteY7" fmla="*/ 94479 h 13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225" h="135961">
                    <a:moveTo>
                      <a:pt x="222726" y="94479"/>
                    </a:moveTo>
                    <a:lnTo>
                      <a:pt x="31378" y="2164"/>
                    </a:lnTo>
                    <a:cubicBezTo>
                      <a:pt x="20569" y="-3094"/>
                      <a:pt x="7423" y="1580"/>
                      <a:pt x="2164" y="12389"/>
                    </a:cubicBezTo>
                    <a:cubicBezTo>
                      <a:pt x="-3094" y="23198"/>
                      <a:pt x="1580" y="36344"/>
                      <a:pt x="12389" y="41602"/>
                    </a:cubicBezTo>
                    <a:lnTo>
                      <a:pt x="203737" y="133917"/>
                    </a:lnTo>
                    <a:cubicBezTo>
                      <a:pt x="206950" y="135377"/>
                      <a:pt x="210164" y="135962"/>
                      <a:pt x="213377" y="135962"/>
                    </a:cubicBezTo>
                    <a:cubicBezTo>
                      <a:pt x="221557" y="135962"/>
                      <a:pt x="229445" y="131288"/>
                      <a:pt x="233242" y="123692"/>
                    </a:cubicBezTo>
                    <a:cubicBezTo>
                      <a:pt x="238209" y="112883"/>
                      <a:pt x="233535" y="99737"/>
                      <a:pt x="222726" y="94479"/>
                    </a:cubicBezTo>
                    <a:close/>
                  </a:path>
                </a:pathLst>
              </a:custGeom>
              <a:solidFill>
                <a:srgbClr val="313840"/>
              </a:solidFill>
              <a:ln w="2917" cap="flat">
                <a:noFill/>
                <a:prstDash val="solid"/>
                <a:miter/>
              </a:ln>
            </p:spPr>
            <p:txBody>
              <a:bodyPr rtlCol="0" anchor="ctr"/>
              <a:lstStyle/>
              <a:p>
                <a:endParaRPr lang="it-IT"/>
              </a:p>
            </p:txBody>
          </p:sp>
        </p:grpSp>
      </p:grpSp>
      <p:pic>
        <p:nvPicPr>
          <p:cNvPr id="38" name="Picture 4">
            <a:extLst>
              <a:ext uri="{FF2B5EF4-FFF2-40B4-BE49-F238E27FC236}">
                <a16:creationId xmlns:a16="http://schemas.microsoft.com/office/drawing/2014/main" id="{82DB3B85-CD53-408D-8B5A-5F2A123DE1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0623" y="1965573"/>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a:extLst>
              <a:ext uri="{FF2B5EF4-FFF2-40B4-BE49-F238E27FC236}">
                <a16:creationId xmlns:a16="http://schemas.microsoft.com/office/drawing/2014/main" id="{82DB3B85-CD53-408D-8B5A-5F2A123DE1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0623" y="2341404"/>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a:extLst>
              <a:ext uri="{FF2B5EF4-FFF2-40B4-BE49-F238E27FC236}">
                <a16:creationId xmlns:a16="http://schemas.microsoft.com/office/drawing/2014/main" id="{82DB3B85-CD53-408D-8B5A-5F2A123DE1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0623" y="4240237"/>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a:extLst>
              <a:ext uri="{FF2B5EF4-FFF2-40B4-BE49-F238E27FC236}">
                <a16:creationId xmlns:a16="http://schemas.microsoft.com/office/drawing/2014/main" id="{82DB3B85-CD53-408D-8B5A-5F2A123DE1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0623" y="3107159"/>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a:extLst>
              <a:ext uri="{FF2B5EF4-FFF2-40B4-BE49-F238E27FC236}">
                <a16:creationId xmlns:a16="http://schemas.microsoft.com/office/drawing/2014/main" id="{82DB3B85-CD53-408D-8B5A-5F2A123DE1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08" y="2716339"/>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a:extLst>
              <a:ext uri="{FF2B5EF4-FFF2-40B4-BE49-F238E27FC236}">
                <a16:creationId xmlns:a16="http://schemas.microsoft.com/office/drawing/2014/main" id="{82DB3B85-CD53-408D-8B5A-5F2A123DE1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0623" y="4620473"/>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a:extLst>
              <a:ext uri="{FF2B5EF4-FFF2-40B4-BE49-F238E27FC236}">
                <a16:creationId xmlns:a16="http://schemas.microsoft.com/office/drawing/2014/main" id="{82DB3B85-CD53-408D-8B5A-5F2A123DE1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0623" y="3884389"/>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a:extLst>
              <a:ext uri="{FF2B5EF4-FFF2-40B4-BE49-F238E27FC236}">
                <a16:creationId xmlns:a16="http://schemas.microsoft.com/office/drawing/2014/main" id="{82DB3B85-CD53-408D-8B5A-5F2A123DE1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0623" y="4992067"/>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a:extLst>
              <a:ext uri="{FF2B5EF4-FFF2-40B4-BE49-F238E27FC236}">
                <a16:creationId xmlns:a16="http://schemas.microsoft.com/office/drawing/2014/main" id="{82DB3B85-CD53-408D-8B5A-5F2A123DE1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0623" y="5360261"/>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37" name="CasellaDiTesto 36">
            <a:extLst>
              <a:ext uri="{FF2B5EF4-FFF2-40B4-BE49-F238E27FC236}">
                <a16:creationId xmlns:a16="http://schemas.microsoft.com/office/drawing/2014/main" id="{7BCDCA14-A64E-4805-AE21-417975E4F7A2}"/>
              </a:ext>
            </a:extLst>
          </p:cNvPr>
          <p:cNvSpPr txBox="1"/>
          <p:nvPr/>
        </p:nvSpPr>
        <p:spPr>
          <a:xfrm>
            <a:off x="7651306" y="236664"/>
            <a:ext cx="1224136" cy="253916"/>
          </a:xfrm>
          <a:prstGeom prst="rect">
            <a:avLst/>
          </a:prstGeom>
          <a:noFill/>
        </p:spPr>
        <p:txBody>
          <a:bodyPr wrap="square">
            <a:spAutoFit/>
          </a:bodyPr>
          <a:lstStyle/>
          <a:p>
            <a:pPr>
              <a:spcAft>
                <a:spcPts val="450"/>
              </a:spcAft>
            </a:pPr>
            <a:r>
              <a:rPr lang="it-IT" sz="1050" b="1" dirty="0">
                <a:solidFill>
                  <a:schemeClr val="tx1">
                    <a:lumMod val="75000"/>
                    <a:lumOff val="25000"/>
                  </a:schemeClr>
                </a:solidFill>
              </a:rPr>
              <a:t>Legenda stati</a:t>
            </a:r>
          </a:p>
        </p:txBody>
      </p:sp>
      <p:pic>
        <p:nvPicPr>
          <p:cNvPr id="42" name="Picture 14" descr="Anteprima immagine">
            <a:extLst>
              <a:ext uri="{FF2B5EF4-FFF2-40B4-BE49-F238E27FC236}">
                <a16:creationId xmlns:a16="http://schemas.microsoft.com/office/drawing/2014/main" id="{DAB05884-6924-4AD4-9F95-47DCC7D066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9652" y="516793"/>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43" name="CasellaDiTesto 42">
            <a:extLst>
              <a:ext uri="{FF2B5EF4-FFF2-40B4-BE49-F238E27FC236}">
                <a16:creationId xmlns:a16="http://schemas.microsoft.com/office/drawing/2014/main" id="{2A22D401-9F7B-4093-BAA9-9A9528EEB614}"/>
              </a:ext>
            </a:extLst>
          </p:cNvPr>
          <p:cNvSpPr txBox="1"/>
          <p:nvPr/>
        </p:nvSpPr>
        <p:spPr>
          <a:xfrm>
            <a:off x="7917254" y="499071"/>
            <a:ext cx="681757" cy="215444"/>
          </a:xfrm>
          <a:prstGeom prst="rect">
            <a:avLst/>
          </a:prstGeom>
          <a:noFill/>
        </p:spPr>
        <p:txBody>
          <a:bodyPr wrap="square">
            <a:spAutoFit/>
          </a:bodyPr>
          <a:lstStyle/>
          <a:p>
            <a:pPr algn="l"/>
            <a:r>
              <a:rPr lang="it-IT" sz="800" b="0" kern="1200" dirty="0">
                <a:solidFill>
                  <a:srgbClr val="404040"/>
                </a:solidFill>
                <a:effectLst/>
                <a:latin typeface="+mn-lt"/>
              </a:rPr>
              <a:t>Pubblicato</a:t>
            </a:r>
            <a:endParaRPr lang="it-IT" sz="800" b="0" kern="1200" dirty="0">
              <a:solidFill>
                <a:srgbClr val="404040"/>
              </a:solidFill>
              <a:effectLst/>
              <a:latin typeface="+mn-lt"/>
              <a:ea typeface="+mn-ea"/>
              <a:cs typeface="+mn-cs"/>
            </a:endParaRPr>
          </a:p>
        </p:txBody>
      </p:sp>
      <p:pic>
        <p:nvPicPr>
          <p:cNvPr id="44" name="Picture 8" descr="Anteprima immagine">
            <a:extLst>
              <a:ext uri="{FF2B5EF4-FFF2-40B4-BE49-F238E27FC236}">
                <a16:creationId xmlns:a16="http://schemas.microsoft.com/office/drawing/2014/main" id="{E8D6A201-A274-4D14-9073-3B45B770E8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2820"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5" name="CasellaDiTesto 44">
            <a:extLst>
              <a:ext uri="{FF2B5EF4-FFF2-40B4-BE49-F238E27FC236}">
                <a16:creationId xmlns:a16="http://schemas.microsoft.com/office/drawing/2014/main" id="{E7F0A314-F955-4A4A-A790-FFB01BADBEE0}"/>
              </a:ext>
            </a:extLst>
          </p:cNvPr>
          <p:cNvSpPr txBox="1"/>
          <p:nvPr/>
        </p:nvSpPr>
        <p:spPr>
          <a:xfrm>
            <a:off x="8814235" y="499071"/>
            <a:ext cx="681757" cy="215444"/>
          </a:xfrm>
          <a:prstGeom prst="rect">
            <a:avLst/>
          </a:prstGeom>
          <a:noFill/>
        </p:spPr>
        <p:txBody>
          <a:bodyPr wrap="square">
            <a:spAutoFit/>
          </a:bodyPr>
          <a:lstStyle/>
          <a:p>
            <a:pPr algn="l"/>
            <a:r>
              <a:rPr lang="it-IT" sz="800" b="0" kern="1200" dirty="0">
                <a:solidFill>
                  <a:srgbClr val="404040"/>
                </a:solidFill>
                <a:effectLst/>
                <a:latin typeface="+mn-lt"/>
              </a:rPr>
              <a:t>Aggiudicato</a:t>
            </a:r>
            <a:endParaRPr lang="it-IT" sz="800" b="0" kern="1200" dirty="0">
              <a:solidFill>
                <a:srgbClr val="404040"/>
              </a:solidFill>
              <a:effectLst/>
              <a:latin typeface="+mn-lt"/>
              <a:ea typeface="+mn-ea"/>
              <a:cs typeface="+mn-cs"/>
            </a:endParaRPr>
          </a:p>
        </p:txBody>
      </p:sp>
      <p:pic>
        <p:nvPicPr>
          <p:cNvPr id="46" name="Picture 4">
            <a:extLst>
              <a:ext uri="{FF2B5EF4-FFF2-40B4-BE49-F238E27FC236}">
                <a16:creationId xmlns:a16="http://schemas.microsoft.com/office/drawing/2014/main" id="{245BF468-BFDE-4395-A768-4615F09D6B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8757"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7" name="CasellaDiTesto 46">
            <a:extLst>
              <a:ext uri="{FF2B5EF4-FFF2-40B4-BE49-F238E27FC236}">
                <a16:creationId xmlns:a16="http://schemas.microsoft.com/office/drawing/2014/main" id="{98E6A63F-EA85-49E8-AC62-750A3CFD4E46}"/>
              </a:ext>
            </a:extLst>
          </p:cNvPr>
          <p:cNvSpPr txBox="1"/>
          <p:nvPr/>
        </p:nvSpPr>
        <p:spPr>
          <a:xfrm>
            <a:off x="9768676" y="499071"/>
            <a:ext cx="482060" cy="215444"/>
          </a:xfrm>
          <a:prstGeom prst="rect">
            <a:avLst/>
          </a:prstGeom>
          <a:noFill/>
        </p:spPr>
        <p:txBody>
          <a:bodyPr wrap="square">
            <a:spAutoFit/>
          </a:bodyPr>
          <a:lstStyle/>
          <a:p>
            <a:pPr algn="l"/>
            <a:r>
              <a:rPr lang="it-IT" sz="800" b="0" kern="1200" dirty="0">
                <a:solidFill>
                  <a:srgbClr val="404040"/>
                </a:solidFill>
                <a:effectLst/>
                <a:latin typeface="+mn-lt"/>
              </a:rPr>
              <a:t>Attivo</a:t>
            </a:r>
            <a:endParaRPr lang="it-IT" sz="800" b="0" kern="1200" dirty="0">
              <a:solidFill>
                <a:srgbClr val="404040"/>
              </a:solidFill>
              <a:effectLst/>
              <a:latin typeface="+mn-lt"/>
              <a:ea typeface="+mn-ea"/>
              <a:cs typeface="+mn-cs"/>
            </a:endParaRPr>
          </a:p>
        </p:txBody>
      </p:sp>
      <p:pic>
        <p:nvPicPr>
          <p:cNvPr id="48" name="Picture 10" descr="Anteprima immagine">
            <a:extLst>
              <a:ext uri="{FF2B5EF4-FFF2-40B4-BE49-F238E27FC236}">
                <a16:creationId xmlns:a16="http://schemas.microsoft.com/office/drawing/2014/main" id="{E4AF8AA9-5602-4563-9719-137D97B928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4786" y="1008079"/>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9" name="CasellaDiTesto 48">
            <a:extLst>
              <a:ext uri="{FF2B5EF4-FFF2-40B4-BE49-F238E27FC236}">
                <a16:creationId xmlns:a16="http://schemas.microsoft.com/office/drawing/2014/main" id="{4245C873-7129-4157-AF3A-378ABBF245DA}"/>
              </a:ext>
            </a:extLst>
          </p:cNvPr>
          <p:cNvSpPr txBox="1"/>
          <p:nvPr/>
        </p:nvSpPr>
        <p:spPr>
          <a:xfrm>
            <a:off x="7914764" y="985705"/>
            <a:ext cx="1383779" cy="215444"/>
          </a:xfrm>
          <a:prstGeom prst="rect">
            <a:avLst/>
          </a:prstGeom>
          <a:noFill/>
        </p:spPr>
        <p:txBody>
          <a:bodyPr wrap="square">
            <a:spAutoFit/>
          </a:bodyPr>
          <a:lstStyle/>
          <a:p>
            <a:pPr algn="l"/>
            <a:r>
              <a:rPr lang="it-IT" sz="800" b="0" kern="1200" dirty="0">
                <a:solidFill>
                  <a:srgbClr val="404040"/>
                </a:solidFill>
                <a:effectLst/>
                <a:latin typeface="+mn-lt"/>
              </a:rPr>
              <a:t>Attivo per acquisti successivi</a:t>
            </a:r>
            <a:endParaRPr lang="it-IT" sz="800" b="0" kern="1200" dirty="0">
              <a:solidFill>
                <a:srgbClr val="404040"/>
              </a:solidFill>
              <a:effectLst/>
              <a:latin typeface="+mn-lt"/>
              <a:ea typeface="+mn-ea"/>
              <a:cs typeface="+mn-cs"/>
            </a:endParaRPr>
          </a:p>
        </p:txBody>
      </p:sp>
      <p:pic>
        <p:nvPicPr>
          <p:cNvPr id="50" name="Picture 18" descr="Anteprima immagine">
            <a:extLst>
              <a:ext uri="{FF2B5EF4-FFF2-40B4-BE49-F238E27FC236}">
                <a16:creationId xmlns:a16="http://schemas.microsoft.com/office/drawing/2014/main" id="{F1E39194-4F21-43FC-B807-6AE2727B03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018"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51" name="CasellaDiTesto 50">
            <a:extLst>
              <a:ext uri="{FF2B5EF4-FFF2-40B4-BE49-F238E27FC236}">
                <a16:creationId xmlns:a16="http://schemas.microsoft.com/office/drawing/2014/main" id="{E8DA7BD9-E539-4FD5-BE51-F5DE88690C7F}"/>
              </a:ext>
            </a:extLst>
          </p:cNvPr>
          <p:cNvSpPr txBox="1"/>
          <p:nvPr/>
        </p:nvSpPr>
        <p:spPr>
          <a:xfrm>
            <a:off x="7935095" y="742388"/>
            <a:ext cx="534965" cy="215444"/>
          </a:xfrm>
          <a:prstGeom prst="rect">
            <a:avLst/>
          </a:prstGeom>
          <a:noFill/>
        </p:spPr>
        <p:txBody>
          <a:bodyPr wrap="square">
            <a:spAutoFit/>
          </a:bodyPr>
          <a:lstStyle/>
          <a:p>
            <a:pPr algn="l"/>
            <a:r>
              <a:rPr lang="it-IT" sz="800" b="0" kern="1200" dirty="0">
                <a:solidFill>
                  <a:srgbClr val="404040"/>
                </a:solidFill>
                <a:effectLst/>
                <a:latin typeface="+mn-lt"/>
              </a:rPr>
              <a:t>Sospeso</a:t>
            </a:r>
            <a:endParaRPr lang="it-IT" sz="800" b="0" kern="1200" dirty="0">
              <a:solidFill>
                <a:srgbClr val="404040"/>
              </a:solidFill>
              <a:effectLst/>
              <a:latin typeface="+mn-lt"/>
              <a:ea typeface="+mn-ea"/>
              <a:cs typeface="+mn-cs"/>
            </a:endParaRPr>
          </a:p>
        </p:txBody>
      </p:sp>
      <p:pic>
        <p:nvPicPr>
          <p:cNvPr id="52" name="Picture 12" descr="Anteprima immagine">
            <a:extLst>
              <a:ext uri="{FF2B5EF4-FFF2-40B4-BE49-F238E27FC236}">
                <a16:creationId xmlns:a16="http://schemas.microsoft.com/office/drawing/2014/main" id="{E22B820C-0BE2-4010-B9A1-79E13CB78C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10035"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53" name="CasellaDiTesto 52">
            <a:extLst>
              <a:ext uri="{FF2B5EF4-FFF2-40B4-BE49-F238E27FC236}">
                <a16:creationId xmlns:a16="http://schemas.microsoft.com/office/drawing/2014/main" id="{AB7A4EA5-E84C-4425-95EE-AB02717BB9F2}"/>
              </a:ext>
            </a:extLst>
          </p:cNvPr>
          <p:cNvSpPr txBox="1"/>
          <p:nvPr/>
        </p:nvSpPr>
        <p:spPr>
          <a:xfrm>
            <a:off x="9761896" y="742388"/>
            <a:ext cx="502806" cy="215444"/>
          </a:xfrm>
          <a:prstGeom prst="rect">
            <a:avLst/>
          </a:prstGeom>
          <a:noFill/>
        </p:spPr>
        <p:txBody>
          <a:bodyPr wrap="square">
            <a:spAutoFit/>
          </a:bodyPr>
          <a:lstStyle/>
          <a:p>
            <a:pPr algn="l"/>
            <a:r>
              <a:rPr lang="it-IT" sz="800" b="0" kern="1200" dirty="0">
                <a:solidFill>
                  <a:srgbClr val="404040"/>
                </a:solidFill>
                <a:effectLst/>
                <a:latin typeface="+mn-lt"/>
              </a:rPr>
              <a:t>Chiuso</a:t>
            </a:r>
            <a:endParaRPr lang="it-IT" sz="800" b="0" kern="1200" dirty="0">
              <a:solidFill>
                <a:srgbClr val="404040"/>
              </a:solidFill>
              <a:effectLst/>
              <a:latin typeface="+mn-lt"/>
              <a:ea typeface="+mn-ea"/>
              <a:cs typeface="+mn-cs"/>
            </a:endParaRPr>
          </a:p>
        </p:txBody>
      </p:sp>
      <p:pic>
        <p:nvPicPr>
          <p:cNvPr id="54" name="Picture 16" descr="Anteprima immagine">
            <a:extLst>
              <a:ext uri="{FF2B5EF4-FFF2-40B4-BE49-F238E27FC236}">
                <a16:creationId xmlns:a16="http://schemas.microsoft.com/office/drawing/2014/main" id="{F0916078-28C2-42B4-BB12-153E856D17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7253" y="760110"/>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55" name="CasellaDiTesto 54">
            <a:extLst>
              <a:ext uri="{FF2B5EF4-FFF2-40B4-BE49-F238E27FC236}">
                <a16:creationId xmlns:a16="http://schemas.microsoft.com/office/drawing/2014/main" id="{8C01791B-4445-4E44-92E3-27BC00523D0C}"/>
              </a:ext>
            </a:extLst>
          </p:cNvPr>
          <p:cNvSpPr txBox="1"/>
          <p:nvPr/>
        </p:nvSpPr>
        <p:spPr>
          <a:xfrm>
            <a:off x="8815900" y="742388"/>
            <a:ext cx="625090" cy="215444"/>
          </a:xfrm>
          <a:prstGeom prst="rect">
            <a:avLst/>
          </a:prstGeom>
          <a:noFill/>
        </p:spPr>
        <p:txBody>
          <a:bodyPr wrap="square">
            <a:spAutoFit/>
          </a:bodyPr>
          <a:lstStyle/>
          <a:p>
            <a:pPr algn="l"/>
            <a:r>
              <a:rPr lang="it-IT" sz="800" b="0" kern="1200" dirty="0">
                <a:solidFill>
                  <a:srgbClr val="404040"/>
                </a:solidFill>
                <a:effectLst/>
                <a:latin typeface="+mn-lt"/>
              </a:rPr>
              <a:t>Revocato</a:t>
            </a:r>
            <a:endParaRPr lang="it-IT" sz="800" b="0" kern="1200" dirty="0">
              <a:solidFill>
                <a:srgbClr val="404040"/>
              </a:solidFill>
              <a:effectLst/>
              <a:latin typeface="+mn-lt"/>
              <a:ea typeface="+mn-ea"/>
              <a:cs typeface="+mn-cs"/>
            </a:endParaRPr>
          </a:p>
        </p:txBody>
      </p:sp>
      <p:pic>
        <p:nvPicPr>
          <p:cNvPr id="56" name="Picture 4">
            <a:extLst>
              <a:ext uri="{FF2B5EF4-FFF2-40B4-BE49-F238E27FC236}">
                <a16:creationId xmlns:a16="http://schemas.microsoft.com/office/drawing/2014/main" id="{82DB3B85-CD53-408D-8B5A-5F2A123DE1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0623" y="3512764"/>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a:extLst>
              <a:ext uri="{FF2B5EF4-FFF2-40B4-BE49-F238E27FC236}">
                <a16:creationId xmlns:a16="http://schemas.microsoft.com/office/drawing/2014/main" id="{82DB3B85-CD53-408D-8B5A-5F2A123DE1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08" y="5711411"/>
            <a:ext cx="180000" cy="1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972044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36AB56A7-1C4D-43E1-8033-912385B285DA}"/>
              </a:ext>
            </a:extLst>
          </p:cNvPr>
          <p:cNvSpPr>
            <a:spLocks noGrp="1"/>
          </p:cNvSpPr>
          <p:nvPr>
            <p:ph type="title"/>
          </p:nvPr>
        </p:nvSpPr>
        <p:spPr>
          <a:xfrm>
            <a:off x="4482604" y="7005826"/>
            <a:ext cx="5805347" cy="401167"/>
          </a:xfrm>
        </p:spPr>
        <p:txBody>
          <a:bodyPr anchor="t"/>
          <a:lstStyle/>
          <a:p>
            <a:r>
              <a:rPr lang="it-IT" dirty="0"/>
              <a:t>ICT-Fornitura di prodotti e servizi per l'informatica e le telecomunicazioni (3/3)</a:t>
            </a:r>
          </a:p>
        </p:txBody>
      </p:sp>
      <p:grpSp>
        <p:nvGrpSpPr>
          <p:cNvPr id="44" name="Gruppo 43">
            <a:extLst>
              <a:ext uri="{FF2B5EF4-FFF2-40B4-BE49-F238E27FC236}">
                <a16:creationId xmlns:a16="http://schemas.microsoft.com/office/drawing/2014/main" id="{088B57FC-8439-4592-A902-6E43319EB00B}"/>
              </a:ext>
            </a:extLst>
          </p:cNvPr>
          <p:cNvGrpSpPr/>
          <p:nvPr/>
        </p:nvGrpSpPr>
        <p:grpSpPr>
          <a:xfrm>
            <a:off x="10457552" y="0"/>
            <a:ext cx="74693" cy="7567588"/>
            <a:chOff x="10457552" y="0"/>
            <a:chExt cx="74693" cy="7567588"/>
          </a:xfrm>
          <a:solidFill>
            <a:srgbClr val="2DA4A2"/>
          </a:solidFill>
        </p:grpSpPr>
        <p:sp>
          <p:nvSpPr>
            <p:cNvPr id="45" name="Rettangolo 44">
              <a:extLst>
                <a:ext uri="{FF2B5EF4-FFF2-40B4-BE49-F238E27FC236}">
                  <a16:creationId xmlns:a16="http://schemas.microsoft.com/office/drawing/2014/main" id="{80D9CB12-EBB9-4560-A18F-A54D6A9CC1D0}"/>
                </a:ext>
              </a:extLst>
            </p:cNvPr>
            <p:cNvSpPr/>
            <p:nvPr/>
          </p:nvSpPr>
          <p:spPr>
            <a:xfrm>
              <a:off x="10457552" y="0"/>
              <a:ext cx="74693" cy="52927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6" name="Rettangolo 45">
              <a:extLst>
                <a:ext uri="{FF2B5EF4-FFF2-40B4-BE49-F238E27FC236}">
                  <a16:creationId xmlns:a16="http://schemas.microsoft.com/office/drawing/2014/main" id="{B3E838E0-1420-4757-B357-AB86137B9FE2}"/>
                </a:ext>
              </a:extLst>
            </p:cNvPr>
            <p:cNvSpPr/>
            <p:nvPr/>
          </p:nvSpPr>
          <p:spPr>
            <a:xfrm>
              <a:off x="10457552" y="7296323"/>
              <a:ext cx="74693" cy="27126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aphicFrame>
        <p:nvGraphicFramePr>
          <p:cNvPr id="52" name="Tabella 51">
            <a:extLst>
              <a:ext uri="{FF2B5EF4-FFF2-40B4-BE49-F238E27FC236}">
                <a16:creationId xmlns:a16="http://schemas.microsoft.com/office/drawing/2014/main" id="{7F6A6757-11AB-46E6-A301-6E698D345442}"/>
              </a:ext>
            </a:extLst>
          </p:cNvPr>
          <p:cNvGraphicFramePr>
            <a:graphicFrameLocks noGrp="1"/>
          </p:cNvGraphicFramePr>
          <p:nvPr>
            <p:extLst/>
          </p:nvPr>
        </p:nvGraphicFramePr>
        <p:xfrm>
          <a:off x="360000" y="1620000"/>
          <a:ext cx="7218948" cy="2809500"/>
        </p:xfrm>
        <a:graphic>
          <a:graphicData uri="http://schemas.openxmlformats.org/drawingml/2006/table">
            <a:tbl>
              <a:tblPr bandRow="1">
                <a:tableStyleId>{2D5ABB26-0587-4C30-8999-92F81FD0307C}</a:tableStyleId>
              </a:tblPr>
              <a:tblGrid>
                <a:gridCol w="2322404">
                  <a:extLst>
                    <a:ext uri="{9D8B030D-6E8A-4147-A177-3AD203B41FA5}">
                      <a16:colId xmlns:a16="http://schemas.microsoft.com/office/drawing/2014/main" val="20001"/>
                    </a:ext>
                  </a:extLst>
                </a:gridCol>
                <a:gridCol w="4333071">
                  <a:extLst>
                    <a:ext uri="{9D8B030D-6E8A-4147-A177-3AD203B41FA5}">
                      <a16:colId xmlns:a16="http://schemas.microsoft.com/office/drawing/2014/main" val="835435779"/>
                    </a:ext>
                  </a:extLst>
                </a:gridCol>
                <a:gridCol w="563473">
                  <a:extLst>
                    <a:ext uri="{9D8B030D-6E8A-4147-A177-3AD203B41FA5}">
                      <a16:colId xmlns:a16="http://schemas.microsoft.com/office/drawing/2014/main" val="2670798473"/>
                    </a:ext>
                  </a:extLst>
                </a:gridCol>
              </a:tblGrid>
              <a:tr h="0">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Categoria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pPr algn="l"/>
                      <a:r>
                        <a:rPr lang="it-IT" sz="1100" b="1" kern="1200" dirty="0">
                          <a:solidFill>
                            <a:srgbClr val="404040"/>
                          </a:solidFill>
                          <a:latin typeface="+mn-lt"/>
                          <a:ea typeface="ＭＳ Ｐゴシック"/>
                          <a:cs typeface="+mn-cs"/>
                        </a:rPr>
                        <a:t>Descrizione</a:t>
                      </a:r>
                      <a:endParaRPr lang="it-IT" sz="1100" dirty="0">
                        <a:solidFill>
                          <a:srgbClr val="404040"/>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it-IT" sz="1100" b="1" noProof="0" dirty="0">
                          <a:solidFill>
                            <a:srgbClr val="404040"/>
                          </a:solidFill>
                          <a:latin typeface="+mn-lt"/>
                        </a:rPr>
                        <a:t>Stato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0">
                <a:tc>
                  <a:txBody>
                    <a:bodyPr/>
                    <a:lstStyle/>
                    <a:p>
                      <a:pPr marL="92075" indent="0" algn="l" defTabSz="497937" rtl="0" eaLnBrk="1" latinLnBrk="0" hangingPunct="1"/>
                      <a:r>
                        <a:rPr lang="it-IT" sz="1050" b="1" kern="1200" dirty="0">
                          <a:solidFill>
                            <a:srgbClr val="821B4C"/>
                          </a:solidFill>
                          <a:effectLst/>
                          <a:latin typeface="+mn-lt"/>
                          <a:ea typeface="+mn-ea"/>
                          <a:cs typeface="+mn-cs"/>
                        </a:rPr>
                        <a:t>Servizi di manutenzione, assistenza tecnica e gestione</a:t>
                      </a:r>
                    </a:p>
                  </a:txBody>
                  <a:tcPr marL="0" marR="46800" marT="46800" marB="46800">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indent="0" algn="l" defTabSz="497937" rtl="0" eaLnBrk="1" latinLnBrk="0" hangingPunct="1"/>
                      <a:r>
                        <a:rPr lang="it-IT" sz="1050" b="0" kern="1200" dirty="0">
                          <a:solidFill>
                            <a:srgbClr val="404040"/>
                          </a:solidFill>
                          <a:effectLst/>
                          <a:latin typeface="+mn-lt"/>
                          <a:ea typeface="+mn-ea"/>
                          <a:cs typeface="+mn-cs"/>
                        </a:rPr>
                        <a:t>Servizi di manutenzione, assistenza tecnica e gestione</a:t>
                      </a:r>
                    </a:p>
                  </a:txBody>
                  <a:tcPr marL="0" marR="46800" marT="46800" marB="46800">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it-IT" sz="1800" b="0" kern="1200" dirty="0">
                        <a:solidFill>
                          <a:srgbClr val="404040"/>
                        </a:solidFill>
                        <a:latin typeface="+mn-lt"/>
                        <a:ea typeface="+mn-ea"/>
                        <a:cs typeface="+mn-cs"/>
                      </a:endParaRPr>
                    </a:p>
                  </a:txBody>
                  <a:tcPr marL="0" marR="0" marT="46800" marB="4680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6693171"/>
                  </a:ext>
                </a:extLst>
              </a:tr>
              <a:tr h="0">
                <a:tc>
                  <a:txBody>
                    <a:bodyPr/>
                    <a:lstStyle/>
                    <a:p>
                      <a:pPr marL="92075" indent="0" algn="l" defTabSz="497937" rtl="0" eaLnBrk="1" latinLnBrk="0" hangingPunct="1"/>
                      <a:r>
                        <a:rPr lang="it-IT" sz="1050" b="1" kern="1200" dirty="0">
                          <a:solidFill>
                            <a:srgbClr val="821B4C"/>
                          </a:solidFill>
                          <a:effectLst/>
                          <a:latin typeface="+mn-lt"/>
                          <a:ea typeface="+mn-ea"/>
                          <a:cs typeface="+mn-cs"/>
                        </a:rPr>
                        <a:t>Servizi di </a:t>
                      </a:r>
                      <a:r>
                        <a:rPr lang="it-IT" sz="1050" b="1" kern="1200" dirty="0" err="1">
                          <a:solidFill>
                            <a:srgbClr val="821B4C"/>
                          </a:solidFill>
                          <a:effectLst/>
                          <a:latin typeface="+mn-lt"/>
                          <a:ea typeface="+mn-ea"/>
                          <a:cs typeface="+mn-cs"/>
                        </a:rPr>
                        <a:t>print</a:t>
                      </a:r>
                      <a:r>
                        <a:rPr lang="it-IT" sz="1050" b="1" kern="1200" dirty="0">
                          <a:solidFill>
                            <a:srgbClr val="821B4C"/>
                          </a:solidFill>
                          <a:effectLst/>
                          <a:latin typeface="+mn-lt"/>
                          <a:ea typeface="+mn-ea"/>
                          <a:cs typeface="+mn-cs"/>
                        </a:rPr>
                        <a:t> management, digitalizzazione e gestione documentale</a:t>
                      </a:r>
                    </a:p>
                  </a:txBody>
                  <a:tcPr marL="0" marR="4680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88900" indent="0" algn="l" defTabSz="497937" rtl="0" eaLnBrk="1" latinLnBrk="0" hangingPunct="1"/>
                      <a:r>
                        <a:rPr lang="it-IT" sz="1050" b="0" kern="1200" dirty="0">
                          <a:solidFill>
                            <a:srgbClr val="404040"/>
                          </a:solidFill>
                          <a:effectLst/>
                          <a:latin typeface="+mn-lt"/>
                          <a:ea typeface="+mn-ea"/>
                          <a:cs typeface="+mn-cs"/>
                        </a:rPr>
                        <a:t>Servizi di </a:t>
                      </a:r>
                      <a:r>
                        <a:rPr lang="it-IT" sz="1050" b="0" kern="1200" dirty="0" err="1">
                          <a:solidFill>
                            <a:srgbClr val="404040"/>
                          </a:solidFill>
                          <a:effectLst/>
                          <a:latin typeface="+mn-lt"/>
                          <a:ea typeface="+mn-ea"/>
                          <a:cs typeface="+mn-cs"/>
                        </a:rPr>
                        <a:t>print</a:t>
                      </a:r>
                      <a:r>
                        <a:rPr lang="it-IT" sz="1050" b="0" kern="1200" dirty="0">
                          <a:solidFill>
                            <a:srgbClr val="404040"/>
                          </a:solidFill>
                          <a:effectLst/>
                          <a:latin typeface="+mn-lt"/>
                          <a:ea typeface="+mn-ea"/>
                          <a:cs typeface="+mn-cs"/>
                        </a:rPr>
                        <a:t> management, digitalizzazione e gestione documentale</a:t>
                      </a:r>
                    </a:p>
                  </a:txBody>
                  <a:tcPr marL="0" marR="4680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it-IT" sz="1800" b="0" kern="1200" dirty="0">
                        <a:solidFill>
                          <a:srgbClr val="404040"/>
                        </a:solidFill>
                        <a:latin typeface="+mn-lt"/>
                        <a:ea typeface="+mn-ea"/>
                        <a:cs typeface="+mn-cs"/>
                      </a:endParaRPr>
                    </a:p>
                  </a:txBody>
                  <a:tcPr marL="0" marR="0" marT="46800" marB="4680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5353774"/>
                  </a:ext>
                </a:extLst>
              </a:tr>
              <a:tr h="0">
                <a:tc>
                  <a:txBody>
                    <a:bodyPr/>
                    <a:lstStyle/>
                    <a:p>
                      <a:pPr marL="92075" indent="0" algn="l" defTabSz="497937" rtl="0" eaLnBrk="1" latinLnBrk="0" hangingPunct="1"/>
                      <a:r>
                        <a:rPr lang="it-IT" sz="1050" b="1" kern="1200" dirty="0">
                          <a:solidFill>
                            <a:srgbClr val="821B4C"/>
                          </a:solidFill>
                          <a:effectLst/>
                          <a:latin typeface="+mn-lt"/>
                          <a:ea typeface="+mn-ea"/>
                          <a:cs typeface="+mn-cs"/>
                        </a:rPr>
                        <a:t>Sicurezza informatica</a:t>
                      </a:r>
                    </a:p>
                  </a:txBody>
                  <a:tcPr marL="0" marR="4680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indent="0" algn="l" defTabSz="497937" rtl="0" eaLnBrk="1" latinLnBrk="0" hangingPunct="1"/>
                      <a:r>
                        <a:rPr lang="it-IT" sz="1050" b="0" kern="1200" dirty="0">
                          <a:solidFill>
                            <a:srgbClr val="404040"/>
                          </a:solidFill>
                          <a:effectLst/>
                          <a:latin typeface="+mn-lt"/>
                          <a:ea typeface="+mn-ea"/>
                          <a:cs typeface="+mn-cs"/>
                        </a:rPr>
                        <a:t>Sicurezza informatica</a:t>
                      </a:r>
                    </a:p>
                  </a:txBody>
                  <a:tcPr marL="0" marR="4680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it-IT" sz="1800" b="0" kern="1200" dirty="0">
                        <a:solidFill>
                          <a:srgbClr val="404040"/>
                        </a:solidFill>
                        <a:latin typeface="+mn-lt"/>
                        <a:ea typeface="+mn-ea"/>
                        <a:cs typeface="+mn-cs"/>
                      </a:endParaRPr>
                    </a:p>
                  </a:txBody>
                  <a:tcPr marL="0" marR="0" marT="46800" marB="4680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5387884"/>
                  </a:ext>
                </a:extLst>
              </a:tr>
              <a:tr h="0">
                <a:tc>
                  <a:txBody>
                    <a:bodyPr/>
                    <a:lstStyle/>
                    <a:p>
                      <a:pPr marL="92075" indent="0" algn="l" defTabSz="497937" rtl="0" eaLnBrk="1" latinLnBrk="0" hangingPunct="1"/>
                      <a:r>
                        <a:rPr lang="it-IT" sz="1050" b="1" kern="1200" dirty="0">
                          <a:solidFill>
                            <a:srgbClr val="821B4C"/>
                          </a:solidFill>
                          <a:effectLst/>
                          <a:latin typeface="+mn-lt"/>
                          <a:ea typeface="+mn-ea"/>
                          <a:cs typeface="+mn-cs"/>
                        </a:rPr>
                        <a:t>Sistemi integrati e infrastrutture convergenti</a:t>
                      </a:r>
                    </a:p>
                  </a:txBody>
                  <a:tcPr marL="0" marR="4680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88900" indent="0" algn="l" defTabSz="497937" rtl="0" eaLnBrk="1" latinLnBrk="0" hangingPunct="1"/>
                      <a:r>
                        <a:rPr lang="it-IT" sz="1050" b="0" kern="1200" dirty="0">
                          <a:solidFill>
                            <a:srgbClr val="404040"/>
                          </a:solidFill>
                          <a:effectLst/>
                          <a:latin typeface="+mn-lt"/>
                          <a:ea typeface="+mn-ea"/>
                          <a:cs typeface="+mn-cs"/>
                        </a:rPr>
                        <a:t>Sistemi integrati e infrastrutture convergenti</a:t>
                      </a:r>
                    </a:p>
                  </a:txBody>
                  <a:tcPr marL="0" marR="4680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it-IT" sz="1800" b="0" kern="1200" dirty="0">
                        <a:solidFill>
                          <a:srgbClr val="404040"/>
                        </a:solidFill>
                        <a:latin typeface="+mn-lt"/>
                        <a:ea typeface="+mn-ea"/>
                        <a:cs typeface="+mn-cs"/>
                      </a:endParaRPr>
                    </a:p>
                  </a:txBody>
                  <a:tcPr marL="0" marR="0" marT="46800" marB="4680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2320662"/>
                  </a:ext>
                </a:extLst>
              </a:tr>
              <a:tr h="0">
                <a:tc>
                  <a:txBody>
                    <a:bodyPr/>
                    <a:lstStyle/>
                    <a:p>
                      <a:pPr marL="92075" indent="0" algn="l" defTabSz="497937" rtl="0" eaLnBrk="1" latinLnBrk="0" hangingPunct="1"/>
                      <a:r>
                        <a:rPr lang="it-IT" sz="1050" b="1" kern="1200" dirty="0">
                          <a:solidFill>
                            <a:srgbClr val="821B4C"/>
                          </a:solidFill>
                          <a:effectLst/>
                          <a:latin typeface="+mn-lt"/>
                          <a:ea typeface="+mn-ea"/>
                          <a:cs typeface="+mn-cs"/>
                        </a:rPr>
                        <a:t>Storage</a:t>
                      </a:r>
                    </a:p>
                  </a:txBody>
                  <a:tcPr marL="0" marR="4680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88900" indent="0" algn="l" defTabSz="497937" rtl="0" eaLnBrk="1" latinLnBrk="0" hangingPunct="1"/>
                      <a:r>
                        <a:rPr lang="it-IT" sz="1050" b="0" kern="1200" dirty="0">
                          <a:solidFill>
                            <a:srgbClr val="404040"/>
                          </a:solidFill>
                          <a:effectLst/>
                          <a:latin typeface="+mn-lt"/>
                          <a:ea typeface="+mn-ea"/>
                          <a:cs typeface="+mn-cs"/>
                        </a:rPr>
                        <a:t>Storage</a:t>
                      </a:r>
                    </a:p>
                  </a:txBody>
                  <a:tcPr marL="0" marR="4680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it-IT" sz="1800" b="0" kern="1200" dirty="0">
                        <a:solidFill>
                          <a:srgbClr val="404040"/>
                        </a:solidFill>
                        <a:latin typeface="+mn-lt"/>
                        <a:ea typeface="+mn-ea"/>
                        <a:cs typeface="+mn-cs"/>
                      </a:endParaRPr>
                    </a:p>
                  </a:txBody>
                  <a:tcPr marL="0" marR="0" marT="46800" marB="4680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6597602"/>
                  </a:ext>
                </a:extLst>
              </a:tr>
              <a:tr h="0">
                <a:tc>
                  <a:txBody>
                    <a:bodyPr/>
                    <a:lstStyle/>
                    <a:p>
                      <a:pPr marL="92075" indent="0" algn="l" defTabSz="497937" rtl="0" eaLnBrk="1" latinLnBrk="0" hangingPunct="1"/>
                      <a:r>
                        <a:rPr lang="it-IT" sz="1050" b="1" kern="1200" dirty="0">
                          <a:solidFill>
                            <a:srgbClr val="821B4C"/>
                          </a:solidFill>
                          <a:effectLst/>
                          <a:latin typeface="+mn-lt"/>
                          <a:ea typeface="+mn-ea"/>
                          <a:cs typeface="+mn-cs"/>
                        </a:rPr>
                        <a:t>Videosorveglianza, controllo accessi e antintrusione</a:t>
                      </a:r>
                    </a:p>
                  </a:txBody>
                  <a:tcPr marL="0" marR="4680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88900" indent="0" algn="l" defTabSz="497937" rtl="0" eaLnBrk="1" latinLnBrk="0" hangingPunct="1"/>
                      <a:r>
                        <a:rPr lang="it-IT" sz="1050" b="0" kern="1200" dirty="0">
                          <a:solidFill>
                            <a:srgbClr val="404040"/>
                          </a:solidFill>
                          <a:effectLst/>
                          <a:latin typeface="+mn-lt"/>
                          <a:ea typeface="+mn-ea"/>
                          <a:cs typeface="+mn-cs"/>
                        </a:rPr>
                        <a:t>Videosorveglianza, controllo accessi e antintrusione</a:t>
                      </a:r>
                    </a:p>
                  </a:txBody>
                  <a:tcPr marL="0" marR="4680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it-IT" sz="1800" b="0" kern="1200" dirty="0">
                        <a:solidFill>
                          <a:srgbClr val="404040"/>
                        </a:solidFill>
                        <a:latin typeface="+mn-lt"/>
                        <a:ea typeface="+mn-ea"/>
                        <a:cs typeface="+mn-cs"/>
                      </a:endParaRPr>
                    </a:p>
                  </a:txBody>
                  <a:tcPr marL="0" marR="0" marT="46800" marB="4680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2005081"/>
                  </a:ext>
                </a:extLst>
              </a:tr>
            </a:tbl>
          </a:graphicData>
        </a:graphic>
      </p:graphicFrame>
      <p:pic>
        <p:nvPicPr>
          <p:cNvPr id="42" name="Picture 4">
            <a:extLst>
              <a:ext uri="{FF2B5EF4-FFF2-40B4-BE49-F238E27FC236}">
                <a16:creationId xmlns:a16="http://schemas.microsoft.com/office/drawing/2014/main" id="{82DB3B85-CD53-408D-8B5A-5F2A123DE1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6510" y="3744647"/>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a:extLst>
              <a:ext uri="{FF2B5EF4-FFF2-40B4-BE49-F238E27FC236}">
                <a16:creationId xmlns:a16="http://schemas.microsoft.com/office/drawing/2014/main" id="{82DB3B85-CD53-408D-8B5A-5F2A123DE1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8157" y="1975356"/>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a:extLst>
              <a:ext uri="{FF2B5EF4-FFF2-40B4-BE49-F238E27FC236}">
                <a16:creationId xmlns:a16="http://schemas.microsoft.com/office/drawing/2014/main" id="{82DB3B85-CD53-408D-8B5A-5F2A123DE1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8157" y="2484487"/>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a:extLst>
              <a:ext uri="{FF2B5EF4-FFF2-40B4-BE49-F238E27FC236}">
                <a16:creationId xmlns:a16="http://schemas.microsoft.com/office/drawing/2014/main" id="{82DB3B85-CD53-408D-8B5A-5F2A123DE1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6510" y="2960985"/>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a:extLst>
              <a:ext uri="{FF2B5EF4-FFF2-40B4-BE49-F238E27FC236}">
                <a16:creationId xmlns:a16="http://schemas.microsoft.com/office/drawing/2014/main" id="{82DB3B85-CD53-408D-8B5A-5F2A123DE1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6510" y="3360471"/>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0" name="CasellaDiTesto 39">
            <a:extLst>
              <a:ext uri="{FF2B5EF4-FFF2-40B4-BE49-F238E27FC236}">
                <a16:creationId xmlns:a16="http://schemas.microsoft.com/office/drawing/2014/main" id="{1FEFE405-08B1-4AB9-B5C1-C7880873C5CF}"/>
              </a:ext>
            </a:extLst>
          </p:cNvPr>
          <p:cNvSpPr txBox="1"/>
          <p:nvPr/>
        </p:nvSpPr>
        <p:spPr>
          <a:xfrm>
            <a:off x="7651306" y="236664"/>
            <a:ext cx="1224136" cy="253916"/>
          </a:xfrm>
          <a:prstGeom prst="rect">
            <a:avLst/>
          </a:prstGeom>
          <a:noFill/>
        </p:spPr>
        <p:txBody>
          <a:bodyPr wrap="square">
            <a:spAutoFit/>
          </a:bodyPr>
          <a:lstStyle/>
          <a:p>
            <a:pPr>
              <a:spcAft>
                <a:spcPts val="450"/>
              </a:spcAft>
            </a:pPr>
            <a:r>
              <a:rPr lang="it-IT" sz="1050" b="1" dirty="0">
                <a:solidFill>
                  <a:schemeClr val="tx1">
                    <a:lumMod val="75000"/>
                    <a:lumOff val="25000"/>
                  </a:schemeClr>
                </a:solidFill>
              </a:rPr>
              <a:t>Legenda stati</a:t>
            </a:r>
          </a:p>
        </p:txBody>
      </p:sp>
      <p:pic>
        <p:nvPicPr>
          <p:cNvPr id="41" name="Picture 14" descr="Anteprima immagine">
            <a:extLst>
              <a:ext uri="{FF2B5EF4-FFF2-40B4-BE49-F238E27FC236}">
                <a16:creationId xmlns:a16="http://schemas.microsoft.com/office/drawing/2014/main" id="{6DF39EA0-8AB9-423F-B9CD-7DE271527A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9652" y="516793"/>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49" name="CasellaDiTesto 48">
            <a:extLst>
              <a:ext uri="{FF2B5EF4-FFF2-40B4-BE49-F238E27FC236}">
                <a16:creationId xmlns:a16="http://schemas.microsoft.com/office/drawing/2014/main" id="{A460155D-970F-4D2F-958B-8902950CD5B6}"/>
              </a:ext>
            </a:extLst>
          </p:cNvPr>
          <p:cNvSpPr txBox="1"/>
          <p:nvPr/>
        </p:nvSpPr>
        <p:spPr>
          <a:xfrm>
            <a:off x="7917254" y="499071"/>
            <a:ext cx="681757" cy="215444"/>
          </a:xfrm>
          <a:prstGeom prst="rect">
            <a:avLst/>
          </a:prstGeom>
          <a:noFill/>
        </p:spPr>
        <p:txBody>
          <a:bodyPr wrap="square">
            <a:spAutoFit/>
          </a:bodyPr>
          <a:lstStyle/>
          <a:p>
            <a:pPr algn="l"/>
            <a:r>
              <a:rPr lang="it-IT" sz="800" b="0" kern="1200" dirty="0">
                <a:solidFill>
                  <a:srgbClr val="404040"/>
                </a:solidFill>
                <a:effectLst/>
                <a:latin typeface="+mn-lt"/>
              </a:rPr>
              <a:t>Pubblicato</a:t>
            </a:r>
            <a:endParaRPr lang="it-IT" sz="800" b="0" kern="1200" dirty="0">
              <a:solidFill>
                <a:srgbClr val="404040"/>
              </a:solidFill>
              <a:effectLst/>
              <a:latin typeface="+mn-lt"/>
              <a:ea typeface="+mn-ea"/>
              <a:cs typeface="+mn-cs"/>
            </a:endParaRPr>
          </a:p>
        </p:txBody>
      </p:sp>
      <p:pic>
        <p:nvPicPr>
          <p:cNvPr id="50" name="Picture 8" descr="Anteprima immagine">
            <a:extLst>
              <a:ext uri="{FF2B5EF4-FFF2-40B4-BE49-F238E27FC236}">
                <a16:creationId xmlns:a16="http://schemas.microsoft.com/office/drawing/2014/main" id="{4CEB5907-EA73-4D10-82C5-36BB7AB222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2820"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53" name="CasellaDiTesto 52">
            <a:extLst>
              <a:ext uri="{FF2B5EF4-FFF2-40B4-BE49-F238E27FC236}">
                <a16:creationId xmlns:a16="http://schemas.microsoft.com/office/drawing/2014/main" id="{32A4144F-F0D0-406A-AE05-5E302662064B}"/>
              </a:ext>
            </a:extLst>
          </p:cNvPr>
          <p:cNvSpPr txBox="1"/>
          <p:nvPr/>
        </p:nvSpPr>
        <p:spPr>
          <a:xfrm>
            <a:off x="8814235" y="499071"/>
            <a:ext cx="681757" cy="215444"/>
          </a:xfrm>
          <a:prstGeom prst="rect">
            <a:avLst/>
          </a:prstGeom>
          <a:noFill/>
        </p:spPr>
        <p:txBody>
          <a:bodyPr wrap="square">
            <a:spAutoFit/>
          </a:bodyPr>
          <a:lstStyle/>
          <a:p>
            <a:pPr algn="l"/>
            <a:r>
              <a:rPr lang="it-IT" sz="800" b="0" kern="1200" dirty="0">
                <a:solidFill>
                  <a:srgbClr val="404040"/>
                </a:solidFill>
                <a:effectLst/>
                <a:latin typeface="+mn-lt"/>
              </a:rPr>
              <a:t>Aggiudicato</a:t>
            </a:r>
            <a:endParaRPr lang="it-IT" sz="800" b="0" kern="1200" dirty="0">
              <a:solidFill>
                <a:srgbClr val="404040"/>
              </a:solidFill>
              <a:effectLst/>
              <a:latin typeface="+mn-lt"/>
              <a:ea typeface="+mn-ea"/>
              <a:cs typeface="+mn-cs"/>
            </a:endParaRPr>
          </a:p>
        </p:txBody>
      </p:sp>
      <p:pic>
        <p:nvPicPr>
          <p:cNvPr id="54" name="Picture 4">
            <a:extLst>
              <a:ext uri="{FF2B5EF4-FFF2-40B4-BE49-F238E27FC236}">
                <a16:creationId xmlns:a16="http://schemas.microsoft.com/office/drawing/2014/main" id="{4BBCAE64-A479-4CE6-83E0-7D48528370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8757"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55" name="CasellaDiTesto 54">
            <a:extLst>
              <a:ext uri="{FF2B5EF4-FFF2-40B4-BE49-F238E27FC236}">
                <a16:creationId xmlns:a16="http://schemas.microsoft.com/office/drawing/2014/main" id="{476CDE8B-0F3D-46BF-8013-84648F3F279F}"/>
              </a:ext>
            </a:extLst>
          </p:cNvPr>
          <p:cNvSpPr txBox="1"/>
          <p:nvPr/>
        </p:nvSpPr>
        <p:spPr>
          <a:xfrm>
            <a:off x="9768676" y="499071"/>
            <a:ext cx="482060" cy="215444"/>
          </a:xfrm>
          <a:prstGeom prst="rect">
            <a:avLst/>
          </a:prstGeom>
          <a:noFill/>
        </p:spPr>
        <p:txBody>
          <a:bodyPr wrap="square">
            <a:spAutoFit/>
          </a:bodyPr>
          <a:lstStyle/>
          <a:p>
            <a:pPr algn="l"/>
            <a:r>
              <a:rPr lang="it-IT" sz="800" b="0" kern="1200" dirty="0">
                <a:solidFill>
                  <a:srgbClr val="404040"/>
                </a:solidFill>
                <a:effectLst/>
                <a:latin typeface="+mn-lt"/>
              </a:rPr>
              <a:t>Attivo</a:t>
            </a:r>
            <a:endParaRPr lang="it-IT" sz="800" b="0" kern="1200" dirty="0">
              <a:solidFill>
                <a:srgbClr val="404040"/>
              </a:solidFill>
              <a:effectLst/>
              <a:latin typeface="+mn-lt"/>
              <a:ea typeface="+mn-ea"/>
              <a:cs typeface="+mn-cs"/>
            </a:endParaRPr>
          </a:p>
        </p:txBody>
      </p:sp>
      <p:pic>
        <p:nvPicPr>
          <p:cNvPr id="56" name="Picture 10" descr="Anteprima immagine">
            <a:extLst>
              <a:ext uri="{FF2B5EF4-FFF2-40B4-BE49-F238E27FC236}">
                <a16:creationId xmlns:a16="http://schemas.microsoft.com/office/drawing/2014/main" id="{1FAFEB21-483A-4E1E-A16E-AE0A86653A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4786" y="1008079"/>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57" name="CasellaDiTesto 56">
            <a:extLst>
              <a:ext uri="{FF2B5EF4-FFF2-40B4-BE49-F238E27FC236}">
                <a16:creationId xmlns:a16="http://schemas.microsoft.com/office/drawing/2014/main" id="{DA11D983-6A84-4CDC-A976-A5A0AEB79903}"/>
              </a:ext>
            </a:extLst>
          </p:cNvPr>
          <p:cNvSpPr txBox="1"/>
          <p:nvPr/>
        </p:nvSpPr>
        <p:spPr>
          <a:xfrm>
            <a:off x="7914764" y="985705"/>
            <a:ext cx="1383779" cy="215444"/>
          </a:xfrm>
          <a:prstGeom prst="rect">
            <a:avLst/>
          </a:prstGeom>
          <a:noFill/>
        </p:spPr>
        <p:txBody>
          <a:bodyPr wrap="square">
            <a:spAutoFit/>
          </a:bodyPr>
          <a:lstStyle/>
          <a:p>
            <a:pPr algn="l"/>
            <a:r>
              <a:rPr lang="it-IT" sz="800" b="0" kern="1200" dirty="0">
                <a:solidFill>
                  <a:srgbClr val="404040"/>
                </a:solidFill>
                <a:effectLst/>
                <a:latin typeface="+mn-lt"/>
              </a:rPr>
              <a:t>Attivo per acquisti successivi</a:t>
            </a:r>
            <a:endParaRPr lang="it-IT" sz="800" b="0" kern="1200" dirty="0">
              <a:solidFill>
                <a:srgbClr val="404040"/>
              </a:solidFill>
              <a:effectLst/>
              <a:latin typeface="+mn-lt"/>
              <a:ea typeface="+mn-ea"/>
              <a:cs typeface="+mn-cs"/>
            </a:endParaRPr>
          </a:p>
        </p:txBody>
      </p:sp>
      <p:pic>
        <p:nvPicPr>
          <p:cNvPr id="58" name="Picture 18" descr="Anteprima immagine">
            <a:extLst>
              <a:ext uri="{FF2B5EF4-FFF2-40B4-BE49-F238E27FC236}">
                <a16:creationId xmlns:a16="http://schemas.microsoft.com/office/drawing/2014/main" id="{76AE08A9-7C58-4EB4-A89C-A92C1B8555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018"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59" name="CasellaDiTesto 58">
            <a:extLst>
              <a:ext uri="{FF2B5EF4-FFF2-40B4-BE49-F238E27FC236}">
                <a16:creationId xmlns:a16="http://schemas.microsoft.com/office/drawing/2014/main" id="{AEE773CD-DC91-4FB8-BCF0-50DA1D0D38F1}"/>
              </a:ext>
            </a:extLst>
          </p:cNvPr>
          <p:cNvSpPr txBox="1"/>
          <p:nvPr/>
        </p:nvSpPr>
        <p:spPr>
          <a:xfrm>
            <a:off x="7935095" y="742388"/>
            <a:ext cx="534965" cy="215444"/>
          </a:xfrm>
          <a:prstGeom prst="rect">
            <a:avLst/>
          </a:prstGeom>
          <a:noFill/>
        </p:spPr>
        <p:txBody>
          <a:bodyPr wrap="square">
            <a:spAutoFit/>
          </a:bodyPr>
          <a:lstStyle/>
          <a:p>
            <a:pPr algn="l"/>
            <a:r>
              <a:rPr lang="it-IT" sz="800" b="0" kern="1200" dirty="0">
                <a:solidFill>
                  <a:srgbClr val="404040"/>
                </a:solidFill>
                <a:effectLst/>
                <a:latin typeface="+mn-lt"/>
              </a:rPr>
              <a:t>Sospeso</a:t>
            </a:r>
            <a:endParaRPr lang="it-IT" sz="800" b="0" kern="1200" dirty="0">
              <a:solidFill>
                <a:srgbClr val="404040"/>
              </a:solidFill>
              <a:effectLst/>
              <a:latin typeface="+mn-lt"/>
              <a:ea typeface="+mn-ea"/>
              <a:cs typeface="+mn-cs"/>
            </a:endParaRPr>
          </a:p>
        </p:txBody>
      </p:sp>
      <p:pic>
        <p:nvPicPr>
          <p:cNvPr id="60" name="Picture 12" descr="Anteprima immagine">
            <a:extLst>
              <a:ext uri="{FF2B5EF4-FFF2-40B4-BE49-F238E27FC236}">
                <a16:creationId xmlns:a16="http://schemas.microsoft.com/office/drawing/2014/main" id="{0EB5C34C-DFC3-4206-8032-F5684D03F0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10035"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61" name="CasellaDiTesto 60">
            <a:extLst>
              <a:ext uri="{FF2B5EF4-FFF2-40B4-BE49-F238E27FC236}">
                <a16:creationId xmlns:a16="http://schemas.microsoft.com/office/drawing/2014/main" id="{F7744A93-5263-42E3-A43C-628A80FDE6F1}"/>
              </a:ext>
            </a:extLst>
          </p:cNvPr>
          <p:cNvSpPr txBox="1"/>
          <p:nvPr/>
        </p:nvSpPr>
        <p:spPr>
          <a:xfrm>
            <a:off x="9761896" y="742388"/>
            <a:ext cx="502806" cy="215444"/>
          </a:xfrm>
          <a:prstGeom prst="rect">
            <a:avLst/>
          </a:prstGeom>
          <a:noFill/>
        </p:spPr>
        <p:txBody>
          <a:bodyPr wrap="square">
            <a:spAutoFit/>
          </a:bodyPr>
          <a:lstStyle/>
          <a:p>
            <a:pPr algn="l"/>
            <a:r>
              <a:rPr lang="it-IT" sz="800" b="0" kern="1200" dirty="0">
                <a:solidFill>
                  <a:srgbClr val="404040"/>
                </a:solidFill>
                <a:effectLst/>
                <a:latin typeface="+mn-lt"/>
              </a:rPr>
              <a:t>Chiuso</a:t>
            </a:r>
            <a:endParaRPr lang="it-IT" sz="800" b="0" kern="1200" dirty="0">
              <a:solidFill>
                <a:srgbClr val="404040"/>
              </a:solidFill>
              <a:effectLst/>
              <a:latin typeface="+mn-lt"/>
              <a:ea typeface="+mn-ea"/>
              <a:cs typeface="+mn-cs"/>
            </a:endParaRPr>
          </a:p>
        </p:txBody>
      </p:sp>
      <p:pic>
        <p:nvPicPr>
          <p:cNvPr id="62" name="Picture 16" descr="Anteprima immagine">
            <a:extLst>
              <a:ext uri="{FF2B5EF4-FFF2-40B4-BE49-F238E27FC236}">
                <a16:creationId xmlns:a16="http://schemas.microsoft.com/office/drawing/2014/main" id="{96A70C7C-04E0-42BD-B71F-30A7D8717B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7253" y="760110"/>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63" name="CasellaDiTesto 62">
            <a:extLst>
              <a:ext uri="{FF2B5EF4-FFF2-40B4-BE49-F238E27FC236}">
                <a16:creationId xmlns:a16="http://schemas.microsoft.com/office/drawing/2014/main" id="{10FC9B84-7499-4BF5-8E82-6652A0687D9F}"/>
              </a:ext>
            </a:extLst>
          </p:cNvPr>
          <p:cNvSpPr txBox="1"/>
          <p:nvPr/>
        </p:nvSpPr>
        <p:spPr>
          <a:xfrm>
            <a:off x="8815900" y="742388"/>
            <a:ext cx="625090" cy="215444"/>
          </a:xfrm>
          <a:prstGeom prst="rect">
            <a:avLst/>
          </a:prstGeom>
          <a:noFill/>
        </p:spPr>
        <p:txBody>
          <a:bodyPr wrap="square">
            <a:spAutoFit/>
          </a:bodyPr>
          <a:lstStyle/>
          <a:p>
            <a:pPr algn="l"/>
            <a:r>
              <a:rPr lang="it-IT" sz="800" b="0" kern="1200" dirty="0">
                <a:solidFill>
                  <a:srgbClr val="404040"/>
                </a:solidFill>
                <a:effectLst/>
                <a:latin typeface="+mn-lt"/>
              </a:rPr>
              <a:t>Revocato</a:t>
            </a:r>
            <a:endParaRPr lang="it-IT" sz="800" b="0" kern="1200" dirty="0">
              <a:solidFill>
                <a:srgbClr val="404040"/>
              </a:solidFill>
              <a:effectLst/>
              <a:latin typeface="+mn-lt"/>
              <a:ea typeface="+mn-ea"/>
              <a:cs typeface="+mn-cs"/>
            </a:endParaRPr>
          </a:p>
        </p:txBody>
      </p:sp>
      <p:grpSp>
        <p:nvGrpSpPr>
          <p:cNvPr id="33" name="Gruppo 32">
            <a:extLst>
              <a:ext uri="{FF2B5EF4-FFF2-40B4-BE49-F238E27FC236}">
                <a16:creationId xmlns:a16="http://schemas.microsoft.com/office/drawing/2014/main" id="{7D6BE475-A87E-4378-8A9D-B508F2F56C66}"/>
              </a:ext>
            </a:extLst>
          </p:cNvPr>
          <p:cNvGrpSpPr/>
          <p:nvPr/>
        </p:nvGrpSpPr>
        <p:grpSpPr>
          <a:xfrm>
            <a:off x="360000" y="900311"/>
            <a:ext cx="2872026" cy="584775"/>
            <a:chOff x="494605" y="900311"/>
            <a:chExt cx="2872026" cy="584775"/>
          </a:xfrm>
        </p:grpSpPr>
        <p:sp>
          <p:nvSpPr>
            <p:cNvPr id="34" name="CasellaDiTesto 33">
              <a:extLst>
                <a:ext uri="{FF2B5EF4-FFF2-40B4-BE49-F238E27FC236}">
                  <a16:creationId xmlns:a16="http://schemas.microsoft.com/office/drawing/2014/main" id="{6BFC2997-4EFA-4D74-AD0D-AA9C0C9DDA96}"/>
                </a:ext>
              </a:extLst>
            </p:cNvPr>
            <p:cNvSpPr txBox="1"/>
            <p:nvPr/>
          </p:nvSpPr>
          <p:spPr>
            <a:xfrm>
              <a:off x="494605" y="900311"/>
              <a:ext cx="927809" cy="584775"/>
            </a:xfrm>
            <a:prstGeom prst="rect">
              <a:avLst/>
            </a:prstGeom>
            <a:noFill/>
          </p:spPr>
          <p:txBody>
            <a:bodyPr wrap="square">
              <a:spAutoFit/>
            </a:bodyPr>
            <a:lstStyle/>
            <a:p>
              <a:r>
                <a:rPr lang="it-IT" sz="1200" b="1" dirty="0">
                  <a:solidFill>
                    <a:srgbClr val="313840"/>
                  </a:solidFill>
                </a:rPr>
                <a:t>Categorie</a:t>
              </a:r>
            </a:p>
            <a:p>
              <a:pPr>
                <a:spcAft>
                  <a:spcPts val="450"/>
                </a:spcAft>
              </a:pPr>
              <a:r>
                <a:rPr lang="it-IT" dirty="0">
                  <a:solidFill>
                    <a:srgbClr val="313840"/>
                  </a:solidFill>
                </a:rPr>
                <a:t>17</a:t>
              </a:r>
              <a:endParaRPr lang="it-IT" sz="1200" dirty="0">
                <a:solidFill>
                  <a:srgbClr val="313840"/>
                </a:solidFill>
              </a:endParaRPr>
            </a:p>
          </p:txBody>
        </p:sp>
        <p:sp>
          <p:nvSpPr>
            <p:cNvPr id="35" name="CasellaDiTesto 34">
              <a:extLst>
                <a:ext uri="{FF2B5EF4-FFF2-40B4-BE49-F238E27FC236}">
                  <a16:creationId xmlns:a16="http://schemas.microsoft.com/office/drawing/2014/main" id="{9D8CD23F-2325-4A64-B0A7-56654406E142}"/>
                </a:ext>
              </a:extLst>
            </p:cNvPr>
            <p:cNvSpPr txBox="1"/>
            <p:nvPr/>
          </p:nvSpPr>
          <p:spPr>
            <a:xfrm>
              <a:off x="1422415" y="1149810"/>
              <a:ext cx="1944216" cy="246221"/>
            </a:xfrm>
            <a:prstGeom prst="rect">
              <a:avLst/>
            </a:prstGeom>
            <a:noFill/>
          </p:spPr>
          <p:txBody>
            <a:bodyPr wrap="square">
              <a:spAutoFit/>
            </a:bodyPr>
            <a:lstStyle/>
            <a:p>
              <a:r>
                <a:rPr lang="it-IT" sz="1000" b="1" dirty="0">
                  <a:solidFill>
                    <a:srgbClr val="404040"/>
                  </a:solidFill>
                  <a:latin typeface="+mn-lt"/>
                </a:rPr>
                <a:t>MERCEOLOGICHE</a:t>
              </a:r>
              <a:endParaRPr lang="it-IT" sz="1000" b="1" dirty="0"/>
            </a:p>
          </p:txBody>
        </p:sp>
        <p:grpSp>
          <p:nvGrpSpPr>
            <p:cNvPr id="64" name="Gruppo 63">
              <a:extLst>
                <a:ext uri="{FF2B5EF4-FFF2-40B4-BE49-F238E27FC236}">
                  <a16:creationId xmlns:a16="http://schemas.microsoft.com/office/drawing/2014/main" id="{45235CD4-5AC6-4BB4-9834-08133EDD213A}"/>
                </a:ext>
              </a:extLst>
            </p:cNvPr>
            <p:cNvGrpSpPr/>
            <p:nvPr/>
          </p:nvGrpSpPr>
          <p:grpSpPr>
            <a:xfrm>
              <a:off x="1180279" y="1172497"/>
              <a:ext cx="188236" cy="200846"/>
              <a:chOff x="3060700" y="4723156"/>
              <a:chExt cx="1401951" cy="1495873"/>
            </a:xfrm>
          </p:grpSpPr>
          <p:sp>
            <p:nvSpPr>
              <p:cNvPr id="65" name="Elemento grafico 41">
                <a:extLst>
                  <a:ext uri="{FF2B5EF4-FFF2-40B4-BE49-F238E27FC236}">
                    <a16:creationId xmlns:a16="http://schemas.microsoft.com/office/drawing/2014/main" id="{325074F9-5647-4D93-8597-768A6C6700A8}"/>
                  </a:ext>
                </a:extLst>
              </p:cNvPr>
              <p:cNvSpPr/>
              <p:nvPr/>
            </p:nvSpPr>
            <p:spPr>
              <a:xfrm>
                <a:off x="3060700" y="4723156"/>
                <a:ext cx="1401951" cy="1495873"/>
              </a:xfrm>
              <a:custGeom>
                <a:avLst/>
                <a:gdLst>
                  <a:gd name="connsiteX0" fmla="*/ 1389682 w 1401951"/>
                  <a:gd name="connsiteY0" fmla="*/ 330258 h 1495873"/>
                  <a:gd name="connsiteX1" fmla="*/ 710470 w 1401951"/>
                  <a:gd name="connsiteY1" fmla="*/ 2191 h 1495873"/>
                  <a:gd name="connsiteX2" fmla="*/ 691482 w 1401951"/>
                  <a:gd name="connsiteY2" fmla="*/ 2191 h 1495873"/>
                  <a:gd name="connsiteX3" fmla="*/ 12270 w 1401951"/>
                  <a:gd name="connsiteY3" fmla="*/ 330258 h 1495873"/>
                  <a:gd name="connsiteX4" fmla="*/ 0 w 1401951"/>
                  <a:gd name="connsiteY4" fmla="*/ 350123 h 1495873"/>
                  <a:gd name="connsiteX5" fmla="*/ 0 w 1401951"/>
                  <a:gd name="connsiteY5" fmla="*/ 1146188 h 1495873"/>
                  <a:gd name="connsiteX6" fmla="*/ 12270 w 1401951"/>
                  <a:gd name="connsiteY6" fmla="*/ 1166054 h 1495873"/>
                  <a:gd name="connsiteX7" fmla="*/ 691482 w 1401951"/>
                  <a:gd name="connsiteY7" fmla="*/ 1493828 h 1495873"/>
                  <a:gd name="connsiteX8" fmla="*/ 701122 w 1401951"/>
                  <a:gd name="connsiteY8" fmla="*/ 1495873 h 1495873"/>
                  <a:gd name="connsiteX9" fmla="*/ 710762 w 1401951"/>
                  <a:gd name="connsiteY9" fmla="*/ 1493828 h 1495873"/>
                  <a:gd name="connsiteX10" fmla="*/ 1389682 w 1401951"/>
                  <a:gd name="connsiteY10" fmla="*/ 1165762 h 1495873"/>
                  <a:gd name="connsiteX11" fmla="*/ 1401952 w 1401951"/>
                  <a:gd name="connsiteY11" fmla="*/ 1145896 h 1495873"/>
                  <a:gd name="connsiteX12" fmla="*/ 1401952 w 1401951"/>
                  <a:gd name="connsiteY12" fmla="*/ 349831 h 1495873"/>
                  <a:gd name="connsiteX13" fmla="*/ 1389682 w 1401951"/>
                  <a:gd name="connsiteY13" fmla="*/ 330258 h 1495873"/>
                  <a:gd name="connsiteX14" fmla="*/ 701122 w 1401951"/>
                  <a:gd name="connsiteY14" fmla="*/ 46303 h 1495873"/>
                  <a:gd name="connsiteX15" fmla="*/ 1329795 w 1401951"/>
                  <a:gd name="connsiteY15" fmla="*/ 349831 h 1495873"/>
                  <a:gd name="connsiteX16" fmla="*/ 1147503 w 1401951"/>
                  <a:gd name="connsiteY16" fmla="*/ 437763 h 1495873"/>
                  <a:gd name="connsiteX17" fmla="*/ 1143705 w 1401951"/>
                  <a:gd name="connsiteY17" fmla="*/ 435426 h 1495873"/>
                  <a:gd name="connsiteX18" fmla="*/ 519415 w 1401951"/>
                  <a:gd name="connsiteY18" fmla="*/ 134236 h 1495873"/>
                  <a:gd name="connsiteX19" fmla="*/ 701122 w 1401951"/>
                  <a:gd name="connsiteY19" fmla="*/ 46303 h 1495873"/>
                  <a:gd name="connsiteX20" fmla="*/ 469752 w 1401951"/>
                  <a:gd name="connsiteY20" fmla="*/ 158775 h 1495873"/>
                  <a:gd name="connsiteX21" fmla="*/ 1097548 w 1401951"/>
                  <a:gd name="connsiteY21" fmla="*/ 461718 h 1495873"/>
                  <a:gd name="connsiteX22" fmla="*/ 969009 w 1401951"/>
                  <a:gd name="connsiteY22" fmla="*/ 523651 h 1495873"/>
                  <a:gd name="connsiteX23" fmla="*/ 341505 w 1401951"/>
                  <a:gd name="connsiteY23" fmla="*/ 221000 h 1495873"/>
                  <a:gd name="connsiteX24" fmla="*/ 469752 w 1401951"/>
                  <a:gd name="connsiteY24" fmla="*/ 158775 h 1495873"/>
                  <a:gd name="connsiteX25" fmla="*/ 1112447 w 1401951"/>
                  <a:gd name="connsiteY25" fmla="*/ 503493 h 1495873"/>
                  <a:gd name="connsiteX26" fmla="*/ 1112447 w 1401951"/>
                  <a:gd name="connsiteY26" fmla="*/ 732819 h 1495873"/>
                  <a:gd name="connsiteX27" fmla="*/ 992380 w 1401951"/>
                  <a:gd name="connsiteY27" fmla="*/ 790661 h 1495873"/>
                  <a:gd name="connsiteX28" fmla="*/ 992380 w 1401951"/>
                  <a:gd name="connsiteY28" fmla="*/ 561336 h 1495873"/>
                  <a:gd name="connsiteX29" fmla="*/ 1112447 w 1401951"/>
                  <a:gd name="connsiteY29" fmla="*/ 503493 h 1495873"/>
                  <a:gd name="connsiteX30" fmla="*/ 1358132 w 1401951"/>
                  <a:gd name="connsiteY30" fmla="*/ 1132458 h 1495873"/>
                  <a:gd name="connsiteX31" fmla="*/ 722740 w 1401951"/>
                  <a:gd name="connsiteY31" fmla="*/ 1439199 h 1495873"/>
                  <a:gd name="connsiteX32" fmla="*/ 722740 w 1401951"/>
                  <a:gd name="connsiteY32" fmla="*/ 691628 h 1495873"/>
                  <a:gd name="connsiteX33" fmla="*/ 874358 w 1401951"/>
                  <a:gd name="connsiteY33" fmla="*/ 618594 h 1495873"/>
                  <a:gd name="connsiteX34" fmla="*/ 884582 w 1401951"/>
                  <a:gd name="connsiteY34" fmla="*/ 589381 h 1495873"/>
                  <a:gd name="connsiteX35" fmla="*/ 855369 w 1401951"/>
                  <a:gd name="connsiteY35" fmla="*/ 579156 h 1495873"/>
                  <a:gd name="connsiteX36" fmla="*/ 701122 w 1401951"/>
                  <a:gd name="connsiteY36" fmla="*/ 653358 h 1495873"/>
                  <a:gd name="connsiteX37" fmla="*/ 640358 w 1401951"/>
                  <a:gd name="connsiteY37" fmla="*/ 624145 h 1495873"/>
                  <a:gd name="connsiteX38" fmla="*/ 611145 w 1401951"/>
                  <a:gd name="connsiteY38" fmla="*/ 634369 h 1495873"/>
                  <a:gd name="connsiteX39" fmla="*/ 621369 w 1401951"/>
                  <a:gd name="connsiteY39" fmla="*/ 663583 h 1495873"/>
                  <a:gd name="connsiteX40" fmla="*/ 679212 w 1401951"/>
                  <a:gd name="connsiteY40" fmla="*/ 691628 h 1495873"/>
                  <a:gd name="connsiteX41" fmla="*/ 679212 w 1401951"/>
                  <a:gd name="connsiteY41" fmla="*/ 1439199 h 1495873"/>
                  <a:gd name="connsiteX42" fmla="*/ 43820 w 1401951"/>
                  <a:gd name="connsiteY42" fmla="*/ 1132458 h 1495873"/>
                  <a:gd name="connsiteX43" fmla="*/ 43820 w 1401951"/>
                  <a:gd name="connsiteY43" fmla="*/ 384887 h 1495873"/>
                  <a:gd name="connsiteX44" fmla="*/ 527594 w 1401951"/>
                  <a:gd name="connsiteY44" fmla="*/ 618302 h 1495873"/>
                  <a:gd name="connsiteX45" fmla="*/ 537235 w 1401951"/>
                  <a:gd name="connsiteY45" fmla="*/ 620347 h 1495873"/>
                  <a:gd name="connsiteX46" fmla="*/ 557100 w 1401951"/>
                  <a:gd name="connsiteY46" fmla="*/ 608077 h 1495873"/>
                  <a:gd name="connsiteX47" fmla="*/ 546875 w 1401951"/>
                  <a:gd name="connsiteY47" fmla="*/ 578864 h 1495873"/>
                  <a:gd name="connsiteX48" fmla="*/ 72449 w 1401951"/>
                  <a:gd name="connsiteY48" fmla="*/ 349831 h 1495873"/>
                  <a:gd name="connsiteX49" fmla="*/ 290089 w 1401951"/>
                  <a:gd name="connsiteY49" fmla="*/ 244662 h 1495873"/>
                  <a:gd name="connsiteX50" fmla="*/ 948268 w 1401951"/>
                  <a:gd name="connsiteY50" fmla="*/ 562504 h 1495873"/>
                  <a:gd name="connsiteX51" fmla="*/ 948560 w 1401951"/>
                  <a:gd name="connsiteY51" fmla="*/ 562797 h 1495873"/>
                  <a:gd name="connsiteX52" fmla="*/ 948560 w 1401951"/>
                  <a:gd name="connsiteY52" fmla="*/ 825717 h 1495873"/>
                  <a:gd name="connsiteX53" fmla="*/ 958784 w 1401951"/>
                  <a:gd name="connsiteY53" fmla="*/ 844414 h 1495873"/>
                  <a:gd name="connsiteX54" fmla="*/ 970470 w 1401951"/>
                  <a:gd name="connsiteY54" fmla="*/ 847627 h 1495873"/>
                  <a:gd name="connsiteX55" fmla="*/ 980110 w 1401951"/>
                  <a:gd name="connsiteY55" fmla="*/ 845582 h 1495873"/>
                  <a:gd name="connsiteX56" fmla="*/ 1143997 w 1401951"/>
                  <a:gd name="connsiteY56" fmla="*/ 766414 h 1495873"/>
                  <a:gd name="connsiteX57" fmla="*/ 1156267 w 1401951"/>
                  <a:gd name="connsiteY57" fmla="*/ 746549 h 1495873"/>
                  <a:gd name="connsiteX58" fmla="*/ 1156267 w 1401951"/>
                  <a:gd name="connsiteY58" fmla="*/ 482167 h 1495873"/>
                  <a:gd name="connsiteX59" fmla="*/ 1358424 w 1401951"/>
                  <a:gd name="connsiteY59" fmla="*/ 384595 h 1495873"/>
                  <a:gd name="connsiteX60" fmla="*/ 1358132 w 1401951"/>
                  <a:gd name="connsiteY60" fmla="*/ 1132458 h 1495873"/>
                  <a:gd name="connsiteX61" fmla="*/ 1358132 w 1401951"/>
                  <a:gd name="connsiteY61" fmla="*/ 1132458 h 149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01951" h="1495873">
                    <a:moveTo>
                      <a:pt x="1389682" y="330258"/>
                    </a:moveTo>
                    <a:lnTo>
                      <a:pt x="710470" y="2191"/>
                    </a:lnTo>
                    <a:cubicBezTo>
                      <a:pt x="704336" y="-730"/>
                      <a:pt x="697324" y="-730"/>
                      <a:pt x="691482" y="2191"/>
                    </a:cubicBezTo>
                    <a:lnTo>
                      <a:pt x="12270" y="330258"/>
                    </a:lnTo>
                    <a:cubicBezTo>
                      <a:pt x="4674" y="334055"/>
                      <a:pt x="0" y="341651"/>
                      <a:pt x="0" y="350123"/>
                    </a:cubicBezTo>
                    <a:lnTo>
                      <a:pt x="0" y="1146188"/>
                    </a:lnTo>
                    <a:cubicBezTo>
                      <a:pt x="0" y="1154660"/>
                      <a:pt x="4674" y="1162256"/>
                      <a:pt x="12270" y="1166054"/>
                    </a:cubicBezTo>
                    <a:lnTo>
                      <a:pt x="691482" y="1493828"/>
                    </a:lnTo>
                    <a:cubicBezTo>
                      <a:pt x="694403" y="1495289"/>
                      <a:pt x="697616" y="1495873"/>
                      <a:pt x="701122" y="1495873"/>
                    </a:cubicBezTo>
                    <a:cubicBezTo>
                      <a:pt x="704336" y="1495873"/>
                      <a:pt x="707549" y="1495289"/>
                      <a:pt x="710762" y="1493828"/>
                    </a:cubicBezTo>
                    <a:lnTo>
                      <a:pt x="1389682" y="1165762"/>
                    </a:lnTo>
                    <a:cubicBezTo>
                      <a:pt x="1397278" y="1161964"/>
                      <a:pt x="1401952" y="1154368"/>
                      <a:pt x="1401952" y="1145896"/>
                    </a:cubicBezTo>
                    <a:lnTo>
                      <a:pt x="1401952" y="349831"/>
                    </a:lnTo>
                    <a:cubicBezTo>
                      <a:pt x="1401952" y="341359"/>
                      <a:pt x="1397278" y="333763"/>
                      <a:pt x="1389682" y="330258"/>
                    </a:cubicBezTo>
                    <a:close/>
                    <a:moveTo>
                      <a:pt x="701122" y="46303"/>
                    </a:moveTo>
                    <a:lnTo>
                      <a:pt x="1329795" y="349831"/>
                    </a:lnTo>
                    <a:lnTo>
                      <a:pt x="1147503" y="437763"/>
                    </a:lnTo>
                    <a:cubicBezTo>
                      <a:pt x="1146335" y="436887"/>
                      <a:pt x="1145166" y="436010"/>
                      <a:pt x="1143705" y="435426"/>
                    </a:cubicBezTo>
                    <a:lnTo>
                      <a:pt x="519415" y="134236"/>
                    </a:lnTo>
                    <a:lnTo>
                      <a:pt x="701122" y="46303"/>
                    </a:lnTo>
                    <a:close/>
                    <a:moveTo>
                      <a:pt x="469752" y="158775"/>
                    </a:moveTo>
                    <a:lnTo>
                      <a:pt x="1097548" y="461718"/>
                    </a:lnTo>
                    <a:lnTo>
                      <a:pt x="969009" y="523651"/>
                    </a:lnTo>
                    <a:lnTo>
                      <a:pt x="341505" y="221000"/>
                    </a:lnTo>
                    <a:lnTo>
                      <a:pt x="469752" y="158775"/>
                    </a:lnTo>
                    <a:close/>
                    <a:moveTo>
                      <a:pt x="1112447" y="503493"/>
                    </a:moveTo>
                    <a:lnTo>
                      <a:pt x="1112447" y="732819"/>
                    </a:lnTo>
                    <a:lnTo>
                      <a:pt x="992380" y="790661"/>
                    </a:lnTo>
                    <a:lnTo>
                      <a:pt x="992380" y="561336"/>
                    </a:lnTo>
                    <a:lnTo>
                      <a:pt x="1112447" y="503493"/>
                    </a:lnTo>
                    <a:close/>
                    <a:moveTo>
                      <a:pt x="1358132" y="1132458"/>
                    </a:moveTo>
                    <a:lnTo>
                      <a:pt x="722740" y="1439199"/>
                    </a:lnTo>
                    <a:lnTo>
                      <a:pt x="722740" y="691628"/>
                    </a:lnTo>
                    <a:lnTo>
                      <a:pt x="874358" y="618594"/>
                    </a:lnTo>
                    <a:cubicBezTo>
                      <a:pt x="885167" y="613336"/>
                      <a:pt x="889841" y="600190"/>
                      <a:pt x="884582" y="589381"/>
                    </a:cubicBezTo>
                    <a:cubicBezTo>
                      <a:pt x="879324" y="578572"/>
                      <a:pt x="866178" y="573898"/>
                      <a:pt x="855369" y="579156"/>
                    </a:cubicBezTo>
                    <a:lnTo>
                      <a:pt x="701122" y="653358"/>
                    </a:lnTo>
                    <a:lnTo>
                      <a:pt x="640358" y="624145"/>
                    </a:lnTo>
                    <a:cubicBezTo>
                      <a:pt x="629549" y="618886"/>
                      <a:pt x="616403" y="623560"/>
                      <a:pt x="611145" y="634369"/>
                    </a:cubicBezTo>
                    <a:cubicBezTo>
                      <a:pt x="605886" y="645178"/>
                      <a:pt x="610560" y="658324"/>
                      <a:pt x="621369" y="663583"/>
                    </a:cubicBezTo>
                    <a:lnTo>
                      <a:pt x="679212" y="691628"/>
                    </a:lnTo>
                    <a:lnTo>
                      <a:pt x="679212" y="1439199"/>
                    </a:lnTo>
                    <a:lnTo>
                      <a:pt x="43820" y="1132458"/>
                    </a:lnTo>
                    <a:lnTo>
                      <a:pt x="43820" y="384887"/>
                    </a:lnTo>
                    <a:lnTo>
                      <a:pt x="527594" y="618302"/>
                    </a:lnTo>
                    <a:cubicBezTo>
                      <a:pt x="530808" y="619763"/>
                      <a:pt x="534021" y="620347"/>
                      <a:pt x="537235" y="620347"/>
                    </a:cubicBezTo>
                    <a:cubicBezTo>
                      <a:pt x="545415" y="620347"/>
                      <a:pt x="553302" y="615673"/>
                      <a:pt x="557100" y="608077"/>
                    </a:cubicBezTo>
                    <a:cubicBezTo>
                      <a:pt x="562358" y="597268"/>
                      <a:pt x="557684" y="584122"/>
                      <a:pt x="546875" y="578864"/>
                    </a:cubicBezTo>
                    <a:lnTo>
                      <a:pt x="72449" y="349831"/>
                    </a:lnTo>
                    <a:lnTo>
                      <a:pt x="290089" y="244662"/>
                    </a:lnTo>
                    <a:lnTo>
                      <a:pt x="948268" y="562504"/>
                    </a:lnTo>
                    <a:cubicBezTo>
                      <a:pt x="948268" y="562504"/>
                      <a:pt x="948560" y="562797"/>
                      <a:pt x="948560" y="562797"/>
                    </a:cubicBezTo>
                    <a:lnTo>
                      <a:pt x="948560" y="825717"/>
                    </a:lnTo>
                    <a:cubicBezTo>
                      <a:pt x="948560" y="833313"/>
                      <a:pt x="952357" y="840324"/>
                      <a:pt x="958784" y="844414"/>
                    </a:cubicBezTo>
                    <a:cubicBezTo>
                      <a:pt x="962290" y="846751"/>
                      <a:pt x="966380" y="847627"/>
                      <a:pt x="970470" y="847627"/>
                    </a:cubicBezTo>
                    <a:cubicBezTo>
                      <a:pt x="973683" y="847627"/>
                      <a:pt x="976897" y="847043"/>
                      <a:pt x="980110" y="845582"/>
                    </a:cubicBezTo>
                    <a:lnTo>
                      <a:pt x="1143997" y="766414"/>
                    </a:lnTo>
                    <a:cubicBezTo>
                      <a:pt x="1151593" y="762616"/>
                      <a:pt x="1156267" y="755021"/>
                      <a:pt x="1156267" y="746549"/>
                    </a:cubicBezTo>
                    <a:lnTo>
                      <a:pt x="1156267" y="482167"/>
                    </a:lnTo>
                    <a:lnTo>
                      <a:pt x="1358424" y="384595"/>
                    </a:lnTo>
                    <a:lnTo>
                      <a:pt x="1358132" y="1132458"/>
                    </a:lnTo>
                    <a:lnTo>
                      <a:pt x="1358132" y="1132458"/>
                    </a:lnTo>
                    <a:close/>
                  </a:path>
                </a:pathLst>
              </a:custGeom>
              <a:solidFill>
                <a:srgbClr val="313840"/>
              </a:solidFill>
              <a:ln w="2917" cap="flat">
                <a:noFill/>
                <a:prstDash val="solid"/>
                <a:miter/>
              </a:ln>
            </p:spPr>
            <p:txBody>
              <a:bodyPr rtlCol="0" anchor="ctr"/>
              <a:lstStyle/>
              <a:p>
                <a:endParaRPr lang="it-IT"/>
              </a:p>
            </p:txBody>
          </p:sp>
          <p:sp>
            <p:nvSpPr>
              <p:cNvPr id="66" name="Elemento grafico 41">
                <a:extLst>
                  <a:ext uri="{FF2B5EF4-FFF2-40B4-BE49-F238E27FC236}">
                    <a16:creationId xmlns:a16="http://schemas.microsoft.com/office/drawing/2014/main" id="{88632578-8305-47E4-8ECD-74D2CDBFEE8A}"/>
                  </a:ext>
                </a:extLst>
              </p:cNvPr>
              <p:cNvSpPr/>
              <p:nvPr/>
            </p:nvSpPr>
            <p:spPr>
              <a:xfrm>
                <a:off x="3154355" y="5720237"/>
                <a:ext cx="143495" cy="91849"/>
              </a:xfrm>
              <a:custGeom>
                <a:avLst/>
                <a:gdLst>
                  <a:gd name="connsiteX0" fmla="*/ 130995 w 143495"/>
                  <a:gd name="connsiteY0" fmla="*/ 50366 h 91849"/>
                  <a:gd name="connsiteX1" fmla="*/ 31378 w 143495"/>
                  <a:gd name="connsiteY1" fmla="*/ 2164 h 91849"/>
                  <a:gd name="connsiteX2" fmla="*/ 2164 w 143495"/>
                  <a:gd name="connsiteY2" fmla="*/ 12389 h 91849"/>
                  <a:gd name="connsiteX3" fmla="*/ 12389 w 143495"/>
                  <a:gd name="connsiteY3" fmla="*/ 41602 h 91849"/>
                  <a:gd name="connsiteX4" fmla="*/ 112007 w 143495"/>
                  <a:gd name="connsiteY4" fmla="*/ 89805 h 91849"/>
                  <a:gd name="connsiteX5" fmla="*/ 121647 w 143495"/>
                  <a:gd name="connsiteY5" fmla="*/ 91850 h 91849"/>
                  <a:gd name="connsiteX6" fmla="*/ 141512 w 143495"/>
                  <a:gd name="connsiteY6" fmla="*/ 79580 h 91849"/>
                  <a:gd name="connsiteX7" fmla="*/ 130995 w 143495"/>
                  <a:gd name="connsiteY7" fmla="*/ 50366 h 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495" h="91849">
                    <a:moveTo>
                      <a:pt x="130995" y="50366"/>
                    </a:moveTo>
                    <a:lnTo>
                      <a:pt x="31378" y="2164"/>
                    </a:lnTo>
                    <a:cubicBezTo>
                      <a:pt x="20569" y="-3094"/>
                      <a:pt x="7423" y="1580"/>
                      <a:pt x="2164" y="12389"/>
                    </a:cubicBezTo>
                    <a:cubicBezTo>
                      <a:pt x="-3094" y="23198"/>
                      <a:pt x="1580" y="36344"/>
                      <a:pt x="12389" y="41602"/>
                    </a:cubicBezTo>
                    <a:lnTo>
                      <a:pt x="112007" y="89805"/>
                    </a:lnTo>
                    <a:cubicBezTo>
                      <a:pt x="115220" y="91265"/>
                      <a:pt x="118434" y="91850"/>
                      <a:pt x="121647" y="91850"/>
                    </a:cubicBezTo>
                    <a:cubicBezTo>
                      <a:pt x="129827" y="91850"/>
                      <a:pt x="137715" y="87175"/>
                      <a:pt x="141512" y="79580"/>
                    </a:cubicBezTo>
                    <a:cubicBezTo>
                      <a:pt x="146479" y="68771"/>
                      <a:pt x="141804" y="55625"/>
                      <a:pt x="130995" y="50366"/>
                    </a:cubicBezTo>
                    <a:close/>
                  </a:path>
                </a:pathLst>
              </a:custGeom>
              <a:solidFill>
                <a:srgbClr val="313840"/>
              </a:solidFill>
              <a:ln w="2917" cap="flat">
                <a:noFill/>
                <a:prstDash val="solid"/>
                <a:miter/>
              </a:ln>
            </p:spPr>
            <p:txBody>
              <a:bodyPr rtlCol="0" anchor="ctr"/>
              <a:lstStyle/>
              <a:p>
                <a:endParaRPr lang="it-IT"/>
              </a:p>
            </p:txBody>
          </p:sp>
          <p:sp>
            <p:nvSpPr>
              <p:cNvPr id="67" name="Elemento grafico 41">
                <a:extLst>
                  <a:ext uri="{FF2B5EF4-FFF2-40B4-BE49-F238E27FC236}">
                    <a16:creationId xmlns:a16="http://schemas.microsoft.com/office/drawing/2014/main" id="{85100B10-224C-4BA5-86DB-01F1EB03EDEE}"/>
                  </a:ext>
                </a:extLst>
              </p:cNvPr>
              <p:cNvSpPr/>
              <p:nvPr/>
            </p:nvSpPr>
            <p:spPr>
              <a:xfrm>
                <a:off x="3154355" y="5616237"/>
                <a:ext cx="235225" cy="135961"/>
              </a:xfrm>
              <a:custGeom>
                <a:avLst/>
                <a:gdLst>
                  <a:gd name="connsiteX0" fmla="*/ 222726 w 235225"/>
                  <a:gd name="connsiteY0" fmla="*/ 94479 h 135961"/>
                  <a:gd name="connsiteX1" fmla="*/ 31378 w 235225"/>
                  <a:gd name="connsiteY1" fmla="*/ 2164 h 135961"/>
                  <a:gd name="connsiteX2" fmla="*/ 2164 w 235225"/>
                  <a:gd name="connsiteY2" fmla="*/ 12389 h 135961"/>
                  <a:gd name="connsiteX3" fmla="*/ 12389 w 235225"/>
                  <a:gd name="connsiteY3" fmla="*/ 41602 h 135961"/>
                  <a:gd name="connsiteX4" fmla="*/ 203737 w 235225"/>
                  <a:gd name="connsiteY4" fmla="*/ 133917 h 135961"/>
                  <a:gd name="connsiteX5" fmla="*/ 213377 w 235225"/>
                  <a:gd name="connsiteY5" fmla="*/ 135962 h 135961"/>
                  <a:gd name="connsiteX6" fmla="*/ 233242 w 235225"/>
                  <a:gd name="connsiteY6" fmla="*/ 123692 h 135961"/>
                  <a:gd name="connsiteX7" fmla="*/ 222726 w 235225"/>
                  <a:gd name="connsiteY7" fmla="*/ 94479 h 13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225" h="135961">
                    <a:moveTo>
                      <a:pt x="222726" y="94479"/>
                    </a:moveTo>
                    <a:lnTo>
                      <a:pt x="31378" y="2164"/>
                    </a:lnTo>
                    <a:cubicBezTo>
                      <a:pt x="20569" y="-3094"/>
                      <a:pt x="7423" y="1580"/>
                      <a:pt x="2164" y="12389"/>
                    </a:cubicBezTo>
                    <a:cubicBezTo>
                      <a:pt x="-3094" y="23198"/>
                      <a:pt x="1580" y="36344"/>
                      <a:pt x="12389" y="41602"/>
                    </a:cubicBezTo>
                    <a:lnTo>
                      <a:pt x="203737" y="133917"/>
                    </a:lnTo>
                    <a:cubicBezTo>
                      <a:pt x="206950" y="135377"/>
                      <a:pt x="210164" y="135962"/>
                      <a:pt x="213377" y="135962"/>
                    </a:cubicBezTo>
                    <a:cubicBezTo>
                      <a:pt x="221557" y="135962"/>
                      <a:pt x="229445" y="131288"/>
                      <a:pt x="233242" y="123692"/>
                    </a:cubicBezTo>
                    <a:cubicBezTo>
                      <a:pt x="238209" y="112883"/>
                      <a:pt x="233535" y="99737"/>
                      <a:pt x="222726" y="94479"/>
                    </a:cubicBezTo>
                    <a:close/>
                  </a:path>
                </a:pathLst>
              </a:custGeom>
              <a:solidFill>
                <a:srgbClr val="313840"/>
              </a:solidFill>
              <a:ln w="2917" cap="flat">
                <a:noFill/>
                <a:prstDash val="solid"/>
                <a:miter/>
              </a:ln>
            </p:spPr>
            <p:txBody>
              <a:bodyPr rtlCol="0" anchor="ctr"/>
              <a:lstStyle/>
              <a:p>
                <a:endParaRPr lang="it-IT"/>
              </a:p>
            </p:txBody>
          </p:sp>
        </p:grpSp>
      </p:grpSp>
      <p:pic>
        <p:nvPicPr>
          <p:cNvPr id="36" name="Picture 4">
            <a:extLst>
              <a:ext uri="{FF2B5EF4-FFF2-40B4-BE49-F238E27FC236}">
                <a16:creationId xmlns:a16="http://schemas.microsoft.com/office/drawing/2014/main" id="{82DB3B85-CD53-408D-8B5A-5F2A123DE1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8157" y="4159381"/>
            <a:ext cx="180000" cy="1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16163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a:extLst>
              <a:ext uri="{FF2B5EF4-FFF2-40B4-BE49-F238E27FC236}">
                <a16:creationId xmlns:a16="http://schemas.microsoft.com/office/drawing/2014/main" id="{159B03CB-18AE-455A-B1BC-C320C6551076}"/>
              </a:ext>
            </a:extLst>
          </p:cNvPr>
          <p:cNvSpPr>
            <a:spLocks noGrp="1"/>
          </p:cNvSpPr>
          <p:nvPr>
            <p:ph type="title"/>
          </p:nvPr>
        </p:nvSpPr>
        <p:spPr/>
        <p:txBody>
          <a:bodyPr/>
          <a:lstStyle/>
          <a:p>
            <a:r>
              <a:rPr lang="it-IT" dirty="0"/>
              <a:t>Licenze software </a:t>
            </a:r>
            <a:r>
              <a:rPr lang="it-IT" dirty="0" err="1"/>
              <a:t>multibrand</a:t>
            </a:r>
            <a:r>
              <a:rPr lang="it-IT" dirty="0"/>
              <a:t> 4 (1/2)</a:t>
            </a:r>
          </a:p>
        </p:txBody>
      </p:sp>
      <p:sp>
        <p:nvSpPr>
          <p:cNvPr id="33" name="CasellaDiTesto 32">
            <a:extLst>
              <a:ext uri="{FF2B5EF4-FFF2-40B4-BE49-F238E27FC236}">
                <a16:creationId xmlns:a16="http://schemas.microsoft.com/office/drawing/2014/main" id="{103FD0AA-7B1F-4A9C-8D6C-327625748FFE}"/>
              </a:ext>
            </a:extLst>
          </p:cNvPr>
          <p:cNvSpPr txBox="1"/>
          <p:nvPr/>
        </p:nvSpPr>
        <p:spPr>
          <a:xfrm>
            <a:off x="348816" y="1476375"/>
            <a:ext cx="6893998" cy="523220"/>
          </a:xfrm>
          <a:prstGeom prst="rect">
            <a:avLst/>
          </a:prstGeom>
          <a:noFill/>
        </p:spPr>
        <p:txBody>
          <a:bodyPr wrap="square">
            <a:spAutoFit/>
          </a:bodyPr>
          <a:lstStyle/>
          <a:p>
            <a:pPr>
              <a:spcAft>
                <a:spcPts val="450"/>
              </a:spcAft>
            </a:pPr>
            <a:r>
              <a:rPr lang="it-IT" sz="1400" dirty="0">
                <a:solidFill>
                  <a:schemeClr val="tx1">
                    <a:lumMod val="75000"/>
                    <a:lumOff val="25000"/>
                  </a:schemeClr>
                </a:solidFill>
              </a:rPr>
              <a:t>L’iniziativa prevede la fornitura </a:t>
            </a:r>
            <a:r>
              <a:rPr lang="it-IT" sz="1400" dirty="0" err="1">
                <a:solidFill>
                  <a:schemeClr val="tx1">
                    <a:lumMod val="75000"/>
                    <a:lumOff val="25000"/>
                  </a:schemeClr>
                </a:solidFill>
              </a:rPr>
              <a:t>multibrand</a:t>
            </a:r>
            <a:r>
              <a:rPr lang="it-IT" sz="1400" dirty="0">
                <a:solidFill>
                  <a:schemeClr val="tx1">
                    <a:lumMod val="75000"/>
                    <a:lumOff val="25000"/>
                  </a:schemeClr>
                </a:solidFill>
              </a:rPr>
              <a:t> di prodotti software e servizi connessi per le P.A. e, solo per alcuni lotti/brand, il rinnovo della manutenzione per i prodotti software già in uso</a:t>
            </a:r>
          </a:p>
        </p:txBody>
      </p:sp>
      <p:sp>
        <p:nvSpPr>
          <p:cNvPr id="34" name="CasellaDiTesto 33">
            <a:extLst>
              <a:ext uri="{FF2B5EF4-FFF2-40B4-BE49-F238E27FC236}">
                <a16:creationId xmlns:a16="http://schemas.microsoft.com/office/drawing/2014/main" id="{C4D4D3EF-0523-4BB0-99CF-A4A30DD1128D}"/>
              </a:ext>
            </a:extLst>
          </p:cNvPr>
          <p:cNvSpPr txBox="1"/>
          <p:nvPr/>
        </p:nvSpPr>
        <p:spPr>
          <a:xfrm>
            <a:off x="353543" y="2253123"/>
            <a:ext cx="3480989" cy="1985159"/>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Servizi / Prodotti</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Fornitura di prodotti dei diversi brand</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Consegna</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Garanzia</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Manutenzione</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Reportistica</a:t>
            </a:r>
          </a:p>
          <a:p>
            <a:pPr marL="214313" indent="-214313">
              <a:spcAft>
                <a:spcPts val="450"/>
              </a:spcAft>
              <a:buFont typeface="Arial" panose="020B0604020202020204" pitchFamily="34" charset="0"/>
              <a:buChar char="•"/>
            </a:pPr>
            <a:r>
              <a:rPr lang="it-IT" sz="1400" dirty="0" err="1">
                <a:solidFill>
                  <a:schemeClr val="tx1">
                    <a:lumMod val="75000"/>
                    <a:lumOff val="25000"/>
                  </a:schemeClr>
                </a:solidFill>
              </a:rPr>
              <a:t>Contact</a:t>
            </a:r>
            <a:r>
              <a:rPr lang="it-IT" sz="1400" dirty="0">
                <a:solidFill>
                  <a:schemeClr val="tx1">
                    <a:lumMod val="75000"/>
                    <a:lumOff val="25000"/>
                  </a:schemeClr>
                </a:solidFill>
              </a:rPr>
              <a:t> Center</a:t>
            </a:r>
          </a:p>
        </p:txBody>
      </p:sp>
      <p:sp>
        <p:nvSpPr>
          <p:cNvPr id="35" name="CasellaDiTesto 34">
            <a:extLst>
              <a:ext uri="{FF2B5EF4-FFF2-40B4-BE49-F238E27FC236}">
                <a16:creationId xmlns:a16="http://schemas.microsoft.com/office/drawing/2014/main" id="{DED2DF5D-18DB-4CE4-AC07-DB57CE4B69AB}"/>
              </a:ext>
            </a:extLst>
          </p:cNvPr>
          <p:cNvSpPr txBox="1"/>
          <p:nvPr/>
        </p:nvSpPr>
        <p:spPr>
          <a:xfrm>
            <a:off x="348815" y="4681295"/>
            <a:ext cx="6893998" cy="1728678"/>
          </a:xfrm>
          <a:prstGeom prst="rect">
            <a:avLst/>
          </a:prstGeom>
          <a:noFill/>
        </p:spPr>
        <p:txBody>
          <a:bodyPr wrap="square">
            <a:spAutoFit/>
          </a:bodyPr>
          <a:lstStyle/>
          <a:p>
            <a:pPr marL="214313" indent="-214313">
              <a:spcAft>
                <a:spcPts val="450"/>
              </a:spcAft>
              <a:buFont typeface="Arial" panose="020B0604020202020204" pitchFamily="34" charset="0"/>
              <a:buChar char="•"/>
            </a:pPr>
            <a:r>
              <a:rPr lang="it-IT" sz="1400" dirty="0">
                <a:solidFill>
                  <a:schemeClr val="tx1">
                    <a:lumMod val="75000"/>
                    <a:lumOff val="25000"/>
                  </a:schemeClr>
                </a:solidFill>
              </a:rPr>
              <a:t>Riduzione dei costi di acquisto grazie all'applicazione di un listino scontato anche per l'acquisto di singole licenze</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Possibilità di approvvigionarsi attraverso un unico strumento dei prodotti software dei differenti brand e del relativo rinnovo della manutenzione</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Aggiornamento del listino in Convenzione, sia in termini di prodotti (per garantire sempre le ultime versioni di Software disponibili) sia di prezzi (per recepire eventuali riduzioni dei prezzi dei Software definiti dallo stesso produttore)</a:t>
            </a:r>
          </a:p>
        </p:txBody>
      </p:sp>
      <p:sp>
        <p:nvSpPr>
          <p:cNvPr id="37" name="CasellaDiTesto 36">
            <a:extLst>
              <a:ext uri="{FF2B5EF4-FFF2-40B4-BE49-F238E27FC236}">
                <a16:creationId xmlns:a16="http://schemas.microsoft.com/office/drawing/2014/main" id="{5FD5201D-A351-4AAC-B048-D0A88CB1D2BE}"/>
              </a:ext>
            </a:extLst>
          </p:cNvPr>
          <p:cNvSpPr txBox="1"/>
          <p:nvPr/>
        </p:nvSpPr>
        <p:spPr>
          <a:xfrm>
            <a:off x="348815" y="4428703"/>
            <a:ext cx="2940077" cy="307777"/>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Vantaggi</a:t>
            </a:r>
            <a:endParaRPr lang="it-IT" sz="2000" b="1" dirty="0">
              <a:solidFill>
                <a:schemeClr val="tx1">
                  <a:lumMod val="75000"/>
                  <a:lumOff val="25000"/>
                </a:schemeClr>
              </a:solidFill>
            </a:endParaRPr>
          </a:p>
        </p:txBody>
      </p:sp>
      <p:sp>
        <p:nvSpPr>
          <p:cNvPr id="38" name="CasellaDiTesto 37">
            <a:extLst>
              <a:ext uri="{FF2B5EF4-FFF2-40B4-BE49-F238E27FC236}">
                <a16:creationId xmlns:a16="http://schemas.microsoft.com/office/drawing/2014/main" id="{E00B9923-BE16-4B51-ABE4-DC485C2CB932}"/>
              </a:ext>
            </a:extLst>
          </p:cNvPr>
          <p:cNvSpPr txBox="1"/>
          <p:nvPr/>
        </p:nvSpPr>
        <p:spPr>
          <a:xfrm>
            <a:off x="353544" y="944399"/>
            <a:ext cx="6889269" cy="400110"/>
          </a:xfrm>
          <a:prstGeom prst="rect">
            <a:avLst/>
          </a:prstGeom>
          <a:noFill/>
        </p:spPr>
        <p:txBody>
          <a:bodyPr wrap="square">
            <a:spAutoFit/>
          </a:bodyPr>
          <a:lstStyle/>
          <a:p>
            <a:pPr>
              <a:spcAft>
                <a:spcPts val="450"/>
              </a:spcAft>
            </a:pPr>
            <a:r>
              <a:rPr lang="it-IT" b="1" dirty="0">
                <a:solidFill>
                  <a:schemeClr val="tx1">
                    <a:lumMod val="75000"/>
                    <a:lumOff val="25000"/>
                  </a:schemeClr>
                </a:solidFill>
              </a:rPr>
              <a:t>Licenze software </a:t>
            </a:r>
            <a:r>
              <a:rPr lang="it-IT" b="1" dirty="0" err="1">
                <a:solidFill>
                  <a:schemeClr val="tx1">
                    <a:lumMod val="75000"/>
                    <a:lumOff val="25000"/>
                  </a:schemeClr>
                </a:solidFill>
              </a:rPr>
              <a:t>multibrand</a:t>
            </a:r>
            <a:r>
              <a:rPr lang="it-IT" b="1" dirty="0">
                <a:solidFill>
                  <a:schemeClr val="tx1">
                    <a:lumMod val="75000"/>
                    <a:lumOff val="25000"/>
                  </a:schemeClr>
                </a:solidFill>
              </a:rPr>
              <a:t> 4</a:t>
            </a:r>
          </a:p>
        </p:txBody>
      </p:sp>
      <p:grpSp>
        <p:nvGrpSpPr>
          <p:cNvPr id="5" name="Gruppo 4">
            <a:extLst>
              <a:ext uri="{FF2B5EF4-FFF2-40B4-BE49-F238E27FC236}">
                <a16:creationId xmlns:a16="http://schemas.microsoft.com/office/drawing/2014/main" id="{DA38122B-72E1-4512-A4B8-60B6424A2FE9}"/>
              </a:ext>
            </a:extLst>
          </p:cNvPr>
          <p:cNvGrpSpPr/>
          <p:nvPr/>
        </p:nvGrpSpPr>
        <p:grpSpPr>
          <a:xfrm>
            <a:off x="10457552" y="0"/>
            <a:ext cx="74693" cy="7567588"/>
            <a:chOff x="10457552" y="0"/>
            <a:chExt cx="74693" cy="7567588"/>
          </a:xfrm>
          <a:solidFill>
            <a:srgbClr val="AAB964"/>
          </a:solidFill>
        </p:grpSpPr>
        <p:sp>
          <p:nvSpPr>
            <p:cNvPr id="4" name="Rettangolo 3">
              <a:extLst>
                <a:ext uri="{FF2B5EF4-FFF2-40B4-BE49-F238E27FC236}">
                  <a16:creationId xmlns:a16="http://schemas.microsoft.com/office/drawing/2014/main" id="{684398B7-5272-4216-B74C-FE0F4C1B0453}"/>
                </a:ext>
              </a:extLst>
            </p:cNvPr>
            <p:cNvSpPr/>
            <p:nvPr/>
          </p:nvSpPr>
          <p:spPr>
            <a:xfrm>
              <a:off x="10457552" y="0"/>
              <a:ext cx="74693" cy="52927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7" name="Rettangolo 46">
              <a:extLst>
                <a:ext uri="{FF2B5EF4-FFF2-40B4-BE49-F238E27FC236}">
                  <a16:creationId xmlns:a16="http://schemas.microsoft.com/office/drawing/2014/main" id="{EECA3354-30A2-4FFA-A863-3A4539086409}"/>
                </a:ext>
              </a:extLst>
            </p:cNvPr>
            <p:cNvSpPr/>
            <p:nvPr/>
          </p:nvSpPr>
          <p:spPr>
            <a:xfrm>
              <a:off x="10457552" y="7296323"/>
              <a:ext cx="74693" cy="27126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pSp>
        <p:nvGrpSpPr>
          <p:cNvPr id="2" name="Gruppo 1">
            <a:extLst>
              <a:ext uri="{FF2B5EF4-FFF2-40B4-BE49-F238E27FC236}">
                <a16:creationId xmlns:a16="http://schemas.microsoft.com/office/drawing/2014/main" id="{DA4D4501-BDB1-4685-9F41-23214DE96B60}"/>
              </a:ext>
            </a:extLst>
          </p:cNvPr>
          <p:cNvGrpSpPr/>
          <p:nvPr/>
        </p:nvGrpSpPr>
        <p:grpSpPr>
          <a:xfrm>
            <a:off x="7722964" y="3081600"/>
            <a:ext cx="2529216" cy="4358580"/>
            <a:chOff x="7722964" y="2734419"/>
            <a:chExt cx="2529216" cy="4358580"/>
          </a:xfrm>
        </p:grpSpPr>
        <p:sp>
          <p:nvSpPr>
            <p:cNvPr id="31" name="CasellaDiTesto 30">
              <a:extLst>
                <a:ext uri="{FF2B5EF4-FFF2-40B4-BE49-F238E27FC236}">
                  <a16:creationId xmlns:a16="http://schemas.microsoft.com/office/drawing/2014/main" id="{E0BE3770-B40A-415D-AA95-3140F63953F2}"/>
                </a:ext>
              </a:extLst>
            </p:cNvPr>
            <p:cNvSpPr txBox="1"/>
            <p:nvPr/>
          </p:nvSpPr>
          <p:spPr>
            <a:xfrm>
              <a:off x="7722964" y="4788743"/>
              <a:ext cx="2376264" cy="738664"/>
            </a:xfrm>
            <a:prstGeom prst="rect">
              <a:avLst/>
            </a:prstGeom>
            <a:noFill/>
          </p:spPr>
          <p:txBody>
            <a:bodyPr wrap="square">
              <a:spAutoFit/>
            </a:bodyPr>
            <a:lstStyle/>
            <a:p>
              <a:r>
                <a:rPr lang="it-IT" sz="1200" b="1" dirty="0">
                  <a:solidFill>
                    <a:schemeClr val="tx1">
                      <a:lumMod val="75000"/>
                      <a:lumOff val="25000"/>
                    </a:schemeClr>
                  </a:solidFill>
                </a:rPr>
                <a:t>Durata dei contratti</a:t>
              </a:r>
            </a:p>
            <a:p>
              <a:pPr>
                <a:spcAft>
                  <a:spcPts val="450"/>
                </a:spcAft>
              </a:pPr>
              <a:r>
                <a:rPr lang="it-IT" sz="1800" dirty="0">
                  <a:solidFill>
                    <a:schemeClr val="tx1">
                      <a:lumMod val="75000"/>
                      <a:lumOff val="25000"/>
                    </a:schemeClr>
                  </a:solidFill>
                </a:rPr>
                <a:t>da 12 a 36 mesi </a:t>
              </a:r>
              <a:r>
                <a:rPr lang="it-IT" sz="1200" dirty="0">
                  <a:solidFill>
                    <a:schemeClr val="tx1">
                      <a:lumMod val="75000"/>
                      <a:lumOff val="25000"/>
                    </a:schemeClr>
                  </a:solidFill>
                </a:rPr>
                <a:t>(a seconda dei prodotti e dei singoli brand)</a:t>
              </a:r>
            </a:p>
          </p:txBody>
        </p:sp>
        <p:sp>
          <p:nvSpPr>
            <p:cNvPr id="18" name="CasellaDiTesto 17">
              <a:extLst>
                <a:ext uri="{FF2B5EF4-FFF2-40B4-BE49-F238E27FC236}">
                  <a16:creationId xmlns:a16="http://schemas.microsoft.com/office/drawing/2014/main" id="{D4BECAC2-0645-40D6-B10C-83E6B4308A7C}"/>
                </a:ext>
              </a:extLst>
            </p:cNvPr>
            <p:cNvSpPr txBox="1"/>
            <p:nvPr/>
          </p:nvSpPr>
          <p:spPr>
            <a:xfrm>
              <a:off x="9291680" y="3479662"/>
              <a:ext cx="502806" cy="584775"/>
            </a:xfrm>
            <a:prstGeom prst="rect">
              <a:avLst/>
            </a:prstGeom>
            <a:noFill/>
          </p:spPr>
          <p:txBody>
            <a:bodyPr wrap="square">
              <a:spAutoFit/>
            </a:bodyPr>
            <a:lstStyle/>
            <a:p>
              <a:r>
                <a:rPr lang="it-IT" sz="1200" b="1" dirty="0">
                  <a:solidFill>
                    <a:srgbClr val="313840"/>
                  </a:solidFill>
                </a:rPr>
                <a:t>Lotti</a:t>
              </a:r>
            </a:p>
            <a:p>
              <a:pPr>
                <a:spcAft>
                  <a:spcPts val="450"/>
                </a:spcAft>
              </a:pPr>
              <a:r>
                <a:rPr lang="it-IT" dirty="0">
                  <a:solidFill>
                    <a:srgbClr val="313840"/>
                  </a:solidFill>
                </a:rPr>
                <a:t>10</a:t>
              </a:r>
              <a:endParaRPr lang="it-IT" sz="1200" dirty="0">
                <a:solidFill>
                  <a:srgbClr val="313840"/>
                </a:solidFill>
              </a:endParaRPr>
            </a:p>
          </p:txBody>
        </p:sp>
        <p:sp>
          <p:nvSpPr>
            <p:cNvPr id="19" name="CasellaDiTesto 18">
              <a:extLst>
                <a:ext uri="{FF2B5EF4-FFF2-40B4-BE49-F238E27FC236}">
                  <a16:creationId xmlns:a16="http://schemas.microsoft.com/office/drawing/2014/main" id="{6CD4AB0F-C69A-47B0-B7B4-A9002D1AC72A}"/>
                </a:ext>
              </a:extLst>
            </p:cNvPr>
            <p:cNvSpPr txBox="1"/>
            <p:nvPr/>
          </p:nvSpPr>
          <p:spPr>
            <a:xfrm>
              <a:off x="7722964" y="3484557"/>
              <a:ext cx="1450282" cy="584775"/>
            </a:xfrm>
            <a:prstGeom prst="rect">
              <a:avLst/>
            </a:prstGeom>
            <a:noFill/>
          </p:spPr>
          <p:txBody>
            <a:bodyPr wrap="square">
              <a:spAutoFit/>
            </a:bodyPr>
            <a:lstStyle/>
            <a:p>
              <a:r>
                <a:rPr lang="it-IT" sz="1200" b="1" dirty="0">
                  <a:solidFill>
                    <a:srgbClr val="404040"/>
                  </a:solidFill>
                </a:rPr>
                <a:t>Attiva dal</a:t>
              </a:r>
            </a:p>
            <a:p>
              <a:pPr>
                <a:spcAft>
                  <a:spcPts val="450"/>
                </a:spcAft>
              </a:pPr>
              <a:r>
                <a:rPr lang="it-IT" dirty="0">
                  <a:solidFill>
                    <a:srgbClr val="404040"/>
                  </a:solidFill>
                </a:rPr>
                <a:t>02/11/2021</a:t>
              </a:r>
              <a:endParaRPr lang="it-IT" sz="1100" dirty="0">
                <a:solidFill>
                  <a:srgbClr val="404040"/>
                </a:solidFill>
              </a:endParaRPr>
            </a:p>
          </p:txBody>
        </p:sp>
        <p:sp>
          <p:nvSpPr>
            <p:cNvPr id="30" name="CasellaDiTesto 29">
              <a:extLst>
                <a:ext uri="{FF2B5EF4-FFF2-40B4-BE49-F238E27FC236}">
                  <a16:creationId xmlns:a16="http://schemas.microsoft.com/office/drawing/2014/main" id="{69CC6538-8930-4B5E-8783-5BED0FFC535D}"/>
                </a:ext>
              </a:extLst>
            </p:cNvPr>
            <p:cNvSpPr txBox="1"/>
            <p:nvPr/>
          </p:nvSpPr>
          <p:spPr>
            <a:xfrm>
              <a:off x="7722964" y="4152038"/>
              <a:ext cx="2376264" cy="553998"/>
            </a:xfrm>
            <a:prstGeom prst="rect">
              <a:avLst/>
            </a:prstGeom>
            <a:noFill/>
          </p:spPr>
          <p:txBody>
            <a:bodyPr wrap="square">
              <a:spAutoFit/>
            </a:bodyPr>
            <a:lstStyle/>
            <a:p>
              <a:r>
                <a:rPr lang="it-IT" sz="1200" b="1" dirty="0">
                  <a:solidFill>
                    <a:schemeClr val="tx1">
                      <a:lumMod val="75000"/>
                      <a:lumOff val="25000"/>
                    </a:schemeClr>
                  </a:solidFill>
                </a:rPr>
                <a:t>Durata della Convenzione</a:t>
              </a:r>
            </a:p>
            <a:p>
              <a:pPr>
                <a:spcAft>
                  <a:spcPts val="450"/>
                </a:spcAft>
              </a:pPr>
              <a:r>
                <a:rPr lang="it-IT" sz="1800" dirty="0">
                  <a:solidFill>
                    <a:schemeClr val="tx1">
                      <a:lumMod val="75000"/>
                      <a:lumOff val="25000"/>
                    </a:schemeClr>
                  </a:solidFill>
                </a:rPr>
                <a:t>12 mesi + 3</a:t>
              </a:r>
              <a:endParaRPr lang="it-IT" sz="1200" dirty="0">
                <a:solidFill>
                  <a:schemeClr val="tx1">
                    <a:lumMod val="75000"/>
                    <a:lumOff val="25000"/>
                  </a:schemeClr>
                </a:solidFill>
              </a:endParaRPr>
            </a:p>
          </p:txBody>
        </p:sp>
        <p:sp>
          <p:nvSpPr>
            <p:cNvPr id="32" name="CasellaDiTesto 31">
              <a:extLst>
                <a:ext uri="{FF2B5EF4-FFF2-40B4-BE49-F238E27FC236}">
                  <a16:creationId xmlns:a16="http://schemas.microsoft.com/office/drawing/2014/main" id="{05C907B6-0390-44C6-A673-C51F523ECAC7}"/>
                </a:ext>
              </a:extLst>
            </p:cNvPr>
            <p:cNvSpPr txBox="1"/>
            <p:nvPr/>
          </p:nvSpPr>
          <p:spPr>
            <a:xfrm>
              <a:off x="7722964" y="6567214"/>
              <a:ext cx="2376264" cy="525785"/>
            </a:xfrm>
            <a:prstGeom prst="rect">
              <a:avLst/>
            </a:prstGeom>
            <a:noFill/>
          </p:spPr>
          <p:txBody>
            <a:bodyPr wrap="square">
              <a:spAutoFit/>
            </a:bodyPr>
            <a:lstStyle/>
            <a:p>
              <a:pPr>
                <a:spcAft>
                  <a:spcPts val="450"/>
                </a:spcAft>
              </a:pPr>
              <a:r>
                <a:rPr lang="it-IT" sz="1200" b="1" dirty="0">
                  <a:solidFill>
                    <a:srgbClr val="404040"/>
                  </a:solidFill>
                  <a:ea typeface="ＭＳ Ｐゴシック"/>
                </a:rPr>
                <a:t>Link utili</a:t>
              </a:r>
            </a:p>
            <a:p>
              <a:pPr marL="171450" indent="-171450">
                <a:spcAft>
                  <a:spcPts val="450"/>
                </a:spcAft>
                <a:buFont typeface="Arial" panose="020B0604020202020204" pitchFamily="34" charset="0"/>
                <a:buChar char="•"/>
              </a:pPr>
              <a:r>
                <a:rPr lang="it-IT" sz="1200" dirty="0">
                  <a:solidFill>
                    <a:srgbClr val="404040"/>
                  </a:solidFill>
                  <a:ea typeface="ＭＳ Ｐゴシック"/>
                  <a:hlinkClick r:id="rId2"/>
                </a:rPr>
                <a:t>Scheda riassuntiva</a:t>
              </a:r>
              <a:endParaRPr lang="it-IT" sz="1200" dirty="0">
                <a:solidFill>
                  <a:srgbClr val="404040"/>
                </a:solidFill>
                <a:ea typeface="ＭＳ Ｐゴシック"/>
              </a:endParaRPr>
            </a:p>
          </p:txBody>
        </p:sp>
        <p:grpSp>
          <p:nvGrpSpPr>
            <p:cNvPr id="46" name="Gruppo 45">
              <a:extLst>
                <a:ext uri="{FF2B5EF4-FFF2-40B4-BE49-F238E27FC236}">
                  <a16:creationId xmlns:a16="http://schemas.microsoft.com/office/drawing/2014/main" id="{5B40962C-2E54-4C9F-B5B8-E16DDA3BD256}"/>
                </a:ext>
              </a:extLst>
            </p:cNvPr>
            <p:cNvGrpSpPr/>
            <p:nvPr/>
          </p:nvGrpSpPr>
          <p:grpSpPr>
            <a:xfrm>
              <a:off x="9727870" y="3756390"/>
              <a:ext cx="188236" cy="200846"/>
              <a:chOff x="3060700" y="4723156"/>
              <a:chExt cx="1401951" cy="1495873"/>
            </a:xfrm>
          </p:grpSpPr>
          <p:sp>
            <p:nvSpPr>
              <p:cNvPr id="48" name="Elemento grafico 41">
                <a:extLst>
                  <a:ext uri="{FF2B5EF4-FFF2-40B4-BE49-F238E27FC236}">
                    <a16:creationId xmlns:a16="http://schemas.microsoft.com/office/drawing/2014/main" id="{D55AB854-B6B2-456D-B415-7A05C0B5255D}"/>
                  </a:ext>
                </a:extLst>
              </p:cNvPr>
              <p:cNvSpPr/>
              <p:nvPr/>
            </p:nvSpPr>
            <p:spPr>
              <a:xfrm>
                <a:off x="3060700" y="4723156"/>
                <a:ext cx="1401951" cy="1495873"/>
              </a:xfrm>
              <a:custGeom>
                <a:avLst/>
                <a:gdLst>
                  <a:gd name="connsiteX0" fmla="*/ 1389682 w 1401951"/>
                  <a:gd name="connsiteY0" fmla="*/ 330258 h 1495873"/>
                  <a:gd name="connsiteX1" fmla="*/ 710470 w 1401951"/>
                  <a:gd name="connsiteY1" fmla="*/ 2191 h 1495873"/>
                  <a:gd name="connsiteX2" fmla="*/ 691482 w 1401951"/>
                  <a:gd name="connsiteY2" fmla="*/ 2191 h 1495873"/>
                  <a:gd name="connsiteX3" fmla="*/ 12270 w 1401951"/>
                  <a:gd name="connsiteY3" fmla="*/ 330258 h 1495873"/>
                  <a:gd name="connsiteX4" fmla="*/ 0 w 1401951"/>
                  <a:gd name="connsiteY4" fmla="*/ 350123 h 1495873"/>
                  <a:gd name="connsiteX5" fmla="*/ 0 w 1401951"/>
                  <a:gd name="connsiteY5" fmla="*/ 1146188 h 1495873"/>
                  <a:gd name="connsiteX6" fmla="*/ 12270 w 1401951"/>
                  <a:gd name="connsiteY6" fmla="*/ 1166054 h 1495873"/>
                  <a:gd name="connsiteX7" fmla="*/ 691482 w 1401951"/>
                  <a:gd name="connsiteY7" fmla="*/ 1493828 h 1495873"/>
                  <a:gd name="connsiteX8" fmla="*/ 701122 w 1401951"/>
                  <a:gd name="connsiteY8" fmla="*/ 1495873 h 1495873"/>
                  <a:gd name="connsiteX9" fmla="*/ 710762 w 1401951"/>
                  <a:gd name="connsiteY9" fmla="*/ 1493828 h 1495873"/>
                  <a:gd name="connsiteX10" fmla="*/ 1389682 w 1401951"/>
                  <a:gd name="connsiteY10" fmla="*/ 1165762 h 1495873"/>
                  <a:gd name="connsiteX11" fmla="*/ 1401952 w 1401951"/>
                  <a:gd name="connsiteY11" fmla="*/ 1145896 h 1495873"/>
                  <a:gd name="connsiteX12" fmla="*/ 1401952 w 1401951"/>
                  <a:gd name="connsiteY12" fmla="*/ 349831 h 1495873"/>
                  <a:gd name="connsiteX13" fmla="*/ 1389682 w 1401951"/>
                  <a:gd name="connsiteY13" fmla="*/ 330258 h 1495873"/>
                  <a:gd name="connsiteX14" fmla="*/ 701122 w 1401951"/>
                  <a:gd name="connsiteY14" fmla="*/ 46303 h 1495873"/>
                  <a:gd name="connsiteX15" fmla="*/ 1329795 w 1401951"/>
                  <a:gd name="connsiteY15" fmla="*/ 349831 h 1495873"/>
                  <a:gd name="connsiteX16" fmla="*/ 1147503 w 1401951"/>
                  <a:gd name="connsiteY16" fmla="*/ 437763 h 1495873"/>
                  <a:gd name="connsiteX17" fmla="*/ 1143705 w 1401951"/>
                  <a:gd name="connsiteY17" fmla="*/ 435426 h 1495873"/>
                  <a:gd name="connsiteX18" fmla="*/ 519415 w 1401951"/>
                  <a:gd name="connsiteY18" fmla="*/ 134236 h 1495873"/>
                  <a:gd name="connsiteX19" fmla="*/ 701122 w 1401951"/>
                  <a:gd name="connsiteY19" fmla="*/ 46303 h 1495873"/>
                  <a:gd name="connsiteX20" fmla="*/ 469752 w 1401951"/>
                  <a:gd name="connsiteY20" fmla="*/ 158775 h 1495873"/>
                  <a:gd name="connsiteX21" fmla="*/ 1097548 w 1401951"/>
                  <a:gd name="connsiteY21" fmla="*/ 461718 h 1495873"/>
                  <a:gd name="connsiteX22" fmla="*/ 969009 w 1401951"/>
                  <a:gd name="connsiteY22" fmla="*/ 523651 h 1495873"/>
                  <a:gd name="connsiteX23" fmla="*/ 341505 w 1401951"/>
                  <a:gd name="connsiteY23" fmla="*/ 221000 h 1495873"/>
                  <a:gd name="connsiteX24" fmla="*/ 469752 w 1401951"/>
                  <a:gd name="connsiteY24" fmla="*/ 158775 h 1495873"/>
                  <a:gd name="connsiteX25" fmla="*/ 1112447 w 1401951"/>
                  <a:gd name="connsiteY25" fmla="*/ 503493 h 1495873"/>
                  <a:gd name="connsiteX26" fmla="*/ 1112447 w 1401951"/>
                  <a:gd name="connsiteY26" fmla="*/ 732819 h 1495873"/>
                  <a:gd name="connsiteX27" fmla="*/ 992380 w 1401951"/>
                  <a:gd name="connsiteY27" fmla="*/ 790661 h 1495873"/>
                  <a:gd name="connsiteX28" fmla="*/ 992380 w 1401951"/>
                  <a:gd name="connsiteY28" fmla="*/ 561336 h 1495873"/>
                  <a:gd name="connsiteX29" fmla="*/ 1112447 w 1401951"/>
                  <a:gd name="connsiteY29" fmla="*/ 503493 h 1495873"/>
                  <a:gd name="connsiteX30" fmla="*/ 1358132 w 1401951"/>
                  <a:gd name="connsiteY30" fmla="*/ 1132458 h 1495873"/>
                  <a:gd name="connsiteX31" fmla="*/ 722740 w 1401951"/>
                  <a:gd name="connsiteY31" fmla="*/ 1439199 h 1495873"/>
                  <a:gd name="connsiteX32" fmla="*/ 722740 w 1401951"/>
                  <a:gd name="connsiteY32" fmla="*/ 691628 h 1495873"/>
                  <a:gd name="connsiteX33" fmla="*/ 874358 w 1401951"/>
                  <a:gd name="connsiteY33" fmla="*/ 618594 h 1495873"/>
                  <a:gd name="connsiteX34" fmla="*/ 884582 w 1401951"/>
                  <a:gd name="connsiteY34" fmla="*/ 589381 h 1495873"/>
                  <a:gd name="connsiteX35" fmla="*/ 855369 w 1401951"/>
                  <a:gd name="connsiteY35" fmla="*/ 579156 h 1495873"/>
                  <a:gd name="connsiteX36" fmla="*/ 701122 w 1401951"/>
                  <a:gd name="connsiteY36" fmla="*/ 653358 h 1495873"/>
                  <a:gd name="connsiteX37" fmla="*/ 640358 w 1401951"/>
                  <a:gd name="connsiteY37" fmla="*/ 624145 h 1495873"/>
                  <a:gd name="connsiteX38" fmla="*/ 611145 w 1401951"/>
                  <a:gd name="connsiteY38" fmla="*/ 634369 h 1495873"/>
                  <a:gd name="connsiteX39" fmla="*/ 621369 w 1401951"/>
                  <a:gd name="connsiteY39" fmla="*/ 663583 h 1495873"/>
                  <a:gd name="connsiteX40" fmla="*/ 679212 w 1401951"/>
                  <a:gd name="connsiteY40" fmla="*/ 691628 h 1495873"/>
                  <a:gd name="connsiteX41" fmla="*/ 679212 w 1401951"/>
                  <a:gd name="connsiteY41" fmla="*/ 1439199 h 1495873"/>
                  <a:gd name="connsiteX42" fmla="*/ 43820 w 1401951"/>
                  <a:gd name="connsiteY42" fmla="*/ 1132458 h 1495873"/>
                  <a:gd name="connsiteX43" fmla="*/ 43820 w 1401951"/>
                  <a:gd name="connsiteY43" fmla="*/ 384887 h 1495873"/>
                  <a:gd name="connsiteX44" fmla="*/ 527594 w 1401951"/>
                  <a:gd name="connsiteY44" fmla="*/ 618302 h 1495873"/>
                  <a:gd name="connsiteX45" fmla="*/ 537235 w 1401951"/>
                  <a:gd name="connsiteY45" fmla="*/ 620347 h 1495873"/>
                  <a:gd name="connsiteX46" fmla="*/ 557100 w 1401951"/>
                  <a:gd name="connsiteY46" fmla="*/ 608077 h 1495873"/>
                  <a:gd name="connsiteX47" fmla="*/ 546875 w 1401951"/>
                  <a:gd name="connsiteY47" fmla="*/ 578864 h 1495873"/>
                  <a:gd name="connsiteX48" fmla="*/ 72449 w 1401951"/>
                  <a:gd name="connsiteY48" fmla="*/ 349831 h 1495873"/>
                  <a:gd name="connsiteX49" fmla="*/ 290089 w 1401951"/>
                  <a:gd name="connsiteY49" fmla="*/ 244662 h 1495873"/>
                  <a:gd name="connsiteX50" fmla="*/ 948268 w 1401951"/>
                  <a:gd name="connsiteY50" fmla="*/ 562504 h 1495873"/>
                  <a:gd name="connsiteX51" fmla="*/ 948560 w 1401951"/>
                  <a:gd name="connsiteY51" fmla="*/ 562797 h 1495873"/>
                  <a:gd name="connsiteX52" fmla="*/ 948560 w 1401951"/>
                  <a:gd name="connsiteY52" fmla="*/ 825717 h 1495873"/>
                  <a:gd name="connsiteX53" fmla="*/ 958784 w 1401951"/>
                  <a:gd name="connsiteY53" fmla="*/ 844414 h 1495873"/>
                  <a:gd name="connsiteX54" fmla="*/ 970470 w 1401951"/>
                  <a:gd name="connsiteY54" fmla="*/ 847627 h 1495873"/>
                  <a:gd name="connsiteX55" fmla="*/ 980110 w 1401951"/>
                  <a:gd name="connsiteY55" fmla="*/ 845582 h 1495873"/>
                  <a:gd name="connsiteX56" fmla="*/ 1143997 w 1401951"/>
                  <a:gd name="connsiteY56" fmla="*/ 766414 h 1495873"/>
                  <a:gd name="connsiteX57" fmla="*/ 1156267 w 1401951"/>
                  <a:gd name="connsiteY57" fmla="*/ 746549 h 1495873"/>
                  <a:gd name="connsiteX58" fmla="*/ 1156267 w 1401951"/>
                  <a:gd name="connsiteY58" fmla="*/ 482167 h 1495873"/>
                  <a:gd name="connsiteX59" fmla="*/ 1358424 w 1401951"/>
                  <a:gd name="connsiteY59" fmla="*/ 384595 h 1495873"/>
                  <a:gd name="connsiteX60" fmla="*/ 1358132 w 1401951"/>
                  <a:gd name="connsiteY60" fmla="*/ 1132458 h 1495873"/>
                  <a:gd name="connsiteX61" fmla="*/ 1358132 w 1401951"/>
                  <a:gd name="connsiteY61" fmla="*/ 1132458 h 149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01951" h="1495873">
                    <a:moveTo>
                      <a:pt x="1389682" y="330258"/>
                    </a:moveTo>
                    <a:lnTo>
                      <a:pt x="710470" y="2191"/>
                    </a:lnTo>
                    <a:cubicBezTo>
                      <a:pt x="704336" y="-730"/>
                      <a:pt x="697324" y="-730"/>
                      <a:pt x="691482" y="2191"/>
                    </a:cubicBezTo>
                    <a:lnTo>
                      <a:pt x="12270" y="330258"/>
                    </a:lnTo>
                    <a:cubicBezTo>
                      <a:pt x="4674" y="334055"/>
                      <a:pt x="0" y="341651"/>
                      <a:pt x="0" y="350123"/>
                    </a:cubicBezTo>
                    <a:lnTo>
                      <a:pt x="0" y="1146188"/>
                    </a:lnTo>
                    <a:cubicBezTo>
                      <a:pt x="0" y="1154660"/>
                      <a:pt x="4674" y="1162256"/>
                      <a:pt x="12270" y="1166054"/>
                    </a:cubicBezTo>
                    <a:lnTo>
                      <a:pt x="691482" y="1493828"/>
                    </a:lnTo>
                    <a:cubicBezTo>
                      <a:pt x="694403" y="1495289"/>
                      <a:pt x="697616" y="1495873"/>
                      <a:pt x="701122" y="1495873"/>
                    </a:cubicBezTo>
                    <a:cubicBezTo>
                      <a:pt x="704336" y="1495873"/>
                      <a:pt x="707549" y="1495289"/>
                      <a:pt x="710762" y="1493828"/>
                    </a:cubicBezTo>
                    <a:lnTo>
                      <a:pt x="1389682" y="1165762"/>
                    </a:lnTo>
                    <a:cubicBezTo>
                      <a:pt x="1397278" y="1161964"/>
                      <a:pt x="1401952" y="1154368"/>
                      <a:pt x="1401952" y="1145896"/>
                    </a:cubicBezTo>
                    <a:lnTo>
                      <a:pt x="1401952" y="349831"/>
                    </a:lnTo>
                    <a:cubicBezTo>
                      <a:pt x="1401952" y="341359"/>
                      <a:pt x="1397278" y="333763"/>
                      <a:pt x="1389682" y="330258"/>
                    </a:cubicBezTo>
                    <a:close/>
                    <a:moveTo>
                      <a:pt x="701122" y="46303"/>
                    </a:moveTo>
                    <a:lnTo>
                      <a:pt x="1329795" y="349831"/>
                    </a:lnTo>
                    <a:lnTo>
                      <a:pt x="1147503" y="437763"/>
                    </a:lnTo>
                    <a:cubicBezTo>
                      <a:pt x="1146335" y="436887"/>
                      <a:pt x="1145166" y="436010"/>
                      <a:pt x="1143705" y="435426"/>
                    </a:cubicBezTo>
                    <a:lnTo>
                      <a:pt x="519415" y="134236"/>
                    </a:lnTo>
                    <a:lnTo>
                      <a:pt x="701122" y="46303"/>
                    </a:lnTo>
                    <a:close/>
                    <a:moveTo>
                      <a:pt x="469752" y="158775"/>
                    </a:moveTo>
                    <a:lnTo>
                      <a:pt x="1097548" y="461718"/>
                    </a:lnTo>
                    <a:lnTo>
                      <a:pt x="969009" y="523651"/>
                    </a:lnTo>
                    <a:lnTo>
                      <a:pt x="341505" y="221000"/>
                    </a:lnTo>
                    <a:lnTo>
                      <a:pt x="469752" y="158775"/>
                    </a:lnTo>
                    <a:close/>
                    <a:moveTo>
                      <a:pt x="1112447" y="503493"/>
                    </a:moveTo>
                    <a:lnTo>
                      <a:pt x="1112447" y="732819"/>
                    </a:lnTo>
                    <a:lnTo>
                      <a:pt x="992380" y="790661"/>
                    </a:lnTo>
                    <a:lnTo>
                      <a:pt x="992380" y="561336"/>
                    </a:lnTo>
                    <a:lnTo>
                      <a:pt x="1112447" y="503493"/>
                    </a:lnTo>
                    <a:close/>
                    <a:moveTo>
                      <a:pt x="1358132" y="1132458"/>
                    </a:moveTo>
                    <a:lnTo>
                      <a:pt x="722740" y="1439199"/>
                    </a:lnTo>
                    <a:lnTo>
                      <a:pt x="722740" y="691628"/>
                    </a:lnTo>
                    <a:lnTo>
                      <a:pt x="874358" y="618594"/>
                    </a:lnTo>
                    <a:cubicBezTo>
                      <a:pt x="885167" y="613336"/>
                      <a:pt x="889841" y="600190"/>
                      <a:pt x="884582" y="589381"/>
                    </a:cubicBezTo>
                    <a:cubicBezTo>
                      <a:pt x="879324" y="578572"/>
                      <a:pt x="866178" y="573898"/>
                      <a:pt x="855369" y="579156"/>
                    </a:cubicBezTo>
                    <a:lnTo>
                      <a:pt x="701122" y="653358"/>
                    </a:lnTo>
                    <a:lnTo>
                      <a:pt x="640358" y="624145"/>
                    </a:lnTo>
                    <a:cubicBezTo>
                      <a:pt x="629549" y="618886"/>
                      <a:pt x="616403" y="623560"/>
                      <a:pt x="611145" y="634369"/>
                    </a:cubicBezTo>
                    <a:cubicBezTo>
                      <a:pt x="605886" y="645178"/>
                      <a:pt x="610560" y="658324"/>
                      <a:pt x="621369" y="663583"/>
                    </a:cubicBezTo>
                    <a:lnTo>
                      <a:pt x="679212" y="691628"/>
                    </a:lnTo>
                    <a:lnTo>
                      <a:pt x="679212" y="1439199"/>
                    </a:lnTo>
                    <a:lnTo>
                      <a:pt x="43820" y="1132458"/>
                    </a:lnTo>
                    <a:lnTo>
                      <a:pt x="43820" y="384887"/>
                    </a:lnTo>
                    <a:lnTo>
                      <a:pt x="527594" y="618302"/>
                    </a:lnTo>
                    <a:cubicBezTo>
                      <a:pt x="530808" y="619763"/>
                      <a:pt x="534021" y="620347"/>
                      <a:pt x="537235" y="620347"/>
                    </a:cubicBezTo>
                    <a:cubicBezTo>
                      <a:pt x="545415" y="620347"/>
                      <a:pt x="553302" y="615673"/>
                      <a:pt x="557100" y="608077"/>
                    </a:cubicBezTo>
                    <a:cubicBezTo>
                      <a:pt x="562358" y="597268"/>
                      <a:pt x="557684" y="584122"/>
                      <a:pt x="546875" y="578864"/>
                    </a:cubicBezTo>
                    <a:lnTo>
                      <a:pt x="72449" y="349831"/>
                    </a:lnTo>
                    <a:lnTo>
                      <a:pt x="290089" y="244662"/>
                    </a:lnTo>
                    <a:lnTo>
                      <a:pt x="948268" y="562504"/>
                    </a:lnTo>
                    <a:cubicBezTo>
                      <a:pt x="948268" y="562504"/>
                      <a:pt x="948560" y="562797"/>
                      <a:pt x="948560" y="562797"/>
                    </a:cubicBezTo>
                    <a:lnTo>
                      <a:pt x="948560" y="825717"/>
                    </a:lnTo>
                    <a:cubicBezTo>
                      <a:pt x="948560" y="833313"/>
                      <a:pt x="952357" y="840324"/>
                      <a:pt x="958784" y="844414"/>
                    </a:cubicBezTo>
                    <a:cubicBezTo>
                      <a:pt x="962290" y="846751"/>
                      <a:pt x="966380" y="847627"/>
                      <a:pt x="970470" y="847627"/>
                    </a:cubicBezTo>
                    <a:cubicBezTo>
                      <a:pt x="973683" y="847627"/>
                      <a:pt x="976897" y="847043"/>
                      <a:pt x="980110" y="845582"/>
                    </a:cubicBezTo>
                    <a:lnTo>
                      <a:pt x="1143997" y="766414"/>
                    </a:lnTo>
                    <a:cubicBezTo>
                      <a:pt x="1151593" y="762616"/>
                      <a:pt x="1156267" y="755021"/>
                      <a:pt x="1156267" y="746549"/>
                    </a:cubicBezTo>
                    <a:lnTo>
                      <a:pt x="1156267" y="482167"/>
                    </a:lnTo>
                    <a:lnTo>
                      <a:pt x="1358424" y="384595"/>
                    </a:lnTo>
                    <a:lnTo>
                      <a:pt x="1358132" y="1132458"/>
                    </a:lnTo>
                    <a:lnTo>
                      <a:pt x="1358132" y="1132458"/>
                    </a:lnTo>
                    <a:close/>
                  </a:path>
                </a:pathLst>
              </a:custGeom>
              <a:solidFill>
                <a:srgbClr val="313840"/>
              </a:solidFill>
              <a:ln w="2917" cap="flat">
                <a:noFill/>
                <a:prstDash val="solid"/>
                <a:miter/>
              </a:ln>
            </p:spPr>
            <p:txBody>
              <a:bodyPr rtlCol="0" anchor="ctr"/>
              <a:lstStyle/>
              <a:p>
                <a:endParaRPr lang="it-IT"/>
              </a:p>
            </p:txBody>
          </p:sp>
          <p:sp>
            <p:nvSpPr>
              <p:cNvPr id="49" name="Elemento grafico 41">
                <a:extLst>
                  <a:ext uri="{FF2B5EF4-FFF2-40B4-BE49-F238E27FC236}">
                    <a16:creationId xmlns:a16="http://schemas.microsoft.com/office/drawing/2014/main" id="{D55AB854-B6B2-456D-B415-7A05C0B5255D}"/>
                  </a:ext>
                </a:extLst>
              </p:cNvPr>
              <p:cNvSpPr/>
              <p:nvPr/>
            </p:nvSpPr>
            <p:spPr>
              <a:xfrm>
                <a:off x="3154355" y="5720237"/>
                <a:ext cx="143495" cy="91849"/>
              </a:xfrm>
              <a:custGeom>
                <a:avLst/>
                <a:gdLst>
                  <a:gd name="connsiteX0" fmla="*/ 130995 w 143495"/>
                  <a:gd name="connsiteY0" fmla="*/ 50366 h 91849"/>
                  <a:gd name="connsiteX1" fmla="*/ 31378 w 143495"/>
                  <a:gd name="connsiteY1" fmla="*/ 2164 h 91849"/>
                  <a:gd name="connsiteX2" fmla="*/ 2164 w 143495"/>
                  <a:gd name="connsiteY2" fmla="*/ 12389 h 91849"/>
                  <a:gd name="connsiteX3" fmla="*/ 12389 w 143495"/>
                  <a:gd name="connsiteY3" fmla="*/ 41602 h 91849"/>
                  <a:gd name="connsiteX4" fmla="*/ 112007 w 143495"/>
                  <a:gd name="connsiteY4" fmla="*/ 89805 h 91849"/>
                  <a:gd name="connsiteX5" fmla="*/ 121647 w 143495"/>
                  <a:gd name="connsiteY5" fmla="*/ 91850 h 91849"/>
                  <a:gd name="connsiteX6" fmla="*/ 141512 w 143495"/>
                  <a:gd name="connsiteY6" fmla="*/ 79580 h 91849"/>
                  <a:gd name="connsiteX7" fmla="*/ 130995 w 143495"/>
                  <a:gd name="connsiteY7" fmla="*/ 50366 h 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495" h="91849">
                    <a:moveTo>
                      <a:pt x="130995" y="50366"/>
                    </a:moveTo>
                    <a:lnTo>
                      <a:pt x="31378" y="2164"/>
                    </a:lnTo>
                    <a:cubicBezTo>
                      <a:pt x="20569" y="-3094"/>
                      <a:pt x="7423" y="1580"/>
                      <a:pt x="2164" y="12389"/>
                    </a:cubicBezTo>
                    <a:cubicBezTo>
                      <a:pt x="-3094" y="23198"/>
                      <a:pt x="1580" y="36344"/>
                      <a:pt x="12389" y="41602"/>
                    </a:cubicBezTo>
                    <a:lnTo>
                      <a:pt x="112007" y="89805"/>
                    </a:lnTo>
                    <a:cubicBezTo>
                      <a:pt x="115220" y="91265"/>
                      <a:pt x="118434" y="91850"/>
                      <a:pt x="121647" y="91850"/>
                    </a:cubicBezTo>
                    <a:cubicBezTo>
                      <a:pt x="129827" y="91850"/>
                      <a:pt x="137715" y="87175"/>
                      <a:pt x="141512" y="79580"/>
                    </a:cubicBezTo>
                    <a:cubicBezTo>
                      <a:pt x="146479" y="68771"/>
                      <a:pt x="141804" y="55625"/>
                      <a:pt x="130995" y="50366"/>
                    </a:cubicBezTo>
                    <a:close/>
                  </a:path>
                </a:pathLst>
              </a:custGeom>
              <a:solidFill>
                <a:srgbClr val="313840"/>
              </a:solidFill>
              <a:ln w="2917" cap="flat">
                <a:noFill/>
                <a:prstDash val="solid"/>
                <a:miter/>
              </a:ln>
            </p:spPr>
            <p:txBody>
              <a:bodyPr rtlCol="0" anchor="ctr"/>
              <a:lstStyle/>
              <a:p>
                <a:endParaRPr lang="it-IT"/>
              </a:p>
            </p:txBody>
          </p:sp>
          <p:sp>
            <p:nvSpPr>
              <p:cNvPr id="50" name="Elemento grafico 41">
                <a:extLst>
                  <a:ext uri="{FF2B5EF4-FFF2-40B4-BE49-F238E27FC236}">
                    <a16:creationId xmlns:a16="http://schemas.microsoft.com/office/drawing/2014/main" id="{D55AB854-B6B2-456D-B415-7A05C0B5255D}"/>
                  </a:ext>
                </a:extLst>
              </p:cNvPr>
              <p:cNvSpPr/>
              <p:nvPr/>
            </p:nvSpPr>
            <p:spPr>
              <a:xfrm>
                <a:off x="3154355" y="5616237"/>
                <a:ext cx="235225" cy="135961"/>
              </a:xfrm>
              <a:custGeom>
                <a:avLst/>
                <a:gdLst>
                  <a:gd name="connsiteX0" fmla="*/ 222726 w 235225"/>
                  <a:gd name="connsiteY0" fmla="*/ 94479 h 135961"/>
                  <a:gd name="connsiteX1" fmla="*/ 31378 w 235225"/>
                  <a:gd name="connsiteY1" fmla="*/ 2164 h 135961"/>
                  <a:gd name="connsiteX2" fmla="*/ 2164 w 235225"/>
                  <a:gd name="connsiteY2" fmla="*/ 12389 h 135961"/>
                  <a:gd name="connsiteX3" fmla="*/ 12389 w 235225"/>
                  <a:gd name="connsiteY3" fmla="*/ 41602 h 135961"/>
                  <a:gd name="connsiteX4" fmla="*/ 203737 w 235225"/>
                  <a:gd name="connsiteY4" fmla="*/ 133917 h 135961"/>
                  <a:gd name="connsiteX5" fmla="*/ 213377 w 235225"/>
                  <a:gd name="connsiteY5" fmla="*/ 135962 h 135961"/>
                  <a:gd name="connsiteX6" fmla="*/ 233242 w 235225"/>
                  <a:gd name="connsiteY6" fmla="*/ 123692 h 135961"/>
                  <a:gd name="connsiteX7" fmla="*/ 222726 w 235225"/>
                  <a:gd name="connsiteY7" fmla="*/ 94479 h 13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225" h="135961">
                    <a:moveTo>
                      <a:pt x="222726" y="94479"/>
                    </a:moveTo>
                    <a:lnTo>
                      <a:pt x="31378" y="2164"/>
                    </a:lnTo>
                    <a:cubicBezTo>
                      <a:pt x="20569" y="-3094"/>
                      <a:pt x="7423" y="1580"/>
                      <a:pt x="2164" y="12389"/>
                    </a:cubicBezTo>
                    <a:cubicBezTo>
                      <a:pt x="-3094" y="23198"/>
                      <a:pt x="1580" y="36344"/>
                      <a:pt x="12389" y="41602"/>
                    </a:cubicBezTo>
                    <a:lnTo>
                      <a:pt x="203737" y="133917"/>
                    </a:lnTo>
                    <a:cubicBezTo>
                      <a:pt x="206950" y="135377"/>
                      <a:pt x="210164" y="135962"/>
                      <a:pt x="213377" y="135962"/>
                    </a:cubicBezTo>
                    <a:cubicBezTo>
                      <a:pt x="221557" y="135962"/>
                      <a:pt x="229445" y="131288"/>
                      <a:pt x="233242" y="123692"/>
                    </a:cubicBezTo>
                    <a:cubicBezTo>
                      <a:pt x="238209" y="112883"/>
                      <a:pt x="233535" y="99737"/>
                      <a:pt x="222726" y="94479"/>
                    </a:cubicBezTo>
                    <a:close/>
                  </a:path>
                </a:pathLst>
              </a:custGeom>
              <a:solidFill>
                <a:srgbClr val="313840"/>
              </a:solidFill>
              <a:ln w="2917" cap="flat">
                <a:noFill/>
                <a:prstDash val="solid"/>
                <a:miter/>
              </a:ln>
            </p:spPr>
            <p:txBody>
              <a:bodyPr rtlCol="0" anchor="ctr"/>
              <a:lstStyle/>
              <a:p>
                <a:endParaRPr lang="it-IT"/>
              </a:p>
            </p:txBody>
          </p:sp>
        </p:grpSp>
        <p:sp>
          <p:nvSpPr>
            <p:cNvPr id="24" name="CasellaDiTesto 23">
              <a:extLst>
                <a:ext uri="{FF2B5EF4-FFF2-40B4-BE49-F238E27FC236}">
                  <a16:creationId xmlns:a16="http://schemas.microsoft.com/office/drawing/2014/main" id="{0B7D4BB7-6FBE-480D-ABCA-1CE996D71DDC}"/>
                </a:ext>
              </a:extLst>
            </p:cNvPr>
            <p:cNvSpPr txBox="1"/>
            <p:nvPr/>
          </p:nvSpPr>
          <p:spPr>
            <a:xfrm>
              <a:off x="8266949" y="2734419"/>
              <a:ext cx="1985231" cy="600164"/>
            </a:xfrm>
            <a:prstGeom prst="rect">
              <a:avLst/>
            </a:prstGeom>
            <a:noFill/>
          </p:spPr>
          <p:txBody>
            <a:bodyPr wrap="square">
              <a:spAutoFit/>
            </a:bodyPr>
            <a:lstStyle/>
            <a:p>
              <a:pPr algn="l"/>
              <a:r>
                <a:rPr lang="it-IT" sz="1100" dirty="0">
                  <a:solidFill>
                    <a:srgbClr val="313840"/>
                  </a:solidFill>
                  <a:latin typeface="+mj-lt"/>
                </a:rPr>
                <a:t>Informatica, Elettronica, Telecomunicazioni e macchine per l'ufficio</a:t>
              </a:r>
            </a:p>
          </p:txBody>
        </p:sp>
        <p:pic>
          <p:nvPicPr>
            <p:cNvPr id="25" name="Elemento grafico 5">
              <a:extLst>
                <a:ext uri="{FF2B5EF4-FFF2-40B4-BE49-F238E27FC236}">
                  <a16:creationId xmlns:a16="http://schemas.microsoft.com/office/drawing/2014/main" id="{53C85FCD-E78C-4EE6-A9BA-69E69F949F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04779" y="2816067"/>
              <a:ext cx="462170" cy="462170"/>
            </a:xfrm>
            <a:prstGeom prst="rect">
              <a:avLst/>
            </a:prstGeom>
          </p:spPr>
        </p:pic>
        <p:sp>
          <p:nvSpPr>
            <p:cNvPr id="26" name="CasellaDiTesto 25">
              <a:extLst>
                <a:ext uri="{FF2B5EF4-FFF2-40B4-BE49-F238E27FC236}">
                  <a16:creationId xmlns:a16="http://schemas.microsoft.com/office/drawing/2014/main" id="{C6BF1491-F2C2-4EA8-9818-DBEA7D41BD8D}"/>
                </a:ext>
              </a:extLst>
            </p:cNvPr>
            <p:cNvSpPr txBox="1"/>
            <p:nvPr/>
          </p:nvSpPr>
          <p:spPr>
            <a:xfrm>
              <a:off x="7722964" y="5991150"/>
              <a:ext cx="2376264" cy="525785"/>
            </a:xfrm>
            <a:prstGeom prst="rect">
              <a:avLst/>
            </a:prstGeom>
            <a:noFill/>
          </p:spPr>
          <p:txBody>
            <a:bodyPr wrap="square">
              <a:spAutoFit/>
            </a:bodyPr>
            <a:lstStyle/>
            <a:p>
              <a:pPr>
                <a:spcAft>
                  <a:spcPts val="450"/>
                </a:spcAft>
              </a:pPr>
              <a:r>
                <a:rPr lang="it-IT" sz="1200" b="1" dirty="0">
                  <a:solidFill>
                    <a:schemeClr val="tx1">
                      <a:lumMod val="75000"/>
                      <a:lumOff val="25000"/>
                    </a:schemeClr>
                  </a:solidFill>
                </a:rPr>
                <a:t>Modalità di acquisto</a:t>
              </a:r>
            </a:p>
            <a:p>
              <a:pPr>
                <a:spcAft>
                  <a:spcPts val="450"/>
                </a:spcAft>
              </a:pPr>
              <a:r>
                <a:rPr lang="it-IT" sz="1200" dirty="0">
                  <a:solidFill>
                    <a:schemeClr val="tx1">
                      <a:lumMod val="75000"/>
                      <a:lumOff val="25000"/>
                    </a:schemeClr>
                  </a:solidFill>
                </a:rPr>
                <a:t>Ordine diretto</a:t>
              </a:r>
            </a:p>
          </p:txBody>
        </p:sp>
      </p:grpSp>
      <p:sp>
        <p:nvSpPr>
          <p:cNvPr id="42" name="Rettangolo con angoli arrotondati 2">
            <a:hlinkClick r:id="rId5"/>
            <a:extLst>
              <a:ext uri="{FF2B5EF4-FFF2-40B4-BE49-F238E27FC236}">
                <a16:creationId xmlns:a16="http://schemas.microsoft.com/office/drawing/2014/main" id="{52A87E7D-DE17-4065-99FC-52F9AB442A00}"/>
              </a:ext>
            </a:extLst>
          </p:cNvPr>
          <p:cNvSpPr/>
          <p:nvPr/>
        </p:nvSpPr>
        <p:spPr>
          <a:xfrm>
            <a:off x="7596000" y="828000"/>
            <a:ext cx="1570648" cy="223917"/>
          </a:xfrm>
          <a:prstGeom prst="roundRect">
            <a:avLst>
              <a:gd name="adj" fmla="val 27051"/>
            </a:avLst>
          </a:prstGeom>
          <a:solidFill>
            <a:srgbClr val="AAB9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000" b="1" dirty="0">
                <a:solidFill>
                  <a:schemeClr val="bg1"/>
                </a:solidFill>
              </a:rPr>
              <a:t>CONVENZIONI</a:t>
            </a:r>
            <a:endParaRPr lang="it-IT" sz="1000" b="1" dirty="0">
              <a:highlight>
                <a:srgbClr val="956B9C"/>
              </a:highlight>
            </a:endParaRPr>
          </a:p>
        </p:txBody>
      </p:sp>
      <p:pic>
        <p:nvPicPr>
          <p:cNvPr id="28" name="Segnaposto immagin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87950" y="1141200"/>
            <a:ext cx="2700000" cy="1790425"/>
          </a:xfrm>
          <a:prstGeom prst="round2SameRect">
            <a:avLst>
              <a:gd name="adj1" fmla="val 5819"/>
              <a:gd name="adj2" fmla="val 0"/>
            </a:avLst>
          </a:prstGeom>
          <a:solidFill>
            <a:schemeClr val="tx2">
              <a:lumMod val="20000"/>
              <a:lumOff val="80000"/>
            </a:schemeClr>
          </a:solidFill>
          <a:ln>
            <a:noFill/>
          </a:ln>
          <a:effectLst/>
        </p:spPr>
      </p:pic>
    </p:spTree>
    <p:extLst>
      <p:ext uri="{BB962C8B-B14F-4D97-AF65-F5344CB8AC3E}">
        <p14:creationId xmlns:p14="http://schemas.microsoft.com/office/powerpoint/2010/main" val="285873125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36AB56A7-1C4D-43E1-8033-912385B285DA}"/>
              </a:ext>
            </a:extLst>
          </p:cNvPr>
          <p:cNvSpPr>
            <a:spLocks noGrp="1"/>
          </p:cNvSpPr>
          <p:nvPr>
            <p:ph type="title"/>
          </p:nvPr>
        </p:nvSpPr>
        <p:spPr>
          <a:xfrm>
            <a:off x="4482604" y="7005826"/>
            <a:ext cx="5805347" cy="401167"/>
          </a:xfrm>
        </p:spPr>
        <p:txBody>
          <a:bodyPr anchor="t"/>
          <a:lstStyle/>
          <a:p>
            <a:r>
              <a:rPr lang="it-IT" dirty="0"/>
              <a:t>Licenze software </a:t>
            </a:r>
            <a:r>
              <a:rPr lang="it-IT" dirty="0" err="1"/>
              <a:t>multibrand</a:t>
            </a:r>
            <a:r>
              <a:rPr lang="it-IT" dirty="0"/>
              <a:t> 4 (2/2)</a:t>
            </a:r>
          </a:p>
        </p:txBody>
      </p:sp>
      <p:sp>
        <p:nvSpPr>
          <p:cNvPr id="8" name="CasellaDiTesto 7">
            <a:extLst>
              <a:ext uri="{FF2B5EF4-FFF2-40B4-BE49-F238E27FC236}">
                <a16:creationId xmlns:a16="http://schemas.microsoft.com/office/drawing/2014/main" id="{1AE2C511-57C5-4E83-A1DF-017A6043859B}"/>
              </a:ext>
            </a:extLst>
          </p:cNvPr>
          <p:cNvSpPr txBox="1"/>
          <p:nvPr/>
        </p:nvSpPr>
        <p:spPr>
          <a:xfrm>
            <a:off x="494606" y="900311"/>
            <a:ext cx="502806" cy="584775"/>
          </a:xfrm>
          <a:prstGeom prst="rect">
            <a:avLst/>
          </a:prstGeom>
          <a:noFill/>
        </p:spPr>
        <p:txBody>
          <a:bodyPr wrap="square">
            <a:spAutoFit/>
          </a:bodyPr>
          <a:lstStyle/>
          <a:p>
            <a:r>
              <a:rPr lang="it-IT" sz="1200" b="1" dirty="0">
                <a:solidFill>
                  <a:srgbClr val="313840"/>
                </a:solidFill>
              </a:rPr>
              <a:t>Lotti</a:t>
            </a:r>
          </a:p>
          <a:p>
            <a:pPr algn="ctr">
              <a:spcAft>
                <a:spcPts val="450"/>
              </a:spcAft>
            </a:pPr>
            <a:r>
              <a:rPr lang="it-IT" dirty="0">
                <a:solidFill>
                  <a:srgbClr val="313840"/>
                </a:solidFill>
              </a:rPr>
              <a:t>10</a:t>
            </a:r>
            <a:endParaRPr lang="it-IT" sz="1200" dirty="0">
              <a:solidFill>
                <a:srgbClr val="313840"/>
              </a:solidFill>
            </a:endParaRPr>
          </a:p>
        </p:txBody>
      </p:sp>
      <p:grpSp>
        <p:nvGrpSpPr>
          <p:cNvPr id="44" name="Gruppo 43">
            <a:extLst>
              <a:ext uri="{FF2B5EF4-FFF2-40B4-BE49-F238E27FC236}">
                <a16:creationId xmlns:a16="http://schemas.microsoft.com/office/drawing/2014/main" id="{088B57FC-8439-4592-A902-6E43319EB00B}"/>
              </a:ext>
            </a:extLst>
          </p:cNvPr>
          <p:cNvGrpSpPr/>
          <p:nvPr/>
        </p:nvGrpSpPr>
        <p:grpSpPr>
          <a:xfrm>
            <a:off x="10457552" y="0"/>
            <a:ext cx="74693" cy="7567588"/>
            <a:chOff x="10457552" y="0"/>
            <a:chExt cx="74693" cy="7567588"/>
          </a:xfrm>
          <a:solidFill>
            <a:srgbClr val="AAB964"/>
          </a:solidFill>
        </p:grpSpPr>
        <p:sp>
          <p:nvSpPr>
            <p:cNvPr id="45" name="Rettangolo 44">
              <a:extLst>
                <a:ext uri="{FF2B5EF4-FFF2-40B4-BE49-F238E27FC236}">
                  <a16:creationId xmlns:a16="http://schemas.microsoft.com/office/drawing/2014/main" id="{80D9CB12-EBB9-4560-A18F-A54D6A9CC1D0}"/>
                </a:ext>
              </a:extLst>
            </p:cNvPr>
            <p:cNvSpPr/>
            <p:nvPr/>
          </p:nvSpPr>
          <p:spPr>
            <a:xfrm>
              <a:off x="10457552" y="0"/>
              <a:ext cx="74693" cy="52927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6" name="Rettangolo 45">
              <a:extLst>
                <a:ext uri="{FF2B5EF4-FFF2-40B4-BE49-F238E27FC236}">
                  <a16:creationId xmlns:a16="http://schemas.microsoft.com/office/drawing/2014/main" id="{B3E838E0-1420-4757-B357-AB86137B9FE2}"/>
                </a:ext>
              </a:extLst>
            </p:cNvPr>
            <p:cNvSpPr/>
            <p:nvPr/>
          </p:nvSpPr>
          <p:spPr>
            <a:xfrm>
              <a:off x="10457552" y="7296323"/>
              <a:ext cx="74693" cy="27126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aphicFrame>
        <p:nvGraphicFramePr>
          <p:cNvPr id="62" name="Tabella 61">
            <a:extLst>
              <a:ext uri="{FF2B5EF4-FFF2-40B4-BE49-F238E27FC236}">
                <a16:creationId xmlns:a16="http://schemas.microsoft.com/office/drawing/2014/main" id="{7F6A6757-11AB-46E6-A301-6E698D345442}"/>
              </a:ext>
            </a:extLst>
          </p:cNvPr>
          <p:cNvGraphicFramePr>
            <a:graphicFrameLocks noGrp="1"/>
          </p:cNvGraphicFramePr>
          <p:nvPr>
            <p:extLst/>
          </p:nvPr>
        </p:nvGraphicFramePr>
        <p:xfrm>
          <a:off x="450157" y="1620000"/>
          <a:ext cx="9830794" cy="3938280"/>
        </p:xfrm>
        <a:graphic>
          <a:graphicData uri="http://schemas.openxmlformats.org/drawingml/2006/table">
            <a:tbl>
              <a:tblPr bandRow="1">
                <a:tableStyleId>{2D5ABB26-0587-4C30-8999-92F81FD0307C}</a:tableStyleId>
              </a:tblPr>
              <a:tblGrid>
                <a:gridCol w="576063">
                  <a:extLst>
                    <a:ext uri="{9D8B030D-6E8A-4147-A177-3AD203B41FA5}">
                      <a16:colId xmlns:a16="http://schemas.microsoft.com/office/drawing/2014/main" val="20000"/>
                    </a:ext>
                  </a:extLst>
                </a:gridCol>
                <a:gridCol w="3960440">
                  <a:extLst>
                    <a:ext uri="{9D8B030D-6E8A-4147-A177-3AD203B41FA5}">
                      <a16:colId xmlns:a16="http://schemas.microsoft.com/office/drawing/2014/main" val="20001"/>
                    </a:ext>
                  </a:extLst>
                </a:gridCol>
                <a:gridCol w="988833">
                  <a:extLst>
                    <a:ext uri="{9D8B030D-6E8A-4147-A177-3AD203B41FA5}">
                      <a16:colId xmlns:a16="http://schemas.microsoft.com/office/drawing/2014/main" val="20002"/>
                    </a:ext>
                  </a:extLst>
                </a:gridCol>
                <a:gridCol w="932849">
                  <a:extLst>
                    <a:ext uri="{9D8B030D-6E8A-4147-A177-3AD203B41FA5}">
                      <a16:colId xmlns:a16="http://schemas.microsoft.com/office/drawing/2014/main" val="20003"/>
                    </a:ext>
                  </a:extLst>
                </a:gridCol>
                <a:gridCol w="670606">
                  <a:extLst>
                    <a:ext uri="{9D8B030D-6E8A-4147-A177-3AD203B41FA5}">
                      <a16:colId xmlns:a16="http://schemas.microsoft.com/office/drawing/2014/main" val="2670798473"/>
                    </a:ext>
                  </a:extLst>
                </a:gridCol>
                <a:gridCol w="2702003">
                  <a:extLst>
                    <a:ext uri="{9D8B030D-6E8A-4147-A177-3AD203B41FA5}">
                      <a16:colId xmlns:a16="http://schemas.microsoft.com/office/drawing/2014/main" val="20004"/>
                    </a:ext>
                  </a:extLst>
                </a:gridCol>
              </a:tblGrid>
              <a:tr h="131933">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Lotto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Descrizione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Attivazione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Scadenza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it-IT" sz="1100" b="1" noProof="0" dirty="0">
                          <a:solidFill>
                            <a:srgbClr val="404040"/>
                          </a:solidFill>
                          <a:latin typeface="+mn-lt"/>
                        </a:rPr>
                        <a:t>Stato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Fornitori</a:t>
                      </a:r>
                      <a:endParaRPr lang="it-IT" sz="1100" b="0" dirty="0">
                        <a:solidFill>
                          <a:srgbClr val="404040"/>
                        </a:solidFill>
                        <a:latin typeface="+mn-lt"/>
                      </a:endParaRPr>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87358">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algn="ctr"/>
                      <a:r>
                        <a:rPr lang="it-IT" sz="1800" b="1" dirty="0">
                          <a:solidFill>
                            <a:srgbClr val="821B4C"/>
                          </a:solidFill>
                          <a:latin typeface="+mn-lt"/>
                        </a:rPr>
                        <a:t>1</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Prodotti Oracle</a:t>
                      </a:r>
                    </a:p>
                  </a:txBody>
                  <a:tcPr marL="9525" marR="9525" marT="9525"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09/02/2022</a:t>
                      </a:r>
                    </a:p>
                  </a:txBody>
                  <a:tcPr marL="9525" marR="9525" marT="9525"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08/02/2023</a:t>
                      </a:r>
                    </a:p>
                  </a:txBody>
                  <a:tcPr marL="9525" marR="9525" marT="9525"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9525" marR="9525" marT="9525"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err="1">
                          <a:solidFill>
                            <a:srgbClr val="404040"/>
                          </a:solidFill>
                          <a:latin typeface="+mn-lt"/>
                          <a:ea typeface="ＭＳ Ｐゴシック"/>
                          <a:cs typeface="+mn-cs"/>
                        </a:rPr>
                        <a:t>Italware</a:t>
                      </a:r>
                      <a:r>
                        <a:rPr lang="it-IT" sz="900" kern="1200" dirty="0">
                          <a:solidFill>
                            <a:srgbClr val="404040"/>
                          </a:solidFill>
                          <a:latin typeface="+mn-lt"/>
                          <a:ea typeface="ＭＳ Ｐゴシック"/>
                          <a:cs typeface="+mn-cs"/>
                        </a:rPr>
                        <a:t> S.r.l.</a:t>
                      </a:r>
                    </a:p>
                  </a:txBody>
                  <a:tcPr marL="85725" marR="9525" marT="9525"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87358">
                <a:tc>
                  <a:txBody>
                    <a:bodyPr/>
                    <a:lstStyle/>
                    <a:p>
                      <a:pPr algn="ctr"/>
                      <a:r>
                        <a:rPr lang="it-IT" sz="1800" b="1" dirty="0">
                          <a:solidFill>
                            <a:srgbClr val="821B4C"/>
                          </a:solidFill>
                          <a:latin typeface="+mn-lt"/>
                        </a:rPr>
                        <a:t>2</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Prodotti Microsoft</a:t>
                      </a:r>
                    </a:p>
                  </a:txBody>
                  <a:tcPr marL="9525" marR="9525" marT="9525"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11/04/2022</a:t>
                      </a:r>
                    </a:p>
                  </a:txBody>
                  <a:tcPr marL="9525" marR="9525" marT="9525"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10/04/2023</a:t>
                      </a:r>
                    </a:p>
                  </a:txBody>
                  <a:tcPr marL="9525" marR="9525" marT="9525"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9525" marR="9525" marT="9525"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R1</a:t>
                      </a:r>
                    </a:p>
                  </a:txBody>
                  <a:tcPr marL="85725" marR="9525" marT="9525"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4598808"/>
                  </a:ext>
                </a:extLst>
              </a:tr>
              <a:tr h="187358">
                <a:tc>
                  <a:txBody>
                    <a:bodyPr/>
                    <a:lstStyle/>
                    <a:p>
                      <a:pPr algn="ctr"/>
                      <a:r>
                        <a:rPr lang="it-IT" sz="1800" b="1" dirty="0">
                          <a:solidFill>
                            <a:srgbClr val="821B4C"/>
                          </a:solidFill>
                          <a:latin typeface="+mn-lt"/>
                        </a:rPr>
                        <a:t>3</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Prodotti IBM Passport</a:t>
                      </a:r>
                    </a:p>
                  </a:txBody>
                  <a:tcPr marL="9525" marR="9525" marT="9525"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04/03/2022</a:t>
                      </a:r>
                    </a:p>
                  </a:txBody>
                  <a:tcPr marL="9525" marR="9525" marT="9525"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03/03/2023</a:t>
                      </a:r>
                    </a:p>
                  </a:txBody>
                  <a:tcPr marL="9525" marR="9525" marT="9525"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9525" marR="9525" marT="9525"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err="1">
                          <a:solidFill>
                            <a:srgbClr val="404040"/>
                          </a:solidFill>
                          <a:latin typeface="+mn-lt"/>
                          <a:ea typeface="ＭＳ Ｐゴシック"/>
                          <a:cs typeface="+mn-cs"/>
                        </a:rPr>
                        <a:t>Italware</a:t>
                      </a:r>
                      <a:r>
                        <a:rPr lang="it-IT" sz="900" kern="1200" dirty="0">
                          <a:solidFill>
                            <a:srgbClr val="404040"/>
                          </a:solidFill>
                          <a:latin typeface="+mn-lt"/>
                          <a:ea typeface="ＭＳ Ｐゴシック"/>
                          <a:cs typeface="+mn-cs"/>
                        </a:rPr>
                        <a:t> S.r.l.</a:t>
                      </a:r>
                    </a:p>
                  </a:txBody>
                  <a:tcPr marL="85725" marR="9525" marT="9525"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3146628"/>
                  </a:ext>
                </a:extLst>
              </a:tr>
              <a:tr h="187358">
                <a:tc>
                  <a:txBody>
                    <a:bodyPr/>
                    <a:lstStyle/>
                    <a:p>
                      <a:pPr algn="ctr"/>
                      <a:r>
                        <a:rPr lang="it-IT" sz="1800" b="1" dirty="0">
                          <a:solidFill>
                            <a:srgbClr val="821B4C"/>
                          </a:solidFill>
                          <a:latin typeface="+mn-lt"/>
                        </a:rPr>
                        <a:t>4</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en-US" sz="1000" b="0" kern="1200" dirty="0" err="1">
                          <a:solidFill>
                            <a:srgbClr val="404040"/>
                          </a:solidFill>
                          <a:effectLst/>
                          <a:latin typeface="+mn-lt"/>
                          <a:ea typeface="+mn-ea"/>
                          <a:cs typeface="+mn-cs"/>
                        </a:rPr>
                        <a:t>Prodotti</a:t>
                      </a:r>
                      <a:r>
                        <a:rPr lang="en-US" sz="1000" b="0" kern="1200" dirty="0">
                          <a:solidFill>
                            <a:srgbClr val="404040"/>
                          </a:solidFill>
                          <a:effectLst/>
                          <a:latin typeface="+mn-lt"/>
                          <a:ea typeface="+mn-ea"/>
                          <a:cs typeface="+mn-cs"/>
                        </a:rPr>
                        <a:t> Open Source Red Hat</a:t>
                      </a:r>
                    </a:p>
                  </a:txBody>
                  <a:tcPr marL="9525" marR="9525" marT="9525"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24/11/2021</a:t>
                      </a:r>
                    </a:p>
                  </a:txBody>
                  <a:tcPr marL="9525" marR="9525" marT="9525"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31/12/2022</a:t>
                      </a:r>
                    </a:p>
                  </a:txBody>
                  <a:tcPr marL="9525" marR="9525" marT="9525"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9525" marR="9525" marT="9525"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Converge S.p.A.</a:t>
                      </a:r>
                    </a:p>
                  </a:txBody>
                  <a:tcPr marL="85725" marR="9525" marT="9525"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0928779"/>
                  </a:ext>
                </a:extLst>
              </a:tr>
              <a:tr h="187358">
                <a:tc>
                  <a:txBody>
                    <a:bodyPr/>
                    <a:lstStyle/>
                    <a:p>
                      <a:pPr algn="ctr"/>
                      <a:r>
                        <a:rPr lang="it-IT" sz="1800" b="1" dirty="0">
                          <a:solidFill>
                            <a:srgbClr val="821B4C"/>
                          </a:solidFill>
                          <a:latin typeface="+mn-lt"/>
                        </a:rPr>
                        <a:t>5</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Prodotti </a:t>
                      </a:r>
                      <a:r>
                        <a:rPr lang="it-IT" sz="1000" b="0" kern="1200" baseline="0" dirty="0">
                          <a:solidFill>
                            <a:srgbClr val="404040"/>
                          </a:solidFill>
                          <a:effectLst/>
                          <a:latin typeface="+mn-lt"/>
                          <a:ea typeface="+mn-ea"/>
                          <a:cs typeface="+mn-cs"/>
                        </a:rPr>
                        <a:t>DELL e </a:t>
                      </a:r>
                      <a:r>
                        <a:rPr lang="it-IT" sz="1000" b="0" kern="1200" baseline="0" dirty="0" err="1">
                          <a:solidFill>
                            <a:srgbClr val="404040"/>
                          </a:solidFill>
                          <a:effectLst/>
                          <a:latin typeface="+mn-lt"/>
                          <a:ea typeface="+mn-ea"/>
                          <a:cs typeface="+mn-cs"/>
                        </a:rPr>
                        <a:t>VMware</a:t>
                      </a:r>
                      <a:r>
                        <a:rPr lang="it-IT" sz="1000" b="0" kern="1200" baseline="0" dirty="0">
                          <a:solidFill>
                            <a:srgbClr val="404040"/>
                          </a:solidFill>
                          <a:effectLst/>
                          <a:latin typeface="+mn-lt"/>
                          <a:ea typeface="+mn-ea"/>
                          <a:cs typeface="+mn-cs"/>
                        </a:rPr>
                        <a:t> (Dell Technologies) </a:t>
                      </a:r>
                      <a:endParaRPr lang="it-IT" sz="1000" b="0" kern="1200" dirty="0">
                        <a:solidFill>
                          <a:srgbClr val="404040"/>
                        </a:solidFill>
                        <a:effectLst/>
                        <a:latin typeface="+mn-lt"/>
                        <a:ea typeface="+mn-ea"/>
                        <a:cs typeface="+mn-cs"/>
                      </a:endParaRPr>
                    </a:p>
                  </a:txBody>
                  <a:tcPr marL="9525" marR="9525" marT="9525"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06/12/2021</a:t>
                      </a:r>
                    </a:p>
                  </a:txBody>
                  <a:tcPr marL="9525" marR="9525" marT="9525"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31/12/2022</a:t>
                      </a:r>
                    </a:p>
                  </a:txBody>
                  <a:tcPr marL="9525" marR="9525" marT="9525"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9525" marR="9525" marT="9525"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Telecom Italia S.p.A.</a:t>
                      </a:r>
                    </a:p>
                  </a:txBody>
                  <a:tcPr marL="85725" marR="9525" marT="9525"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5576135"/>
                  </a:ext>
                </a:extLst>
              </a:tr>
              <a:tr h="187358">
                <a:tc>
                  <a:txBody>
                    <a:bodyPr/>
                    <a:lstStyle/>
                    <a:p>
                      <a:pPr algn="ctr"/>
                      <a:r>
                        <a:rPr lang="it-IT" sz="1800" b="1" dirty="0">
                          <a:solidFill>
                            <a:srgbClr val="821B4C"/>
                          </a:solidFill>
                          <a:latin typeface="+mn-lt"/>
                        </a:rPr>
                        <a:t>6</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Prodotti SAP</a:t>
                      </a:r>
                    </a:p>
                  </a:txBody>
                  <a:tcPr marL="9525" marR="9525" marT="9525"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02/11/2021</a:t>
                      </a:r>
                    </a:p>
                  </a:txBody>
                  <a:tcPr marL="9525" marR="9525" marT="9525"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31/12/2022</a:t>
                      </a:r>
                    </a:p>
                  </a:txBody>
                  <a:tcPr marL="9525" marR="9525" marT="9525"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9525" marR="9525" marT="9525"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err="1">
                          <a:solidFill>
                            <a:srgbClr val="404040"/>
                          </a:solidFill>
                          <a:latin typeface="+mn-lt"/>
                          <a:ea typeface="ＭＳ Ｐゴシック"/>
                          <a:cs typeface="+mn-cs"/>
                        </a:rPr>
                        <a:t>Italware</a:t>
                      </a:r>
                      <a:r>
                        <a:rPr lang="it-IT" sz="900" kern="1200" dirty="0">
                          <a:solidFill>
                            <a:srgbClr val="404040"/>
                          </a:solidFill>
                          <a:latin typeface="+mn-lt"/>
                          <a:ea typeface="ＭＳ Ｐゴシック"/>
                          <a:cs typeface="+mn-cs"/>
                        </a:rPr>
                        <a:t> S.r.l.</a:t>
                      </a:r>
                    </a:p>
                  </a:txBody>
                  <a:tcPr marL="85725" marR="9525" marT="9525"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860562"/>
                  </a:ext>
                </a:extLst>
              </a:tr>
              <a:tr h="187358">
                <a:tc>
                  <a:txBody>
                    <a:bodyPr/>
                    <a:lstStyle/>
                    <a:p>
                      <a:pPr algn="ctr"/>
                      <a:r>
                        <a:rPr lang="it-IT" sz="1800" b="1" dirty="0">
                          <a:solidFill>
                            <a:srgbClr val="821B4C"/>
                          </a:solidFill>
                          <a:latin typeface="+mn-lt"/>
                        </a:rPr>
                        <a:t>7</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Prodotti ADOBE</a:t>
                      </a:r>
                    </a:p>
                  </a:txBody>
                  <a:tcPr marL="9525" marR="9525" marT="9525"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11/11/2021</a:t>
                      </a:r>
                    </a:p>
                  </a:txBody>
                  <a:tcPr marL="9525" marR="9525" marT="9525"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31/12/2022</a:t>
                      </a:r>
                    </a:p>
                  </a:txBody>
                  <a:tcPr marL="9525" marR="9525" marT="9525"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9525" marR="9525" marT="9525"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err="1">
                          <a:solidFill>
                            <a:srgbClr val="404040"/>
                          </a:solidFill>
                          <a:latin typeface="+mn-lt"/>
                          <a:ea typeface="ＭＳ Ｐゴシック"/>
                          <a:cs typeface="+mn-cs"/>
                        </a:rPr>
                        <a:t>Italware</a:t>
                      </a:r>
                      <a:r>
                        <a:rPr lang="it-IT" sz="900" kern="1200" dirty="0">
                          <a:solidFill>
                            <a:srgbClr val="404040"/>
                          </a:solidFill>
                          <a:latin typeface="+mn-lt"/>
                          <a:ea typeface="ＭＳ Ｐゴシック"/>
                          <a:cs typeface="+mn-cs"/>
                        </a:rPr>
                        <a:t> S.r.l.</a:t>
                      </a:r>
                    </a:p>
                  </a:txBody>
                  <a:tcPr marL="85725" marR="9525" marT="9525"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6800617"/>
                  </a:ext>
                </a:extLst>
              </a:tr>
              <a:tr h="187358">
                <a:tc>
                  <a:txBody>
                    <a:bodyPr/>
                    <a:lstStyle/>
                    <a:p>
                      <a:pPr algn="ctr"/>
                      <a:r>
                        <a:rPr lang="it-IT" sz="1800" b="1" dirty="0">
                          <a:solidFill>
                            <a:srgbClr val="821B4C"/>
                          </a:solidFill>
                          <a:latin typeface="+mn-lt"/>
                        </a:rPr>
                        <a:t>8</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Prodotti SAS</a:t>
                      </a:r>
                    </a:p>
                  </a:txBody>
                  <a:tcPr marL="9525" marR="9525" marT="9525"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17/11/2021</a:t>
                      </a:r>
                    </a:p>
                  </a:txBody>
                  <a:tcPr marL="9525" marR="9525" marT="9525"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a:ln>
                            <a:noFill/>
                          </a:ln>
                          <a:solidFill>
                            <a:srgbClr val="404040"/>
                          </a:solidFill>
                          <a:effectLst/>
                          <a:uLnTx/>
                          <a:uFillTx/>
                          <a:latin typeface="Calibri"/>
                          <a:ea typeface="ＭＳ Ｐゴシック"/>
                          <a:cs typeface="+mn-cs"/>
                        </a:rPr>
                        <a:t>31/12/2022</a:t>
                      </a:r>
                      <a:endParaRPr lang="it-IT" sz="1000" b="0" kern="1200" dirty="0">
                        <a:solidFill>
                          <a:srgbClr val="404040"/>
                        </a:solidFill>
                        <a:latin typeface="+mn-lt"/>
                        <a:ea typeface="ＭＳ Ｐゴシック"/>
                        <a:cs typeface="+mn-cs"/>
                      </a:endParaRPr>
                    </a:p>
                  </a:txBody>
                  <a:tcPr marL="9525" marR="9525" marT="9525"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9525" marR="9525" marT="9525"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R1 S.p.A.</a:t>
                      </a:r>
                    </a:p>
                  </a:txBody>
                  <a:tcPr marL="85725" marR="9525" marT="9525"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07691936"/>
                  </a:ext>
                </a:extLst>
              </a:tr>
              <a:tr h="187358">
                <a:tc>
                  <a:txBody>
                    <a:bodyPr/>
                    <a:lstStyle/>
                    <a:p>
                      <a:pPr algn="ctr"/>
                      <a:r>
                        <a:rPr lang="it-IT" sz="1800" b="1" dirty="0">
                          <a:solidFill>
                            <a:srgbClr val="821B4C"/>
                          </a:solidFill>
                          <a:latin typeface="+mn-lt"/>
                        </a:rPr>
                        <a:t>9</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Prodotti VERITAS</a:t>
                      </a:r>
                    </a:p>
                  </a:txBody>
                  <a:tcPr marL="9525" marR="9525" marT="9525"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21/12/2021</a:t>
                      </a:r>
                    </a:p>
                  </a:txBody>
                  <a:tcPr marL="9525" marR="9525" marT="9525"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404040"/>
                          </a:solidFill>
                          <a:effectLst/>
                          <a:uLnTx/>
                          <a:uFillTx/>
                          <a:latin typeface="Calibri"/>
                          <a:ea typeface="ＭＳ Ｐゴシック"/>
                          <a:cs typeface="+mn-cs"/>
                        </a:rPr>
                        <a:t>31/12/2022</a:t>
                      </a:r>
                      <a:endParaRPr lang="it-IT" sz="1000" b="0" kern="1200" dirty="0">
                        <a:solidFill>
                          <a:srgbClr val="404040"/>
                        </a:solidFill>
                        <a:latin typeface="+mn-lt"/>
                        <a:ea typeface="ＭＳ Ｐゴシック"/>
                        <a:cs typeface="+mn-cs"/>
                      </a:endParaRPr>
                    </a:p>
                  </a:txBody>
                  <a:tcPr marL="9525" marR="9525" marT="9525"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dirty="0"/>
                    </a:p>
                  </a:txBody>
                  <a:tcPr marL="9525" marR="9525" marT="9525"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Vodafone Italia S.p.A.</a:t>
                      </a:r>
                    </a:p>
                  </a:txBody>
                  <a:tcPr marL="85725" marR="9525" marT="9525"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7667651"/>
                  </a:ext>
                </a:extLst>
              </a:tr>
              <a:tr h="187358">
                <a:tc>
                  <a:txBody>
                    <a:bodyPr/>
                    <a:lstStyle/>
                    <a:p>
                      <a:pPr algn="ctr"/>
                      <a:r>
                        <a:rPr lang="it-IT" sz="1800" b="1" dirty="0">
                          <a:solidFill>
                            <a:srgbClr val="821B4C"/>
                          </a:solidFill>
                          <a:latin typeface="+mn-lt"/>
                        </a:rPr>
                        <a:t>10</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Sottoscrizioni software Open Source SUSE</a:t>
                      </a:r>
                    </a:p>
                  </a:txBody>
                  <a:tcPr marL="9525" marR="9525" marT="9525"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 02/11/2021</a:t>
                      </a:r>
                    </a:p>
                  </a:txBody>
                  <a:tcPr marL="9525" marR="9525" marT="9525"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31/12/2022</a:t>
                      </a:r>
                    </a:p>
                  </a:txBody>
                  <a:tcPr marL="9525" marR="9525" marT="9525"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dirty="0"/>
                    </a:p>
                  </a:txBody>
                  <a:tcPr marL="9525" marR="9525" marT="9525"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Telecom Italia S.p.A.</a:t>
                      </a:r>
                    </a:p>
                  </a:txBody>
                  <a:tcPr marL="85725" marR="9525" marT="9525"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8073464"/>
                  </a:ext>
                </a:extLst>
              </a:tr>
            </a:tbl>
          </a:graphicData>
        </a:graphic>
      </p:graphicFrame>
      <p:sp>
        <p:nvSpPr>
          <p:cNvPr id="47" name="CasellaDiTesto 46">
            <a:extLst>
              <a:ext uri="{FF2B5EF4-FFF2-40B4-BE49-F238E27FC236}">
                <a16:creationId xmlns:a16="http://schemas.microsoft.com/office/drawing/2014/main" id="{37586D21-BA75-42A3-827F-342EA1B5BA97}"/>
              </a:ext>
            </a:extLst>
          </p:cNvPr>
          <p:cNvSpPr txBox="1"/>
          <p:nvPr/>
        </p:nvSpPr>
        <p:spPr>
          <a:xfrm>
            <a:off x="1422415" y="1149810"/>
            <a:ext cx="1944216" cy="246221"/>
          </a:xfrm>
          <a:prstGeom prst="rect">
            <a:avLst/>
          </a:prstGeom>
          <a:noFill/>
        </p:spPr>
        <p:txBody>
          <a:bodyPr wrap="square">
            <a:spAutoFit/>
          </a:bodyPr>
          <a:lstStyle/>
          <a:p>
            <a:r>
              <a:rPr lang="it-IT" sz="1000" b="1" dirty="0">
                <a:solidFill>
                  <a:srgbClr val="404040"/>
                </a:solidFill>
                <a:latin typeface="+mn-lt"/>
              </a:rPr>
              <a:t>MERCEOLOGICI</a:t>
            </a:r>
            <a:endParaRPr lang="it-IT" sz="1000" b="1" dirty="0"/>
          </a:p>
        </p:txBody>
      </p:sp>
      <p:grpSp>
        <p:nvGrpSpPr>
          <p:cNvPr id="48" name="Gruppo 47">
            <a:extLst>
              <a:ext uri="{FF2B5EF4-FFF2-40B4-BE49-F238E27FC236}">
                <a16:creationId xmlns:a16="http://schemas.microsoft.com/office/drawing/2014/main" id="{5B40962C-2E54-4C9F-B5B8-E16DDA3BD256}"/>
              </a:ext>
            </a:extLst>
          </p:cNvPr>
          <p:cNvGrpSpPr/>
          <p:nvPr/>
        </p:nvGrpSpPr>
        <p:grpSpPr>
          <a:xfrm>
            <a:off x="1180279" y="1172497"/>
            <a:ext cx="188236" cy="200846"/>
            <a:chOff x="3060700" y="4723156"/>
            <a:chExt cx="1401951" cy="1495873"/>
          </a:xfrm>
        </p:grpSpPr>
        <p:sp>
          <p:nvSpPr>
            <p:cNvPr id="57" name="Elemento grafico 41">
              <a:extLst>
                <a:ext uri="{FF2B5EF4-FFF2-40B4-BE49-F238E27FC236}">
                  <a16:creationId xmlns:a16="http://schemas.microsoft.com/office/drawing/2014/main" id="{D55AB854-B6B2-456D-B415-7A05C0B5255D}"/>
                </a:ext>
              </a:extLst>
            </p:cNvPr>
            <p:cNvSpPr/>
            <p:nvPr/>
          </p:nvSpPr>
          <p:spPr>
            <a:xfrm>
              <a:off x="3060700" y="4723156"/>
              <a:ext cx="1401951" cy="1495873"/>
            </a:xfrm>
            <a:custGeom>
              <a:avLst/>
              <a:gdLst>
                <a:gd name="connsiteX0" fmla="*/ 1389682 w 1401951"/>
                <a:gd name="connsiteY0" fmla="*/ 330258 h 1495873"/>
                <a:gd name="connsiteX1" fmla="*/ 710470 w 1401951"/>
                <a:gd name="connsiteY1" fmla="*/ 2191 h 1495873"/>
                <a:gd name="connsiteX2" fmla="*/ 691482 w 1401951"/>
                <a:gd name="connsiteY2" fmla="*/ 2191 h 1495873"/>
                <a:gd name="connsiteX3" fmla="*/ 12270 w 1401951"/>
                <a:gd name="connsiteY3" fmla="*/ 330258 h 1495873"/>
                <a:gd name="connsiteX4" fmla="*/ 0 w 1401951"/>
                <a:gd name="connsiteY4" fmla="*/ 350123 h 1495873"/>
                <a:gd name="connsiteX5" fmla="*/ 0 w 1401951"/>
                <a:gd name="connsiteY5" fmla="*/ 1146188 h 1495873"/>
                <a:gd name="connsiteX6" fmla="*/ 12270 w 1401951"/>
                <a:gd name="connsiteY6" fmla="*/ 1166054 h 1495873"/>
                <a:gd name="connsiteX7" fmla="*/ 691482 w 1401951"/>
                <a:gd name="connsiteY7" fmla="*/ 1493828 h 1495873"/>
                <a:gd name="connsiteX8" fmla="*/ 701122 w 1401951"/>
                <a:gd name="connsiteY8" fmla="*/ 1495873 h 1495873"/>
                <a:gd name="connsiteX9" fmla="*/ 710762 w 1401951"/>
                <a:gd name="connsiteY9" fmla="*/ 1493828 h 1495873"/>
                <a:gd name="connsiteX10" fmla="*/ 1389682 w 1401951"/>
                <a:gd name="connsiteY10" fmla="*/ 1165762 h 1495873"/>
                <a:gd name="connsiteX11" fmla="*/ 1401952 w 1401951"/>
                <a:gd name="connsiteY11" fmla="*/ 1145896 h 1495873"/>
                <a:gd name="connsiteX12" fmla="*/ 1401952 w 1401951"/>
                <a:gd name="connsiteY12" fmla="*/ 349831 h 1495873"/>
                <a:gd name="connsiteX13" fmla="*/ 1389682 w 1401951"/>
                <a:gd name="connsiteY13" fmla="*/ 330258 h 1495873"/>
                <a:gd name="connsiteX14" fmla="*/ 701122 w 1401951"/>
                <a:gd name="connsiteY14" fmla="*/ 46303 h 1495873"/>
                <a:gd name="connsiteX15" fmla="*/ 1329795 w 1401951"/>
                <a:gd name="connsiteY15" fmla="*/ 349831 h 1495873"/>
                <a:gd name="connsiteX16" fmla="*/ 1147503 w 1401951"/>
                <a:gd name="connsiteY16" fmla="*/ 437763 h 1495873"/>
                <a:gd name="connsiteX17" fmla="*/ 1143705 w 1401951"/>
                <a:gd name="connsiteY17" fmla="*/ 435426 h 1495873"/>
                <a:gd name="connsiteX18" fmla="*/ 519415 w 1401951"/>
                <a:gd name="connsiteY18" fmla="*/ 134236 h 1495873"/>
                <a:gd name="connsiteX19" fmla="*/ 701122 w 1401951"/>
                <a:gd name="connsiteY19" fmla="*/ 46303 h 1495873"/>
                <a:gd name="connsiteX20" fmla="*/ 469752 w 1401951"/>
                <a:gd name="connsiteY20" fmla="*/ 158775 h 1495873"/>
                <a:gd name="connsiteX21" fmla="*/ 1097548 w 1401951"/>
                <a:gd name="connsiteY21" fmla="*/ 461718 h 1495873"/>
                <a:gd name="connsiteX22" fmla="*/ 969009 w 1401951"/>
                <a:gd name="connsiteY22" fmla="*/ 523651 h 1495873"/>
                <a:gd name="connsiteX23" fmla="*/ 341505 w 1401951"/>
                <a:gd name="connsiteY23" fmla="*/ 221000 h 1495873"/>
                <a:gd name="connsiteX24" fmla="*/ 469752 w 1401951"/>
                <a:gd name="connsiteY24" fmla="*/ 158775 h 1495873"/>
                <a:gd name="connsiteX25" fmla="*/ 1112447 w 1401951"/>
                <a:gd name="connsiteY25" fmla="*/ 503493 h 1495873"/>
                <a:gd name="connsiteX26" fmla="*/ 1112447 w 1401951"/>
                <a:gd name="connsiteY26" fmla="*/ 732819 h 1495873"/>
                <a:gd name="connsiteX27" fmla="*/ 992380 w 1401951"/>
                <a:gd name="connsiteY27" fmla="*/ 790661 h 1495873"/>
                <a:gd name="connsiteX28" fmla="*/ 992380 w 1401951"/>
                <a:gd name="connsiteY28" fmla="*/ 561336 h 1495873"/>
                <a:gd name="connsiteX29" fmla="*/ 1112447 w 1401951"/>
                <a:gd name="connsiteY29" fmla="*/ 503493 h 1495873"/>
                <a:gd name="connsiteX30" fmla="*/ 1358132 w 1401951"/>
                <a:gd name="connsiteY30" fmla="*/ 1132458 h 1495873"/>
                <a:gd name="connsiteX31" fmla="*/ 722740 w 1401951"/>
                <a:gd name="connsiteY31" fmla="*/ 1439199 h 1495873"/>
                <a:gd name="connsiteX32" fmla="*/ 722740 w 1401951"/>
                <a:gd name="connsiteY32" fmla="*/ 691628 h 1495873"/>
                <a:gd name="connsiteX33" fmla="*/ 874358 w 1401951"/>
                <a:gd name="connsiteY33" fmla="*/ 618594 h 1495873"/>
                <a:gd name="connsiteX34" fmla="*/ 884582 w 1401951"/>
                <a:gd name="connsiteY34" fmla="*/ 589381 h 1495873"/>
                <a:gd name="connsiteX35" fmla="*/ 855369 w 1401951"/>
                <a:gd name="connsiteY35" fmla="*/ 579156 h 1495873"/>
                <a:gd name="connsiteX36" fmla="*/ 701122 w 1401951"/>
                <a:gd name="connsiteY36" fmla="*/ 653358 h 1495873"/>
                <a:gd name="connsiteX37" fmla="*/ 640358 w 1401951"/>
                <a:gd name="connsiteY37" fmla="*/ 624145 h 1495873"/>
                <a:gd name="connsiteX38" fmla="*/ 611145 w 1401951"/>
                <a:gd name="connsiteY38" fmla="*/ 634369 h 1495873"/>
                <a:gd name="connsiteX39" fmla="*/ 621369 w 1401951"/>
                <a:gd name="connsiteY39" fmla="*/ 663583 h 1495873"/>
                <a:gd name="connsiteX40" fmla="*/ 679212 w 1401951"/>
                <a:gd name="connsiteY40" fmla="*/ 691628 h 1495873"/>
                <a:gd name="connsiteX41" fmla="*/ 679212 w 1401951"/>
                <a:gd name="connsiteY41" fmla="*/ 1439199 h 1495873"/>
                <a:gd name="connsiteX42" fmla="*/ 43820 w 1401951"/>
                <a:gd name="connsiteY42" fmla="*/ 1132458 h 1495873"/>
                <a:gd name="connsiteX43" fmla="*/ 43820 w 1401951"/>
                <a:gd name="connsiteY43" fmla="*/ 384887 h 1495873"/>
                <a:gd name="connsiteX44" fmla="*/ 527594 w 1401951"/>
                <a:gd name="connsiteY44" fmla="*/ 618302 h 1495873"/>
                <a:gd name="connsiteX45" fmla="*/ 537235 w 1401951"/>
                <a:gd name="connsiteY45" fmla="*/ 620347 h 1495873"/>
                <a:gd name="connsiteX46" fmla="*/ 557100 w 1401951"/>
                <a:gd name="connsiteY46" fmla="*/ 608077 h 1495873"/>
                <a:gd name="connsiteX47" fmla="*/ 546875 w 1401951"/>
                <a:gd name="connsiteY47" fmla="*/ 578864 h 1495873"/>
                <a:gd name="connsiteX48" fmla="*/ 72449 w 1401951"/>
                <a:gd name="connsiteY48" fmla="*/ 349831 h 1495873"/>
                <a:gd name="connsiteX49" fmla="*/ 290089 w 1401951"/>
                <a:gd name="connsiteY49" fmla="*/ 244662 h 1495873"/>
                <a:gd name="connsiteX50" fmla="*/ 948268 w 1401951"/>
                <a:gd name="connsiteY50" fmla="*/ 562504 h 1495873"/>
                <a:gd name="connsiteX51" fmla="*/ 948560 w 1401951"/>
                <a:gd name="connsiteY51" fmla="*/ 562797 h 1495873"/>
                <a:gd name="connsiteX52" fmla="*/ 948560 w 1401951"/>
                <a:gd name="connsiteY52" fmla="*/ 825717 h 1495873"/>
                <a:gd name="connsiteX53" fmla="*/ 958784 w 1401951"/>
                <a:gd name="connsiteY53" fmla="*/ 844414 h 1495873"/>
                <a:gd name="connsiteX54" fmla="*/ 970470 w 1401951"/>
                <a:gd name="connsiteY54" fmla="*/ 847627 h 1495873"/>
                <a:gd name="connsiteX55" fmla="*/ 980110 w 1401951"/>
                <a:gd name="connsiteY55" fmla="*/ 845582 h 1495873"/>
                <a:gd name="connsiteX56" fmla="*/ 1143997 w 1401951"/>
                <a:gd name="connsiteY56" fmla="*/ 766414 h 1495873"/>
                <a:gd name="connsiteX57" fmla="*/ 1156267 w 1401951"/>
                <a:gd name="connsiteY57" fmla="*/ 746549 h 1495873"/>
                <a:gd name="connsiteX58" fmla="*/ 1156267 w 1401951"/>
                <a:gd name="connsiteY58" fmla="*/ 482167 h 1495873"/>
                <a:gd name="connsiteX59" fmla="*/ 1358424 w 1401951"/>
                <a:gd name="connsiteY59" fmla="*/ 384595 h 1495873"/>
                <a:gd name="connsiteX60" fmla="*/ 1358132 w 1401951"/>
                <a:gd name="connsiteY60" fmla="*/ 1132458 h 1495873"/>
                <a:gd name="connsiteX61" fmla="*/ 1358132 w 1401951"/>
                <a:gd name="connsiteY61" fmla="*/ 1132458 h 149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01951" h="1495873">
                  <a:moveTo>
                    <a:pt x="1389682" y="330258"/>
                  </a:moveTo>
                  <a:lnTo>
                    <a:pt x="710470" y="2191"/>
                  </a:lnTo>
                  <a:cubicBezTo>
                    <a:pt x="704336" y="-730"/>
                    <a:pt x="697324" y="-730"/>
                    <a:pt x="691482" y="2191"/>
                  </a:cubicBezTo>
                  <a:lnTo>
                    <a:pt x="12270" y="330258"/>
                  </a:lnTo>
                  <a:cubicBezTo>
                    <a:pt x="4674" y="334055"/>
                    <a:pt x="0" y="341651"/>
                    <a:pt x="0" y="350123"/>
                  </a:cubicBezTo>
                  <a:lnTo>
                    <a:pt x="0" y="1146188"/>
                  </a:lnTo>
                  <a:cubicBezTo>
                    <a:pt x="0" y="1154660"/>
                    <a:pt x="4674" y="1162256"/>
                    <a:pt x="12270" y="1166054"/>
                  </a:cubicBezTo>
                  <a:lnTo>
                    <a:pt x="691482" y="1493828"/>
                  </a:lnTo>
                  <a:cubicBezTo>
                    <a:pt x="694403" y="1495289"/>
                    <a:pt x="697616" y="1495873"/>
                    <a:pt x="701122" y="1495873"/>
                  </a:cubicBezTo>
                  <a:cubicBezTo>
                    <a:pt x="704336" y="1495873"/>
                    <a:pt x="707549" y="1495289"/>
                    <a:pt x="710762" y="1493828"/>
                  </a:cubicBezTo>
                  <a:lnTo>
                    <a:pt x="1389682" y="1165762"/>
                  </a:lnTo>
                  <a:cubicBezTo>
                    <a:pt x="1397278" y="1161964"/>
                    <a:pt x="1401952" y="1154368"/>
                    <a:pt x="1401952" y="1145896"/>
                  </a:cubicBezTo>
                  <a:lnTo>
                    <a:pt x="1401952" y="349831"/>
                  </a:lnTo>
                  <a:cubicBezTo>
                    <a:pt x="1401952" y="341359"/>
                    <a:pt x="1397278" y="333763"/>
                    <a:pt x="1389682" y="330258"/>
                  </a:cubicBezTo>
                  <a:close/>
                  <a:moveTo>
                    <a:pt x="701122" y="46303"/>
                  </a:moveTo>
                  <a:lnTo>
                    <a:pt x="1329795" y="349831"/>
                  </a:lnTo>
                  <a:lnTo>
                    <a:pt x="1147503" y="437763"/>
                  </a:lnTo>
                  <a:cubicBezTo>
                    <a:pt x="1146335" y="436887"/>
                    <a:pt x="1145166" y="436010"/>
                    <a:pt x="1143705" y="435426"/>
                  </a:cubicBezTo>
                  <a:lnTo>
                    <a:pt x="519415" y="134236"/>
                  </a:lnTo>
                  <a:lnTo>
                    <a:pt x="701122" y="46303"/>
                  </a:lnTo>
                  <a:close/>
                  <a:moveTo>
                    <a:pt x="469752" y="158775"/>
                  </a:moveTo>
                  <a:lnTo>
                    <a:pt x="1097548" y="461718"/>
                  </a:lnTo>
                  <a:lnTo>
                    <a:pt x="969009" y="523651"/>
                  </a:lnTo>
                  <a:lnTo>
                    <a:pt x="341505" y="221000"/>
                  </a:lnTo>
                  <a:lnTo>
                    <a:pt x="469752" y="158775"/>
                  </a:lnTo>
                  <a:close/>
                  <a:moveTo>
                    <a:pt x="1112447" y="503493"/>
                  </a:moveTo>
                  <a:lnTo>
                    <a:pt x="1112447" y="732819"/>
                  </a:lnTo>
                  <a:lnTo>
                    <a:pt x="992380" y="790661"/>
                  </a:lnTo>
                  <a:lnTo>
                    <a:pt x="992380" y="561336"/>
                  </a:lnTo>
                  <a:lnTo>
                    <a:pt x="1112447" y="503493"/>
                  </a:lnTo>
                  <a:close/>
                  <a:moveTo>
                    <a:pt x="1358132" y="1132458"/>
                  </a:moveTo>
                  <a:lnTo>
                    <a:pt x="722740" y="1439199"/>
                  </a:lnTo>
                  <a:lnTo>
                    <a:pt x="722740" y="691628"/>
                  </a:lnTo>
                  <a:lnTo>
                    <a:pt x="874358" y="618594"/>
                  </a:lnTo>
                  <a:cubicBezTo>
                    <a:pt x="885167" y="613336"/>
                    <a:pt x="889841" y="600190"/>
                    <a:pt x="884582" y="589381"/>
                  </a:cubicBezTo>
                  <a:cubicBezTo>
                    <a:pt x="879324" y="578572"/>
                    <a:pt x="866178" y="573898"/>
                    <a:pt x="855369" y="579156"/>
                  </a:cubicBezTo>
                  <a:lnTo>
                    <a:pt x="701122" y="653358"/>
                  </a:lnTo>
                  <a:lnTo>
                    <a:pt x="640358" y="624145"/>
                  </a:lnTo>
                  <a:cubicBezTo>
                    <a:pt x="629549" y="618886"/>
                    <a:pt x="616403" y="623560"/>
                    <a:pt x="611145" y="634369"/>
                  </a:cubicBezTo>
                  <a:cubicBezTo>
                    <a:pt x="605886" y="645178"/>
                    <a:pt x="610560" y="658324"/>
                    <a:pt x="621369" y="663583"/>
                  </a:cubicBezTo>
                  <a:lnTo>
                    <a:pt x="679212" y="691628"/>
                  </a:lnTo>
                  <a:lnTo>
                    <a:pt x="679212" y="1439199"/>
                  </a:lnTo>
                  <a:lnTo>
                    <a:pt x="43820" y="1132458"/>
                  </a:lnTo>
                  <a:lnTo>
                    <a:pt x="43820" y="384887"/>
                  </a:lnTo>
                  <a:lnTo>
                    <a:pt x="527594" y="618302"/>
                  </a:lnTo>
                  <a:cubicBezTo>
                    <a:pt x="530808" y="619763"/>
                    <a:pt x="534021" y="620347"/>
                    <a:pt x="537235" y="620347"/>
                  </a:cubicBezTo>
                  <a:cubicBezTo>
                    <a:pt x="545415" y="620347"/>
                    <a:pt x="553302" y="615673"/>
                    <a:pt x="557100" y="608077"/>
                  </a:cubicBezTo>
                  <a:cubicBezTo>
                    <a:pt x="562358" y="597268"/>
                    <a:pt x="557684" y="584122"/>
                    <a:pt x="546875" y="578864"/>
                  </a:cubicBezTo>
                  <a:lnTo>
                    <a:pt x="72449" y="349831"/>
                  </a:lnTo>
                  <a:lnTo>
                    <a:pt x="290089" y="244662"/>
                  </a:lnTo>
                  <a:lnTo>
                    <a:pt x="948268" y="562504"/>
                  </a:lnTo>
                  <a:cubicBezTo>
                    <a:pt x="948268" y="562504"/>
                    <a:pt x="948560" y="562797"/>
                    <a:pt x="948560" y="562797"/>
                  </a:cubicBezTo>
                  <a:lnTo>
                    <a:pt x="948560" y="825717"/>
                  </a:lnTo>
                  <a:cubicBezTo>
                    <a:pt x="948560" y="833313"/>
                    <a:pt x="952357" y="840324"/>
                    <a:pt x="958784" y="844414"/>
                  </a:cubicBezTo>
                  <a:cubicBezTo>
                    <a:pt x="962290" y="846751"/>
                    <a:pt x="966380" y="847627"/>
                    <a:pt x="970470" y="847627"/>
                  </a:cubicBezTo>
                  <a:cubicBezTo>
                    <a:pt x="973683" y="847627"/>
                    <a:pt x="976897" y="847043"/>
                    <a:pt x="980110" y="845582"/>
                  </a:cubicBezTo>
                  <a:lnTo>
                    <a:pt x="1143997" y="766414"/>
                  </a:lnTo>
                  <a:cubicBezTo>
                    <a:pt x="1151593" y="762616"/>
                    <a:pt x="1156267" y="755021"/>
                    <a:pt x="1156267" y="746549"/>
                  </a:cubicBezTo>
                  <a:lnTo>
                    <a:pt x="1156267" y="482167"/>
                  </a:lnTo>
                  <a:lnTo>
                    <a:pt x="1358424" y="384595"/>
                  </a:lnTo>
                  <a:lnTo>
                    <a:pt x="1358132" y="1132458"/>
                  </a:lnTo>
                  <a:lnTo>
                    <a:pt x="1358132" y="1132458"/>
                  </a:lnTo>
                  <a:close/>
                </a:path>
              </a:pathLst>
            </a:custGeom>
            <a:solidFill>
              <a:srgbClr val="313840"/>
            </a:solidFill>
            <a:ln w="2917" cap="flat">
              <a:noFill/>
              <a:prstDash val="solid"/>
              <a:miter/>
            </a:ln>
          </p:spPr>
          <p:txBody>
            <a:bodyPr rtlCol="0" anchor="ctr"/>
            <a:lstStyle/>
            <a:p>
              <a:endParaRPr lang="it-IT"/>
            </a:p>
          </p:txBody>
        </p:sp>
        <p:sp>
          <p:nvSpPr>
            <p:cNvPr id="58" name="Elemento grafico 41">
              <a:extLst>
                <a:ext uri="{FF2B5EF4-FFF2-40B4-BE49-F238E27FC236}">
                  <a16:creationId xmlns:a16="http://schemas.microsoft.com/office/drawing/2014/main" id="{D55AB854-B6B2-456D-B415-7A05C0B5255D}"/>
                </a:ext>
              </a:extLst>
            </p:cNvPr>
            <p:cNvSpPr/>
            <p:nvPr/>
          </p:nvSpPr>
          <p:spPr>
            <a:xfrm>
              <a:off x="3154355" y="5720237"/>
              <a:ext cx="143495" cy="91849"/>
            </a:xfrm>
            <a:custGeom>
              <a:avLst/>
              <a:gdLst>
                <a:gd name="connsiteX0" fmla="*/ 130995 w 143495"/>
                <a:gd name="connsiteY0" fmla="*/ 50366 h 91849"/>
                <a:gd name="connsiteX1" fmla="*/ 31378 w 143495"/>
                <a:gd name="connsiteY1" fmla="*/ 2164 h 91849"/>
                <a:gd name="connsiteX2" fmla="*/ 2164 w 143495"/>
                <a:gd name="connsiteY2" fmla="*/ 12389 h 91849"/>
                <a:gd name="connsiteX3" fmla="*/ 12389 w 143495"/>
                <a:gd name="connsiteY3" fmla="*/ 41602 h 91849"/>
                <a:gd name="connsiteX4" fmla="*/ 112007 w 143495"/>
                <a:gd name="connsiteY4" fmla="*/ 89805 h 91849"/>
                <a:gd name="connsiteX5" fmla="*/ 121647 w 143495"/>
                <a:gd name="connsiteY5" fmla="*/ 91850 h 91849"/>
                <a:gd name="connsiteX6" fmla="*/ 141512 w 143495"/>
                <a:gd name="connsiteY6" fmla="*/ 79580 h 91849"/>
                <a:gd name="connsiteX7" fmla="*/ 130995 w 143495"/>
                <a:gd name="connsiteY7" fmla="*/ 50366 h 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495" h="91849">
                  <a:moveTo>
                    <a:pt x="130995" y="50366"/>
                  </a:moveTo>
                  <a:lnTo>
                    <a:pt x="31378" y="2164"/>
                  </a:lnTo>
                  <a:cubicBezTo>
                    <a:pt x="20569" y="-3094"/>
                    <a:pt x="7423" y="1580"/>
                    <a:pt x="2164" y="12389"/>
                  </a:cubicBezTo>
                  <a:cubicBezTo>
                    <a:pt x="-3094" y="23198"/>
                    <a:pt x="1580" y="36344"/>
                    <a:pt x="12389" y="41602"/>
                  </a:cubicBezTo>
                  <a:lnTo>
                    <a:pt x="112007" y="89805"/>
                  </a:lnTo>
                  <a:cubicBezTo>
                    <a:pt x="115220" y="91265"/>
                    <a:pt x="118434" y="91850"/>
                    <a:pt x="121647" y="91850"/>
                  </a:cubicBezTo>
                  <a:cubicBezTo>
                    <a:pt x="129827" y="91850"/>
                    <a:pt x="137715" y="87175"/>
                    <a:pt x="141512" y="79580"/>
                  </a:cubicBezTo>
                  <a:cubicBezTo>
                    <a:pt x="146479" y="68771"/>
                    <a:pt x="141804" y="55625"/>
                    <a:pt x="130995" y="50366"/>
                  </a:cubicBezTo>
                  <a:close/>
                </a:path>
              </a:pathLst>
            </a:custGeom>
            <a:solidFill>
              <a:srgbClr val="313840"/>
            </a:solidFill>
            <a:ln w="2917" cap="flat">
              <a:noFill/>
              <a:prstDash val="solid"/>
              <a:miter/>
            </a:ln>
          </p:spPr>
          <p:txBody>
            <a:bodyPr rtlCol="0" anchor="ctr"/>
            <a:lstStyle/>
            <a:p>
              <a:endParaRPr lang="it-IT"/>
            </a:p>
          </p:txBody>
        </p:sp>
        <p:sp>
          <p:nvSpPr>
            <p:cNvPr id="59" name="Elemento grafico 41">
              <a:extLst>
                <a:ext uri="{FF2B5EF4-FFF2-40B4-BE49-F238E27FC236}">
                  <a16:creationId xmlns:a16="http://schemas.microsoft.com/office/drawing/2014/main" id="{D55AB854-B6B2-456D-B415-7A05C0B5255D}"/>
                </a:ext>
              </a:extLst>
            </p:cNvPr>
            <p:cNvSpPr/>
            <p:nvPr/>
          </p:nvSpPr>
          <p:spPr>
            <a:xfrm>
              <a:off x="3154355" y="5616237"/>
              <a:ext cx="235225" cy="135961"/>
            </a:xfrm>
            <a:custGeom>
              <a:avLst/>
              <a:gdLst>
                <a:gd name="connsiteX0" fmla="*/ 222726 w 235225"/>
                <a:gd name="connsiteY0" fmla="*/ 94479 h 135961"/>
                <a:gd name="connsiteX1" fmla="*/ 31378 w 235225"/>
                <a:gd name="connsiteY1" fmla="*/ 2164 h 135961"/>
                <a:gd name="connsiteX2" fmla="*/ 2164 w 235225"/>
                <a:gd name="connsiteY2" fmla="*/ 12389 h 135961"/>
                <a:gd name="connsiteX3" fmla="*/ 12389 w 235225"/>
                <a:gd name="connsiteY3" fmla="*/ 41602 h 135961"/>
                <a:gd name="connsiteX4" fmla="*/ 203737 w 235225"/>
                <a:gd name="connsiteY4" fmla="*/ 133917 h 135961"/>
                <a:gd name="connsiteX5" fmla="*/ 213377 w 235225"/>
                <a:gd name="connsiteY5" fmla="*/ 135962 h 135961"/>
                <a:gd name="connsiteX6" fmla="*/ 233242 w 235225"/>
                <a:gd name="connsiteY6" fmla="*/ 123692 h 135961"/>
                <a:gd name="connsiteX7" fmla="*/ 222726 w 235225"/>
                <a:gd name="connsiteY7" fmla="*/ 94479 h 13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225" h="135961">
                  <a:moveTo>
                    <a:pt x="222726" y="94479"/>
                  </a:moveTo>
                  <a:lnTo>
                    <a:pt x="31378" y="2164"/>
                  </a:lnTo>
                  <a:cubicBezTo>
                    <a:pt x="20569" y="-3094"/>
                    <a:pt x="7423" y="1580"/>
                    <a:pt x="2164" y="12389"/>
                  </a:cubicBezTo>
                  <a:cubicBezTo>
                    <a:pt x="-3094" y="23198"/>
                    <a:pt x="1580" y="36344"/>
                    <a:pt x="12389" y="41602"/>
                  </a:cubicBezTo>
                  <a:lnTo>
                    <a:pt x="203737" y="133917"/>
                  </a:lnTo>
                  <a:cubicBezTo>
                    <a:pt x="206950" y="135377"/>
                    <a:pt x="210164" y="135962"/>
                    <a:pt x="213377" y="135962"/>
                  </a:cubicBezTo>
                  <a:cubicBezTo>
                    <a:pt x="221557" y="135962"/>
                    <a:pt x="229445" y="131288"/>
                    <a:pt x="233242" y="123692"/>
                  </a:cubicBezTo>
                  <a:cubicBezTo>
                    <a:pt x="238209" y="112883"/>
                    <a:pt x="233535" y="99737"/>
                    <a:pt x="222726" y="94479"/>
                  </a:cubicBezTo>
                  <a:close/>
                </a:path>
              </a:pathLst>
            </a:custGeom>
            <a:solidFill>
              <a:srgbClr val="313840"/>
            </a:solidFill>
            <a:ln w="2917" cap="flat">
              <a:noFill/>
              <a:prstDash val="solid"/>
              <a:miter/>
            </a:ln>
          </p:spPr>
          <p:txBody>
            <a:bodyPr rtlCol="0" anchor="ctr"/>
            <a:lstStyle/>
            <a:p>
              <a:endParaRPr lang="it-IT"/>
            </a:p>
          </p:txBody>
        </p:sp>
      </p:grpSp>
      <p:sp>
        <p:nvSpPr>
          <p:cNvPr id="38" name="CasellaDiTesto 37">
            <a:extLst>
              <a:ext uri="{FF2B5EF4-FFF2-40B4-BE49-F238E27FC236}">
                <a16:creationId xmlns:a16="http://schemas.microsoft.com/office/drawing/2014/main" id="{08D1DF73-24C8-4F71-BC0C-0A6E506C4EE7}"/>
              </a:ext>
            </a:extLst>
          </p:cNvPr>
          <p:cNvSpPr txBox="1"/>
          <p:nvPr/>
        </p:nvSpPr>
        <p:spPr>
          <a:xfrm>
            <a:off x="7651306" y="236664"/>
            <a:ext cx="1224136" cy="253916"/>
          </a:xfrm>
          <a:prstGeom prst="rect">
            <a:avLst/>
          </a:prstGeom>
          <a:noFill/>
        </p:spPr>
        <p:txBody>
          <a:bodyPr wrap="square">
            <a:spAutoFit/>
          </a:bodyPr>
          <a:lstStyle/>
          <a:p>
            <a:pPr>
              <a:spcAft>
                <a:spcPts val="450"/>
              </a:spcAft>
            </a:pPr>
            <a:r>
              <a:rPr lang="it-IT" sz="1050" b="1" dirty="0">
                <a:solidFill>
                  <a:schemeClr val="tx1">
                    <a:lumMod val="75000"/>
                    <a:lumOff val="25000"/>
                  </a:schemeClr>
                </a:solidFill>
              </a:rPr>
              <a:t>Legenda stati</a:t>
            </a:r>
          </a:p>
        </p:txBody>
      </p:sp>
      <p:pic>
        <p:nvPicPr>
          <p:cNvPr id="39" name="Picture 14" descr="Anteprima immagine">
            <a:extLst>
              <a:ext uri="{FF2B5EF4-FFF2-40B4-BE49-F238E27FC236}">
                <a16:creationId xmlns:a16="http://schemas.microsoft.com/office/drawing/2014/main" id="{2CB174C2-E91C-44A7-A462-19F646E283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9652" y="516793"/>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40" name="CasellaDiTesto 39">
            <a:extLst>
              <a:ext uri="{FF2B5EF4-FFF2-40B4-BE49-F238E27FC236}">
                <a16:creationId xmlns:a16="http://schemas.microsoft.com/office/drawing/2014/main" id="{E9BA762F-3099-475E-9952-B65B9ECD967D}"/>
              </a:ext>
            </a:extLst>
          </p:cNvPr>
          <p:cNvSpPr txBox="1"/>
          <p:nvPr/>
        </p:nvSpPr>
        <p:spPr>
          <a:xfrm>
            <a:off x="7917254" y="499071"/>
            <a:ext cx="681757" cy="215444"/>
          </a:xfrm>
          <a:prstGeom prst="rect">
            <a:avLst/>
          </a:prstGeom>
          <a:noFill/>
        </p:spPr>
        <p:txBody>
          <a:bodyPr wrap="square">
            <a:spAutoFit/>
          </a:bodyPr>
          <a:lstStyle/>
          <a:p>
            <a:pPr algn="l"/>
            <a:r>
              <a:rPr lang="it-IT" sz="800" b="0" kern="1200" dirty="0">
                <a:solidFill>
                  <a:srgbClr val="404040"/>
                </a:solidFill>
                <a:effectLst/>
                <a:latin typeface="+mn-lt"/>
              </a:rPr>
              <a:t>Pubblicato</a:t>
            </a:r>
            <a:endParaRPr lang="it-IT" sz="800" b="0" kern="1200" dirty="0">
              <a:solidFill>
                <a:srgbClr val="404040"/>
              </a:solidFill>
              <a:effectLst/>
              <a:latin typeface="+mn-lt"/>
              <a:ea typeface="+mn-ea"/>
              <a:cs typeface="+mn-cs"/>
            </a:endParaRPr>
          </a:p>
        </p:txBody>
      </p:sp>
      <p:pic>
        <p:nvPicPr>
          <p:cNvPr id="41" name="Picture 8" descr="Anteprima immagine">
            <a:extLst>
              <a:ext uri="{FF2B5EF4-FFF2-40B4-BE49-F238E27FC236}">
                <a16:creationId xmlns:a16="http://schemas.microsoft.com/office/drawing/2014/main" id="{E84059D3-1BA8-4B73-88D1-9FE4856047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2820"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2" name="CasellaDiTesto 41">
            <a:extLst>
              <a:ext uri="{FF2B5EF4-FFF2-40B4-BE49-F238E27FC236}">
                <a16:creationId xmlns:a16="http://schemas.microsoft.com/office/drawing/2014/main" id="{5F9D65D9-281D-42A1-8644-0C4059668A6B}"/>
              </a:ext>
            </a:extLst>
          </p:cNvPr>
          <p:cNvSpPr txBox="1"/>
          <p:nvPr/>
        </p:nvSpPr>
        <p:spPr>
          <a:xfrm>
            <a:off x="8814235" y="499071"/>
            <a:ext cx="681757" cy="215444"/>
          </a:xfrm>
          <a:prstGeom prst="rect">
            <a:avLst/>
          </a:prstGeom>
          <a:noFill/>
        </p:spPr>
        <p:txBody>
          <a:bodyPr wrap="square">
            <a:spAutoFit/>
          </a:bodyPr>
          <a:lstStyle/>
          <a:p>
            <a:pPr algn="l"/>
            <a:r>
              <a:rPr lang="it-IT" sz="800" b="0" kern="1200" dirty="0">
                <a:solidFill>
                  <a:srgbClr val="404040"/>
                </a:solidFill>
                <a:effectLst/>
                <a:latin typeface="+mn-lt"/>
              </a:rPr>
              <a:t>Aggiudicato</a:t>
            </a:r>
            <a:endParaRPr lang="it-IT" sz="800" b="0" kern="1200" dirty="0">
              <a:solidFill>
                <a:srgbClr val="404040"/>
              </a:solidFill>
              <a:effectLst/>
              <a:latin typeface="+mn-lt"/>
              <a:ea typeface="+mn-ea"/>
              <a:cs typeface="+mn-cs"/>
            </a:endParaRPr>
          </a:p>
        </p:txBody>
      </p:sp>
      <p:pic>
        <p:nvPicPr>
          <p:cNvPr id="43" name="Picture 4">
            <a:extLst>
              <a:ext uri="{FF2B5EF4-FFF2-40B4-BE49-F238E27FC236}">
                <a16:creationId xmlns:a16="http://schemas.microsoft.com/office/drawing/2014/main" id="{97878263-BDE8-4F9A-BC92-F893AF259D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8757"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9" name="CasellaDiTesto 48">
            <a:extLst>
              <a:ext uri="{FF2B5EF4-FFF2-40B4-BE49-F238E27FC236}">
                <a16:creationId xmlns:a16="http://schemas.microsoft.com/office/drawing/2014/main" id="{DB4A7744-FB37-426A-9F46-BF57FC374A80}"/>
              </a:ext>
            </a:extLst>
          </p:cNvPr>
          <p:cNvSpPr txBox="1"/>
          <p:nvPr/>
        </p:nvSpPr>
        <p:spPr>
          <a:xfrm>
            <a:off x="9768676" y="499071"/>
            <a:ext cx="482060" cy="215444"/>
          </a:xfrm>
          <a:prstGeom prst="rect">
            <a:avLst/>
          </a:prstGeom>
          <a:noFill/>
        </p:spPr>
        <p:txBody>
          <a:bodyPr wrap="square">
            <a:spAutoFit/>
          </a:bodyPr>
          <a:lstStyle/>
          <a:p>
            <a:pPr algn="l"/>
            <a:r>
              <a:rPr lang="it-IT" sz="800" b="0" kern="1200" dirty="0">
                <a:solidFill>
                  <a:srgbClr val="404040"/>
                </a:solidFill>
                <a:effectLst/>
                <a:latin typeface="+mn-lt"/>
              </a:rPr>
              <a:t>Attivo</a:t>
            </a:r>
            <a:endParaRPr lang="it-IT" sz="800" b="0" kern="1200" dirty="0">
              <a:solidFill>
                <a:srgbClr val="404040"/>
              </a:solidFill>
              <a:effectLst/>
              <a:latin typeface="+mn-lt"/>
              <a:ea typeface="+mn-ea"/>
              <a:cs typeface="+mn-cs"/>
            </a:endParaRPr>
          </a:p>
        </p:txBody>
      </p:sp>
      <p:pic>
        <p:nvPicPr>
          <p:cNvPr id="50" name="Picture 10" descr="Anteprima immagine">
            <a:extLst>
              <a:ext uri="{FF2B5EF4-FFF2-40B4-BE49-F238E27FC236}">
                <a16:creationId xmlns:a16="http://schemas.microsoft.com/office/drawing/2014/main" id="{19217D03-D8F2-48CC-BD5F-7D63645635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4786" y="1008079"/>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51" name="CasellaDiTesto 50">
            <a:extLst>
              <a:ext uri="{FF2B5EF4-FFF2-40B4-BE49-F238E27FC236}">
                <a16:creationId xmlns:a16="http://schemas.microsoft.com/office/drawing/2014/main" id="{22696101-230C-4BA9-BF55-B2CE4737CD02}"/>
              </a:ext>
            </a:extLst>
          </p:cNvPr>
          <p:cNvSpPr txBox="1"/>
          <p:nvPr/>
        </p:nvSpPr>
        <p:spPr>
          <a:xfrm>
            <a:off x="7914764" y="985705"/>
            <a:ext cx="1383779" cy="215444"/>
          </a:xfrm>
          <a:prstGeom prst="rect">
            <a:avLst/>
          </a:prstGeom>
          <a:noFill/>
        </p:spPr>
        <p:txBody>
          <a:bodyPr wrap="square">
            <a:spAutoFit/>
          </a:bodyPr>
          <a:lstStyle/>
          <a:p>
            <a:pPr algn="l"/>
            <a:r>
              <a:rPr lang="it-IT" sz="800" b="0" kern="1200" dirty="0">
                <a:solidFill>
                  <a:srgbClr val="404040"/>
                </a:solidFill>
                <a:effectLst/>
                <a:latin typeface="+mn-lt"/>
              </a:rPr>
              <a:t>Attivo per acquisti successivi</a:t>
            </a:r>
            <a:endParaRPr lang="it-IT" sz="800" b="0" kern="1200" dirty="0">
              <a:solidFill>
                <a:srgbClr val="404040"/>
              </a:solidFill>
              <a:effectLst/>
              <a:latin typeface="+mn-lt"/>
              <a:ea typeface="+mn-ea"/>
              <a:cs typeface="+mn-cs"/>
            </a:endParaRPr>
          </a:p>
        </p:txBody>
      </p:sp>
      <p:pic>
        <p:nvPicPr>
          <p:cNvPr id="52" name="Picture 18" descr="Anteprima immagine">
            <a:extLst>
              <a:ext uri="{FF2B5EF4-FFF2-40B4-BE49-F238E27FC236}">
                <a16:creationId xmlns:a16="http://schemas.microsoft.com/office/drawing/2014/main" id="{31024EFF-162D-4B7C-9D78-A1F5B5AFFB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018"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53" name="CasellaDiTesto 52">
            <a:extLst>
              <a:ext uri="{FF2B5EF4-FFF2-40B4-BE49-F238E27FC236}">
                <a16:creationId xmlns:a16="http://schemas.microsoft.com/office/drawing/2014/main" id="{CBCFCFE9-8285-44C0-A631-B698F56924D0}"/>
              </a:ext>
            </a:extLst>
          </p:cNvPr>
          <p:cNvSpPr txBox="1"/>
          <p:nvPr/>
        </p:nvSpPr>
        <p:spPr>
          <a:xfrm>
            <a:off x="7935095" y="742388"/>
            <a:ext cx="534965" cy="215444"/>
          </a:xfrm>
          <a:prstGeom prst="rect">
            <a:avLst/>
          </a:prstGeom>
          <a:noFill/>
        </p:spPr>
        <p:txBody>
          <a:bodyPr wrap="square">
            <a:spAutoFit/>
          </a:bodyPr>
          <a:lstStyle/>
          <a:p>
            <a:pPr algn="l"/>
            <a:r>
              <a:rPr lang="it-IT" sz="800" b="0" kern="1200" dirty="0">
                <a:solidFill>
                  <a:srgbClr val="404040"/>
                </a:solidFill>
                <a:effectLst/>
                <a:latin typeface="+mn-lt"/>
              </a:rPr>
              <a:t>Sospeso</a:t>
            </a:r>
            <a:endParaRPr lang="it-IT" sz="800" b="0" kern="1200" dirty="0">
              <a:solidFill>
                <a:srgbClr val="404040"/>
              </a:solidFill>
              <a:effectLst/>
              <a:latin typeface="+mn-lt"/>
              <a:ea typeface="+mn-ea"/>
              <a:cs typeface="+mn-cs"/>
            </a:endParaRPr>
          </a:p>
        </p:txBody>
      </p:sp>
      <p:pic>
        <p:nvPicPr>
          <p:cNvPr id="54" name="Picture 12" descr="Anteprima immagine">
            <a:extLst>
              <a:ext uri="{FF2B5EF4-FFF2-40B4-BE49-F238E27FC236}">
                <a16:creationId xmlns:a16="http://schemas.microsoft.com/office/drawing/2014/main" id="{75CE9F7E-B04E-4CF5-A2BB-17340D47E1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10035"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55" name="CasellaDiTesto 54">
            <a:extLst>
              <a:ext uri="{FF2B5EF4-FFF2-40B4-BE49-F238E27FC236}">
                <a16:creationId xmlns:a16="http://schemas.microsoft.com/office/drawing/2014/main" id="{1F41F6D9-A9B4-4AE9-907A-90453834AE95}"/>
              </a:ext>
            </a:extLst>
          </p:cNvPr>
          <p:cNvSpPr txBox="1"/>
          <p:nvPr/>
        </p:nvSpPr>
        <p:spPr>
          <a:xfrm>
            <a:off x="9761896" y="742388"/>
            <a:ext cx="502806" cy="215444"/>
          </a:xfrm>
          <a:prstGeom prst="rect">
            <a:avLst/>
          </a:prstGeom>
          <a:noFill/>
        </p:spPr>
        <p:txBody>
          <a:bodyPr wrap="square">
            <a:spAutoFit/>
          </a:bodyPr>
          <a:lstStyle/>
          <a:p>
            <a:pPr algn="l"/>
            <a:r>
              <a:rPr lang="it-IT" sz="800" b="0" kern="1200" dirty="0">
                <a:solidFill>
                  <a:srgbClr val="404040"/>
                </a:solidFill>
                <a:effectLst/>
                <a:latin typeface="+mn-lt"/>
              </a:rPr>
              <a:t>Chiuso</a:t>
            </a:r>
            <a:endParaRPr lang="it-IT" sz="800" b="0" kern="1200" dirty="0">
              <a:solidFill>
                <a:srgbClr val="404040"/>
              </a:solidFill>
              <a:effectLst/>
              <a:latin typeface="+mn-lt"/>
              <a:ea typeface="+mn-ea"/>
              <a:cs typeface="+mn-cs"/>
            </a:endParaRPr>
          </a:p>
        </p:txBody>
      </p:sp>
      <p:pic>
        <p:nvPicPr>
          <p:cNvPr id="56" name="Picture 16" descr="Anteprima immagine">
            <a:extLst>
              <a:ext uri="{FF2B5EF4-FFF2-40B4-BE49-F238E27FC236}">
                <a16:creationId xmlns:a16="http://schemas.microsoft.com/office/drawing/2014/main" id="{DB883BCA-ADF7-4750-95FC-9215CDEACA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7253" y="760110"/>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60" name="CasellaDiTesto 59">
            <a:extLst>
              <a:ext uri="{FF2B5EF4-FFF2-40B4-BE49-F238E27FC236}">
                <a16:creationId xmlns:a16="http://schemas.microsoft.com/office/drawing/2014/main" id="{0DA2B51B-AB3A-45B2-93D1-F0E8A55A24CA}"/>
              </a:ext>
            </a:extLst>
          </p:cNvPr>
          <p:cNvSpPr txBox="1"/>
          <p:nvPr/>
        </p:nvSpPr>
        <p:spPr>
          <a:xfrm>
            <a:off x="8815900" y="742388"/>
            <a:ext cx="625090" cy="215444"/>
          </a:xfrm>
          <a:prstGeom prst="rect">
            <a:avLst/>
          </a:prstGeom>
          <a:noFill/>
        </p:spPr>
        <p:txBody>
          <a:bodyPr wrap="square">
            <a:spAutoFit/>
          </a:bodyPr>
          <a:lstStyle/>
          <a:p>
            <a:pPr algn="l"/>
            <a:r>
              <a:rPr lang="it-IT" sz="800" b="0" kern="1200" dirty="0">
                <a:solidFill>
                  <a:srgbClr val="404040"/>
                </a:solidFill>
                <a:effectLst/>
                <a:latin typeface="+mn-lt"/>
              </a:rPr>
              <a:t>Revocato</a:t>
            </a:r>
            <a:endParaRPr lang="it-IT" sz="800" b="0" kern="1200" dirty="0">
              <a:solidFill>
                <a:srgbClr val="404040"/>
              </a:solidFill>
              <a:effectLst/>
              <a:latin typeface="+mn-lt"/>
              <a:ea typeface="+mn-ea"/>
              <a:cs typeface="+mn-cs"/>
            </a:endParaRPr>
          </a:p>
        </p:txBody>
      </p:sp>
      <p:pic>
        <p:nvPicPr>
          <p:cNvPr id="63" name="Picture 4">
            <a:extLst>
              <a:ext uri="{FF2B5EF4-FFF2-40B4-BE49-F238E27FC236}">
                <a16:creationId xmlns:a16="http://schemas.microsoft.com/office/drawing/2014/main" id="{97878263-BDE8-4F9A-BC92-F893AF259D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7256" y="3847239"/>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a:extLst>
              <a:ext uri="{FF2B5EF4-FFF2-40B4-BE49-F238E27FC236}">
                <a16:creationId xmlns:a16="http://schemas.microsoft.com/office/drawing/2014/main" id="{97878263-BDE8-4F9A-BC92-F893AF259D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7256" y="4195841"/>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a:extLst>
              <a:ext uri="{FF2B5EF4-FFF2-40B4-BE49-F238E27FC236}">
                <a16:creationId xmlns:a16="http://schemas.microsoft.com/office/drawing/2014/main" id="{97878263-BDE8-4F9A-BC92-F893AF259D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7256" y="4547066"/>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a:extLst>
              <a:ext uri="{FF2B5EF4-FFF2-40B4-BE49-F238E27FC236}">
                <a16:creationId xmlns:a16="http://schemas.microsoft.com/office/drawing/2014/main" id="{97878263-BDE8-4F9A-BC92-F893AF259D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7256" y="5285968"/>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a:extLst>
              <a:ext uri="{FF2B5EF4-FFF2-40B4-BE49-F238E27FC236}">
                <a16:creationId xmlns:a16="http://schemas.microsoft.com/office/drawing/2014/main" id="{97878263-BDE8-4F9A-BC92-F893AF259D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7256" y="3093569"/>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a:extLst>
              <a:ext uri="{FF2B5EF4-FFF2-40B4-BE49-F238E27FC236}">
                <a16:creationId xmlns:a16="http://schemas.microsoft.com/office/drawing/2014/main" id="{97878263-BDE8-4F9A-BC92-F893AF259D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7256" y="3442171"/>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a:extLst>
              <a:ext uri="{FF2B5EF4-FFF2-40B4-BE49-F238E27FC236}">
                <a16:creationId xmlns:a16="http://schemas.microsoft.com/office/drawing/2014/main" id="{97878263-BDE8-4F9A-BC92-F893AF259D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7256" y="4928017"/>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4">
            <a:extLst>
              <a:ext uri="{FF2B5EF4-FFF2-40B4-BE49-F238E27FC236}">
                <a16:creationId xmlns:a16="http://schemas.microsoft.com/office/drawing/2014/main" id="{97878263-BDE8-4F9A-BC92-F893AF259D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7256" y="2715709"/>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a:extLst>
              <a:ext uri="{FF2B5EF4-FFF2-40B4-BE49-F238E27FC236}">
                <a16:creationId xmlns:a16="http://schemas.microsoft.com/office/drawing/2014/main" id="{97878263-BDE8-4F9A-BC92-F893AF259D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7256" y="1962039"/>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
            <a:extLst>
              <a:ext uri="{FF2B5EF4-FFF2-40B4-BE49-F238E27FC236}">
                <a16:creationId xmlns:a16="http://schemas.microsoft.com/office/drawing/2014/main" id="{97878263-BDE8-4F9A-BC92-F893AF259D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7256" y="2349739"/>
            <a:ext cx="180000" cy="1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107008"/>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a:extLst>
              <a:ext uri="{FF2B5EF4-FFF2-40B4-BE49-F238E27FC236}">
                <a16:creationId xmlns:a16="http://schemas.microsoft.com/office/drawing/2014/main" id="{159B03CB-18AE-455A-B1BC-C320C6551076}"/>
              </a:ext>
            </a:extLst>
          </p:cNvPr>
          <p:cNvSpPr>
            <a:spLocks noGrp="1"/>
          </p:cNvSpPr>
          <p:nvPr>
            <p:ph type="title"/>
          </p:nvPr>
        </p:nvSpPr>
        <p:spPr/>
        <p:txBody>
          <a:bodyPr/>
          <a:lstStyle/>
          <a:p>
            <a:r>
              <a:rPr lang="it-IT" dirty="0"/>
              <a:t>Licenze software </a:t>
            </a:r>
            <a:r>
              <a:rPr lang="it-IT" dirty="0" err="1"/>
              <a:t>multibrand</a:t>
            </a:r>
            <a:r>
              <a:rPr lang="it-IT" dirty="0"/>
              <a:t> 5 (1/2)</a:t>
            </a:r>
          </a:p>
        </p:txBody>
      </p:sp>
      <p:sp>
        <p:nvSpPr>
          <p:cNvPr id="33" name="CasellaDiTesto 32">
            <a:extLst>
              <a:ext uri="{FF2B5EF4-FFF2-40B4-BE49-F238E27FC236}">
                <a16:creationId xmlns:a16="http://schemas.microsoft.com/office/drawing/2014/main" id="{103FD0AA-7B1F-4A9C-8D6C-327625748FFE}"/>
              </a:ext>
            </a:extLst>
          </p:cNvPr>
          <p:cNvSpPr txBox="1"/>
          <p:nvPr/>
        </p:nvSpPr>
        <p:spPr>
          <a:xfrm>
            <a:off x="348816" y="1476375"/>
            <a:ext cx="6893998" cy="523220"/>
          </a:xfrm>
          <a:prstGeom prst="rect">
            <a:avLst/>
          </a:prstGeom>
          <a:noFill/>
        </p:spPr>
        <p:txBody>
          <a:bodyPr wrap="square">
            <a:spAutoFit/>
          </a:bodyPr>
          <a:lstStyle/>
          <a:p>
            <a:pPr>
              <a:spcAft>
                <a:spcPts val="450"/>
              </a:spcAft>
            </a:pPr>
            <a:r>
              <a:rPr lang="it-IT" sz="1400" dirty="0">
                <a:solidFill>
                  <a:schemeClr val="tx1">
                    <a:lumMod val="75000"/>
                    <a:lumOff val="25000"/>
                  </a:schemeClr>
                </a:solidFill>
              </a:rPr>
              <a:t>L’iniziativa prevede la fornitura </a:t>
            </a:r>
            <a:r>
              <a:rPr lang="it-IT" sz="1400" dirty="0" err="1">
                <a:solidFill>
                  <a:schemeClr val="tx1">
                    <a:lumMod val="75000"/>
                    <a:lumOff val="25000"/>
                  </a:schemeClr>
                </a:solidFill>
              </a:rPr>
              <a:t>multibrand</a:t>
            </a:r>
            <a:r>
              <a:rPr lang="it-IT" sz="1400" dirty="0">
                <a:solidFill>
                  <a:schemeClr val="tx1">
                    <a:lumMod val="75000"/>
                    <a:lumOff val="25000"/>
                  </a:schemeClr>
                </a:solidFill>
              </a:rPr>
              <a:t> di prodotti software e servizi connessi per le P.A. e, solo per alcuni lotti/brand, il rinnovo della manutenzione per i prodotti software già in uso</a:t>
            </a:r>
          </a:p>
        </p:txBody>
      </p:sp>
      <p:sp>
        <p:nvSpPr>
          <p:cNvPr id="34" name="CasellaDiTesto 33">
            <a:extLst>
              <a:ext uri="{FF2B5EF4-FFF2-40B4-BE49-F238E27FC236}">
                <a16:creationId xmlns:a16="http://schemas.microsoft.com/office/drawing/2014/main" id="{C4D4D3EF-0523-4BB0-99CF-A4A30DD1128D}"/>
              </a:ext>
            </a:extLst>
          </p:cNvPr>
          <p:cNvSpPr txBox="1"/>
          <p:nvPr/>
        </p:nvSpPr>
        <p:spPr>
          <a:xfrm>
            <a:off x="353543" y="2253123"/>
            <a:ext cx="3480989" cy="1985159"/>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Servizi / Prodotti</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Fornitura di prodotti dei diversi brand</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Consegna</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Garanzia</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Manutenzione</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Reportistica</a:t>
            </a:r>
          </a:p>
          <a:p>
            <a:pPr marL="214313" indent="-214313">
              <a:spcAft>
                <a:spcPts val="450"/>
              </a:spcAft>
              <a:buFont typeface="Arial" panose="020B0604020202020204" pitchFamily="34" charset="0"/>
              <a:buChar char="•"/>
            </a:pPr>
            <a:r>
              <a:rPr lang="it-IT" sz="1400" dirty="0" err="1">
                <a:solidFill>
                  <a:schemeClr val="tx1">
                    <a:lumMod val="75000"/>
                    <a:lumOff val="25000"/>
                  </a:schemeClr>
                </a:solidFill>
              </a:rPr>
              <a:t>Contact</a:t>
            </a:r>
            <a:r>
              <a:rPr lang="it-IT" sz="1400" dirty="0">
                <a:solidFill>
                  <a:schemeClr val="tx1">
                    <a:lumMod val="75000"/>
                    <a:lumOff val="25000"/>
                  </a:schemeClr>
                </a:solidFill>
              </a:rPr>
              <a:t> Center</a:t>
            </a:r>
          </a:p>
        </p:txBody>
      </p:sp>
      <p:sp>
        <p:nvSpPr>
          <p:cNvPr id="35" name="CasellaDiTesto 34">
            <a:extLst>
              <a:ext uri="{FF2B5EF4-FFF2-40B4-BE49-F238E27FC236}">
                <a16:creationId xmlns:a16="http://schemas.microsoft.com/office/drawing/2014/main" id="{DED2DF5D-18DB-4CE4-AC07-DB57CE4B69AB}"/>
              </a:ext>
            </a:extLst>
          </p:cNvPr>
          <p:cNvSpPr txBox="1"/>
          <p:nvPr/>
        </p:nvSpPr>
        <p:spPr>
          <a:xfrm>
            <a:off x="348815" y="4681295"/>
            <a:ext cx="6893998" cy="1728678"/>
          </a:xfrm>
          <a:prstGeom prst="rect">
            <a:avLst/>
          </a:prstGeom>
          <a:noFill/>
        </p:spPr>
        <p:txBody>
          <a:bodyPr wrap="square">
            <a:spAutoFit/>
          </a:bodyPr>
          <a:lstStyle/>
          <a:p>
            <a:pPr marL="214313" indent="-214313">
              <a:spcAft>
                <a:spcPts val="450"/>
              </a:spcAft>
              <a:buFont typeface="Arial" panose="020B0604020202020204" pitchFamily="34" charset="0"/>
              <a:buChar char="•"/>
            </a:pPr>
            <a:r>
              <a:rPr lang="it-IT" sz="1400" dirty="0">
                <a:solidFill>
                  <a:schemeClr val="tx1">
                    <a:lumMod val="75000"/>
                    <a:lumOff val="25000"/>
                  </a:schemeClr>
                </a:solidFill>
              </a:rPr>
              <a:t>Riduzione dei costi di acquisto grazie all'applicazione di un listino scontato anche per l'acquisto di singole licenze</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Possibilità di approvvigionarsi attraverso un unico strumento dei prodotti software dei differenti brand e del relativo rinnovo della manutenzione</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Aggiornamento del listino in Convenzione, sia in termini di prodotti (per garantire sempre le ultime versioni di software disponibili) sia di prezzi (per recepire eventuali riduzioni dei prezzi dei software definiti dallo stesso produttore)</a:t>
            </a:r>
          </a:p>
        </p:txBody>
      </p:sp>
      <p:sp>
        <p:nvSpPr>
          <p:cNvPr id="37" name="CasellaDiTesto 36">
            <a:extLst>
              <a:ext uri="{FF2B5EF4-FFF2-40B4-BE49-F238E27FC236}">
                <a16:creationId xmlns:a16="http://schemas.microsoft.com/office/drawing/2014/main" id="{5FD5201D-A351-4AAC-B048-D0A88CB1D2BE}"/>
              </a:ext>
            </a:extLst>
          </p:cNvPr>
          <p:cNvSpPr txBox="1"/>
          <p:nvPr/>
        </p:nvSpPr>
        <p:spPr>
          <a:xfrm>
            <a:off x="348815" y="4428703"/>
            <a:ext cx="2940077" cy="307777"/>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Vantaggi</a:t>
            </a:r>
            <a:endParaRPr lang="it-IT" sz="2000" b="1" dirty="0">
              <a:solidFill>
                <a:schemeClr val="tx1">
                  <a:lumMod val="75000"/>
                  <a:lumOff val="25000"/>
                </a:schemeClr>
              </a:solidFill>
            </a:endParaRPr>
          </a:p>
        </p:txBody>
      </p:sp>
      <p:sp>
        <p:nvSpPr>
          <p:cNvPr id="38" name="CasellaDiTesto 37">
            <a:extLst>
              <a:ext uri="{FF2B5EF4-FFF2-40B4-BE49-F238E27FC236}">
                <a16:creationId xmlns:a16="http://schemas.microsoft.com/office/drawing/2014/main" id="{E00B9923-BE16-4B51-ABE4-DC485C2CB932}"/>
              </a:ext>
            </a:extLst>
          </p:cNvPr>
          <p:cNvSpPr txBox="1"/>
          <p:nvPr/>
        </p:nvSpPr>
        <p:spPr>
          <a:xfrm>
            <a:off x="353544" y="944399"/>
            <a:ext cx="6889269" cy="400110"/>
          </a:xfrm>
          <a:prstGeom prst="rect">
            <a:avLst/>
          </a:prstGeom>
          <a:noFill/>
        </p:spPr>
        <p:txBody>
          <a:bodyPr wrap="square">
            <a:spAutoFit/>
          </a:bodyPr>
          <a:lstStyle/>
          <a:p>
            <a:pPr>
              <a:spcAft>
                <a:spcPts val="450"/>
              </a:spcAft>
            </a:pPr>
            <a:r>
              <a:rPr lang="it-IT" b="1" dirty="0">
                <a:solidFill>
                  <a:schemeClr val="tx1">
                    <a:lumMod val="75000"/>
                    <a:lumOff val="25000"/>
                  </a:schemeClr>
                </a:solidFill>
              </a:rPr>
              <a:t>Licenze software </a:t>
            </a:r>
            <a:r>
              <a:rPr lang="it-IT" b="1" dirty="0" err="1">
                <a:solidFill>
                  <a:schemeClr val="tx1">
                    <a:lumMod val="75000"/>
                    <a:lumOff val="25000"/>
                  </a:schemeClr>
                </a:solidFill>
              </a:rPr>
              <a:t>multibrand</a:t>
            </a:r>
            <a:r>
              <a:rPr lang="it-IT" b="1" dirty="0">
                <a:solidFill>
                  <a:schemeClr val="tx1">
                    <a:lumMod val="75000"/>
                    <a:lumOff val="25000"/>
                  </a:schemeClr>
                </a:solidFill>
              </a:rPr>
              <a:t> 5</a:t>
            </a:r>
          </a:p>
        </p:txBody>
      </p:sp>
      <p:grpSp>
        <p:nvGrpSpPr>
          <p:cNvPr id="5" name="Gruppo 4">
            <a:extLst>
              <a:ext uri="{FF2B5EF4-FFF2-40B4-BE49-F238E27FC236}">
                <a16:creationId xmlns:a16="http://schemas.microsoft.com/office/drawing/2014/main" id="{DA38122B-72E1-4512-A4B8-60B6424A2FE9}"/>
              </a:ext>
            </a:extLst>
          </p:cNvPr>
          <p:cNvGrpSpPr/>
          <p:nvPr/>
        </p:nvGrpSpPr>
        <p:grpSpPr>
          <a:xfrm>
            <a:off x="10457552" y="0"/>
            <a:ext cx="74693" cy="7567588"/>
            <a:chOff x="10457552" y="0"/>
            <a:chExt cx="74693" cy="7567588"/>
          </a:xfrm>
          <a:solidFill>
            <a:srgbClr val="AAB964"/>
          </a:solidFill>
        </p:grpSpPr>
        <p:sp>
          <p:nvSpPr>
            <p:cNvPr id="4" name="Rettangolo 3">
              <a:extLst>
                <a:ext uri="{FF2B5EF4-FFF2-40B4-BE49-F238E27FC236}">
                  <a16:creationId xmlns:a16="http://schemas.microsoft.com/office/drawing/2014/main" id="{684398B7-5272-4216-B74C-FE0F4C1B0453}"/>
                </a:ext>
              </a:extLst>
            </p:cNvPr>
            <p:cNvSpPr/>
            <p:nvPr/>
          </p:nvSpPr>
          <p:spPr>
            <a:xfrm>
              <a:off x="10457552" y="0"/>
              <a:ext cx="74693" cy="52927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7" name="Rettangolo 46">
              <a:extLst>
                <a:ext uri="{FF2B5EF4-FFF2-40B4-BE49-F238E27FC236}">
                  <a16:creationId xmlns:a16="http://schemas.microsoft.com/office/drawing/2014/main" id="{EECA3354-30A2-4FFA-A863-3A4539086409}"/>
                </a:ext>
              </a:extLst>
            </p:cNvPr>
            <p:cNvSpPr/>
            <p:nvPr/>
          </p:nvSpPr>
          <p:spPr>
            <a:xfrm>
              <a:off x="10457552" y="7296323"/>
              <a:ext cx="74693" cy="27126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pSp>
        <p:nvGrpSpPr>
          <p:cNvPr id="2" name="Gruppo 1">
            <a:extLst>
              <a:ext uri="{FF2B5EF4-FFF2-40B4-BE49-F238E27FC236}">
                <a16:creationId xmlns:a16="http://schemas.microsoft.com/office/drawing/2014/main" id="{DA4D4501-BDB1-4685-9F41-23214DE96B60}"/>
              </a:ext>
            </a:extLst>
          </p:cNvPr>
          <p:cNvGrpSpPr/>
          <p:nvPr/>
        </p:nvGrpSpPr>
        <p:grpSpPr>
          <a:xfrm>
            <a:off x="7722964" y="3081600"/>
            <a:ext cx="2529216" cy="4358580"/>
            <a:chOff x="7722964" y="2734419"/>
            <a:chExt cx="2529216" cy="4358580"/>
          </a:xfrm>
        </p:grpSpPr>
        <p:sp>
          <p:nvSpPr>
            <p:cNvPr id="31" name="CasellaDiTesto 30">
              <a:extLst>
                <a:ext uri="{FF2B5EF4-FFF2-40B4-BE49-F238E27FC236}">
                  <a16:creationId xmlns:a16="http://schemas.microsoft.com/office/drawing/2014/main" id="{E0BE3770-B40A-415D-AA95-3140F63953F2}"/>
                </a:ext>
              </a:extLst>
            </p:cNvPr>
            <p:cNvSpPr txBox="1"/>
            <p:nvPr/>
          </p:nvSpPr>
          <p:spPr>
            <a:xfrm>
              <a:off x="7722964" y="5017626"/>
              <a:ext cx="2376264" cy="738664"/>
            </a:xfrm>
            <a:prstGeom prst="rect">
              <a:avLst/>
            </a:prstGeom>
            <a:noFill/>
          </p:spPr>
          <p:txBody>
            <a:bodyPr wrap="square">
              <a:spAutoFit/>
            </a:bodyPr>
            <a:lstStyle/>
            <a:p>
              <a:r>
                <a:rPr lang="it-IT" sz="1200" b="1" dirty="0">
                  <a:solidFill>
                    <a:schemeClr val="tx1">
                      <a:lumMod val="75000"/>
                      <a:lumOff val="25000"/>
                    </a:schemeClr>
                  </a:solidFill>
                </a:rPr>
                <a:t>Durata dei contratti</a:t>
              </a:r>
            </a:p>
            <a:p>
              <a:pPr>
                <a:spcAft>
                  <a:spcPts val="450"/>
                </a:spcAft>
              </a:pPr>
              <a:r>
                <a:rPr lang="it-IT" sz="1800" dirty="0">
                  <a:solidFill>
                    <a:schemeClr val="tx1">
                      <a:lumMod val="75000"/>
                      <a:lumOff val="25000"/>
                    </a:schemeClr>
                  </a:solidFill>
                </a:rPr>
                <a:t>da 12 a 36 mesi </a:t>
              </a:r>
              <a:r>
                <a:rPr lang="it-IT" sz="1200" dirty="0">
                  <a:solidFill>
                    <a:schemeClr val="tx1">
                      <a:lumMod val="75000"/>
                      <a:lumOff val="25000"/>
                    </a:schemeClr>
                  </a:solidFill>
                </a:rPr>
                <a:t>(a seconda dei prodotti e dei singoli brand)</a:t>
              </a:r>
            </a:p>
          </p:txBody>
        </p:sp>
        <p:sp>
          <p:nvSpPr>
            <p:cNvPr id="18" name="CasellaDiTesto 17">
              <a:extLst>
                <a:ext uri="{FF2B5EF4-FFF2-40B4-BE49-F238E27FC236}">
                  <a16:creationId xmlns:a16="http://schemas.microsoft.com/office/drawing/2014/main" id="{D4BECAC2-0645-40D6-B10C-83E6B4308A7C}"/>
                </a:ext>
              </a:extLst>
            </p:cNvPr>
            <p:cNvSpPr txBox="1"/>
            <p:nvPr/>
          </p:nvSpPr>
          <p:spPr>
            <a:xfrm>
              <a:off x="9291680" y="3479662"/>
              <a:ext cx="502806" cy="584775"/>
            </a:xfrm>
            <a:prstGeom prst="rect">
              <a:avLst/>
            </a:prstGeom>
            <a:noFill/>
          </p:spPr>
          <p:txBody>
            <a:bodyPr wrap="square">
              <a:spAutoFit/>
            </a:bodyPr>
            <a:lstStyle/>
            <a:p>
              <a:r>
                <a:rPr lang="it-IT" sz="1200" b="1" dirty="0">
                  <a:solidFill>
                    <a:srgbClr val="313840"/>
                  </a:solidFill>
                </a:rPr>
                <a:t>Lotti</a:t>
              </a:r>
            </a:p>
            <a:p>
              <a:pPr>
                <a:spcAft>
                  <a:spcPts val="450"/>
                </a:spcAft>
              </a:pPr>
              <a:r>
                <a:rPr lang="it-IT" dirty="0">
                  <a:solidFill>
                    <a:srgbClr val="313840"/>
                  </a:solidFill>
                </a:rPr>
                <a:t>12</a:t>
              </a:r>
              <a:endParaRPr lang="it-IT" sz="1200" dirty="0">
                <a:solidFill>
                  <a:srgbClr val="313840"/>
                </a:solidFill>
              </a:endParaRPr>
            </a:p>
          </p:txBody>
        </p:sp>
        <p:sp>
          <p:nvSpPr>
            <p:cNvPr id="19" name="CasellaDiTesto 18">
              <a:extLst>
                <a:ext uri="{FF2B5EF4-FFF2-40B4-BE49-F238E27FC236}">
                  <a16:creationId xmlns:a16="http://schemas.microsoft.com/office/drawing/2014/main" id="{6CD4AB0F-C69A-47B0-B7B4-A9002D1AC72A}"/>
                </a:ext>
              </a:extLst>
            </p:cNvPr>
            <p:cNvSpPr txBox="1"/>
            <p:nvPr/>
          </p:nvSpPr>
          <p:spPr>
            <a:xfrm>
              <a:off x="7722964" y="3484557"/>
              <a:ext cx="1450282" cy="584775"/>
            </a:xfrm>
            <a:prstGeom prst="rect">
              <a:avLst/>
            </a:prstGeom>
            <a:noFill/>
          </p:spPr>
          <p:txBody>
            <a:bodyPr wrap="square">
              <a:spAutoFit/>
            </a:bodyPr>
            <a:lstStyle/>
            <a:p>
              <a:r>
                <a:rPr lang="it-IT" sz="1200" b="1" dirty="0">
                  <a:solidFill>
                    <a:srgbClr val="404040"/>
                  </a:solidFill>
                </a:rPr>
                <a:t>Attiva dal</a:t>
              </a:r>
            </a:p>
            <a:p>
              <a:pPr>
                <a:spcAft>
                  <a:spcPts val="450"/>
                </a:spcAft>
              </a:pPr>
              <a:r>
                <a:rPr lang="it-IT" dirty="0">
                  <a:solidFill>
                    <a:srgbClr val="404040"/>
                  </a:solidFill>
                </a:rPr>
                <a:t>11/11/2022</a:t>
              </a:r>
              <a:endParaRPr lang="it-IT" sz="1100" dirty="0">
                <a:solidFill>
                  <a:srgbClr val="404040"/>
                </a:solidFill>
              </a:endParaRPr>
            </a:p>
          </p:txBody>
        </p:sp>
        <p:sp>
          <p:nvSpPr>
            <p:cNvPr id="30" name="CasellaDiTesto 29">
              <a:extLst>
                <a:ext uri="{FF2B5EF4-FFF2-40B4-BE49-F238E27FC236}">
                  <a16:creationId xmlns:a16="http://schemas.microsoft.com/office/drawing/2014/main" id="{69CC6538-8930-4B5E-8783-5BED0FFC535D}"/>
                </a:ext>
              </a:extLst>
            </p:cNvPr>
            <p:cNvSpPr txBox="1"/>
            <p:nvPr/>
          </p:nvSpPr>
          <p:spPr>
            <a:xfrm>
              <a:off x="7722964" y="4152038"/>
              <a:ext cx="2376264" cy="830997"/>
            </a:xfrm>
            <a:prstGeom prst="rect">
              <a:avLst/>
            </a:prstGeom>
            <a:noFill/>
          </p:spPr>
          <p:txBody>
            <a:bodyPr wrap="square">
              <a:spAutoFit/>
            </a:bodyPr>
            <a:lstStyle/>
            <a:p>
              <a:r>
                <a:rPr lang="it-IT" sz="1200" b="1" dirty="0">
                  <a:solidFill>
                    <a:schemeClr val="tx1">
                      <a:lumMod val="75000"/>
                      <a:lumOff val="25000"/>
                    </a:schemeClr>
                  </a:solidFill>
                </a:rPr>
                <a:t>Durata della Convenzione</a:t>
              </a:r>
            </a:p>
            <a:p>
              <a:pPr>
                <a:spcAft>
                  <a:spcPts val="450"/>
                </a:spcAft>
              </a:pPr>
              <a:r>
                <a:rPr lang="it-IT" sz="1800" dirty="0">
                  <a:solidFill>
                    <a:schemeClr val="tx1">
                      <a:lumMod val="75000"/>
                      <a:lumOff val="25000"/>
                    </a:schemeClr>
                  </a:solidFill>
                </a:rPr>
                <a:t>10 o 12 mesi </a:t>
              </a:r>
              <a:r>
                <a:rPr lang="it-IT" sz="1200" dirty="0">
                  <a:solidFill>
                    <a:schemeClr val="tx1">
                      <a:lumMod val="75000"/>
                      <a:lumOff val="25000"/>
                    </a:schemeClr>
                  </a:solidFill>
                </a:rPr>
                <a:t>(a seconda dei lotti) </a:t>
              </a:r>
              <a:r>
                <a:rPr lang="it-IT" sz="1800" dirty="0">
                  <a:solidFill>
                    <a:schemeClr val="tx1">
                      <a:lumMod val="75000"/>
                      <a:lumOff val="25000"/>
                    </a:schemeClr>
                  </a:solidFill>
                </a:rPr>
                <a:t>+ 3</a:t>
              </a:r>
              <a:endParaRPr lang="it-IT" sz="1200" dirty="0">
                <a:solidFill>
                  <a:schemeClr val="tx1">
                    <a:lumMod val="75000"/>
                    <a:lumOff val="25000"/>
                  </a:schemeClr>
                </a:solidFill>
              </a:endParaRPr>
            </a:p>
          </p:txBody>
        </p:sp>
        <p:sp>
          <p:nvSpPr>
            <p:cNvPr id="32" name="CasellaDiTesto 31">
              <a:extLst>
                <a:ext uri="{FF2B5EF4-FFF2-40B4-BE49-F238E27FC236}">
                  <a16:creationId xmlns:a16="http://schemas.microsoft.com/office/drawing/2014/main" id="{05C907B6-0390-44C6-A673-C51F523ECAC7}"/>
                </a:ext>
              </a:extLst>
            </p:cNvPr>
            <p:cNvSpPr txBox="1"/>
            <p:nvPr/>
          </p:nvSpPr>
          <p:spPr>
            <a:xfrm>
              <a:off x="7722964" y="6567214"/>
              <a:ext cx="2376264" cy="525785"/>
            </a:xfrm>
            <a:prstGeom prst="rect">
              <a:avLst/>
            </a:prstGeom>
            <a:noFill/>
          </p:spPr>
          <p:txBody>
            <a:bodyPr wrap="square">
              <a:spAutoFit/>
            </a:bodyPr>
            <a:lstStyle/>
            <a:p>
              <a:pPr>
                <a:spcAft>
                  <a:spcPts val="450"/>
                </a:spcAft>
              </a:pPr>
              <a:r>
                <a:rPr lang="it-IT" sz="1200" b="1" dirty="0">
                  <a:solidFill>
                    <a:srgbClr val="404040"/>
                  </a:solidFill>
                  <a:ea typeface="ＭＳ Ｐゴシック"/>
                </a:rPr>
                <a:t>Link utili</a:t>
              </a:r>
            </a:p>
            <a:p>
              <a:pPr marL="171450" indent="-171450">
                <a:spcAft>
                  <a:spcPts val="450"/>
                </a:spcAft>
                <a:buFont typeface="Arial" panose="020B0604020202020204" pitchFamily="34" charset="0"/>
                <a:buChar char="•"/>
              </a:pPr>
              <a:r>
                <a:rPr lang="it-IT" sz="1200" dirty="0">
                  <a:solidFill>
                    <a:srgbClr val="404040"/>
                  </a:solidFill>
                  <a:ea typeface="ＭＳ Ｐゴシック"/>
                  <a:hlinkClick r:id="rId2"/>
                </a:rPr>
                <a:t>Scheda riassuntiva</a:t>
              </a:r>
              <a:endParaRPr lang="it-IT" sz="1200" dirty="0">
                <a:solidFill>
                  <a:srgbClr val="404040"/>
                </a:solidFill>
                <a:ea typeface="ＭＳ Ｐゴシック"/>
              </a:endParaRPr>
            </a:p>
          </p:txBody>
        </p:sp>
        <p:grpSp>
          <p:nvGrpSpPr>
            <p:cNvPr id="46" name="Gruppo 45">
              <a:extLst>
                <a:ext uri="{FF2B5EF4-FFF2-40B4-BE49-F238E27FC236}">
                  <a16:creationId xmlns:a16="http://schemas.microsoft.com/office/drawing/2014/main" id="{5B40962C-2E54-4C9F-B5B8-E16DDA3BD256}"/>
                </a:ext>
              </a:extLst>
            </p:cNvPr>
            <p:cNvGrpSpPr/>
            <p:nvPr/>
          </p:nvGrpSpPr>
          <p:grpSpPr>
            <a:xfrm>
              <a:off x="9727870" y="3756390"/>
              <a:ext cx="188236" cy="200846"/>
              <a:chOff x="3060700" y="4723156"/>
              <a:chExt cx="1401951" cy="1495873"/>
            </a:xfrm>
          </p:grpSpPr>
          <p:sp>
            <p:nvSpPr>
              <p:cNvPr id="48" name="Elemento grafico 41">
                <a:extLst>
                  <a:ext uri="{FF2B5EF4-FFF2-40B4-BE49-F238E27FC236}">
                    <a16:creationId xmlns:a16="http://schemas.microsoft.com/office/drawing/2014/main" id="{D55AB854-B6B2-456D-B415-7A05C0B5255D}"/>
                  </a:ext>
                </a:extLst>
              </p:cNvPr>
              <p:cNvSpPr/>
              <p:nvPr/>
            </p:nvSpPr>
            <p:spPr>
              <a:xfrm>
                <a:off x="3060700" y="4723156"/>
                <a:ext cx="1401951" cy="1495873"/>
              </a:xfrm>
              <a:custGeom>
                <a:avLst/>
                <a:gdLst>
                  <a:gd name="connsiteX0" fmla="*/ 1389682 w 1401951"/>
                  <a:gd name="connsiteY0" fmla="*/ 330258 h 1495873"/>
                  <a:gd name="connsiteX1" fmla="*/ 710470 w 1401951"/>
                  <a:gd name="connsiteY1" fmla="*/ 2191 h 1495873"/>
                  <a:gd name="connsiteX2" fmla="*/ 691482 w 1401951"/>
                  <a:gd name="connsiteY2" fmla="*/ 2191 h 1495873"/>
                  <a:gd name="connsiteX3" fmla="*/ 12270 w 1401951"/>
                  <a:gd name="connsiteY3" fmla="*/ 330258 h 1495873"/>
                  <a:gd name="connsiteX4" fmla="*/ 0 w 1401951"/>
                  <a:gd name="connsiteY4" fmla="*/ 350123 h 1495873"/>
                  <a:gd name="connsiteX5" fmla="*/ 0 w 1401951"/>
                  <a:gd name="connsiteY5" fmla="*/ 1146188 h 1495873"/>
                  <a:gd name="connsiteX6" fmla="*/ 12270 w 1401951"/>
                  <a:gd name="connsiteY6" fmla="*/ 1166054 h 1495873"/>
                  <a:gd name="connsiteX7" fmla="*/ 691482 w 1401951"/>
                  <a:gd name="connsiteY7" fmla="*/ 1493828 h 1495873"/>
                  <a:gd name="connsiteX8" fmla="*/ 701122 w 1401951"/>
                  <a:gd name="connsiteY8" fmla="*/ 1495873 h 1495873"/>
                  <a:gd name="connsiteX9" fmla="*/ 710762 w 1401951"/>
                  <a:gd name="connsiteY9" fmla="*/ 1493828 h 1495873"/>
                  <a:gd name="connsiteX10" fmla="*/ 1389682 w 1401951"/>
                  <a:gd name="connsiteY10" fmla="*/ 1165762 h 1495873"/>
                  <a:gd name="connsiteX11" fmla="*/ 1401952 w 1401951"/>
                  <a:gd name="connsiteY11" fmla="*/ 1145896 h 1495873"/>
                  <a:gd name="connsiteX12" fmla="*/ 1401952 w 1401951"/>
                  <a:gd name="connsiteY12" fmla="*/ 349831 h 1495873"/>
                  <a:gd name="connsiteX13" fmla="*/ 1389682 w 1401951"/>
                  <a:gd name="connsiteY13" fmla="*/ 330258 h 1495873"/>
                  <a:gd name="connsiteX14" fmla="*/ 701122 w 1401951"/>
                  <a:gd name="connsiteY14" fmla="*/ 46303 h 1495873"/>
                  <a:gd name="connsiteX15" fmla="*/ 1329795 w 1401951"/>
                  <a:gd name="connsiteY15" fmla="*/ 349831 h 1495873"/>
                  <a:gd name="connsiteX16" fmla="*/ 1147503 w 1401951"/>
                  <a:gd name="connsiteY16" fmla="*/ 437763 h 1495873"/>
                  <a:gd name="connsiteX17" fmla="*/ 1143705 w 1401951"/>
                  <a:gd name="connsiteY17" fmla="*/ 435426 h 1495873"/>
                  <a:gd name="connsiteX18" fmla="*/ 519415 w 1401951"/>
                  <a:gd name="connsiteY18" fmla="*/ 134236 h 1495873"/>
                  <a:gd name="connsiteX19" fmla="*/ 701122 w 1401951"/>
                  <a:gd name="connsiteY19" fmla="*/ 46303 h 1495873"/>
                  <a:gd name="connsiteX20" fmla="*/ 469752 w 1401951"/>
                  <a:gd name="connsiteY20" fmla="*/ 158775 h 1495873"/>
                  <a:gd name="connsiteX21" fmla="*/ 1097548 w 1401951"/>
                  <a:gd name="connsiteY21" fmla="*/ 461718 h 1495873"/>
                  <a:gd name="connsiteX22" fmla="*/ 969009 w 1401951"/>
                  <a:gd name="connsiteY22" fmla="*/ 523651 h 1495873"/>
                  <a:gd name="connsiteX23" fmla="*/ 341505 w 1401951"/>
                  <a:gd name="connsiteY23" fmla="*/ 221000 h 1495873"/>
                  <a:gd name="connsiteX24" fmla="*/ 469752 w 1401951"/>
                  <a:gd name="connsiteY24" fmla="*/ 158775 h 1495873"/>
                  <a:gd name="connsiteX25" fmla="*/ 1112447 w 1401951"/>
                  <a:gd name="connsiteY25" fmla="*/ 503493 h 1495873"/>
                  <a:gd name="connsiteX26" fmla="*/ 1112447 w 1401951"/>
                  <a:gd name="connsiteY26" fmla="*/ 732819 h 1495873"/>
                  <a:gd name="connsiteX27" fmla="*/ 992380 w 1401951"/>
                  <a:gd name="connsiteY27" fmla="*/ 790661 h 1495873"/>
                  <a:gd name="connsiteX28" fmla="*/ 992380 w 1401951"/>
                  <a:gd name="connsiteY28" fmla="*/ 561336 h 1495873"/>
                  <a:gd name="connsiteX29" fmla="*/ 1112447 w 1401951"/>
                  <a:gd name="connsiteY29" fmla="*/ 503493 h 1495873"/>
                  <a:gd name="connsiteX30" fmla="*/ 1358132 w 1401951"/>
                  <a:gd name="connsiteY30" fmla="*/ 1132458 h 1495873"/>
                  <a:gd name="connsiteX31" fmla="*/ 722740 w 1401951"/>
                  <a:gd name="connsiteY31" fmla="*/ 1439199 h 1495873"/>
                  <a:gd name="connsiteX32" fmla="*/ 722740 w 1401951"/>
                  <a:gd name="connsiteY32" fmla="*/ 691628 h 1495873"/>
                  <a:gd name="connsiteX33" fmla="*/ 874358 w 1401951"/>
                  <a:gd name="connsiteY33" fmla="*/ 618594 h 1495873"/>
                  <a:gd name="connsiteX34" fmla="*/ 884582 w 1401951"/>
                  <a:gd name="connsiteY34" fmla="*/ 589381 h 1495873"/>
                  <a:gd name="connsiteX35" fmla="*/ 855369 w 1401951"/>
                  <a:gd name="connsiteY35" fmla="*/ 579156 h 1495873"/>
                  <a:gd name="connsiteX36" fmla="*/ 701122 w 1401951"/>
                  <a:gd name="connsiteY36" fmla="*/ 653358 h 1495873"/>
                  <a:gd name="connsiteX37" fmla="*/ 640358 w 1401951"/>
                  <a:gd name="connsiteY37" fmla="*/ 624145 h 1495873"/>
                  <a:gd name="connsiteX38" fmla="*/ 611145 w 1401951"/>
                  <a:gd name="connsiteY38" fmla="*/ 634369 h 1495873"/>
                  <a:gd name="connsiteX39" fmla="*/ 621369 w 1401951"/>
                  <a:gd name="connsiteY39" fmla="*/ 663583 h 1495873"/>
                  <a:gd name="connsiteX40" fmla="*/ 679212 w 1401951"/>
                  <a:gd name="connsiteY40" fmla="*/ 691628 h 1495873"/>
                  <a:gd name="connsiteX41" fmla="*/ 679212 w 1401951"/>
                  <a:gd name="connsiteY41" fmla="*/ 1439199 h 1495873"/>
                  <a:gd name="connsiteX42" fmla="*/ 43820 w 1401951"/>
                  <a:gd name="connsiteY42" fmla="*/ 1132458 h 1495873"/>
                  <a:gd name="connsiteX43" fmla="*/ 43820 w 1401951"/>
                  <a:gd name="connsiteY43" fmla="*/ 384887 h 1495873"/>
                  <a:gd name="connsiteX44" fmla="*/ 527594 w 1401951"/>
                  <a:gd name="connsiteY44" fmla="*/ 618302 h 1495873"/>
                  <a:gd name="connsiteX45" fmla="*/ 537235 w 1401951"/>
                  <a:gd name="connsiteY45" fmla="*/ 620347 h 1495873"/>
                  <a:gd name="connsiteX46" fmla="*/ 557100 w 1401951"/>
                  <a:gd name="connsiteY46" fmla="*/ 608077 h 1495873"/>
                  <a:gd name="connsiteX47" fmla="*/ 546875 w 1401951"/>
                  <a:gd name="connsiteY47" fmla="*/ 578864 h 1495873"/>
                  <a:gd name="connsiteX48" fmla="*/ 72449 w 1401951"/>
                  <a:gd name="connsiteY48" fmla="*/ 349831 h 1495873"/>
                  <a:gd name="connsiteX49" fmla="*/ 290089 w 1401951"/>
                  <a:gd name="connsiteY49" fmla="*/ 244662 h 1495873"/>
                  <a:gd name="connsiteX50" fmla="*/ 948268 w 1401951"/>
                  <a:gd name="connsiteY50" fmla="*/ 562504 h 1495873"/>
                  <a:gd name="connsiteX51" fmla="*/ 948560 w 1401951"/>
                  <a:gd name="connsiteY51" fmla="*/ 562797 h 1495873"/>
                  <a:gd name="connsiteX52" fmla="*/ 948560 w 1401951"/>
                  <a:gd name="connsiteY52" fmla="*/ 825717 h 1495873"/>
                  <a:gd name="connsiteX53" fmla="*/ 958784 w 1401951"/>
                  <a:gd name="connsiteY53" fmla="*/ 844414 h 1495873"/>
                  <a:gd name="connsiteX54" fmla="*/ 970470 w 1401951"/>
                  <a:gd name="connsiteY54" fmla="*/ 847627 h 1495873"/>
                  <a:gd name="connsiteX55" fmla="*/ 980110 w 1401951"/>
                  <a:gd name="connsiteY55" fmla="*/ 845582 h 1495873"/>
                  <a:gd name="connsiteX56" fmla="*/ 1143997 w 1401951"/>
                  <a:gd name="connsiteY56" fmla="*/ 766414 h 1495873"/>
                  <a:gd name="connsiteX57" fmla="*/ 1156267 w 1401951"/>
                  <a:gd name="connsiteY57" fmla="*/ 746549 h 1495873"/>
                  <a:gd name="connsiteX58" fmla="*/ 1156267 w 1401951"/>
                  <a:gd name="connsiteY58" fmla="*/ 482167 h 1495873"/>
                  <a:gd name="connsiteX59" fmla="*/ 1358424 w 1401951"/>
                  <a:gd name="connsiteY59" fmla="*/ 384595 h 1495873"/>
                  <a:gd name="connsiteX60" fmla="*/ 1358132 w 1401951"/>
                  <a:gd name="connsiteY60" fmla="*/ 1132458 h 1495873"/>
                  <a:gd name="connsiteX61" fmla="*/ 1358132 w 1401951"/>
                  <a:gd name="connsiteY61" fmla="*/ 1132458 h 149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01951" h="1495873">
                    <a:moveTo>
                      <a:pt x="1389682" y="330258"/>
                    </a:moveTo>
                    <a:lnTo>
                      <a:pt x="710470" y="2191"/>
                    </a:lnTo>
                    <a:cubicBezTo>
                      <a:pt x="704336" y="-730"/>
                      <a:pt x="697324" y="-730"/>
                      <a:pt x="691482" y="2191"/>
                    </a:cubicBezTo>
                    <a:lnTo>
                      <a:pt x="12270" y="330258"/>
                    </a:lnTo>
                    <a:cubicBezTo>
                      <a:pt x="4674" y="334055"/>
                      <a:pt x="0" y="341651"/>
                      <a:pt x="0" y="350123"/>
                    </a:cubicBezTo>
                    <a:lnTo>
                      <a:pt x="0" y="1146188"/>
                    </a:lnTo>
                    <a:cubicBezTo>
                      <a:pt x="0" y="1154660"/>
                      <a:pt x="4674" y="1162256"/>
                      <a:pt x="12270" y="1166054"/>
                    </a:cubicBezTo>
                    <a:lnTo>
                      <a:pt x="691482" y="1493828"/>
                    </a:lnTo>
                    <a:cubicBezTo>
                      <a:pt x="694403" y="1495289"/>
                      <a:pt x="697616" y="1495873"/>
                      <a:pt x="701122" y="1495873"/>
                    </a:cubicBezTo>
                    <a:cubicBezTo>
                      <a:pt x="704336" y="1495873"/>
                      <a:pt x="707549" y="1495289"/>
                      <a:pt x="710762" y="1493828"/>
                    </a:cubicBezTo>
                    <a:lnTo>
                      <a:pt x="1389682" y="1165762"/>
                    </a:lnTo>
                    <a:cubicBezTo>
                      <a:pt x="1397278" y="1161964"/>
                      <a:pt x="1401952" y="1154368"/>
                      <a:pt x="1401952" y="1145896"/>
                    </a:cubicBezTo>
                    <a:lnTo>
                      <a:pt x="1401952" y="349831"/>
                    </a:lnTo>
                    <a:cubicBezTo>
                      <a:pt x="1401952" y="341359"/>
                      <a:pt x="1397278" y="333763"/>
                      <a:pt x="1389682" y="330258"/>
                    </a:cubicBezTo>
                    <a:close/>
                    <a:moveTo>
                      <a:pt x="701122" y="46303"/>
                    </a:moveTo>
                    <a:lnTo>
                      <a:pt x="1329795" y="349831"/>
                    </a:lnTo>
                    <a:lnTo>
                      <a:pt x="1147503" y="437763"/>
                    </a:lnTo>
                    <a:cubicBezTo>
                      <a:pt x="1146335" y="436887"/>
                      <a:pt x="1145166" y="436010"/>
                      <a:pt x="1143705" y="435426"/>
                    </a:cubicBezTo>
                    <a:lnTo>
                      <a:pt x="519415" y="134236"/>
                    </a:lnTo>
                    <a:lnTo>
                      <a:pt x="701122" y="46303"/>
                    </a:lnTo>
                    <a:close/>
                    <a:moveTo>
                      <a:pt x="469752" y="158775"/>
                    </a:moveTo>
                    <a:lnTo>
                      <a:pt x="1097548" y="461718"/>
                    </a:lnTo>
                    <a:lnTo>
                      <a:pt x="969009" y="523651"/>
                    </a:lnTo>
                    <a:lnTo>
                      <a:pt x="341505" y="221000"/>
                    </a:lnTo>
                    <a:lnTo>
                      <a:pt x="469752" y="158775"/>
                    </a:lnTo>
                    <a:close/>
                    <a:moveTo>
                      <a:pt x="1112447" y="503493"/>
                    </a:moveTo>
                    <a:lnTo>
                      <a:pt x="1112447" y="732819"/>
                    </a:lnTo>
                    <a:lnTo>
                      <a:pt x="992380" y="790661"/>
                    </a:lnTo>
                    <a:lnTo>
                      <a:pt x="992380" y="561336"/>
                    </a:lnTo>
                    <a:lnTo>
                      <a:pt x="1112447" y="503493"/>
                    </a:lnTo>
                    <a:close/>
                    <a:moveTo>
                      <a:pt x="1358132" y="1132458"/>
                    </a:moveTo>
                    <a:lnTo>
                      <a:pt x="722740" y="1439199"/>
                    </a:lnTo>
                    <a:lnTo>
                      <a:pt x="722740" y="691628"/>
                    </a:lnTo>
                    <a:lnTo>
                      <a:pt x="874358" y="618594"/>
                    </a:lnTo>
                    <a:cubicBezTo>
                      <a:pt x="885167" y="613336"/>
                      <a:pt x="889841" y="600190"/>
                      <a:pt x="884582" y="589381"/>
                    </a:cubicBezTo>
                    <a:cubicBezTo>
                      <a:pt x="879324" y="578572"/>
                      <a:pt x="866178" y="573898"/>
                      <a:pt x="855369" y="579156"/>
                    </a:cubicBezTo>
                    <a:lnTo>
                      <a:pt x="701122" y="653358"/>
                    </a:lnTo>
                    <a:lnTo>
                      <a:pt x="640358" y="624145"/>
                    </a:lnTo>
                    <a:cubicBezTo>
                      <a:pt x="629549" y="618886"/>
                      <a:pt x="616403" y="623560"/>
                      <a:pt x="611145" y="634369"/>
                    </a:cubicBezTo>
                    <a:cubicBezTo>
                      <a:pt x="605886" y="645178"/>
                      <a:pt x="610560" y="658324"/>
                      <a:pt x="621369" y="663583"/>
                    </a:cubicBezTo>
                    <a:lnTo>
                      <a:pt x="679212" y="691628"/>
                    </a:lnTo>
                    <a:lnTo>
                      <a:pt x="679212" y="1439199"/>
                    </a:lnTo>
                    <a:lnTo>
                      <a:pt x="43820" y="1132458"/>
                    </a:lnTo>
                    <a:lnTo>
                      <a:pt x="43820" y="384887"/>
                    </a:lnTo>
                    <a:lnTo>
                      <a:pt x="527594" y="618302"/>
                    </a:lnTo>
                    <a:cubicBezTo>
                      <a:pt x="530808" y="619763"/>
                      <a:pt x="534021" y="620347"/>
                      <a:pt x="537235" y="620347"/>
                    </a:cubicBezTo>
                    <a:cubicBezTo>
                      <a:pt x="545415" y="620347"/>
                      <a:pt x="553302" y="615673"/>
                      <a:pt x="557100" y="608077"/>
                    </a:cubicBezTo>
                    <a:cubicBezTo>
                      <a:pt x="562358" y="597268"/>
                      <a:pt x="557684" y="584122"/>
                      <a:pt x="546875" y="578864"/>
                    </a:cubicBezTo>
                    <a:lnTo>
                      <a:pt x="72449" y="349831"/>
                    </a:lnTo>
                    <a:lnTo>
                      <a:pt x="290089" y="244662"/>
                    </a:lnTo>
                    <a:lnTo>
                      <a:pt x="948268" y="562504"/>
                    </a:lnTo>
                    <a:cubicBezTo>
                      <a:pt x="948268" y="562504"/>
                      <a:pt x="948560" y="562797"/>
                      <a:pt x="948560" y="562797"/>
                    </a:cubicBezTo>
                    <a:lnTo>
                      <a:pt x="948560" y="825717"/>
                    </a:lnTo>
                    <a:cubicBezTo>
                      <a:pt x="948560" y="833313"/>
                      <a:pt x="952357" y="840324"/>
                      <a:pt x="958784" y="844414"/>
                    </a:cubicBezTo>
                    <a:cubicBezTo>
                      <a:pt x="962290" y="846751"/>
                      <a:pt x="966380" y="847627"/>
                      <a:pt x="970470" y="847627"/>
                    </a:cubicBezTo>
                    <a:cubicBezTo>
                      <a:pt x="973683" y="847627"/>
                      <a:pt x="976897" y="847043"/>
                      <a:pt x="980110" y="845582"/>
                    </a:cubicBezTo>
                    <a:lnTo>
                      <a:pt x="1143997" y="766414"/>
                    </a:lnTo>
                    <a:cubicBezTo>
                      <a:pt x="1151593" y="762616"/>
                      <a:pt x="1156267" y="755021"/>
                      <a:pt x="1156267" y="746549"/>
                    </a:cubicBezTo>
                    <a:lnTo>
                      <a:pt x="1156267" y="482167"/>
                    </a:lnTo>
                    <a:lnTo>
                      <a:pt x="1358424" y="384595"/>
                    </a:lnTo>
                    <a:lnTo>
                      <a:pt x="1358132" y="1132458"/>
                    </a:lnTo>
                    <a:lnTo>
                      <a:pt x="1358132" y="1132458"/>
                    </a:lnTo>
                    <a:close/>
                  </a:path>
                </a:pathLst>
              </a:custGeom>
              <a:solidFill>
                <a:srgbClr val="313840"/>
              </a:solidFill>
              <a:ln w="2917" cap="flat">
                <a:noFill/>
                <a:prstDash val="solid"/>
                <a:miter/>
              </a:ln>
            </p:spPr>
            <p:txBody>
              <a:bodyPr rtlCol="0" anchor="ctr"/>
              <a:lstStyle/>
              <a:p>
                <a:endParaRPr lang="it-IT"/>
              </a:p>
            </p:txBody>
          </p:sp>
          <p:sp>
            <p:nvSpPr>
              <p:cNvPr id="49" name="Elemento grafico 41">
                <a:extLst>
                  <a:ext uri="{FF2B5EF4-FFF2-40B4-BE49-F238E27FC236}">
                    <a16:creationId xmlns:a16="http://schemas.microsoft.com/office/drawing/2014/main" id="{D55AB854-B6B2-456D-B415-7A05C0B5255D}"/>
                  </a:ext>
                </a:extLst>
              </p:cNvPr>
              <p:cNvSpPr/>
              <p:nvPr/>
            </p:nvSpPr>
            <p:spPr>
              <a:xfrm>
                <a:off x="3154355" y="5720237"/>
                <a:ext cx="143495" cy="91849"/>
              </a:xfrm>
              <a:custGeom>
                <a:avLst/>
                <a:gdLst>
                  <a:gd name="connsiteX0" fmla="*/ 130995 w 143495"/>
                  <a:gd name="connsiteY0" fmla="*/ 50366 h 91849"/>
                  <a:gd name="connsiteX1" fmla="*/ 31378 w 143495"/>
                  <a:gd name="connsiteY1" fmla="*/ 2164 h 91849"/>
                  <a:gd name="connsiteX2" fmla="*/ 2164 w 143495"/>
                  <a:gd name="connsiteY2" fmla="*/ 12389 h 91849"/>
                  <a:gd name="connsiteX3" fmla="*/ 12389 w 143495"/>
                  <a:gd name="connsiteY3" fmla="*/ 41602 h 91849"/>
                  <a:gd name="connsiteX4" fmla="*/ 112007 w 143495"/>
                  <a:gd name="connsiteY4" fmla="*/ 89805 h 91849"/>
                  <a:gd name="connsiteX5" fmla="*/ 121647 w 143495"/>
                  <a:gd name="connsiteY5" fmla="*/ 91850 h 91849"/>
                  <a:gd name="connsiteX6" fmla="*/ 141512 w 143495"/>
                  <a:gd name="connsiteY6" fmla="*/ 79580 h 91849"/>
                  <a:gd name="connsiteX7" fmla="*/ 130995 w 143495"/>
                  <a:gd name="connsiteY7" fmla="*/ 50366 h 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495" h="91849">
                    <a:moveTo>
                      <a:pt x="130995" y="50366"/>
                    </a:moveTo>
                    <a:lnTo>
                      <a:pt x="31378" y="2164"/>
                    </a:lnTo>
                    <a:cubicBezTo>
                      <a:pt x="20569" y="-3094"/>
                      <a:pt x="7423" y="1580"/>
                      <a:pt x="2164" y="12389"/>
                    </a:cubicBezTo>
                    <a:cubicBezTo>
                      <a:pt x="-3094" y="23198"/>
                      <a:pt x="1580" y="36344"/>
                      <a:pt x="12389" y="41602"/>
                    </a:cubicBezTo>
                    <a:lnTo>
                      <a:pt x="112007" y="89805"/>
                    </a:lnTo>
                    <a:cubicBezTo>
                      <a:pt x="115220" y="91265"/>
                      <a:pt x="118434" y="91850"/>
                      <a:pt x="121647" y="91850"/>
                    </a:cubicBezTo>
                    <a:cubicBezTo>
                      <a:pt x="129827" y="91850"/>
                      <a:pt x="137715" y="87175"/>
                      <a:pt x="141512" y="79580"/>
                    </a:cubicBezTo>
                    <a:cubicBezTo>
                      <a:pt x="146479" y="68771"/>
                      <a:pt x="141804" y="55625"/>
                      <a:pt x="130995" y="50366"/>
                    </a:cubicBezTo>
                    <a:close/>
                  </a:path>
                </a:pathLst>
              </a:custGeom>
              <a:solidFill>
                <a:srgbClr val="313840"/>
              </a:solidFill>
              <a:ln w="2917" cap="flat">
                <a:noFill/>
                <a:prstDash val="solid"/>
                <a:miter/>
              </a:ln>
            </p:spPr>
            <p:txBody>
              <a:bodyPr rtlCol="0" anchor="ctr"/>
              <a:lstStyle/>
              <a:p>
                <a:endParaRPr lang="it-IT"/>
              </a:p>
            </p:txBody>
          </p:sp>
          <p:sp>
            <p:nvSpPr>
              <p:cNvPr id="50" name="Elemento grafico 41">
                <a:extLst>
                  <a:ext uri="{FF2B5EF4-FFF2-40B4-BE49-F238E27FC236}">
                    <a16:creationId xmlns:a16="http://schemas.microsoft.com/office/drawing/2014/main" id="{D55AB854-B6B2-456D-B415-7A05C0B5255D}"/>
                  </a:ext>
                </a:extLst>
              </p:cNvPr>
              <p:cNvSpPr/>
              <p:nvPr/>
            </p:nvSpPr>
            <p:spPr>
              <a:xfrm>
                <a:off x="3154355" y="5616237"/>
                <a:ext cx="235225" cy="135961"/>
              </a:xfrm>
              <a:custGeom>
                <a:avLst/>
                <a:gdLst>
                  <a:gd name="connsiteX0" fmla="*/ 222726 w 235225"/>
                  <a:gd name="connsiteY0" fmla="*/ 94479 h 135961"/>
                  <a:gd name="connsiteX1" fmla="*/ 31378 w 235225"/>
                  <a:gd name="connsiteY1" fmla="*/ 2164 h 135961"/>
                  <a:gd name="connsiteX2" fmla="*/ 2164 w 235225"/>
                  <a:gd name="connsiteY2" fmla="*/ 12389 h 135961"/>
                  <a:gd name="connsiteX3" fmla="*/ 12389 w 235225"/>
                  <a:gd name="connsiteY3" fmla="*/ 41602 h 135961"/>
                  <a:gd name="connsiteX4" fmla="*/ 203737 w 235225"/>
                  <a:gd name="connsiteY4" fmla="*/ 133917 h 135961"/>
                  <a:gd name="connsiteX5" fmla="*/ 213377 w 235225"/>
                  <a:gd name="connsiteY5" fmla="*/ 135962 h 135961"/>
                  <a:gd name="connsiteX6" fmla="*/ 233242 w 235225"/>
                  <a:gd name="connsiteY6" fmla="*/ 123692 h 135961"/>
                  <a:gd name="connsiteX7" fmla="*/ 222726 w 235225"/>
                  <a:gd name="connsiteY7" fmla="*/ 94479 h 13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225" h="135961">
                    <a:moveTo>
                      <a:pt x="222726" y="94479"/>
                    </a:moveTo>
                    <a:lnTo>
                      <a:pt x="31378" y="2164"/>
                    </a:lnTo>
                    <a:cubicBezTo>
                      <a:pt x="20569" y="-3094"/>
                      <a:pt x="7423" y="1580"/>
                      <a:pt x="2164" y="12389"/>
                    </a:cubicBezTo>
                    <a:cubicBezTo>
                      <a:pt x="-3094" y="23198"/>
                      <a:pt x="1580" y="36344"/>
                      <a:pt x="12389" y="41602"/>
                    </a:cubicBezTo>
                    <a:lnTo>
                      <a:pt x="203737" y="133917"/>
                    </a:lnTo>
                    <a:cubicBezTo>
                      <a:pt x="206950" y="135377"/>
                      <a:pt x="210164" y="135962"/>
                      <a:pt x="213377" y="135962"/>
                    </a:cubicBezTo>
                    <a:cubicBezTo>
                      <a:pt x="221557" y="135962"/>
                      <a:pt x="229445" y="131288"/>
                      <a:pt x="233242" y="123692"/>
                    </a:cubicBezTo>
                    <a:cubicBezTo>
                      <a:pt x="238209" y="112883"/>
                      <a:pt x="233535" y="99737"/>
                      <a:pt x="222726" y="94479"/>
                    </a:cubicBezTo>
                    <a:close/>
                  </a:path>
                </a:pathLst>
              </a:custGeom>
              <a:solidFill>
                <a:srgbClr val="313840"/>
              </a:solidFill>
              <a:ln w="2917" cap="flat">
                <a:noFill/>
                <a:prstDash val="solid"/>
                <a:miter/>
              </a:ln>
            </p:spPr>
            <p:txBody>
              <a:bodyPr rtlCol="0" anchor="ctr"/>
              <a:lstStyle/>
              <a:p>
                <a:endParaRPr lang="it-IT"/>
              </a:p>
            </p:txBody>
          </p:sp>
        </p:grpSp>
        <p:sp>
          <p:nvSpPr>
            <p:cNvPr id="24" name="CasellaDiTesto 23">
              <a:extLst>
                <a:ext uri="{FF2B5EF4-FFF2-40B4-BE49-F238E27FC236}">
                  <a16:creationId xmlns:a16="http://schemas.microsoft.com/office/drawing/2014/main" id="{0B7D4BB7-6FBE-480D-ABCA-1CE996D71DDC}"/>
                </a:ext>
              </a:extLst>
            </p:cNvPr>
            <p:cNvSpPr txBox="1"/>
            <p:nvPr/>
          </p:nvSpPr>
          <p:spPr>
            <a:xfrm>
              <a:off x="8266949" y="2734419"/>
              <a:ext cx="1985231" cy="600164"/>
            </a:xfrm>
            <a:prstGeom prst="rect">
              <a:avLst/>
            </a:prstGeom>
            <a:noFill/>
          </p:spPr>
          <p:txBody>
            <a:bodyPr wrap="square">
              <a:spAutoFit/>
            </a:bodyPr>
            <a:lstStyle/>
            <a:p>
              <a:pPr algn="l"/>
              <a:r>
                <a:rPr lang="it-IT" sz="1100" dirty="0">
                  <a:solidFill>
                    <a:srgbClr val="313840"/>
                  </a:solidFill>
                  <a:latin typeface="+mj-lt"/>
                </a:rPr>
                <a:t>Informatica, Elettronica, Telecomunicazioni e macchine per l'ufficio</a:t>
              </a:r>
            </a:p>
          </p:txBody>
        </p:sp>
        <p:pic>
          <p:nvPicPr>
            <p:cNvPr id="25" name="Elemento grafico 5">
              <a:extLst>
                <a:ext uri="{FF2B5EF4-FFF2-40B4-BE49-F238E27FC236}">
                  <a16:creationId xmlns:a16="http://schemas.microsoft.com/office/drawing/2014/main" id="{53C85FCD-E78C-4EE6-A9BA-69E69F949F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04779" y="2816067"/>
              <a:ext cx="462170" cy="462170"/>
            </a:xfrm>
            <a:prstGeom prst="rect">
              <a:avLst/>
            </a:prstGeom>
          </p:spPr>
        </p:pic>
        <p:sp>
          <p:nvSpPr>
            <p:cNvPr id="26" name="CasellaDiTesto 25">
              <a:extLst>
                <a:ext uri="{FF2B5EF4-FFF2-40B4-BE49-F238E27FC236}">
                  <a16:creationId xmlns:a16="http://schemas.microsoft.com/office/drawing/2014/main" id="{C6BF1491-F2C2-4EA8-9818-DBEA7D41BD8D}"/>
                </a:ext>
              </a:extLst>
            </p:cNvPr>
            <p:cNvSpPr txBox="1"/>
            <p:nvPr/>
          </p:nvSpPr>
          <p:spPr>
            <a:xfrm>
              <a:off x="7722964" y="5991150"/>
              <a:ext cx="2376264" cy="525785"/>
            </a:xfrm>
            <a:prstGeom prst="rect">
              <a:avLst/>
            </a:prstGeom>
            <a:noFill/>
          </p:spPr>
          <p:txBody>
            <a:bodyPr wrap="square">
              <a:spAutoFit/>
            </a:bodyPr>
            <a:lstStyle/>
            <a:p>
              <a:pPr>
                <a:spcAft>
                  <a:spcPts val="450"/>
                </a:spcAft>
              </a:pPr>
              <a:r>
                <a:rPr lang="it-IT" sz="1200" b="1" dirty="0">
                  <a:solidFill>
                    <a:schemeClr val="tx1">
                      <a:lumMod val="75000"/>
                      <a:lumOff val="25000"/>
                    </a:schemeClr>
                  </a:solidFill>
                </a:rPr>
                <a:t>Modalità di acquisto</a:t>
              </a:r>
            </a:p>
            <a:p>
              <a:pPr>
                <a:spcAft>
                  <a:spcPts val="450"/>
                </a:spcAft>
              </a:pPr>
              <a:r>
                <a:rPr lang="it-IT" sz="1200" dirty="0">
                  <a:solidFill>
                    <a:schemeClr val="tx1">
                      <a:lumMod val="75000"/>
                      <a:lumOff val="25000"/>
                    </a:schemeClr>
                  </a:solidFill>
                </a:rPr>
                <a:t>Ordine diretto</a:t>
              </a:r>
            </a:p>
          </p:txBody>
        </p:sp>
      </p:grpSp>
      <p:sp>
        <p:nvSpPr>
          <p:cNvPr id="42" name="Rettangolo con angoli arrotondati 2">
            <a:hlinkClick r:id="rId5"/>
            <a:extLst>
              <a:ext uri="{FF2B5EF4-FFF2-40B4-BE49-F238E27FC236}">
                <a16:creationId xmlns:a16="http://schemas.microsoft.com/office/drawing/2014/main" id="{52A87E7D-DE17-4065-99FC-52F9AB442A00}"/>
              </a:ext>
            </a:extLst>
          </p:cNvPr>
          <p:cNvSpPr/>
          <p:nvPr/>
        </p:nvSpPr>
        <p:spPr>
          <a:xfrm>
            <a:off x="7596000" y="828000"/>
            <a:ext cx="1570648" cy="223917"/>
          </a:xfrm>
          <a:prstGeom prst="roundRect">
            <a:avLst>
              <a:gd name="adj" fmla="val 27051"/>
            </a:avLst>
          </a:prstGeom>
          <a:solidFill>
            <a:srgbClr val="AAB9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000" b="1" dirty="0">
                <a:solidFill>
                  <a:schemeClr val="bg1"/>
                </a:solidFill>
              </a:rPr>
              <a:t>CONVENZIONI</a:t>
            </a:r>
            <a:endParaRPr lang="it-IT" sz="1000" b="1" dirty="0">
              <a:highlight>
                <a:srgbClr val="956B9C"/>
              </a:highlight>
            </a:endParaRPr>
          </a:p>
        </p:txBody>
      </p:sp>
      <p:pic>
        <p:nvPicPr>
          <p:cNvPr id="28" name="Segnaposto immagin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7004" y="1141200"/>
            <a:ext cx="2681891" cy="1790425"/>
          </a:xfrm>
          <a:prstGeom prst="round2SameRect">
            <a:avLst>
              <a:gd name="adj1" fmla="val 5819"/>
              <a:gd name="adj2" fmla="val 0"/>
            </a:avLst>
          </a:prstGeom>
          <a:solidFill>
            <a:schemeClr val="tx2">
              <a:lumMod val="20000"/>
              <a:lumOff val="80000"/>
            </a:schemeClr>
          </a:solidFill>
          <a:ln>
            <a:noFill/>
          </a:ln>
          <a:effectLst/>
        </p:spPr>
      </p:pic>
    </p:spTree>
    <p:extLst>
      <p:ext uri="{BB962C8B-B14F-4D97-AF65-F5344CB8AC3E}">
        <p14:creationId xmlns:p14="http://schemas.microsoft.com/office/powerpoint/2010/main" val="95862659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36AB56A7-1C4D-43E1-8033-912385B285DA}"/>
              </a:ext>
            </a:extLst>
          </p:cNvPr>
          <p:cNvSpPr>
            <a:spLocks noGrp="1"/>
          </p:cNvSpPr>
          <p:nvPr>
            <p:ph type="title"/>
          </p:nvPr>
        </p:nvSpPr>
        <p:spPr>
          <a:xfrm>
            <a:off x="4482604" y="7005826"/>
            <a:ext cx="5805347" cy="401167"/>
          </a:xfrm>
        </p:spPr>
        <p:txBody>
          <a:bodyPr anchor="t"/>
          <a:lstStyle/>
          <a:p>
            <a:r>
              <a:rPr lang="it-IT" dirty="0"/>
              <a:t>Licenze software </a:t>
            </a:r>
            <a:r>
              <a:rPr lang="it-IT" dirty="0" err="1"/>
              <a:t>multibrand</a:t>
            </a:r>
            <a:r>
              <a:rPr lang="it-IT" dirty="0"/>
              <a:t> 5 (2/2)</a:t>
            </a:r>
          </a:p>
        </p:txBody>
      </p:sp>
      <p:sp>
        <p:nvSpPr>
          <p:cNvPr id="8" name="CasellaDiTesto 7">
            <a:extLst>
              <a:ext uri="{FF2B5EF4-FFF2-40B4-BE49-F238E27FC236}">
                <a16:creationId xmlns:a16="http://schemas.microsoft.com/office/drawing/2014/main" id="{1AE2C511-57C5-4E83-A1DF-017A6043859B}"/>
              </a:ext>
            </a:extLst>
          </p:cNvPr>
          <p:cNvSpPr txBox="1"/>
          <p:nvPr/>
        </p:nvSpPr>
        <p:spPr>
          <a:xfrm>
            <a:off x="494606" y="900311"/>
            <a:ext cx="502806" cy="584775"/>
          </a:xfrm>
          <a:prstGeom prst="rect">
            <a:avLst/>
          </a:prstGeom>
          <a:noFill/>
        </p:spPr>
        <p:txBody>
          <a:bodyPr wrap="square">
            <a:spAutoFit/>
          </a:bodyPr>
          <a:lstStyle/>
          <a:p>
            <a:r>
              <a:rPr lang="it-IT" sz="1200" b="1" dirty="0">
                <a:solidFill>
                  <a:srgbClr val="313840"/>
                </a:solidFill>
              </a:rPr>
              <a:t>Lotti</a:t>
            </a:r>
          </a:p>
          <a:p>
            <a:pPr algn="ctr">
              <a:spcAft>
                <a:spcPts val="450"/>
              </a:spcAft>
            </a:pPr>
            <a:r>
              <a:rPr lang="it-IT" dirty="0">
                <a:solidFill>
                  <a:srgbClr val="313840"/>
                </a:solidFill>
              </a:rPr>
              <a:t>12</a:t>
            </a:r>
            <a:endParaRPr lang="it-IT" sz="1200" dirty="0">
              <a:solidFill>
                <a:srgbClr val="313840"/>
              </a:solidFill>
            </a:endParaRPr>
          </a:p>
        </p:txBody>
      </p:sp>
      <p:grpSp>
        <p:nvGrpSpPr>
          <p:cNvPr id="44" name="Gruppo 43">
            <a:extLst>
              <a:ext uri="{FF2B5EF4-FFF2-40B4-BE49-F238E27FC236}">
                <a16:creationId xmlns:a16="http://schemas.microsoft.com/office/drawing/2014/main" id="{088B57FC-8439-4592-A902-6E43319EB00B}"/>
              </a:ext>
            </a:extLst>
          </p:cNvPr>
          <p:cNvGrpSpPr/>
          <p:nvPr/>
        </p:nvGrpSpPr>
        <p:grpSpPr>
          <a:xfrm>
            <a:off x="10457552" y="0"/>
            <a:ext cx="74693" cy="7567588"/>
            <a:chOff x="10457552" y="0"/>
            <a:chExt cx="74693" cy="7567588"/>
          </a:xfrm>
          <a:solidFill>
            <a:srgbClr val="AAB964"/>
          </a:solidFill>
        </p:grpSpPr>
        <p:sp>
          <p:nvSpPr>
            <p:cNvPr id="45" name="Rettangolo 44">
              <a:extLst>
                <a:ext uri="{FF2B5EF4-FFF2-40B4-BE49-F238E27FC236}">
                  <a16:creationId xmlns:a16="http://schemas.microsoft.com/office/drawing/2014/main" id="{80D9CB12-EBB9-4560-A18F-A54D6A9CC1D0}"/>
                </a:ext>
              </a:extLst>
            </p:cNvPr>
            <p:cNvSpPr/>
            <p:nvPr/>
          </p:nvSpPr>
          <p:spPr>
            <a:xfrm>
              <a:off x="10457552" y="0"/>
              <a:ext cx="74693" cy="52927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6" name="Rettangolo 45">
              <a:extLst>
                <a:ext uri="{FF2B5EF4-FFF2-40B4-BE49-F238E27FC236}">
                  <a16:creationId xmlns:a16="http://schemas.microsoft.com/office/drawing/2014/main" id="{B3E838E0-1420-4757-B357-AB86137B9FE2}"/>
                </a:ext>
              </a:extLst>
            </p:cNvPr>
            <p:cNvSpPr/>
            <p:nvPr/>
          </p:nvSpPr>
          <p:spPr>
            <a:xfrm>
              <a:off x="10457552" y="7296323"/>
              <a:ext cx="74693" cy="27126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aphicFrame>
        <p:nvGraphicFramePr>
          <p:cNvPr id="62" name="Tabella 61">
            <a:extLst>
              <a:ext uri="{FF2B5EF4-FFF2-40B4-BE49-F238E27FC236}">
                <a16:creationId xmlns:a16="http://schemas.microsoft.com/office/drawing/2014/main" id="{7F6A6757-11AB-46E6-A301-6E698D345442}"/>
              </a:ext>
            </a:extLst>
          </p:cNvPr>
          <p:cNvGraphicFramePr>
            <a:graphicFrameLocks noGrp="1"/>
          </p:cNvGraphicFramePr>
          <p:nvPr>
            <p:extLst/>
          </p:nvPr>
        </p:nvGraphicFramePr>
        <p:xfrm>
          <a:off x="450157" y="1620000"/>
          <a:ext cx="9830794" cy="4674120"/>
        </p:xfrm>
        <a:graphic>
          <a:graphicData uri="http://schemas.openxmlformats.org/drawingml/2006/table">
            <a:tbl>
              <a:tblPr bandRow="1">
                <a:tableStyleId>{2D5ABB26-0587-4C30-8999-92F81FD0307C}</a:tableStyleId>
              </a:tblPr>
              <a:tblGrid>
                <a:gridCol w="576063">
                  <a:extLst>
                    <a:ext uri="{9D8B030D-6E8A-4147-A177-3AD203B41FA5}">
                      <a16:colId xmlns:a16="http://schemas.microsoft.com/office/drawing/2014/main" val="20000"/>
                    </a:ext>
                  </a:extLst>
                </a:gridCol>
                <a:gridCol w="3960440">
                  <a:extLst>
                    <a:ext uri="{9D8B030D-6E8A-4147-A177-3AD203B41FA5}">
                      <a16:colId xmlns:a16="http://schemas.microsoft.com/office/drawing/2014/main" val="20001"/>
                    </a:ext>
                  </a:extLst>
                </a:gridCol>
                <a:gridCol w="988833">
                  <a:extLst>
                    <a:ext uri="{9D8B030D-6E8A-4147-A177-3AD203B41FA5}">
                      <a16:colId xmlns:a16="http://schemas.microsoft.com/office/drawing/2014/main" val="20002"/>
                    </a:ext>
                  </a:extLst>
                </a:gridCol>
                <a:gridCol w="932849">
                  <a:extLst>
                    <a:ext uri="{9D8B030D-6E8A-4147-A177-3AD203B41FA5}">
                      <a16:colId xmlns:a16="http://schemas.microsoft.com/office/drawing/2014/main" val="20003"/>
                    </a:ext>
                  </a:extLst>
                </a:gridCol>
                <a:gridCol w="670606">
                  <a:extLst>
                    <a:ext uri="{9D8B030D-6E8A-4147-A177-3AD203B41FA5}">
                      <a16:colId xmlns:a16="http://schemas.microsoft.com/office/drawing/2014/main" val="2670798473"/>
                    </a:ext>
                  </a:extLst>
                </a:gridCol>
                <a:gridCol w="2702003">
                  <a:extLst>
                    <a:ext uri="{9D8B030D-6E8A-4147-A177-3AD203B41FA5}">
                      <a16:colId xmlns:a16="http://schemas.microsoft.com/office/drawing/2014/main" val="20004"/>
                    </a:ext>
                  </a:extLst>
                </a:gridCol>
              </a:tblGrid>
              <a:tr h="131933">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Lotto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Descrizione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Attivazione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Scadenza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it-IT" sz="1100" b="1" noProof="0" dirty="0">
                          <a:solidFill>
                            <a:srgbClr val="404040"/>
                          </a:solidFill>
                          <a:latin typeface="+mn-lt"/>
                        </a:rPr>
                        <a:t>Stato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Fornitori</a:t>
                      </a:r>
                      <a:endParaRPr lang="it-IT" sz="1100" b="0" dirty="0">
                        <a:solidFill>
                          <a:srgbClr val="404040"/>
                        </a:solidFill>
                        <a:latin typeface="+mn-lt"/>
                      </a:endParaRPr>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87358">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algn="ctr"/>
                      <a:r>
                        <a:rPr lang="it-IT" sz="1800" b="1" dirty="0">
                          <a:solidFill>
                            <a:srgbClr val="821B4C"/>
                          </a:solidFill>
                          <a:latin typeface="+mn-lt"/>
                        </a:rPr>
                        <a:t>1</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Prodotti Oracle</a:t>
                      </a:r>
                    </a:p>
                  </a:txBody>
                  <a:tcPr marL="9525" marR="9525" marT="9525"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a:t>
                      </a:r>
                    </a:p>
                  </a:txBody>
                  <a:tcPr marL="9525" marR="9525" marT="9525"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a:t>
                      </a:r>
                    </a:p>
                  </a:txBody>
                  <a:tcPr marL="9525" marR="9525" marT="9525"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9525" marR="9525" marT="9525"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err="1">
                          <a:solidFill>
                            <a:srgbClr val="404040"/>
                          </a:solidFill>
                          <a:latin typeface="+mn-lt"/>
                          <a:ea typeface="ＭＳ Ｐゴシック"/>
                          <a:cs typeface="+mn-cs"/>
                        </a:rPr>
                        <a:t>Italware</a:t>
                      </a:r>
                      <a:r>
                        <a:rPr lang="it-IT" sz="900" kern="1200" dirty="0">
                          <a:solidFill>
                            <a:srgbClr val="404040"/>
                          </a:solidFill>
                          <a:latin typeface="+mn-lt"/>
                          <a:ea typeface="ＭＳ Ｐゴシック"/>
                          <a:cs typeface="+mn-cs"/>
                        </a:rPr>
                        <a:t> S.r.l. - </a:t>
                      </a:r>
                      <a:r>
                        <a:rPr lang="it-IT" sz="900" kern="1200" dirty="0" err="1">
                          <a:solidFill>
                            <a:srgbClr val="404040"/>
                          </a:solidFill>
                          <a:latin typeface="+mn-lt"/>
                          <a:ea typeface="ＭＳ Ｐゴシック"/>
                          <a:cs typeface="+mn-cs"/>
                        </a:rPr>
                        <a:t>Eurolink</a:t>
                      </a:r>
                      <a:r>
                        <a:rPr lang="it-IT" sz="900" kern="1200" dirty="0">
                          <a:solidFill>
                            <a:srgbClr val="404040"/>
                          </a:solidFill>
                          <a:latin typeface="+mn-lt"/>
                          <a:ea typeface="ＭＳ Ｐゴシック"/>
                          <a:cs typeface="+mn-cs"/>
                        </a:rPr>
                        <a:t> S.r.l.</a:t>
                      </a:r>
                    </a:p>
                  </a:txBody>
                  <a:tcPr marL="85725" marR="9525" marT="9525"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87358">
                <a:tc>
                  <a:txBody>
                    <a:bodyPr/>
                    <a:lstStyle/>
                    <a:p>
                      <a:pPr algn="ctr"/>
                      <a:r>
                        <a:rPr lang="it-IT" sz="1800" b="1" dirty="0">
                          <a:solidFill>
                            <a:srgbClr val="821B4C"/>
                          </a:solidFill>
                          <a:latin typeface="+mn-lt"/>
                        </a:rPr>
                        <a:t>2</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Prodotti Microsoft</a:t>
                      </a:r>
                    </a:p>
                  </a:txBody>
                  <a:tcPr marL="9525" marR="9525" marT="9525"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a:t>
                      </a:r>
                    </a:p>
                  </a:txBody>
                  <a:tcPr marL="9525" marR="9525" marT="9525"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a:t>
                      </a:r>
                    </a:p>
                  </a:txBody>
                  <a:tcPr marL="9525" marR="9525" marT="9525"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9525" marR="9525" marT="9525"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R1 S.p.A.</a:t>
                      </a:r>
                    </a:p>
                  </a:txBody>
                  <a:tcPr marL="85725" marR="9525" marT="9525"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4598808"/>
                  </a:ext>
                </a:extLst>
              </a:tr>
              <a:tr h="187358">
                <a:tc>
                  <a:txBody>
                    <a:bodyPr/>
                    <a:lstStyle/>
                    <a:p>
                      <a:pPr algn="ctr"/>
                      <a:r>
                        <a:rPr lang="it-IT" sz="1800" b="1" dirty="0">
                          <a:solidFill>
                            <a:srgbClr val="821B4C"/>
                          </a:solidFill>
                          <a:latin typeface="+mn-lt"/>
                        </a:rPr>
                        <a:t>3</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Prodotti IBM Passport</a:t>
                      </a:r>
                    </a:p>
                  </a:txBody>
                  <a:tcPr marL="9525" marR="9525" marT="9525"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a:t>
                      </a:r>
                    </a:p>
                  </a:txBody>
                  <a:tcPr marL="9525" marR="9525" marT="9525"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a:t>
                      </a:r>
                    </a:p>
                  </a:txBody>
                  <a:tcPr marL="9525" marR="9525" marT="9525"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9525" marR="9525" marT="9525"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Telecom Italia S.p.A.</a:t>
                      </a:r>
                    </a:p>
                  </a:txBody>
                  <a:tcPr marL="85725" marR="9525" marT="9525"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3146628"/>
                  </a:ext>
                </a:extLst>
              </a:tr>
              <a:tr h="187358">
                <a:tc>
                  <a:txBody>
                    <a:bodyPr/>
                    <a:lstStyle/>
                    <a:p>
                      <a:pPr algn="ctr"/>
                      <a:r>
                        <a:rPr lang="it-IT" sz="1800" b="1" dirty="0">
                          <a:solidFill>
                            <a:srgbClr val="821B4C"/>
                          </a:solidFill>
                          <a:latin typeface="+mn-lt"/>
                        </a:rPr>
                        <a:t>4</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Sottoscrizioni software Open Source </a:t>
                      </a:r>
                      <a:r>
                        <a:rPr lang="it-IT" sz="1000" b="0" kern="1200" dirty="0" err="1">
                          <a:solidFill>
                            <a:srgbClr val="404040"/>
                          </a:solidFill>
                          <a:effectLst/>
                          <a:latin typeface="+mn-lt"/>
                          <a:ea typeface="+mn-ea"/>
                          <a:cs typeface="+mn-cs"/>
                        </a:rPr>
                        <a:t>Red</a:t>
                      </a:r>
                      <a:r>
                        <a:rPr lang="it-IT" sz="1000" b="0" kern="1200" dirty="0">
                          <a:solidFill>
                            <a:srgbClr val="404040"/>
                          </a:solidFill>
                          <a:effectLst/>
                          <a:latin typeface="+mn-lt"/>
                          <a:ea typeface="+mn-ea"/>
                          <a:cs typeface="+mn-cs"/>
                        </a:rPr>
                        <a:t> </a:t>
                      </a:r>
                      <a:r>
                        <a:rPr lang="it-IT" sz="1000" b="0" kern="1200" dirty="0" err="1">
                          <a:solidFill>
                            <a:srgbClr val="404040"/>
                          </a:solidFill>
                          <a:effectLst/>
                          <a:latin typeface="+mn-lt"/>
                          <a:ea typeface="+mn-ea"/>
                          <a:cs typeface="+mn-cs"/>
                        </a:rPr>
                        <a:t>Hat</a:t>
                      </a:r>
                      <a:endParaRPr lang="en-US" sz="1000" b="0" kern="1200" dirty="0">
                        <a:solidFill>
                          <a:srgbClr val="404040"/>
                        </a:solidFill>
                        <a:effectLst/>
                        <a:latin typeface="+mn-lt"/>
                        <a:ea typeface="+mn-ea"/>
                        <a:cs typeface="+mn-cs"/>
                      </a:endParaRPr>
                    </a:p>
                  </a:txBody>
                  <a:tcPr marL="9525" marR="9525" marT="9525"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a:t>
                      </a:r>
                    </a:p>
                  </a:txBody>
                  <a:tcPr marL="9525" marR="9525" marT="9525"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a:t>
                      </a:r>
                    </a:p>
                  </a:txBody>
                  <a:tcPr marL="9525" marR="9525" marT="9525"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9525" marR="9525" marT="9525"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Converge S.p.A.</a:t>
                      </a:r>
                    </a:p>
                  </a:txBody>
                  <a:tcPr marL="85725" marR="9525" marT="9525"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0928779"/>
                  </a:ext>
                </a:extLst>
              </a:tr>
              <a:tr h="187358">
                <a:tc>
                  <a:txBody>
                    <a:bodyPr/>
                    <a:lstStyle/>
                    <a:p>
                      <a:pPr algn="ctr"/>
                      <a:r>
                        <a:rPr lang="it-IT" sz="1800" b="1" dirty="0">
                          <a:solidFill>
                            <a:srgbClr val="821B4C"/>
                          </a:solidFill>
                          <a:latin typeface="+mn-lt"/>
                        </a:rPr>
                        <a:t>5</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Prodotti </a:t>
                      </a:r>
                      <a:r>
                        <a:rPr lang="it-IT" sz="1000" b="0" kern="1200" baseline="0" dirty="0" err="1">
                          <a:solidFill>
                            <a:srgbClr val="404040"/>
                          </a:solidFill>
                          <a:effectLst/>
                          <a:latin typeface="+mn-lt"/>
                          <a:ea typeface="+mn-ea"/>
                          <a:cs typeface="+mn-cs"/>
                        </a:rPr>
                        <a:t>VMware</a:t>
                      </a:r>
                      <a:endParaRPr lang="it-IT" sz="1000" b="0" kern="1200" dirty="0">
                        <a:solidFill>
                          <a:srgbClr val="404040"/>
                        </a:solidFill>
                        <a:effectLst/>
                        <a:latin typeface="+mn-lt"/>
                        <a:ea typeface="+mn-ea"/>
                        <a:cs typeface="+mn-cs"/>
                      </a:endParaRPr>
                    </a:p>
                  </a:txBody>
                  <a:tcPr marL="9525" marR="9525" marT="9525"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a:t>
                      </a:r>
                    </a:p>
                  </a:txBody>
                  <a:tcPr marL="9525" marR="9525" marT="9525"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a:t>
                      </a:r>
                    </a:p>
                  </a:txBody>
                  <a:tcPr marL="9525" marR="9525" marT="9525"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9525" marR="9525" marT="9525"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Telecom Italia S.p.A.</a:t>
                      </a:r>
                    </a:p>
                  </a:txBody>
                  <a:tcPr marL="85725" marR="9525" marT="9525"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5576135"/>
                  </a:ext>
                </a:extLst>
              </a:tr>
              <a:tr h="187358">
                <a:tc>
                  <a:txBody>
                    <a:bodyPr/>
                    <a:lstStyle/>
                    <a:p>
                      <a:pPr algn="ctr"/>
                      <a:r>
                        <a:rPr lang="it-IT" sz="1800" b="1" dirty="0">
                          <a:solidFill>
                            <a:srgbClr val="821B4C"/>
                          </a:solidFill>
                          <a:latin typeface="+mn-lt"/>
                        </a:rPr>
                        <a:t>6</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Prodotti SAP</a:t>
                      </a:r>
                    </a:p>
                  </a:txBody>
                  <a:tcPr marL="9525" marR="9525" marT="9525"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a:t>
                      </a:r>
                    </a:p>
                  </a:txBody>
                  <a:tcPr marL="9525" marR="9525" marT="9525"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a:t>
                      </a:r>
                    </a:p>
                  </a:txBody>
                  <a:tcPr marL="9525" marR="9525" marT="9525"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9525" marR="9525" marT="9525"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err="1">
                          <a:solidFill>
                            <a:srgbClr val="404040"/>
                          </a:solidFill>
                          <a:latin typeface="+mn-lt"/>
                          <a:ea typeface="ＭＳ Ｐゴシック"/>
                          <a:cs typeface="+mn-cs"/>
                        </a:rPr>
                        <a:t>Italware</a:t>
                      </a:r>
                      <a:r>
                        <a:rPr lang="it-IT" sz="900" kern="1200" dirty="0">
                          <a:solidFill>
                            <a:srgbClr val="404040"/>
                          </a:solidFill>
                          <a:latin typeface="+mn-lt"/>
                          <a:ea typeface="ＭＳ Ｐゴシック"/>
                          <a:cs typeface="+mn-cs"/>
                        </a:rPr>
                        <a:t> S.r.l.</a:t>
                      </a:r>
                    </a:p>
                  </a:txBody>
                  <a:tcPr marL="85725" marR="9525" marT="9525"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860562"/>
                  </a:ext>
                </a:extLst>
              </a:tr>
              <a:tr h="187358">
                <a:tc>
                  <a:txBody>
                    <a:bodyPr/>
                    <a:lstStyle/>
                    <a:p>
                      <a:pPr algn="ctr"/>
                      <a:r>
                        <a:rPr lang="it-IT" sz="1800" b="1" dirty="0">
                          <a:solidFill>
                            <a:srgbClr val="821B4C"/>
                          </a:solidFill>
                          <a:latin typeface="+mn-lt"/>
                        </a:rPr>
                        <a:t>7</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Prodotti ADOBE</a:t>
                      </a:r>
                    </a:p>
                  </a:txBody>
                  <a:tcPr marL="9525" marR="9525" marT="9525"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a:t>
                      </a:r>
                    </a:p>
                  </a:txBody>
                  <a:tcPr marL="9525" marR="9525" marT="9525"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a:t>
                      </a:r>
                    </a:p>
                  </a:txBody>
                  <a:tcPr marL="9525" marR="9525" marT="9525"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9525" marR="9525" marT="9525"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err="1">
                          <a:solidFill>
                            <a:srgbClr val="404040"/>
                          </a:solidFill>
                          <a:latin typeface="+mn-lt"/>
                          <a:ea typeface="ＭＳ Ｐゴシック"/>
                          <a:cs typeface="+mn-cs"/>
                        </a:rPr>
                        <a:t>Italware</a:t>
                      </a:r>
                      <a:r>
                        <a:rPr lang="it-IT" sz="900" kern="1200" dirty="0">
                          <a:solidFill>
                            <a:srgbClr val="404040"/>
                          </a:solidFill>
                          <a:latin typeface="+mn-lt"/>
                          <a:ea typeface="ＭＳ Ｐゴシック"/>
                          <a:cs typeface="+mn-cs"/>
                        </a:rPr>
                        <a:t> S.r.l.</a:t>
                      </a:r>
                    </a:p>
                  </a:txBody>
                  <a:tcPr marL="85725" marR="9525" marT="9525"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6800617"/>
                  </a:ext>
                </a:extLst>
              </a:tr>
              <a:tr h="187358">
                <a:tc>
                  <a:txBody>
                    <a:bodyPr/>
                    <a:lstStyle/>
                    <a:p>
                      <a:pPr algn="ctr"/>
                      <a:r>
                        <a:rPr lang="it-IT" sz="1800" b="1" dirty="0">
                          <a:solidFill>
                            <a:srgbClr val="821B4C"/>
                          </a:solidFill>
                          <a:latin typeface="+mn-lt"/>
                        </a:rPr>
                        <a:t>8</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Prodotti SAS</a:t>
                      </a:r>
                    </a:p>
                  </a:txBody>
                  <a:tcPr marL="9525" marR="9525" marT="9525"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a:t>
                      </a:r>
                    </a:p>
                  </a:txBody>
                  <a:tcPr marL="9525" marR="9525" marT="9525"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a:t>
                      </a:r>
                    </a:p>
                  </a:txBody>
                  <a:tcPr marL="9525" marR="9525" marT="9525"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9525" marR="9525" marT="9525"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R1 S.p.A.</a:t>
                      </a:r>
                    </a:p>
                  </a:txBody>
                  <a:tcPr marL="85725" marR="9525" marT="9525"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07691936"/>
                  </a:ext>
                </a:extLst>
              </a:tr>
              <a:tr h="187358">
                <a:tc>
                  <a:txBody>
                    <a:bodyPr/>
                    <a:lstStyle/>
                    <a:p>
                      <a:pPr algn="ctr"/>
                      <a:r>
                        <a:rPr lang="it-IT" sz="1800" b="1" dirty="0">
                          <a:solidFill>
                            <a:srgbClr val="821B4C"/>
                          </a:solidFill>
                          <a:latin typeface="+mn-lt"/>
                        </a:rPr>
                        <a:t>9</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Prodotti HCL</a:t>
                      </a:r>
                    </a:p>
                  </a:txBody>
                  <a:tcPr marL="9525" marR="9525" marT="9525"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14/11/2022</a:t>
                      </a:r>
                    </a:p>
                  </a:txBody>
                  <a:tcPr marL="9525" marR="9525" marT="9525"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13/11/2023</a:t>
                      </a:r>
                    </a:p>
                  </a:txBody>
                  <a:tcPr marL="9525" marR="9525" marT="9525"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dirty="0"/>
                    </a:p>
                  </a:txBody>
                  <a:tcPr marL="9525" marR="9525" marT="9525"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err="1">
                          <a:solidFill>
                            <a:srgbClr val="404040"/>
                          </a:solidFill>
                          <a:latin typeface="+mn-lt"/>
                          <a:ea typeface="ＭＳ Ｐゴシック"/>
                          <a:cs typeface="+mn-cs"/>
                        </a:rPr>
                        <a:t>Italware</a:t>
                      </a:r>
                      <a:r>
                        <a:rPr lang="it-IT" sz="900" kern="1200" dirty="0">
                          <a:solidFill>
                            <a:srgbClr val="404040"/>
                          </a:solidFill>
                          <a:latin typeface="+mn-lt"/>
                          <a:ea typeface="ＭＳ Ｐゴシック"/>
                          <a:cs typeface="+mn-cs"/>
                        </a:rPr>
                        <a:t> S.r.l.</a:t>
                      </a:r>
                    </a:p>
                  </a:txBody>
                  <a:tcPr marL="85725" marR="9525" marT="9525"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7667651"/>
                  </a:ext>
                </a:extLst>
              </a:tr>
              <a:tr h="187358">
                <a:tc>
                  <a:txBody>
                    <a:bodyPr/>
                    <a:lstStyle/>
                    <a:p>
                      <a:pPr algn="ctr"/>
                      <a:r>
                        <a:rPr lang="it-IT" sz="1800" b="1" dirty="0">
                          <a:solidFill>
                            <a:srgbClr val="821B4C"/>
                          </a:solidFill>
                          <a:latin typeface="+mn-lt"/>
                        </a:rPr>
                        <a:t>10</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Sottoscrizioni software Open Source SUSE</a:t>
                      </a:r>
                    </a:p>
                  </a:txBody>
                  <a:tcPr marL="9525" marR="9525" marT="9525"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a:t>
                      </a:r>
                    </a:p>
                  </a:txBody>
                  <a:tcPr marL="9525" marR="9525" marT="9525"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a:t>
                      </a:r>
                    </a:p>
                  </a:txBody>
                  <a:tcPr marL="9525" marR="9525" marT="9525"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dirty="0"/>
                    </a:p>
                  </a:txBody>
                  <a:tcPr marL="9525" marR="9525" marT="9525"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Telecom Italia S.p.A.</a:t>
                      </a:r>
                    </a:p>
                  </a:txBody>
                  <a:tcPr marL="85725" marR="9525" marT="9525"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8073464"/>
                  </a:ext>
                </a:extLst>
              </a:tr>
              <a:tr h="187358">
                <a:tc>
                  <a:txBody>
                    <a:bodyPr/>
                    <a:lstStyle/>
                    <a:p>
                      <a:pPr algn="ctr"/>
                      <a:r>
                        <a:rPr lang="it-IT" sz="1800" b="1" dirty="0">
                          <a:solidFill>
                            <a:srgbClr val="821B4C"/>
                          </a:solidFill>
                          <a:latin typeface="+mn-lt"/>
                        </a:rPr>
                        <a:t>11</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Prodotti Citrix</a:t>
                      </a:r>
                    </a:p>
                  </a:txBody>
                  <a:tcPr marL="9525" marR="9525" marT="9525"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11/11/2022</a:t>
                      </a:r>
                    </a:p>
                  </a:txBody>
                  <a:tcPr marL="9525" marR="9525" marT="9525"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10/11/2023</a:t>
                      </a:r>
                    </a:p>
                  </a:txBody>
                  <a:tcPr marL="9525" marR="9525" marT="9525"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dirty="0"/>
                    </a:p>
                  </a:txBody>
                  <a:tcPr marL="9525" marR="9525" marT="9525"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Telecom Italia S.p.A.</a:t>
                      </a:r>
                    </a:p>
                  </a:txBody>
                  <a:tcPr marL="85725" marR="9525" marT="9525"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438662"/>
                  </a:ext>
                </a:extLst>
              </a:tr>
              <a:tr h="187358">
                <a:tc>
                  <a:txBody>
                    <a:bodyPr/>
                    <a:lstStyle/>
                    <a:p>
                      <a:pPr algn="ctr"/>
                      <a:r>
                        <a:rPr lang="it-IT" sz="1800" b="1" dirty="0">
                          <a:solidFill>
                            <a:srgbClr val="821B4C"/>
                          </a:solidFill>
                          <a:latin typeface="+mn-lt"/>
                        </a:rPr>
                        <a:t>12</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Sottoscrizioni </a:t>
                      </a:r>
                      <a:r>
                        <a:rPr lang="it-IT" sz="1000" b="0" kern="1200" dirty="0" err="1">
                          <a:solidFill>
                            <a:srgbClr val="404040"/>
                          </a:solidFill>
                          <a:effectLst/>
                          <a:latin typeface="+mn-lt"/>
                          <a:ea typeface="+mn-ea"/>
                          <a:cs typeface="+mn-cs"/>
                        </a:rPr>
                        <a:t>Nutanix</a:t>
                      </a:r>
                      <a:endParaRPr lang="it-IT" sz="1000" b="0" kern="1200" dirty="0">
                        <a:solidFill>
                          <a:srgbClr val="404040"/>
                        </a:solidFill>
                        <a:effectLst/>
                        <a:latin typeface="+mn-lt"/>
                        <a:ea typeface="+mn-ea"/>
                        <a:cs typeface="+mn-cs"/>
                      </a:endParaRPr>
                    </a:p>
                  </a:txBody>
                  <a:tcPr marL="9525" marR="9525" marT="9525"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23/11/2022</a:t>
                      </a:r>
                    </a:p>
                  </a:txBody>
                  <a:tcPr marL="9525" marR="9525" marT="9525"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22/11/2023</a:t>
                      </a:r>
                    </a:p>
                  </a:txBody>
                  <a:tcPr marL="9525" marR="9525" marT="9525"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dirty="0"/>
                    </a:p>
                  </a:txBody>
                  <a:tcPr marL="9525" marR="9525" marT="9525"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ITD Solutions S.p.A. </a:t>
                      </a:r>
                      <a:r>
                        <a:rPr lang="it-IT" sz="900" kern="1200" dirty="0" err="1">
                          <a:solidFill>
                            <a:srgbClr val="404040"/>
                          </a:solidFill>
                          <a:latin typeface="+mn-lt"/>
                          <a:ea typeface="ＭＳ Ｐゴシック"/>
                          <a:cs typeface="+mn-cs"/>
                        </a:rPr>
                        <a:t>Trice</a:t>
                      </a:r>
                      <a:r>
                        <a:rPr lang="it-IT" sz="900" kern="1200" dirty="0">
                          <a:solidFill>
                            <a:srgbClr val="404040"/>
                          </a:solidFill>
                          <a:latin typeface="+mn-lt"/>
                          <a:ea typeface="ＭＳ Ｐゴシック"/>
                          <a:cs typeface="+mn-cs"/>
                        </a:rPr>
                        <a:t> S.r.l.</a:t>
                      </a:r>
                    </a:p>
                  </a:txBody>
                  <a:tcPr marL="85725" marR="9525" marT="9525"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8956833"/>
                  </a:ext>
                </a:extLst>
              </a:tr>
            </a:tbl>
          </a:graphicData>
        </a:graphic>
      </p:graphicFrame>
      <p:sp>
        <p:nvSpPr>
          <p:cNvPr id="47" name="CasellaDiTesto 46">
            <a:extLst>
              <a:ext uri="{FF2B5EF4-FFF2-40B4-BE49-F238E27FC236}">
                <a16:creationId xmlns:a16="http://schemas.microsoft.com/office/drawing/2014/main" id="{37586D21-BA75-42A3-827F-342EA1B5BA97}"/>
              </a:ext>
            </a:extLst>
          </p:cNvPr>
          <p:cNvSpPr txBox="1"/>
          <p:nvPr/>
        </p:nvSpPr>
        <p:spPr>
          <a:xfrm>
            <a:off x="1422415" y="1149810"/>
            <a:ext cx="1944216" cy="246221"/>
          </a:xfrm>
          <a:prstGeom prst="rect">
            <a:avLst/>
          </a:prstGeom>
          <a:noFill/>
        </p:spPr>
        <p:txBody>
          <a:bodyPr wrap="square">
            <a:spAutoFit/>
          </a:bodyPr>
          <a:lstStyle/>
          <a:p>
            <a:r>
              <a:rPr lang="it-IT" sz="1000" b="1" dirty="0">
                <a:solidFill>
                  <a:srgbClr val="404040"/>
                </a:solidFill>
                <a:latin typeface="+mn-lt"/>
              </a:rPr>
              <a:t>MERCEOLOGICI</a:t>
            </a:r>
            <a:endParaRPr lang="it-IT" sz="1000" b="1" dirty="0"/>
          </a:p>
        </p:txBody>
      </p:sp>
      <p:grpSp>
        <p:nvGrpSpPr>
          <p:cNvPr id="48" name="Gruppo 47">
            <a:extLst>
              <a:ext uri="{FF2B5EF4-FFF2-40B4-BE49-F238E27FC236}">
                <a16:creationId xmlns:a16="http://schemas.microsoft.com/office/drawing/2014/main" id="{5B40962C-2E54-4C9F-B5B8-E16DDA3BD256}"/>
              </a:ext>
            </a:extLst>
          </p:cNvPr>
          <p:cNvGrpSpPr/>
          <p:nvPr/>
        </p:nvGrpSpPr>
        <p:grpSpPr>
          <a:xfrm>
            <a:off x="1180279" y="1172497"/>
            <a:ext cx="188236" cy="200846"/>
            <a:chOff x="3060700" y="4723156"/>
            <a:chExt cx="1401951" cy="1495873"/>
          </a:xfrm>
        </p:grpSpPr>
        <p:sp>
          <p:nvSpPr>
            <p:cNvPr id="57" name="Elemento grafico 41">
              <a:extLst>
                <a:ext uri="{FF2B5EF4-FFF2-40B4-BE49-F238E27FC236}">
                  <a16:creationId xmlns:a16="http://schemas.microsoft.com/office/drawing/2014/main" id="{D55AB854-B6B2-456D-B415-7A05C0B5255D}"/>
                </a:ext>
              </a:extLst>
            </p:cNvPr>
            <p:cNvSpPr/>
            <p:nvPr/>
          </p:nvSpPr>
          <p:spPr>
            <a:xfrm>
              <a:off x="3060700" y="4723156"/>
              <a:ext cx="1401951" cy="1495873"/>
            </a:xfrm>
            <a:custGeom>
              <a:avLst/>
              <a:gdLst>
                <a:gd name="connsiteX0" fmla="*/ 1389682 w 1401951"/>
                <a:gd name="connsiteY0" fmla="*/ 330258 h 1495873"/>
                <a:gd name="connsiteX1" fmla="*/ 710470 w 1401951"/>
                <a:gd name="connsiteY1" fmla="*/ 2191 h 1495873"/>
                <a:gd name="connsiteX2" fmla="*/ 691482 w 1401951"/>
                <a:gd name="connsiteY2" fmla="*/ 2191 h 1495873"/>
                <a:gd name="connsiteX3" fmla="*/ 12270 w 1401951"/>
                <a:gd name="connsiteY3" fmla="*/ 330258 h 1495873"/>
                <a:gd name="connsiteX4" fmla="*/ 0 w 1401951"/>
                <a:gd name="connsiteY4" fmla="*/ 350123 h 1495873"/>
                <a:gd name="connsiteX5" fmla="*/ 0 w 1401951"/>
                <a:gd name="connsiteY5" fmla="*/ 1146188 h 1495873"/>
                <a:gd name="connsiteX6" fmla="*/ 12270 w 1401951"/>
                <a:gd name="connsiteY6" fmla="*/ 1166054 h 1495873"/>
                <a:gd name="connsiteX7" fmla="*/ 691482 w 1401951"/>
                <a:gd name="connsiteY7" fmla="*/ 1493828 h 1495873"/>
                <a:gd name="connsiteX8" fmla="*/ 701122 w 1401951"/>
                <a:gd name="connsiteY8" fmla="*/ 1495873 h 1495873"/>
                <a:gd name="connsiteX9" fmla="*/ 710762 w 1401951"/>
                <a:gd name="connsiteY9" fmla="*/ 1493828 h 1495873"/>
                <a:gd name="connsiteX10" fmla="*/ 1389682 w 1401951"/>
                <a:gd name="connsiteY10" fmla="*/ 1165762 h 1495873"/>
                <a:gd name="connsiteX11" fmla="*/ 1401952 w 1401951"/>
                <a:gd name="connsiteY11" fmla="*/ 1145896 h 1495873"/>
                <a:gd name="connsiteX12" fmla="*/ 1401952 w 1401951"/>
                <a:gd name="connsiteY12" fmla="*/ 349831 h 1495873"/>
                <a:gd name="connsiteX13" fmla="*/ 1389682 w 1401951"/>
                <a:gd name="connsiteY13" fmla="*/ 330258 h 1495873"/>
                <a:gd name="connsiteX14" fmla="*/ 701122 w 1401951"/>
                <a:gd name="connsiteY14" fmla="*/ 46303 h 1495873"/>
                <a:gd name="connsiteX15" fmla="*/ 1329795 w 1401951"/>
                <a:gd name="connsiteY15" fmla="*/ 349831 h 1495873"/>
                <a:gd name="connsiteX16" fmla="*/ 1147503 w 1401951"/>
                <a:gd name="connsiteY16" fmla="*/ 437763 h 1495873"/>
                <a:gd name="connsiteX17" fmla="*/ 1143705 w 1401951"/>
                <a:gd name="connsiteY17" fmla="*/ 435426 h 1495873"/>
                <a:gd name="connsiteX18" fmla="*/ 519415 w 1401951"/>
                <a:gd name="connsiteY18" fmla="*/ 134236 h 1495873"/>
                <a:gd name="connsiteX19" fmla="*/ 701122 w 1401951"/>
                <a:gd name="connsiteY19" fmla="*/ 46303 h 1495873"/>
                <a:gd name="connsiteX20" fmla="*/ 469752 w 1401951"/>
                <a:gd name="connsiteY20" fmla="*/ 158775 h 1495873"/>
                <a:gd name="connsiteX21" fmla="*/ 1097548 w 1401951"/>
                <a:gd name="connsiteY21" fmla="*/ 461718 h 1495873"/>
                <a:gd name="connsiteX22" fmla="*/ 969009 w 1401951"/>
                <a:gd name="connsiteY22" fmla="*/ 523651 h 1495873"/>
                <a:gd name="connsiteX23" fmla="*/ 341505 w 1401951"/>
                <a:gd name="connsiteY23" fmla="*/ 221000 h 1495873"/>
                <a:gd name="connsiteX24" fmla="*/ 469752 w 1401951"/>
                <a:gd name="connsiteY24" fmla="*/ 158775 h 1495873"/>
                <a:gd name="connsiteX25" fmla="*/ 1112447 w 1401951"/>
                <a:gd name="connsiteY25" fmla="*/ 503493 h 1495873"/>
                <a:gd name="connsiteX26" fmla="*/ 1112447 w 1401951"/>
                <a:gd name="connsiteY26" fmla="*/ 732819 h 1495873"/>
                <a:gd name="connsiteX27" fmla="*/ 992380 w 1401951"/>
                <a:gd name="connsiteY27" fmla="*/ 790661 h 1495873"/>
                <a:gd name="connsiteX28" fmla="*/ 992380 w 1401951"/>
                <a:gd name="connsiteY28" fmla="*/ 561336 h 1495873"/>
                <a:gd name="connsiteX29" fmla="*/ 1112447 w 1401951"/>
                <a:gd name="connsiteY29" fmla="*/ 503493 h 1495873"/>
                <a:gd name="connsiteX30" fmla="*/ 1358132 w 1401951"/>
                <a:gd name="connsiteY30" fmla="*/ 1132458 h 1495873"/>
                <a:gd name="connsiteX31" fmla="*/ 722740 w 1401951"/>
                <a:gd name="connsiteY31" fmla="*/ 1439199 h 1495873"/>
                <a:gd name="connsiteX32" fmla="*/ 722740 w 1401951"/>
                <a:gd name="connsiteY32" fmla="*/ 691628 h 1495873"/>
                <a:gd name="connsiteX33" fmla="*/ 874358 w 1401951"/>
                <a:gd name="connsiteY33" fmla="*/ 618594 h 1495873"/>
                <a:gd name="connsiteX34" fmla="*/ 884582 w 1401951"/>
                <a:gd name="connsiteY34" fmla="*/ 589381 h 1495873"/>
                <a:gd name="connsiteX35" fmla="*/ 855369 w 1401951"/>
                <a:gd name="connsiteY35" fmla="*/ 579156 h 1495873"/>
                <a:gd name="connsiteX36" fmla="*/ 701122 w 1401951"/>
                <a:gd name="connsiteY36" fmla="*/ 653358 h 1495873"/>
                <a:gd name="connsiteX37" fmla="*/ 640358 w 1401951"/>
                <a:gd name="connsiteY37" fmla="*/ 624145 h 1495873"/>
                <a:gd name="connsiteX38" fmla="*/ 611145 w 1401951"/>
                <a:gd name="connsiteY38" fmla="*/ 634369 h 1495873"/>
                <a:gd name="connsiteX39" fmla="*/ 621369 w 1401951"/>
                <a:gd name="connsiteY39" fmla="*/ 663583 h 1495873"/>
                <a:gd name="connsiteX40" fmla="*/ 679212 w 1401951"/>
                <a:gd name="connsiteY40" fmla="*/ 691628 h 1495873"/>
                <a:gd name="connsiteX41" fmla="*/ 679212 w 1401951"/>
                <a:gd name="connsiteY41" fmla="*/ 1439199 h 1495873"/>
                <a:gd name="connsiteX42" fmla="*/ 43820 w 1401951"/>
                <a:gd name="connsiteY42" fmla="*/ 1132458 h 1495873"/>
                <a:gd name="connsiteX43" fmla="*/ 43820 w 1401951"/>
                <a:gd name="connsiteY43" fmla="*/ 384887 h 1495873"/>
                <a:gd name="connsiteX44" fmla="*/ 527594 w 1401951"/>
                <a:gd name="connsiteY44" fmla="*/ 618302 h 1495873"/>
                <a:gd name="connsiteX45" fmla="*/ 537235 w 1401951"/>
                <a:gd name="connsiteY45" fmla="*/ 620347 h 1495873"/>
                <a:gd name="connsiteX46" fmla="*/ 557100 w 1401951"/>
                <a:gd name="connsiteY46" fmla="*/ 608077 h 1495873"/>
                <a:gd name="connsiteX47" fmla="*/ 546875 w 1401951"/>
                <a:gd name="connsiteY47" fmla="*/ 578864 h 1495873"/>
                <a:gd name="connsiteX48" fmla="*/ 72449 w 1401951"/>
                <a:gd name="connsiteY48" fmla="*/ 349831 h 1495873"/>
                <a:gd name="connsiteX49" fmla="*/ 290089 w 1401951"/>
                <a:gd name="connsiteY49" fmla="*/ 244662 h 1495873"/>
                <a:gd name="connsiteX50" fmla="*/ 948268 w 1401951"/>
                <a:gd name="connsiteY50" fmla="*/ 562504 h 1495873"/>
                <a:gd name="connsiteX51" fmla="*/ 948560 w 1401951"/>
                <a:gd name="connsiteY51" fmla="*/ 562797 h 1495873"/>
                <a:gd name="connsiteX52" fmla="*/ 948560 w 1401951"/>
                <a:gd name="connsiteY52" fmla="*/ 825717 h 1495873"/>
                <a:gd name="connsiteX53" fmla="*/ 958784 w 1401951"/>
                <a:gd name="connsiteY53" fmla="*/ 844414 h 1495873"/>
                <a:gd name="connsiteX54" fmla="*/ 970470 w 1401951"/>
                <a:gd name="connsiteY54" fmla="*/ 847627 h 1495873"/>
                <a:gd name="connsiteX55" fmla="*/ 980110 w 1401951"/>
                <a:gd name="connsiteY55" fmla="*/ 845582 h 1495873"/>
                <a:gd name="connsiteX56" fmla="*/ 1143997 w 1401951"/>
                <a:gd name="connsiteY56" fmla="*/ 766414 h 1495873"/>
                <a:gd name="connsiteX57" fmla="*/ 1156267 w 1401951"/>
                <a:gd name="connsiteY57" fmla="*/ 746549 h 1495873"/>
                <a:gd name="connsiteX58" fmla="*/ 1156267 w 1401951"/>
                <a:gd name="connsiteY58" fmla="*/ 482167 h 1495873"/>
                <a:gd name="connsiteX59" fmla="*/ 1358424 w 1401951"/>
                <a:gd name="connsiteY59" fmla="*/ 384595 h 1495873"/>
                <a:gd name="connsiteX60" fmla="*/ 1358132 w 1401951"/>
                <a:gd name="connsiteY60" fmla="*/ 1132458 h 1495873"/>
                <a:gd name="connsiteX61" fmla="*/ 1358132 w 1401951"/>
                <a:gd name="connsiteY61" fmla="*/ 1132458 h 149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01951" h="1495873">
                  <a:moveTo>
                    <a:pt x="1389682" y="330258"/>
                  </a:moveTo>
                  <a:lnTo>
                    <a:pt x="710470" y="2191"/>
                  </a:lnTo>
                  <a:cubicBezTo>
                    <a:pt x="704336" y="-730"/>
                    <a:pt x="697324" y="-730"/>
                    <a:pt x="691482" y="2191"/>
                  </a:cubicBezTo>
                  <a:lnTo>
                    <a:pt x="12270" y="330258"/>
                  </a:lnTo>
                  <a:cubicBezTo>
                    <a:pt x="4674" y="334055"/>
                    <a:pt x="0" y="341651"/>
                    <a:pt x="0" y="350123"/>
                  </a:cubicBezTo>
                  <a:lnTo>
                    <a:pt x="0" y="1146188"/>
                  </a:lnTo>
                  <a:cubicBezTo>
                    <a:pt x="0" y="1154660"/>
                    <a:pt x="4674" y="1162256"/>
                    <a:pt x="12270" y="1166054"/>
                  </a:cubicBezTo>
                  <a:lnTo>
                    <a:pt x="691482" y="1493828"/>
                  </a:lnTo>
                  <a:cubicBezTo>
                    <a:pt x="694403" y="1495289"/>
                    <a:pt x="697616" y="1495873"/>
                    <a:pt x="701122" y="1495873"/>
                  </a:cubicBezTo>
                  <a:cubicBezTo>
                    <a:pt x="704336" y="1495873"/>
                    <a:pt x="707549" y="1495289"/>
                    <a:pt x="710762" y="1493828"/>
                  </a:cubicBezTo>
                  <a:lnTo>
                    <a:pt x="1389682" y="1165762"/>
                  </a:lnTo>
                  <a:cubicBezTo>
                    <a:pt x="1397278" y="1161964"/>
                    <a:pt x="1401952" y="1154368"/>
                    <a:pt x="1401952" y="1145896"/>
                  </a:cubicBezTo>
                  <a:lnTo>
                    <a:pt x="1401952" y="349831"/>
                  </a:lnTo>
                  <a:cubicBezTo>
                    <a:pt x="1401952" y="341359"/>
                    <a:pt x="1397278" y="333763"/>
                    <a:pt x="1389682" y="330258"/>
                  </a:cubicBezTo>
                  <a:close/>
                  <a:moveTo>
                    <a:pt x="701122" y="46303"/>
                  </a:moveTo>
                  <a:lnTo>
                    <a:pt x="1329795" y="349831"/>
                  </a:lnTo>
                  <a:lnTo>
                    <a:pt x="1147503" y="437763"/>
                  </a:lnTo>
                  <a:cubicBezTo>
                    <a:pt x="1146335" y="436887"/>
                    <a:pt x="1145166" y="436010"/>
                    <a:pt x="1143705" y="435426"/>
                  </a:cubicBezTo>
                  <a:lnTo>
                    <a:pt x="519415" y="134236"/>
                  </a:lnTo>
                  <a:lnTo>
                    <a:pt x="701122" y="46303"/>
                  </a:lnTo>
                  <a:close/>
                  <a:moveTo>
                    <a:pt x="469752" y="158775"/>
                  </a:moveTo>
                  <a:lnTo>
                    <a:pt x="1097548" y="461718"/>
                  </a:lnTo>
                  <a:lnTo>
                    <a:pt x="969009" y="523651"/>
                  </a:lnTo>
                  <a:lnTo>
                    <a:pt x="341505" y="221000"/>
                  </a:lnTo>
                  <a:lnTo>
                    <a:pt x="469752" y="158775"/>
                  </a:lnTo>
                  <a:close/>
                  <a:moveTo>
                    <a:pt x="1112447" y="503493"/>
                  </a:moveTo>
                  <a:lnTo>
                    <a:pt x="1112447" y="732819"/>
                  </a:lnTo>
                  <a:lnTo>
                    <a:pt x="992380" y="790661"/>
                  </a:lnTo>
                  <a:lnTo>
                    <a:pt x="992380" y="561336"/>
                  </a:lnTo>
                  <a:lnTo>
                    <a:pt x="1112447" y="503493"/>
                  </a:lnTo>
                  <a:close/>
                  <a:moveTo>
                    <a:pt x="1358132" y="1132458"/>
                  </a:moveTo>
                  <a:lnTo>
                    <a:pt x="722740" y="1439199"/>
                  </a:lnTo>
                  <a:lnTo>
                    <a:pt x="722740" y="691628"/>
                  </a:lnTo>
                  <a:lnTo>
                    <a:pt x="874358" y="618594"/>
                  </a:lnTo>
                  <a:cubicBezTo>
                    <a:pt x="885167" y="613336"/>
                    <a:pt x="889841" y="600190"/>
                    <a:pt x="884582" y="589381"/>
                  </a:cubicBezTo>
                  <a:cubicBezTo>
                    <a:pt x="879324" y="578572"/>
                    <a:pt x="866178" y="573898"/>
                    <a:pt x="855369" y="579156"/>
                  </a:cubicBezTo>
                  <a:lnTo>
                    <a:pt x="701122" y="653358"/>
                  </a:lnTo>
                  <a:lnTo>
                    <a:pt x="640358" y="624145"/>
                  </a:lnTo>
                  <a:cubicBezTo>
                    <a:pt x="629549" y="618886"/>
                    <a:pt x="616403" y="623560"/>
                    <a:pt x="611145" y="634369"/>
                  </a:cubicBezTo>
                  <a:cubicBezTo>
                    <a:pt x="605886" y="645178"/>
                    <a:pt x="610560" y="658324"/>
                    <a:pt x="621369" y="663583"/>
                  </a:cubicBezTo>
                  <a:lnTo>
                    <a:pt x="679212" y="691628"/>
                  </a:lnTo>
                  <a:lnTo>
                    <a:pt x="679212" y="1439199"/>
                  </a:lnTo>
                  <a:lnTo>
                    <a:pt x="43820" y="1132458"/>
                  </a:lnTo>
                  <a:lnTo>
                    <a:pt x="43820" y="384887"/>
                  </a:lnTo>
                  <a:lnTo>
                    <a:pt x="527594" y="618302"/>
                  </a:lnTo>
                  <a:cubicBezTo>
                    <a:pt x="530808" y="619763"/>
                    <a:pt x="534021" y="620347"/>
                    <a:pt x="537235" y="620347"/>
                  </a:cubicBezTo>
                  <a:cubicBezTo>
                    <a:pt x="545415" y="620347"/>
                    <a:pt x="553302" y="615673"/>
                    <a:pt x="557100" y="608077"/>
                  </a:cubicBezTo>
                  <a:cubicBezTo>
                    <a:pt x="562358" y="597268"/>
                    <a:pt x="557684" y="584122"/>
                    <a:pt x="546875" y="578864"/>
                  </a:cubicBezTo>
                  <a:lnTo>
                    <a:pt x="72449" y="349831"/>
                  </a:lnTo>
                  <a:lnTo>
                    <a:pt x="290089" y="244662"/>
                  </a:lnTo>
                  <a:lnTo>
                    <a:pt x="948268" y="562504"/>
                  </a:lnTo>
                  <a:cubicBezTo>
                    <a:pt x="948268" y="562504"/>
                    <a:pt x="948560" y="562797"/>
                    <a:pt x="948560" y="562797"/>
                  </a:cubicBezTo>
                  <a:lnTo>
                    <a:pt x="948560" y="825717"/>
                  </a:lnTo>
                  <a:cubicBezTo>
                    <a:pt x="948560" y="833313"/>
                    <a:pt x="952357" y="840324"/>
                    <a:pt x="958784" y="844414"/>
                  </a:cubicBezTo>
                  <a:cubicBezTo>
                    <a:pt x="962290" y="846751"/>
                    <a:pt x="966380" y="847627"/>
                    <a:pt x="970470" y="847627"/>
                  </a:cubicBezTo>
                  <a:cubicBezTo>
                    <a:pt x="973683" y="847627"/>
                    <a:pt x="976897" y="847043"/>
                    <a:pt x="980110" y="845582"/>
                  </a:cubicBezTo>
                  <a:lnTo>
                    <a:pt x="1143997" y="766414"/>
                  </a:lnTo>
                  <a:cubicBezTo>
                    <a:pt x="1151593" y="762616"/>
                    <a:pt x="1156267" y="755021"/>
                    <a:pt x="1156267" y="746549"/>
                  </a:cubicBezTo>
                  <a:lnTo>
                    <a:pt x="1156267" y="482167"/>
                  </a:lnTo>
                  <a:lnTo>
                    <a:pt x="1358424" y="384595"/>
                  </a:lnTo>
                  <a:lnTo>
                    <a:pt x="1358132" y="1132458"/>
                  </a:lnTo>
                  <a:lnTo>
                    <a:pt x="1358132" y="1132458"/>
                  </a:lnTo>
                  <a:close/>
                </a:path>
              </a:pathLst>
            </a:custGeom>
            <a:solidFill>
              <a:srgbClr val="313840"/>
            </a:solidFill>
            <a:ln w="2917" cap="flat">
              <a:noFill/>
              <a:prstDash val="solid"/>
              <a:miter/>
            </a:ln>
          </p:spPr>
          <p:txBody>
            <a:bodyPr rtlCol="0" anchor="ctr"/>
            <a:lstStyle/>
            <a:p>
              <a:endParaRPr lang="it-IT"/>
            </a:p>
          </p:txBody>
        </p:sp>
        <p:sp>
          <p:nvSpPr>
            <p:cNvPr id="58" name="Elemento grafico 41">
              <a:extLst>
                <a:ext uri="{FF2B5EF4-FFF2-40B4-BE49-F238E27FC236}">
                  <a16:creationId xmlns:a16="http://schemas.microsoft.com/office/drawing/2014/main" id="{D55AB854-B6B2-456D-B415-7A05C0B5255D}"/>
                </a:ext>
              </a:extLst>
            </p:cNvPr>
            <p:cNvSpPr/>
            <p:nvPr/>
          </p:nvSpPr>
          <p:spPr>
            <a:xfrm>
              <a:off x="3154355" y="5720237"/>
              <a:ext cx="143495" cy="91849"/>
            </a:xfrm>
            <a:custGeom>
              <a:avLst/>
              <a:gdLst>
                <a:gd name="connsiteX0" fmla="*/ 130995 w 143495"/>
                <a:gd name="connsiteY0" fmla="*/ 50366 h 91849"/>
                <a:gd name="connsiteX1" fmla="*/ 31378 w 143495"/>
                <a:gd name="connsiteY1" fmla="*/ 2164 h 91849"/>
                <a:gd name="connsiteX2" fmla="*/ 2164 w 143495"/>
                <a:gd name="connsiteY2" fmla="*/ 12389 h 91849"/>
                <a:gd name="connsiteX3" fmla="*/ 12389 w 143495"/>
                <a:gd name="connsiteY3" fmla="*/ 41602 h 91849"/>
                <a:gd name="connsiteX4" fmla="*/ 112007 w 143495"/>
                <a:gd name="connsiteY4" fmla="*/ 89805 h 91849"/>
                <a:gd name="connsiteX5" fmla="*/ 121647 w 143495"/>
                <a:gd name="connsiteY5" fmla="*/ 91850 h 91849"/>
                <a:gd name="connsiteX6" fmla="*/ 141512 w 143495"/>
                <a:gd name="connsiteY6" fmla="*/ 79580 h 91849"/>
                <a:gd name="connsiteX7" fmla="*/ 130995 w 143495"/>
                <a:gd name="connsiteY7" fmla="*/ 50366 h 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495" h="91849">
                  <a:moveTo>
                    <a:pt x="130995" y="50366"/>
                  </a:moveTo>
                  <a:lnTo>
                    <a:pt x="31378" y="2164"/>
                  </a:lnTo>
                  <a:cubicBezTo>
                    <a:pt x="20569" y="-3094"/>
                    <a:pt x="7423" y="1580"/>
                    <a:pt x="2164" y="12389"/>
                  </a:cubicBezTo>
                  <a:cubicBezTo>
                    <a:pt x="-3094" y="23198"/>
                    <a:pt x="1580" y="36344"/>
                    <a:pt x="12389" y="41602"/>
                  </a:cubicBezTo>
                  <a:lnTo>
                    <a:pt x="112007" y="89805"/>
                  </a:lnTo>
                  <a:cubicBezTo>
                    <a:pt x="115220" y="91265"/>
                    <a:pt x="118434" y="91850"/>
                    <a:pt x="121647" y="91850"/>
                  </a:cubicBezTo>
                  <a:cubicBezTo>
                    <a:pt x="129827" y="91850"/>
                    <a:pt x="137715" y="87175"/>
                    <a:pt x="141512" y="79580"/>
                  </a:cubicBezTo>
                  <a:cubicBezTo>
                    <a:pt x="146479" y="68771"/>
                    <a:pt x="141804" y="55625"/>
                    <a:pt x="130995" y="50366"/>
                  </a:cubicBezTo>
                  <a:close/>
                </a:path>
              </a:pathLst>
            </a:custGeom>
            <a:solidFill>
              <a:srgbClr val="313840"/>
            </a:solidFill>
            <a:ln w="2917" cap="flat">
              <a:noFill/>
              <a:prstDash val="solid"/>
              <a:miter/>
            </a:ln>
          </p:spPr>
          <p:txBody>
            <a:bodyPr rtlCol="0" anchor="ctr"/>
            <a:lstStyle/>
            <a:p>
              <a:endParaRPr lang="it-IT"/>
            </a:p>
          </p:txBody>
        </p:sp>
        <p:sp>
          <p:nvSpPr>
            <p:cNvPr id="59" name="Elemento grafico 41">
              <a:extLst>
                <a:ext uri="{FF2B5EF4-FFF2-40B4-BE49-F238E27FC236}">
                  <a16:creationId xmlns:a16="http://schemas.microsoft.com/office/drawing/2014/main" id="{D55AB854-B6B2-456D-B415-7A05C0B5255D}"/>
                </a:ext>
              </a:extLst>
            </p:cNvPr>
            <p:cNvSpPr/>
            <p:nvPr/>
          </p:nvSpPr>
          <p:spPr>
            <a:xfrm>
              <a:off x="3154355" y="5616237"/>
              <a:ext cx="235225" cy="135961"/>
            </a:xfrm>
            <a:custGeom>
              <a:avLst/>
              <a:gdLst>
                <a:gd name="connsiteX0" fmla="*/ 222726 w 235225"/>
                <a:gd name="connsiteY0" fmla="*/ 94479 h 135961"/>
                <a:gd name="connsiteX1" fmla="*/ 31378 w 235225"/>
                <a:gd name="connsiteY1" fmla="*/ 2164 h 135961"/>
                <a:gd name="connsiteX2" fmla="*/ 2164 w 235225"/>
                <a:gd name="connsiteY2" fmla="*/ 12389 h 135961"/>
                <a:gd name="connsiteX3" fmla="*/ 12389 w 235225"/>
                <a:gd name="connsiteY3" fmla="*/ 41602 h 135961"/>
                <a:gd name="connsiteX4" fmla="*/ 203737 w 235225"/>
                <a:gd name="connsiteY4" fmla="*/ 133917 h 135961"/>
                <a:gd name="connsiteX5" fmla="*/ 213377 w 235225"/>
                <a:gd name="connsiteY5" fmla="*/ 135962 h 135961"/>
                <a:gd name="connsiteX6" fmla="*/ 233242 w 235225"/>
                <a:gd name="connsiteY6" fmla="*/ 123692 h 135961"/>
                <a:gd name="connsiteX7" fmla="*/ 222726 w 235225"/>
                <a:gd name="connsiteY7" fmla="*/ 94479 h 13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225" h="135961">
                  <a:moveTo>
                    <a:pt x="222726" y="94479"/>
                  </a:moveTo>
                  <a:lnTo>
                    <a:pt x="31378" y="2164"/>
                  </a:lnTo>
                  <a:cubicBezTo>
                    <a:pt x="20569" y="-3094"/>
                    <a:pt x="7423" y="1580"/>
                    <a:pt x="2164" y="12389"/>
                  </a:cubicBezTo>
                  <a:cubicBezTo>
                    <a:pt x="-3094" y="23198"/>
                    <a:pt x="1580" y="36344"/>
                    <a:pt x="12389" y="41602"/>
                  </a:cubicBezTo>
                  <a:lnTo>
                    <a:pt x="203737" y="133917"/>
                  </a:lnTo>
                  <a:cubicBezTo>
                    <a:pt x="206950" y="135377"/>
                    <a:pt x="210164" y="135962"/>
                    <a:pt x="213377" y="135962"/>
                  </a:cubicBezTo>
                  <a:cubicBezTo>
                    <a:pt x="221557" y="135962"/>
                    <a:pt x="229445" y="131288"/>
                    <a:pt x="233242" y="123692"/>
                  </a:cubicBezTo>
                  <a:cubicBezTo>
                    <a:pt x="238209" y="112883"/>
                    <a:pt x="233535" y="99737"/>
                    <a:pt x="222726" y="94479"/>
                  </a:cubicBezTo>
                  <a:close/>
                </a:path>
              </a:pathLst>
            </a:custGeom>
            <a:solidFill>
              <a:srgbClr val="313840"/>
            </a:solidFill>
            <a:ln w="2917" cap="flat">
              <a:noFill/>
              <a:prstDash val="solid"/>
              <a:miter/>
            </a:ln>
          </p:spPr>
          <p:txBody>
            <a:bodyPr rtlCol="0" anchor="ctr"/>
            <a:lstStyle/>
            <a:p>
              <a:endParaRPr lang="it-IT"/>
            </a:p>
          </p:txBody>
        </p:sp>
      </p:grpSp>
      <p:sp>
        <p:nvSpPr>
          <p:cNvPr id="38" name="CasellaDiTesto 37">
            <a:extLst>
              <a:ext uri="{FF2B5EF4-FFF2-40B4-BE49-F238E27FC236}">
                <a16:creationId xmlns:a16="http://schemas.microsoft.com/office/drawing/2014/main" id="{08D1DF73-24C8-4F71-BC0C-0A6E506C4EE7}"/>
              </a:ext>
            </a:extLst>
          </p:cNvPr>
          <p:cNvSpPr txBox="1"/>
          <p:nvPr/>
        </p:nvSpPr>
        <p:spPr>
          <a:xfrm>
            <a:off x="7651306" y="236664"/>
            <a:ext cx="1224136" cy="253916"/>
          </a:xfrm>
          <a:prstGeom prst="rect">
            <a:avLst/>
          </a:prstGeom>
          <a:noFill/>
        </p:spPr>
        <p:txBody>
          <a:bodyPr wrap="square">
            <a:spAutoFit/>
          </a:bodyPr>
          <a:lstStyle/>
          <a:p>
            <a:pPr>
              <a:spcAft>
                <a:spcPts val="450"/>
              </a:spcAft>
            </a:pPr>
            <a:r>
              <a:rPr lang="it-IT" sz="1050" b="1" dirty="0">
                <a:solidFill>
                  <a:schemeClr val="tx1">
                    <a:lumMod val="75000"/>
                    <a:lumOff val="25000"/>
                  </a:schemeClr>
                </a:solidFill>
              </a:rPr>
              <a:t>Legenda stati</a:t>
            </a:r>
          </a:p>
        </p:txBody>
      </p:sp>
      <p:pic>
        <p:nvPicPr>
          <p:cNvPr id="39" name="Picture 14" descr="Anteprima immagine">
            <a:extLst>
              <a:ext uri="{FF2B5EF4-FFF2-40B4-BE49-F238E27FC236}">
                <a16:creationId xmlns:a16="http://schemas.microsoft.com/office/drawing/2014/main" id="{2CB174C2-E91C-44A7-A462-19F646E283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9652" y="516793"/>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40" name="CasellaDiTesto 39">
            <a:extLst>
              <a:ext uri="{FF2B5EF4-FFF2-40B4-BE49-F238E27FC236}">
                <a16:creationId xmlns:a16="http://schemas.microsoft.com/office/drawing/2014/main" id="{E9BA762F-3099-475E-9952-B65B9ECD967D}"/>
              </a:ext>
            </a:extLst>
          </p:cNvPr>
          <p:cNvSpPr txBox="1"/>
          <p:nvPr/>
        </p:nvSpPr>
        <p:spPr>
          <a:xfrm>
            <a:off x="7917254" y="499071"/>
            <a:ext cx="681757" cy="215444"/>
          </a:xfrm>
          <a:prstGeom prst="rect">
            <a:avLst/>
          </a:prstGeom>
          <a:noFill/>
        </p:spPr>
        <p:txBody>
          <a:bodyPr wrap="square">
            <a:spAutoFit/>
          </a:bodyPr>
          <a:lstStyle/>
          <a:p>
            <a:pPr algn="l"/>
            <a:r>
              <a:rPr lang="it-IT" sz="800" b="0" kern="1200" dirty="0">
                <a:solidFill>
                  <a:srgbClr val="404040"/>
                </a:solidFill>
                <a:effectLst/>
                <a:latin typeface="+mn-lt"/>
              </a:rPr>
              <a:t>Pubblicato</a:t>
            </a:r>
            <a:endParaRPr lang="it-IT" sz="800" b="0" kern="1200" dirty="0">
              <a:solidFill>
                <a:srgbClr val="404040"/>
              </a:solidFill>
              <a:effectLst/>
              <a:latin typeface="+mn-lt"/>
              <a:ea typeface="+mn-ea"/>
              <a:cs typeface="+mn-cs"/>
            </a:endParaRPr>
          </a:p>
        </p:txBody>
      </p:sp>
      <p:pic>
        <p:nvPicPr>
          <p:cNvPr id="41" name="Picture 8" descr="Anteprima immagine">
            <a:extLst>
              <a:ext uri="{FF2B5EF4-FFF2-40B4-BE49-F238E27FC236}">
                <a16:creationId xmlns:a16="http://schemas.microsoft.com/office/drawing/2014/main" id="{E84059D3-1BA8-4B73-88D1-9FE4856047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2820"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2" name="CasellaDiTesto 41">
            <a:extLst>
              <a:ext uri="{FF2B5EF4-FFF2-40B4-BE49-F238E27FC236}">
                <a16:creationId xmlns:a16="http://schemas.microsoft.com/office/drawing/2014/main" id="{5F9D65D9-281D-42A1-8644-0C4059668A6B}"/>
              </a:ext>
            </a:extLst>
          </p:cNvPr>
          <p:cNvSpPr txBox="1"/>
          <p:nvPr/>
        </p:nvSpPr>
        <p:spPr>
          <a:xfrm>
            <a:off x="8814235" y="499071"/>
            <a:ext cx="681757" cy="215444"/>
          </a:xfrm>
          <a:prstGeom prst="rect">
            <a:avLst/>
          </a:prstGeom>
          <a:noFill/>
        </p:spPr>
        <p:txBody>
          <a:bodyPr wrap="square">
            <a:spAutoFit/>
          </a:bodyPr>
          <a:lstStyle/>
          <a:p>
            <a:pPr algn="l"/>
            <a:r>
              <a:rPr lang="it-IT" sz="800" b="0" kern="1200" dirty="0">
                <a:solidFill>
                  <a:srgbClr val="404040"/>
                </a:solidFill>
                <a:effectLst/>
                <a:latin typeface="+mn-lt"/>
              </a:rPr>
              <a:t>Aggiudicato</a:t>
            </a:r>
            <a:endParaRPr lang="it-IT" sz="800" b="0" kern="1200" dirty="0">
              <a:solidFill>
                <a:srgbClr val="404040"/>
              </a:solidFill>
              <a:effectLst/>
              <a:latin typeface="+mn-lt"/>
              <a:ea typeface="+mn-ea"/>
              <a:cs typeface="+mn-cs"/>
            </a:endParaRPr>
          </a:p>
        </p:txBody>
      </p:sp>
      <p:pic>
        <p:nvPicPr>
          <p:cNvPr id="43" name="Picture 4">
            <a:extLst>
              <a:ext uri="{FF2B5EF4-FFF2-40B4-BE49-F238E27FC236}">
                <a16:creationId xmlns:a16="http://schemas.microsoft.com/office/drawing/2014/main" id="{97878263-BDE8-4F9A-BC92-F893AF259D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8757"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9" name="CasellaDiTesto 48">
            <a:extLst>
              <a:ext uri="{FF2B5EF4-FFF2-40B4-BE49-F238E27FC236}">
                <a16:creationId xmlns:a16="http://schemas.microsoft.com/office/drawing/2014/main" id="{DB4A7744-FB37-426A-9F46-BF57FC374A80}"/>
              </a:ext>
            </a:extLst>
          </p:cNvPr>
          <p:cNvSpPr txBox="1"/>
          <p:nvPr/>
        </p:nvSpPr>
        <p:spPr>
          <a:xfrm>
            <a:off x="9768676" y="499071"/>
            <a:ext cx="482060" cy="215444"/>
          </a:xfrm>
          <a:prstGeom prst="rect">
            <a:avLst/>
          </a:prstGeom>
          <a:noFill/>
        </p:spPr>
        <p:txBody>
          <a:bodyPr wrap="square">
            <a:spAutoFit/>
          </a:bodyPr>
          <a:lstStyle/>
          <a:p>
            <a:pPr algn="l"/>
            <a:r>
              <a:rPr lang="it-IT" sz="800" b="0" kern="1200" dirty="0">
                <a:solidFill>
                  <a:srgbClr val="404040"/>
                </a:solidFill>
                <a:effectLst/>
                <a:latin typeface="+mn-lt"/>
              </a:rPr>
              <a:t>Attivo</a:t>
            </a:r>
            <a:endParaRPr lang="it-IT" sz="800" b="0" kern="1200" dirty="0">
              <a:solidFill>
                <a:srgbClr val="404040"/>
              </a:solidFill>
              <a:effectLst/>
              <a:latin typeface="+mn-lt"/>
              <a:ea typeface="+mn-ea"/>
              <a:cs typeface="+mn-cs"/>
            </a:endParaRPr>
          </a:p>
        </p:txBody>
      </p:sp>
      <p:pic>
        <p:nvPicPr>
          <p:cNvPr id="50" name="Picture 10" descr="Anteprima immagine">
            <a:extLst>
              <a:ext uri="{FF2B5EF4-FFF2-40B4-BE49-F238E27FC236}">
                <a16:creationId xmlns:a16="http://schemas.microsoft.com/office/drawing/2014/main" id="{19217D03-D8F2-48CC-BD5F-7D63645635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4786" y="1008079"/>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51" name="CasellaDiTesto 50">
            <a:extLst>
              <a:ext uri="{FF2B5EF4-FFF2-40B4-BE49-F238E27FC236}">
                <a16:creationId xmlns:a16="http://schemas.microsoft.com/office/drawing/2014/main" id="{22696101-230C-4BA9-BF55-B2CE4737CD02}"/>
              </a:ext>
            </a:extLst>
          </p:cNvPr>
          <p:cNvSpPr txBox="1"/>
          <p:nvPr/>
        </p:nvSpPr>
        <p:spPr>
          <a:xfrm>
            <a:off x="7914764" y="985705"/>
            <a:ext cx="1383779" cy="215444"/>
          </a:xfrm>
          <a:prstGeom prst="rect">
            <a:avLst/>
          </a:prstGeom>
          <a:noFill/>
        </p:spPr>
        <p:txBody>
          <a:bodyPr wrap="square">
            <a:spAutoFit/>
          </a:bodyPr>
          <a:lstStyle/>
          <a:p>
            <a:pPr algn="l"/>
            <a:r>
              <a:rPr lang="it-IT" sz="800" b="0" kern="1200" dirty="0">
                <a:solidFill>
                  <a:srgbClr val="404040"/>
                </a:solidFill>
                <a:effectLst/>
                <a:latin typeface="+mn-lt"/>
              </a:rPr>
              <a:t>Attivo per acquisti successivi</a:t>
            </a:r>
            <a:endParaRPr lang="it-IT" sz="800" b="0" kern="1200" dirty="0">
              <a:solidFill>
                <a:srgbClr val="404040"/>
              </a:solidFill>
              <a:effectLst/>
              <a:latin typeface="+mn-lt"/>
              <a:ea typeface="+mn-ea"/>
              <a:cs typeface="+mn-cs"/>
            </a:endParaRPr>
          </a:p>
        </p:txBody>
      </p:sp>
      <p:pic>
        <p:nvPicPr>
          <p:cNvPr id="52" name="Picture 18" descr="Anteprima immagine">
            <a:extLst>
              <a:ext uri="{FF2B5EF4-FFF2-40B4-BE49-F238E27FC236}">
                <a16:creationId xmlns:a16="http://schemas.microsoft.com/office/drawing/2014/main" id="{31024EFF-162D-4B7C-9D78-A1F5B5AFFB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018"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53" name="CasellaDiTesto 52">
            <a:extLst>
              <a:ext uri="{FF2B5EF4-FFF2-40B4-BE49-F238E27FC236}">
                <a16:creationId xmlns:a16="http://schemas.microsoft.com/office/drawing/2014/main" id="{CBCFCFE9-8285-44C0-A631-B698F56924D0}"/>
              </a:ext>
            </a:extLst>
          </p:cNvPr>
          <p:cNvSpPr txBox="1"/>
          <p:nvPr/>
        </p:nvSpPr>
        <p:spPr>
          <a:xfrm>
            <a:off x="7935095" y="742388"/>
            <a:ext cx="534965" cy="215444"/>
          </a:xfrm>
          <a:prstGeom prst="rect">
            <a:avLst/>
          </a:prstGeom>
          <a:noFill/>
        </p:spPr>
        <p:txBody>
          <a:bodyPr wrap="square">
            <a:spAutoFit/>
          </a:bodyPr>
          <a:lstStyle/>
          <a:p>
            <a:pPr algn="l"/>
            <a:r>
              <a:rPr lang="it-IT" sz="800" b="0" kern="1200" dirty="0">
                <a:solidFill>
                  <a:srgbClr val="404040"/>
                </a:solidFill>
                <a:effectLst/>
                <a:latin typeface="+mn-lt"/>
              </a:rPr>
              <a:t>Sospeso</a:t>
            </a:r>
            <a:endParaRPr lang="it-IT" sz="800" b="0" kern="1200" dirty="0">
              <a:solidFill>
                <a:srgbClr val="404040"/>
              </a:solidFill>
              <a:effectLst/>
              <a:latin typeface="+mn-lt"/>
              <a:ea typeface="+mn-ea"/>
              <a:cs typeface="+mn-cs"/>
            </a:endParaRPr>
          </a:p>
        </p:txBody>
      </p:sp>
      <p:pic>
        <p:nvPicPr>
          <p:cNvPr id="54" name="Picture 12" descr="Anteprima immagine">
            <a:extLst>
              <a:ext uri="{FF2B5EF4-FFF2-40B4-BE49-F238E27FC236}">
                <a16:creationId xmlns:a16="http://schemas.microsoft.com/office/drawing/2014/main" id="{75CE9F7E-B04E-4CF5-A2BB-17340D47E1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10035"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55" name="CasellaDiTesto 54">
            <a:extLst>
              <a:ext uri="{FF2B5EF4-FFF2-40B4-BE49-F238E27FC236}">
                <a16:creationId xmlns:a16="http://schemas.microsoft.com/office/drawing/2014/main" id="{1F41F6D9-A9B4-4AE9-907A-90453834AE95}"/>
              </a:ext>
            </a:extLst>
          </p:cNvPr>
          <p:cNvSpPr txBox="1"/>
          <p:nvPr/>
        </p:nvSpPr>
        <p:spPr>
          <a:xfrm>
            <a:off x="9761896" y="742388"/>
            <a:ext cx="502806" cy="215444"/>
          </a:xfrm>
          <a:prstGeom prst="rect">
            <a:avLst/>
          </a:prstGeom>
          <a:noFill/>
        </p:spPr>
        <p:txBody>
          <a:bodyPr wrap="square">
            <a:spAutoFit/>
          </a:bodyPr>
          <a:lstStyle/>
          <a:p>
            <a:pPr algn="l"/>
            <a:r>
              <a:rPr lang="it-IT" sz="800" b="0" kern="1200" dirty="0">
                <a:solidFill>
                  <a:srgbClr val="404040"/>
                </a:solidFill>
                <a:effectLst/>
                <a:latin typeface="+mn-lt"/>
              </a:rPr>
              <a:t>Chiuso</a:t>
            </a:r>
            <a:endParaRPr lang="it-IT" sz="800" b="0" kern="1200" dirty="0">
              <a:solidFill>
                <a:srgbClr val="404040"/>
              </a:solidFill>
              <a:effectLst/>
              <a:latin typeface="+mn-lt"/>
              <a:ea typeface="+mn-ea"/>
              <a:cs typeface="+mn-cs"/>
            </a:endParaRPr>
          </a:p>
        </p:txBody>
      </p:sp>
      <p:pic>
        <p:nvPicPr>
          <p:cNvPr id="56" name="Picture 16" descr="Anteprima immagine">
            <a:extLst>
              <a:ext uri="{FF2B5EF4-FFF2-40B4-BE49-F238E27FC236}">
                <a16:creationId xmlns:a16="http://schemas.microsoft.com/office/drawing/2014/main" id="{DB883BCA-ADF7-4750-95FC-9215CDEACA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7253" y="760110"/>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60" name="CasellaDiTesto 59">
            <a:extLst>
              <a:ext uri="{FF2B5EF4-FFF2-40B4-BE49-F238E27FC236}">
                <a16:creationId xmlns:a16="http://schemas.microsoft.com/office/drawing/2014/main" id="{0DA2B51B-AB3A-45B2-93D1-F0E8A55A24CA}"/>
              </a:ext>
            </a:extLst>
          </p:cNvPr>
          <p:cNvSpPr txBox="1"/>
          <p:nvPr/>
        </p:nvSpPr>
        <p:spPr>
          <a:xfrm>
            <a:off x="8815900" y="742388"/>
            <a:ext cx="625090" cy="215444"/>
          </a:xfrm>
          <a:prstGeom prst="rect">
            <a:avLst/>
          </a:prstGeom>
          <a:noFill/>
        </p:spPr>
        <p:txBody>
          <a:bodyPr wrap="square">
            <a:spAutoFit/>
          </a:bodyPr>
          <a:lstStyle/>
          <a:p>
            <a:pPr algn="l"/>
            <a:r>
              <a:rPr lang="it-IT" sz="800" b="0" kern="1200" dirty="0">
                <a:solidFill>
                  <a:srgbClr val="404040"/>
                </a:solidFill>
                <a:effectLst/>
                <a:latin typeface="+mn-lt"/>
              </a:rPr>
              <a:t>Revocato</a:t>
            </a:r>
            <a:endParaRPr lang="it-IT" sz="800" b="0" kern="1200" dirty="0">
              <a:solidFill>
                <a:srgbClr val="404040"/>
              </a:solidFill>
              <a:effectLst/>
              <a:latin typeface="+mn-lt"/>
              <a:ea typeface="+mn-ea"/>
              <a:cs typeface="+mn-cs"/>
            </a:endParaRPr>
          </a:p>
        </p:txBody>
      </p:sp>
      <p:pic>
        <p:nvPicPr>
          <p:cNvPr id="61" name="Picture 8" descr="Anteprima immagine">
            <a:extLst>
              <a:ext uri="{FF2B5EF4-FFF2-40B4-BE49-F238E27FC236}">
                <a16:creationId xmlns:a16="http://schemas.microsoft.com/office/drawing/2014/main" id="{E84059D3-1BA8-4B73-88D1-9FE4856047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6900" y="1980431"/>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8" descr="Anteprima immagine">
            <a:extLst>
              <a:ext uri="{FF2B5EF4-FFF2-40B4-BE49-F238E27FC236}">
                <a16:creationId xmlns:a16="http://schemas.microsoft.com/office/drawing/2014/main" id="{E84059D3-1BA8-4B73-88D1-9FE4856047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6900" y="2361612"/>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8" descr="Anteprima immagine">
            <a:extLst>
              <a:ext uri="{FF2B5EF4-FFF2-40B4-BE49-F238E27FC236}">
                <a16:creationId xmlns:a16="http://schemas.microsoft.com/office/drawing/2014/main" id="{E84059D3-1BA8-4B73-88D1-9FE4856047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6900" y="2692137"/>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8" descr="Anteprima immagine">
            <a:extLst>
              <a:ext uri="{FF2B5EF4-FFF2-40B4-BE49-F238E27FC236}">
                <a16:creationId xmlns:a16="http://schemas.microsoft.com/office/drawing/2014/main" id="{E84059D3-1BA8-4B73-88D1-9FE4856047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6900" y="3073318"/>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8" descr="Anteprima immagine">
            <a:extLst>
              <a:ext uri="{FF2B5EF4-FFF2-40B4-BE49-F238E27FC236}">
                <a16:creationId xmlns:a16="http://schemas.microsoft.com/office/drawing/2014/main" id="{E84059D3-1BA8-4B73-88D1-9FE4856047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6900" y="3466655"/>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8" descr="Anteprima immagine">
            <a:extLst>
              <a:ext uri="{FF2B5EF4-FFF2-40B4-BE49-F238E27FC236}">
                <a16:creationId xmlns:a16="http://schemas.microsoft.com/office/drawing/2014/main" id="{E84059D3-1BA8-4B73-88D1-9FE4856047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6900" y="3847836"/>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8" descr="Anteprima immagine">
            <a:extLst>
              <a:ext uri="{FF2B5EF4-FFF2-40B4-BE49-F238E27FC236}">
                <a16:creationId xmlns:a16="http://schemas.microsoft.com/office/drawing/2014/main" id="{E84059D3-1BA8-4B73-88D1-9FE4856047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6900" y="4178361"/>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8" descr="Anteprima immagine">
            <a:extLst>
              <a:ext uri="{FF2B5EF4-FFF2-40B4-BE49-F238E27FC236}">
                <a16:creationId xmlns:a16="http://schemas.microsoft.com/office/drawing/2014/main" id="{E84059D3-1BA8-4B73-88D1-9FE4856047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6900" y="4559542"/>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 descr="Anteprima immagine">
            <a:extLst>
              <a:ext uri="{FF2B5EF4-FFF2-40B4-BE49-F238E27FC236}">
                <a16:creationId xmlns:a16="http://schemas.microsoft.com/office/drawing/2014/main" id="{E84059D3-1BA8-4B73-88D1-9FE4856047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3218" y="5322437"/>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a:extLst>
              <a:ext uri="{FF2B5EF4-FFF2-40B4-BE49-F238E27FC236}">
                <a16:creationId xmlns:a16="http://schemas.microsoft.com/office/drawing/2014/main" id="{97878263-BDE8-4F9A-BC92-F893AF259D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8736" y="4933012"/>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a:extLst>
              <a:ext uri="{FF2B5EF4-FFF2-40B4-BE49-F238E27FC236}">
                <a16:creationId xmlns:a16="http://schemas.microsoft.com/office/drawing/2014/main" id="{97878263-BDE8-4F9A-BC92-F893AF259D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6900" y="5659311"/>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a:extLst>
              <a:ext uri="{FF2B5EF4-FFF2-40B4-BE49-F238E27FC236}">
                <a16:creationId xmlns:a16="http://schemas.microsoft.com/office/drawing/2014/main" id="{97878263-BDE8-4F9A-BC92-F893AF259D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0841" y="6025899"/>
            <a:ext cx="180000" cy="1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138757"/>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a:extLst>
              <a:ext uri="{FF2B5EF4-FFF2-40B4-BE49-F238E27FC236}">
                <a16:creationId xmlns:a16="http://schemas.microsoft.com/office/drawing/2014/main" id="{159B03CB-18AE-455A-B1BC-C320C6551076}"/>
              </a:ext>
            </a:extLst>
          </p:cNvPr>
          <p:cNvSpPr>
            <a:spLocks noGrp="1"/>
          </p:cNvSpPr>
          <p:nvPr>
            <p:ph type="title"/>
          </p:nvPr>
        </p:nvSpPr>
        <p:spPr/>
        <p:txBody>
          <a:bodyPr/>
          <a:lstStyle/>
          <a:p>
            <a:r>
              <a:rPr lang="it-IT" dirty="0"/>
              <a:t>Microsoft Enterprise Agreement 6 (1/2)</a:t>
            </a:r>
          </a:p>
        </p:txBody>
      </p:sp>
      <p:sp>
        <p:nvSpPr>
          <p:cNvPr id="33" name="CasellaDiTesto 32">
            <a:extLst>
              <a:ext uri="{FF2B5EF4-FFF2-40B4-BE49-F238E27FC236}">
                <a16:creationId xmlns:a16="http://schemas.microsoft.com/office/drawing/2014/main" id="{103FD0AA-7B1F-4A9C-8D6C-327625748FFE}"/>
              </a:ext>
            </a:extLst>
          </p:cNvPr>
          <p:cNvSpPr txBox="1"/>
          <p:nvPr/>
        </p:nvSpPr>
        <p:spPr>
          <a:xfrm>
            <a:off x="348816" y="1476375"/>
            <a:ext cx="6893998" cy="738664"/>
          </a:xfrm>
          <a:prstGeom prst="rect">
            <a:avLst/>
          </a:prstGeom>
          <a:noFill/>
        </p:spPr>
        <p:txBody>
          <a:bodyPr wrap="square">
            <a:spAutoFit/>
          </a:bodyPr>
          <a:lstStyle/>
          <a:p>
            <a:pPr>
              <a:spcAft>
                <a:spcPts val="450"/>
              </a:spcAft>
            </a:pPr>
            <a:r>
              <a:rPr lang="it-IT" sz="1400" dirty="0">
                <a:solidFill>
                  <a:schemeClr val="tx1">
                    <a:lumMod val="75000"/>
                    <a:lumOff val="25000"/>
                  </a:schemeClr>
                </a:solidFill>
              </a:rPr>
              <a:t>L’iniziativa prevede la fornitura di licenze d’uso Microsoft Enterprise Agreement del tipo on line (a tempo determinato) e on </a:t>
            </a:r>
            <a:r>
              <a:rPr lang="it-IT" sz="1400" dirty="0" err="1">
                <a:solidFill>
                  <a:schemeClr val="tx1">
                    <a:lumMod val="75000"/>
                    <a:lumOff val="25000"/>
                  </a:schemeClr>
                </a:solidFill>
              </a:rPr>
              <a:t>premises</a:t>
            </a:r>
            <a:r>
              <a:rPr lang="it-IT" sz="1400" dirty="0">
                <a:solidFill>
                  <a:schemeClr val="tx1">
                    <a:lumMod val="75000"/>
                    <a:lumOff val="25000"/>
                  </a:schemeClr>
                </a:solidFill>
              </a:rPr>
              <a:t> (a tempo indeterminato), operanti sui sistemi informativi della Pubblica Amministrazione, infrastrutturali e applicative</a:t>
            </a:r>
          </a:p>
        </p:txBody>
      </p:sp>
      <p:sp>
        <p:nvSpPr>
          <p:cNvPr id="34" name="CasellaDiTesto 33">
            <a:extLst>
              <a:ext uri="{FF2B5EF4-FFF2-40B4-BE49-F238E27FC236}">
                <a16:creationId xmlns:a16="http://schemas.microsoft.com/office/drawing/2014/main" id="{C4D4D3EF-0523-4BB0-99CF-A4A30DD1128D}"/>
              </a:ext>
            </a:extLst>
          </p:cNvPr>
          <p:cNvSpPr txBox="1"/>
          <p:nvPr/>
        </p:nvSpPr>
        <p:spPr>
          <a:xfrm>
            <a:off x="353544" y="2716206"/>
            <a:ext cx="3371538" cy="2590453"/>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Servizi / Prodotti</a:t>
            </a:r>
          </a:p>
          <a:p>
            <a:pPr marL="214313" indent="-214313">
              <a:spcAft>
                <a:spcPts val="450"/>
              </a:spcAft>
              <a:buFont typeface="Arial" panose="020B0604020202020204" pitchFamily="34" charset="0"/>
              <a:buChar char="•"/>
            </a:pPr>
            <a:r>
              <a:rPr lang="it-IT" sz="1400" b="1" dirty="0">
                <a:solidFill>
                  <a:schemeClr val="tx1">
                    <a:lumMod val="75000"/>
                    <a:lumOff val="25000"/>
                  </a:schemeClr>
                </a:solidFill>
              </a:rPr>
              <a:t>Fornitura di licenze d’uso software</a:t>
            </a:r>
            <a:r>
              <a:rPr lang="it-IT" sz="1400" dirty="0">
                <a:solidFill>
                  <a:schemeClr val="tx1">
                    <a:lumMod val="75000"/>
                    <a:lumOff val="25000"/>
                  </a:schemeClr>
                </a:solidFill>
              </a:rPr>
              <a:t>: fornite nell’ultima versione disponibile alla data di consegna</a:t>
            </a:r>
          </a:p>
          <a:p>
            <a:pPr marL="214313" indent="-214313">
              <a:spcAft>
                <a:spcPts val="450"/>
              </a:spcAft>
              <a:buFont typeface="Arial" panose="020B0604020202020204" pitchFamily="34" charset="0"/>
              <a:buChar char="•"/>
            </a:pPr>
            <a:r>
              <a:rPr lang="it-IT" sz="1400" b="1" dirty="0">
                <a:solidFill>
                  <a:schemeClr val="tx1">
                    <a:lumMod val="75000"/>
                    <a:lumOff val="25000"/>
                  </a:schemeClr>
                </a:solidFill>
              </a:rPr>
              <a:t>Software Assurance</a:t>
            </a:r>
            <a:r>
              <a:rPr lang="it-IT" sz="1400" dirty="0">
                <a:solidFill>
                  <a:schemeClr val="tx1">
                    <a:lumMod val="75000"/>
                    <a:lumOff val="25000"/>
                  </a:schemeClr>
                </a:solidFill>
              </a:rPr>
              <a:t>: è un abbonamento con durata di 36 (trentasei) mesi che consente la manutenzione evolutiva del software, attraverso il continuo aggiornamento all’ultima versione disponibile dei pacchetti software Microsoft</a:t>
            </a:r>
          </a:p>
        </p:txBody>
      </p:sp>
      <p:sp>
        <p:nvSpPr>
          <p:cNvPr id="35" name="CasellaDiTesto 34">
            <a:extLst>
              <a:ext uri="{FF2B5EF4-FFF2-40B4-BE49-F238E27FC236}">
                <a16:creationId xmlns:a16="http://schemas.microsoft.com/office/drawing/2014/main" id="{DED2DF5D-18DB-4CE4-AC07-DB57CE4B69AB}"/>
              </a:ext>
            </a:extLst>
          </p:cNvPr>
          <p:cNvSpPr txBox="1"/>
          <p:nvPr/>
        </p:nvSpPr>
        <p:spPr>
          <a:xfrm>
            <a:off x="348815" y="5633094"/>
            <a:ext cx="6893998" cy="307777"/>
          </a:xfrm>
          <a:prstGeom prst="rect">
            <a:avLst/>
          </a:prstGeom>
          <a:noFill/>
        </p:spPr>
        <p:txBody>
          <a:bodyPr wrap="square">
            <a:spAutoFit/>
          </a:bodyPr>
          <a:lstStyle/>
          <a:p>
            <a:pPr marL="214313" indent="-214313">
              <a:spcAft>
                <a:spcPts val="450"/>
              </a:spcAft>
              <a:buFont typeface="Arial" panose="020B0604020202020204" pitchFamily="34" charset="0"/>
              <a:buChar char="•"/>
            </a:pPr>
            <a:r>
              <a:rPr lang="it-IT" sz="1400" dirty="0">
                <a:solidFill>
                  <a:schemeClr val="tx1">
                    <a:lumMod val="75000"/>
                    <a:lumOff val="25000"/>
                  </a:schemeClr>
                </a:solidFill>
              </a:rPr>
              <a:t>Prodotti offerti specificatamente alle P.A. a un prezzo decisamente competitivo</a:t>
            </a:r>
          </a:p>
        </p:txBody>
      </p:sp>
      <p:sp>
        <p:nvSpPr>
          <p:cNvPr id="37" name="CasellaDiTesto 36">
            <a:extLst>
              <a:ext uri="{FF2B5EF4-FFF2-40B4-BE49-F238E27FC236}">
                <a16:creationId xmlns:a16="http://schemas.microsoft.com/office/drawing/2014/main" id="{5FD5201D-A351-4AAC-B048-D0A88CB1D2BE}"/>
              </a:ext>
            </a:extLst>
          </p:cNvPr>
          <p:cNvSpPr txBox="1"/>
          <p:nvPr/>
        </p:nvSpPr>
        <p:spPr>
          <a:xfrm>
            <a:off x="348815" y="5380502"/>
            <a:ext cx="2940077" cy="307777"/>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Vantaggi</a:t>
            </a:r>
            <a:endParaRPr lang="it-IT" sz="2000" b="1" dirty="0">
              <a:solidFill>
                <a:schemeClr val="tx1">
                  <a:lumMod val="75000"/>
                  <a:lumOff val="25000"/>
                </a:schemeClr>
              </a:solidFill>
            </a:endParaRPr>
          </a:p>
        </p:txBody>
      </p:sp>
      <p:sp>
        <p:nvSpPr>
          <p:cNvPr id="38" name="CasellaDiTesto 37">
            <a:extLst>
              <a:ext uri="{FF2B5EF4-FFF2-40B4-BE49-F238E27FC236}">
                <a16:creationId xmlns:a16="http://schemas.microsoft.com/office/drawing/2014/main" id="{E00B9923-BE16-4B51-ABE4-DC485C2CB932}"/>
              </a:ext>
            </a:extLst>
          </p:cNvPr>
          <p:cNvSpPr txBox="1"/>
          <p:nvPr/>
        </p:nvSpPr>
        <p:spPr>
          <a:xfrm>
            <a:off x="353544" y="944399"/>
            <a:ext cx="6889269" cy="400110"/>
          </a:xfrm>
          <a:prstGeom prst="rect">
            <a:avLst/>
          </a:prstGeom>
          <a:noFill/>
        </p:spPr>
        <p:txBody>
          <a:bodyPr wrap="square">
            <a:spAutoFit/>
          </a:bodyPr>
          <a:lstStyle/>
          <a:p>
            <a:pPr>
              <a:spcAft>
                <a:spcPts val="450"/>
              </a:spcAft>
            </a:pPr>
            <a:r>
              <a:rPr lang="it-IT" b="1" dirty="0">
                <a:solidFill>
                  <a:schemeClr val="tx1">
                    <a:lumMod val="75000"/>
                    <a:lumOff val="25000"/>
                  </a:schemeClr>
                </a:solidFill>
              </a:rPr>
              <a:t>Microsoft Enterprise Agreement 6</a:t>
            </a:r>
          </a:p>
        </p:txBody>
      </p:sp>
      <p:pic>
        <p:nvPicPr>
          <p:cNvPr id="6" name="Segnaposto immagine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50" r="50"/>
          <a:stretch>
            <a:fillRect/>
          </a:stretch>
        </p:blipFill>
        <p:spPr>
          <a:xfrm>
            <a:off x="7587950" y="1141200"/>
            <a:ext cx="2700000" cy="1800000"/>
          </a:xfrm>
        </p:spPr>
      </p:pic>
      <p:grpSp>
        <p:nvGrpSpPr>
          <p:cNvPr id="5" name="Gruppo 4">
            <a:extLst>
              <a:ext uri="{FF2B5EF4-FFF2-40B4-BE49-F238E27FC236}">
                <a16:creationId xmlns:a16="http://schemas.microsoft.com/office/drawing/2014/main" id="{DA38122B-72E1-4512-A4B8-60B6424A2FE9}"/>
              </a:ext>
            </a:extLst>
          </p:cNvPr>
          <p:cNvGrpSpPr/>
          <p:nvPr/>
        </p:nvGrpSpPr>
        <p:grpSpPr>
          <a:xfrm>
            <a:off x="10457552" y="0"/>
            <a:ext cx="74693" cy="7567588"/>
            <a:chOff x="10457552" y="0"/>
            <a:chExt cx="74693" cy="7567588"/>
          </a:xfrm>
          <a:solidFill>
            <a:srgbClr val="AAB964"/>
          </a:solidFill>
        </p:grpSpPr>
        <p:sp>
          <p:nvSpPr>
            <p:cNvPr id="4" name="Rettangolo 3">
              <a:extLst>
                <a:ext uri="{FF2B5EF4-FFF2-40B4-BE49-F238E27FC236}">
                  <a16:creationId xmlns:a16="http://schemas.microsoft.com/office/drawing/2014/main" id="{684398B7-5272-4216-B74C-FE0F4C1B0453}"/>
                </a:ext>
              </a:extLst>
            </p:cNvPr>
            <p:cNvSpPr/>
            <p:nvPr/>
          </p:nvSpPr>
          <p:spPr>
            <a:xfrm>
              <a:off x="10457552" y="0"/>
              <a:ext cx="74693" cy="52927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7" name="Rettangolo 46">
              <a:extLst>
                <a:ext uri="{FF2B5EF4-FFF2-40B4-BE49-F238E27FC236}">
                  <a16:creationId xmlns:a16="http://schemas.microsoft.com/office/drawing/2014/main" id="{EECA3354-30A2-4FFA-A863-3A4539086409}"/>
                </a:ext>
              </a:extLst>
            </p:cNvPr>
            <p:cNvSpPr/>
            <p:nvPr/>
          </p:nvSpPr>
          <p:spPr>
            <a:xfrm>
              <a:off x="10457552" y="7296323"/>
              <a:ext cx="74693" cy="27126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sp>
        <p:nvSpPr>
          <p:cNvPr id="24" name="CasellaDiTesto 23">
            <a:extLst>
              <a:ext uri="{FF2B5EF4-FFF2-40B4-BE49-F238E27FC236}">
                <a16:creationId xmlns:a16="http://schemas.microsoft.com/office/drawing/2014/main" id="{C4D4D3EF-0523-4BB0-99CF-A4A30DD1128D}"/>
              </a:ext>
            </a:extLst>
          </p:cNvPr>
          <p:cNvSpPr txBox="1"/>
          <p:nvPr/>
        </p:nvSpPr>
        <p:spPr>
          <a:xfrm>
            <a:off x="3826652" y="2987976"/>
            <a:ext cx="3480989" cy="1792798"/>
          </a:xfrm>
          <a:prstGeom prst="rect">
            <a:avLst/>
          </a:prstGeom>
          <a:noFill/>
        </p:spPr>
        <p:txBody>
          <a:bodyPr wrap="square">
            <a:spAutoFit/>
          </a:bodyPr>
          <a:lstStyle/>
          <a:p>
            <a:pPr fontAlgn="base">
              <a:spcAft>
                <a:spcPts val="450"/>
              </a:spcAft>
            </a:pPr>
            <a:r>
              <a:rPr lang="it-IT" sz="1400" b="1" dirty="0">
                <a:solidFill>
                  <a:schemeClr val="tx1">
                    <a:lumMod val="75000"/>
                    <a:lumOff val="25000"/>
                  </a:schemeClr>
                </a:solidFill>
              </a:rPr>
              <a:t>Servizi connessi</a:t>
            </a:r>
            <a:r>
              <a:rPr lang="it-IT" sz="1400" dirty="0">
                <a:solidFill>
                  <a:schemeClr val="tx1">
                    <a:lumMod val="75000"/>
                    <a:lumOff val="25000"/>
                  </a:schemeClr>
                </a:solidFill>
              </a:rPr>
              <a:t>: i servizi descritti sono prestati a seguito della fornitura di licenze d’uso software e/o del rinnovo del servizio di manutenzione e nello specifico sono:</a:t>
            </a:r>
          </a:p>
          <a:p>
            <a:pPr marL="285750" indent="-285750" fontAlgn="base">
              <a:spcAft>
                <a:spcPts val="450"/>
              </a:spcAft>
              <a:buFont typeface="Arial" panose="020B0604020202020204" pitchFamily="34" charset="0"/>
              <a:buChar char="•"/>
            </a:pPr>
            <a:r>
              <a:rPr lang="it-IT" sz="1400" dirty="0">
                <a:solidFill>
                  <a:schemeClr val="tx1">
                    <a:lumMod val="75000"/>
                    <a:lumOff val="25000"/>
                  </a:schemeClr>
                </a:solidFill>
              </a:rPr>
              <a:t>Consegna, </a:t>
            </a:r>
          </a:p>
          <a:p>
            <a:pPr marL="285750" indent="-285750" fontAlgn="base">
              <a:spcAft>
                <a:spcPts val="450"/>
              </a:spcAft>
              <a:buFont typeface="Arial" panose="020B0604020202020204" pitchFamily="34" charset="0"/>
              <a:buChar char="•"/>
            </a:pPr>
            <a:r>
              <a:rPr lang="it-IT" sz="1400" dirty="0">
                <a:solidFill>
                  <a:schemeClr val="tx1">
                    <a:lumMod val="75000"/>
                    <a:lumOff val="25000"/>
                  </a:schemeClr>
                </a:solidFill>
              </a:rPr>
              <a:t>Software Assurance, Garanzia, </a:t>
            </a:r>
          </a:p>
          <a:p>
            <a:pPr marL="285750" indent="-285750" fontAlgn="base">
              <a:spcAft>
                <a:spcPts val="450"/>
              </a:spcAft>
              <a:buFont typeface="Arial" panose="020B0604020202020204" pitchFamily="34" charset="0"/>
              <a:buChar char="•"/>
            </a:pPr>
            <a:r>
              <a:rPr lang="it-IT" sz="1400" dirty="0" err="1">
                <a:solidFill>
                  <a:schemeClr val="tx1">
                    <a:lumMod val="75000"/>
                    <a:lumOff val="25000"/>
                  </a:schemeClr>
                </a:solidFill>
              </a:rPr>
              <a:t>Contact</a:t>
            </a:r>
            <a:r>
              <a:rPr lang="it-IT" sz="1400" dirty="0">
                <a:solidFill>
                  <a:schemeClr val="tx1">
                    <a:lumMod val="75000"/>
                    <a:lumOff val="25000"/>
                  </a:schemeClr>
                </a:solidFill>
              </a:rPr>
              <a:t> Center</a:t>
            </a:r>
          </a:p>
        </p:txBody>
      </p:sp>
      <p:grpSp>
        <p:nvGrpSpPr>
          <p:cNvPr id="2" name="Gruppo 1">
            <a:extLst>
              <a:ext uri="{FF2B5EF4-FFF2-40B4-BE49-F238E27FC236}">
                <a16:creationId xmlns:a16="http://schemas.microsoft.com/office/drawing/2014/main" id="{0FB86101-3082-497E-9E29-66617AA6CC40}"/>
              </a:ext>
            </a:extLst>
          </p:cNvPr>
          <p:cNvGrpSpPr/>
          <p:nvPr/>
        </p:nvGrpSpPr>
        <p:grpSpPr>
          <a:xfrm>
            <a:off x="7722964" y="3081600"/>
            <a:ext cx="2564986" cy="4358580"/>
            <a:chOff x="7722964" y="2734419"/>
            <a:chExt cx="2564986" cy="4358580"/>
          </a:xfrm>
        </p:grpSpPr>
        <p:sp>
          <p:nvSpPr>
            <p:cNvPr id="31" name="CasellaDiTesto 30">
              <a:extLst>
                <a:ext uri="{FF2B5EF4-FFF2-40B4-BE49-F238E27FC236}">
                  <a16:creationId xmlns:a16="http://schemas.microsoft.com/office/drawing/2014/main" id="{E0BE3770-B40A-415D-AA95-3140F63953F2}"/>
                </a:ext>
              </a:extLst>
            </p:cNvPr>
            <p:cNvSpPr txBox="1"/>
            <p:nvPr/>
          </p:nvSpPr>
          <p:spPr>
            <a:xfrm>
              <a:off x="7722964" y="4860751"/>
              <a:ext cx="2564986" cy="553998"/>
            </a:xfrm>
            <a:prstGeom prst="rect">
              <a:avLst/>
            </a:prstGeom>
            <a:noFill/>
          </p:spPr>
          <p:txBody>
            <a:bodyPr wrap="square">
              <a:spAutoFit/>
            </a:bodyPr>
            <a:lstStyle/>
            <a:p>
              <a:r>
                <a:rPr lang="it-IT" sz="1200" b="1" dirty="0">
                  <a:solidFill>
                    <a:schemeClr val="tx1">
                      <a:lumMod val="75000"/>
                      <a:lumOff val="25000"/>
                    </a:schemeClr>
                  </a:solidFill>
                </a:rPr>
                <a:t>Durata dei contratti</a:t>
              </a:r>
            </a:p>
            <a:p>
              <a:pPr>
                <a:spcAft>
                  <a:spcPts val="450"/>
                </a:spcAft>
              </a:pPr>
              <a:r>
                <a:rPr lang="it-IT" sz="1800" dirty="0">
                  <a:solidFill>
                    <a:schemeClr val="tx1">
                      <a:lumMod val="75000"/>
                      <a:lumOff val="25000"/>
                    </a:schemeClr>
                  </a:solidFill>
                </a:rPr>
                <a:t>36 mesi</a:t>
              </a:r>
              <a:endParaRPr lang="it-IT" sz="1200" dirty="0">
                <a:solidFill>
                  <a:schemeClr val="tx1">
                    <a:lumMod val="75000"/>
                    <a:lumOff val="25000"/>
                  </a:schemeClr>
                </a:solidFill>
              </a:endParaRPr>
            </a:p>
          </p:txBody>
        </p:sp>
        <p:sp>
          <p:nvSpPr>
            <p:cNvPr id="18" name="CasellaDiTesto 17">
              <a:extLst>
                <a:ext uri="{FF2B5EF4-FFF2-40B4-BE49-F238E27FC236}">
                  <a16:creationId xmlns:a16="http://schemas.microsoft.com/office/drawing/2014/main" id="{D4BECAC2-0645-40D6-B10C-83E6B4308A7C}"/>
                </a:ext>
              </a:extLst>
            </p:cNvPr>
            <p:cNvSpPr txBox="1"/>
            <p:nvPr/>
          </p:nvSpPr>
          <p:spPr>
            <a:xfrm>
              <a:off x="9291680" y="3492599"/>
              <a:ext cx="502806" cy="584775"/>
            </a:xfrm>
            <a:prstGeom prst="rect">
              <a:avLst/>
            </a:prstGeom>
            <a:noFill/>
          </p:spPr>
          <p:txBody>
            <a:bodyPr wrap="square">
              <a:spAutoFit/>
            </a:bodyPr>
            <a:lstStyle/>
            <a:p>
              <a:r>
                <a:rPr lang="it-IT" sz="1200" b="1" dirty="0">
                  <a:solidFill>
                    <a:srgbClr val="313840"/>
                  </a:solidFill>
                </a:rPr>
                <a:t>Lotti</a:t>
              </a:r>
            </a:p>
            <a:p>
              <a:pPr>
                <a:spcAft>
                  <a:spcPts val="450"/>
                </a:spcAft>
              </a:pPr>
              <a:r>
                <a:rPr lang="it-IT" dirty="0">
                  <a:solidFill>
                    <a:srgbClr val="313840"/>
                  </a:solidFill>
                </a:rPr>
                <a:t>1</a:t>
              </a:r>
              <a:endParaRPr lang="it-IT" sz="1200" dirty="0">
                <a:solidFill>
                  <a:srgbClr val="313840"/>
                </a:solidFill>
              </a:endParaRPr>
            </a:p>
          </p:txBody>
        </p:sp>
        <p:sp>
          <p:nvSpPr>
            <p:cNvPr id="19" name="CasellaDiTesto 18">
              <a:extLst>
                <a:ext uri="{FF2B5EF4-FFF2-40B4-BE49-F238E27FC236}">
                  <a16:creationId xmlns:a16="http://schemas.microsoft.com/office/drawing/2014/main" id="{6CD4AB0F-C69A-47B0-B7B4-A9002D1AC72A}"/>
                </a:ext>
              </a:extLst>
            </p:cNvPr>
            <p:cNvSpPr txBox="1"/>
            <p:nvPr/>
          </p:nvSpPr>
          <p:spPr>
            <a:xfrm>
              <a:off x="7722964" y="3497494"/>
              <a:ext cx="1450282" cy="584775"/>
            </a:xfrm>
            <a:prstGeom prst="rect">
              <a:avLst/>
            </a:prstGeom>
            <a:noFill/>
          </p:spPr>
          <p:txBody>
            <a:bodyPr wrap="square">
              <a:spAutoFit/>
            </a:bodyPr>
            <a:lstStyle/>
            <a:p>
              <a:r>
                <a:rPr lang="it-IT" sz="1200" b="1" dirty="0">
                  <a:solidFill>
                    <a:srgbClr val="404040"/>
                  </a:solidFill>
                </a:rPr>
                <a:t>Attiva dal</a:t>
              </a:r>
            </a:p>
            <a:p>
              <a:pPr>
                <a:spcAft>
                  <a:spcPts val="450"/>
                </a:spcAft>
              </a:pPr>
              <a:r>
                <a:rPr lang="it-IT" dirty="0">
                  <a:solidFill>
                    <a:srgbClr val="404040"/>
                  </a:solidFill>
                </a:rPr>
                <a:t>04/12/2020</a:t>
              </a:r>
              <a:endParaRPr lang="it-IT" sz="1100" dirty="0">
                <a:solidFill>
                  <a:srgbClr val="404040"/>
                </a:solidFill>
              </a:endParaRPr>
            </a:p>
          </p:txBody>
        </p:sp>
        <p:sp>
          <p:nvSpPr>
            <p:cNvPr id="30" name="CasellaDiTesto 29">
              <a:extLst>
                <a:ext uri="{FF2B5EF4-FFF2-40B4-BE49-F238E27FC236}">
                  <a16:creationId xmlns:a16="http://schemas.microsoft.com/office/drawing/2014/main" id="{69CC6538-8930-4B5E-8783-5BED0FFC535D}"/>
                </a:ext>
              </a:extLst>
            </p:cNvPr>
            <p:cNvSpPr txBox="1"/>
            <p:nvPr/>
          </p:nvSpPr>
          <p:spPr>
            <a:xfrm>
              <a:off x="7722964" y="4194511"/>
              <a:ext cx="2376264" cy="553998"/>
            </a:xfrm>
            <a:prstGeom prst="rect">
              <a:avLst/>
            </a:prstGeom>
            <a:noFill/>
          </p:spPr>
          <p:txBody>
            <a:bodyPr wrap="square">
              <a:spAutoFit/>
            </a:bodyPr>
            <a:lstStyle/>
            <a:p>
              <a:r>
                <a:rPr lang="it-IT" sz="1200" b="1" dirty="0">
                  <a:solidFill>
                    <a:schemeClr val="tx1">
                      <a:lumMod val="75000"/>
                      <a:lumOff val="25000"/>
                    </a:schemeClr>
                  </a:solidFill>
                </a:rPr>
                <a:t>Durata della Convenzione</a:t>
              </a:r>
            </a:p>
            <a:p>
              <a:pPr>
                <a:spcAft>
                  <a:spcPts val="450"/>
                </a:spcAft>
              </a:pPr>
              <a:r>
                <a:rPr lang="it-IT" sz="1800" dirty="0">
                  <a:solidFill>
                    <a:schemeClr val="tx1">
                      <a:lumMod val="75000"/>
                      <a:lumOff val="25000"/>
                    </a:schemeClr>
                  </a:solidFill>
                </a:rPr>
                <a:t>12 mesi + 6</a:t>
              </a:r>
              <a:endParaRPr lang="it-IT" sz="1200" dirty="0">
                <a:solidFill>
                  <a:schemeClr val="tx1">
                    <a:lumMod val="75000"/>
                    <a:lumOff val="25000"/>
                  </a:schemeClr>
                </a:solidFill>
              </a:endParaRPr>
            </a:p>
          </p:txBody>
        </p:sp>
        <p:sp>
          <p:nvSpPr>
            <p:cNvPr id="32" name="CasellaDiTesto 31">
              <a:extLst>
                <a:ext uri="{FF2B5EF4-FFF2-40B4-BE49-F238E27FC236}">
                  <a16:creationId xmlns:a16="http://schemas.microsoft.com/office/drawing/2014/main" id="{05C907B6-0390-44C6-A673-C51F523ECAC7}"/>
                </a:ext>
              </a:extLst>
            </p:cNvPr>
            <p:cNvSpPr txBox="1"/>
            <p:nvPr/>
          </p:nvSpPr>
          <p:spPr>
            <a:xfrm>
              <a:off x="7722964" y="6567214"/>
              <a:ext cx="2376264" cy="525785"/>
            </a:xfrm>
            <a:prstGeom prst="rect">
              <a:avLst/>
            </a:prstGeom>
            <a:noFill/>
          </p:spPr>
          <p:txBody>
            <a:bodyPr wrap="square">
              <a:spAutoFit/>
            </a:bodyPr>
            <a:lstStyle/>
            <a:p>
              <a:pPr>
                <a:spcAft>
                  <a:spcPts val="450"/>
                </a:spcAft>
              </a:pPr>
              <a:r>
                <a:rPr lang="it-IT" sz="1200" b="1" dirty="0">
                  <a:solidFill>
                    <a:srgbClr val="404040"/>
                  </a:solidFill>
                  <a:ea typeface="ＭＳ Ｐゴシック"/>
                </a:rPr>
                <a:t>Link utili</a:t>
              </a:r>
            </a:p>
            <a:p>
              <a:pPr marL="171450" indent="-171450">
                <a:spcAft>
                  <a:spcPts val="450"/>
                </a:spcAft>
                <a:buFont typeface="Arial" panose="020B0604020202020204" pitchFamily="34" charset="0"/>
                <a:buChar char="•"/>
              </a:pPr>
              <a:r>
                <a:rPr lang="it-IT" sz="1200" dirty="0">
                  <a:solidFill>
                    <a:srgbClr val="404040"/>
                  </a:solidFill>
                  <a:ea typeface="ＭＳ Ｐゴシック"/>
                  <a:hlinkClick r:id="rId3"/>
                </a:rPr>
                <a:t>Scheda riassuntiva</a:t>
              </a:r>
              <a:endParaRPr lang="it-IT" sz="1200" dirty="0">
                <a:solidFill>
                  <a:srgbClr val="404040"/>
                </a:solidFill>
                <a:ea typeface="ＭＳ Ｐゴシック"/>
              </a:endParaRPr>
            </a:p>
          </p:txBody>
        </p:sp>
        <p:grpSp>
          <p:nvGrpSpPr>
            <p:cNvPr id="45" name="Gruppo 44">
              <a:extLst>
                <a:ext uri="{FF2B5EF4-FFF2-40B4-BE49-F238E27FC236}">
                  <a16:creationId xmlns:a16="http://schemas.microsoft.com/office/drawing/2014/main" id="{5B40962C-2E54-4C9F-B5B8-E16DDA3BD256}"/>
                </a:ext>
              </a:extLst>
            </p:cNvPr>
            <p:cNvGrpSpPr/>
            <p:nvPr/>
          </p:nvGrpSpPr>
          <p:grpSpPr>
            <a:xfrm>
              <a:off x="9727870" y="3769327"/>
              <a:ext cx="188236" cy="200846"/>
              <a:chOff x="3060700" y="4723156"/>
              <a:chExt cx="1401951" cy="1495873"/>
            </a:xfrm>
          </p:grpSpPr>
          <p:sp>
            <p:nvSpPr>
              <p:cNvPr id="56" name="Elemento grafico 41">
                <a:extLst>
                  <a:ext uri="{FF2B5EF4-FFF2-40B4-BE49-F238E27FC236}">
                    <a16:creationId xmlns:a16="http://schemas.microsoft.com/office/drawing/2014/main" id="{D55AB854-B6B2-456D-B415-7A05C0B5255D}"/>
                  </a:ext>
                </a:extLst>
              </p:cNvPr>
              <p:cNvSpPr/>
              <p:nvPr/>
            </p:nvSpPr>
            <p:spPr>
              <a:xfrm>
                <a:off x="3060700" y="4723156"/>
                <a:ext cx="1401951" cy="1495873"/>
              </a:xfrm>
              <a:custGeom>
                <a:avLst/>
                <a:gdLst>
                  <a:gd name="connsiteX0" fmla="*/ 1389682 w 1401951"/>
                  <a:gd name="connsiteY0" fmla="*/ 330258 h 1495873"/>
                  <a:gd name="connsiteX1" fmla="*/ 710470 w 1401951"/>
                  <a:gd name="connsiteY1" fmla="*/ 2191 h 1495873"/>
                  <a:gd name="connsiteX2" fmla="*/ 691482 w 1401951"/>
                  <a:gd name="connsiteY2" fmla="*/ 2191 h 1495873"/>
                  <a:gd name="connsiteX3" fmla="*/ 12270 w 1401951"/>
                  <a:gd name="connsiteY3" fmla="*/ 330258 h 1495873"/>
                  <a:gd name="connsiteX4" fmla="*/ 0 w 1401951"/>
                  <a:gd name="connsiteY4" fmla="*/ 350123 h 1495873"/>
                  <a:gd name="connsiteX5" fmla="*/ 0 w 1401951"/>
                  <a:gd name="connsiteY5" fmla="*/ 1146188 h 1495873"/>
                  <a:gd name="connsiteX6" fmla="*/ 12270 w 1401951"/>
                  <a:gd name="connsiteY6" fmla="*/ 1166054 h 1495873"/>
                  <a:gd name="connsiteX7" fmla="*/ 691482 w 1401951"/>
                  <a:gd name="connsiteY7" fmla="*/ 1493828 h 1495873"/>
                  <a:gd name="connsiteX8" fmla="*/ 701122 w 1401951"/>
                  <a:gd name="connsiteY8" fmla="*/ 1495873 h 1495873"/>
                  <a:gd name="connsiteX9" fmla="*/ 710762 w 1401951"/>
                  <a:gd name="connsiteY9" fmla="*/ 1493828 h 1495873"/>
                  <a:gd name="connsiteX10" fmla="*/ 1389682 w 1401951"/>
                  <a:gd name="connsiteY10" fmla="*/ 1165762 h 1495873"/>
                  <a:gd name="connsiteX11" fmla="*/ 1401952 w 1401951"/>
                  <a:gd name="connsiteY11" fmla="*/ 1145896 h 1495873"/>
                  <a:gd name="connsiteX12" fmla="*/ 1401952 w 1401951"/>
                  <a:gd name="connsiteY12" fmla="*/ 349831 h 1495873"/>
                  <a:gd name="connsiteX13" fmla="*/ 1389682 w 1401951"/>
                  <a:gd name="connsiteY13" fmla="*/ 330258 h 1495873"/>
                  <a:gd name="connsiteX14" fmla="*/ 701122 w 1401951"/>
                  <a:gd name="connsiteY14" fmla="*/ 46303 h 1495873"/>
                  <a:gd name="connsiteX15" fmla="*/ 1329795 w 1401951"/>
                  <a:gd name="connsiteY15" fmla="*/ 349831 h 1495873"/>
                  <a:gd name="connsiteX16" fmla="*/ 1147503 w 1401951"/>
                  <a:gd name="connsiteY16" fmla="*/ 437763 h 1495873"/>
                  <a:gd name="connsiteX17" fmla="*/ 1143705 w 1401951"/>
                  <a:gd name="connsiteY17" fmla="*/ 435426 h 1495873"/>
                  <a:gd name="connsiteX18" fmla="*/ 519415 w 1401951"/>
                  <a:gd name="connsiteY18" fmla="*/ 134236 h 1495873"/>
                  <a:gd name="connsiteX19" fmla="*/ 701122 w 1401951"/>
                  <a:gd name="connsiteY19" fmla="*/ 46303 h 1495873"/>
                  <a:gd name="connsiteX20" fmla="*/ 469752 w 1401951"/>
                  <a:gd name="connsiteY20" fmla="*/ 158775 h 1495873"/>
                  <a:gd name="connsiteX21" fmla="*/ 1097548 w 1401951"/>
                  <a:gd name="connsiteY21" fmla="*/ 461718 h 1495873"/>
                  <a:gd name="connsiteX22" fmla="*/ 969009 w 1401951"/>
                  <a:gd name="connsiteY22" fmla="*/ 523651 h 1495873"/>
                  <a:gd name="connsiteX23" fmla="*/ 341505 w 1401951"/>
                  <a:gd name="connsiteY23" fmla="*/ 221000 h 1495873"/>
                  <a:gd name="connsiteX24" fmla="*/ 469752 w 1401951"/>
                  <a:gd name="connsiteY24" fmla="*/ 158775 h 1495873"/>
                  <a:gd name="connsiteX25" fmla="*/ 1112447 w 1401951"/>
                  <a:gd name="connsiteY25" fmla="*/ 503493 h 1495873"/>
                  <a:gd name="connsiteX26" fmla="*/ 1112447 w 1401951"/>
                  <a:gd name="connsiteY26" fmla="*/ 732819 h 1495873"/>
                  <a:gd name="connsiteX27" fmla="*/ 992380 w 1401951"/>
                  <a:gd name="connsiteY27" fmla="*/ 790661 h 1495873"/>
                  <a:gd name="connsiteX28" fmla="*/ 992380 w 1401951"/>
                  <a:gd name="connsiteY28" fmla="*/ 561336 h 1495873"/>
                  <a:gd name="connsiteX29" fmla="*/ 1112447 w 1401951"/>
                  <a:gd name="connsiteY29" fmla="*/ 503493 h 1495873"/>
                  <a:gd name="connsiteX30" fmla="*/ 1358132 w 1401951"/>
                  <a:gd name="connsiteY30" fmla="*/ 1132458 h 1495873"/>
                  <a:gd name="connsiteX31" fmla="*/ 722740 w 1401951"/>
                  <a:gd name="connsiteY31" fmla="*/ 1439199 h 1495873"/>
                  <a:gd name="connsiteX32" fmla="*/ 722740 w 1401951"/>
                  <a:gd name="connsiteY32" fmla="*/ 691628 h 1495873"/>
                  <a:gd name="connsiteX33" fmla="*/ 874358 w 1401951"/>
                  <a:gd name="connsiteY33" fmla="*/ 618594 h 1495873"/>
                  <a:gd name="connsiteX34" fmla="*/ 884582 w 1401951"/>
                  <a:gd name="connsiteY34" fmla="*/ 589381 h 1495873"/>
                  <a:gd name="connsiteX35" fmla="*/ 855369 w 1401951"/>
                  <a:gd name="connsiteY35" fmla="*/ 579156 h 1495873"/>
                  <a:gd name="connsiteX36" fmla="*/ 701122 w 1401951"/>
                  <a:gd name="connsiteY36" fmla="*/ 653358 h 1495873"/>
                  <a:gd name="connsiteX37" fmla="*/ 640358 w 1401951"/>
                  <a:gd name="connsiteY37" fmla="*/ 624145 h 1495873"/>
                  <a:gd name="connsiteX38" fmla="*/ 611145 w 1401951"/>
                  <a:gd name="connsiteY38" fmla="*/ 634369 h 1495873"/>
                  <a:gd name="connsiteX39" fmla="*/ 621369 w 1401951"/>
                  <a:gd name="connsiteY39" fmla="*/ 663583 h 1495873"/>
                  <a:gd name="connsiteX40" fmla="*/ 679212 w 1401951"/>
                  <a:gd name="connsiteY40" fmla="*/ 691628 h 1495873"/>
                  <a:gd name="connsiteX41" fmla="*/ 679212 w 1401951"/>
                  <a:gd name="connsiteY41" fmla="*/ 1439199 h 1495873"/>
                  <a:gd name="connsiteX42" fmla="*/ 43820 w 1401951"/>
                  <a:gd name="connsiteY42" fmla="*/ 1132458 h 1495873"/>
                  <a:gd name="connsiteX43" fmla="*/ 43820 w 1401951"/>
                  <a:gd name="connsiteY43" fmla="*/ 384887 h 1495873"/>
                  <a:gd name="connsiteX44" fmla="*/ 527594 w 1401951"/>
                  <a:gd name="connsiteY44" fmla="*/ 618302 h 1495873"/>
                  <a:gd name="connsiteX45" fmla="*/ 537235 w 1401951"/>
                  <a:gd name="connsiteY45" fmla="*/ 620347 h 1495873"/>
                  <a:gd name="connsiteX46" fmla="*/ 557100 w 1401951"/>
                  <a:gd name="connsiteY46" fmla="*/ 608077 h 1495873"/>
                  <a:gd name="connsiteX47" fmla="*/ 546875 w 1401951"/>
                  <a:gd name="connsiteY47" fmla="*/ 578864 h 1495873"/>
                  <a:gd name="connsiteX48" fmla="*/ 72449 w 1401951"/>
                  <a:gd name="connsiteY48" fmla="*/ 349831 h 1495873"/>
                  <a:gd name="connsiteX49" fmla="*/ 290089 w 1401951"/>
                  <a:gd name="connsiteY49" fmla="*/ 244662 h 1495873"/>
                  <a:gd name="connsiteX50" fmla="*/ 948268 w 1401951"/>
                  <a:gd name="connsiteY50" fmla="*/ 562504 h 1495873"/>
                  <a:gd name="connsiteX51" fmla="*/ 948560 w 1401951"/>
                  <a:gd name="connsiteY51" fmla="*/ 562797 h 1495873"/>
                  <a:gd name="connsiteX52" fmla="*/ 948560 w 1401951"/>
                  <a:gd name="connsiteY52" fmla="*/ 825717 h 1495873"/>
                  <a:gd name="connsiteX53" fmla="*/ 958784 w 1401951"/>
                  <a:gd name="connsiteY53" fmla="*/ 844414 h 1495873"/>
                  <a:gd name="connsiteX54" fmla="*/ 970470 w 1401951"/>
                  <a:gd name="connsiteY54" fmla="*/ 847627 h 1495873"/>
                  <a:gd name="connsiteX55" fmla="*/ 980110 w 1401951"/>
                  <a:gd name="connsiteY55" fmla="*/ 845582 h 1495873"/>
                  <a:gd name="connsiteX56" fmla="*/ 1143997 w 1401951"/>
                  <a:gd name="connsiteY56" fmla="*/ 766414 h 1495873"/>
                  <a:gd name="connsiteX57" fmla="*/ 1156267 w 1401951"/>
                  <a:gd name="connsiteY57" fmla="*/ 746549 h 1495873"/>
                  <a:gd name="connsiteX58" fmla="*/ 1156267 w 1401951"/>
                  <a:gd name="connsiteY58" fmla="*/ 482167 h 1495873"/>
                  <a:gd name="connsiteX59" fmla="*/ 1358424 w 1401951"/>
                  <a:gd name="connsiteY59" fmla="*/ 384595 h 1495873"/>
                  <a:gd name="connsiteX60" fmla="*/ 1358132 w 1401951"/>
                  <a:gd name="connsiteY60" fmla="*/ 1132458 h 1495873"/>
                  <a:gd name="connsiteX61" fmla="*/ 1358132 w 1401951"/>
                  <a:gd name="connsiteY61" fmla="*/ 1132458 h 149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01951" h="1495873">
                    <a:moveTo>
                      <a:pt x="1389682" y="330258"/>
                    </a:moveTo>
                    <a:lnTo>
                      <a:pt x="710470" y="2191"/>
                    </a:lnTo>
                    <a:cubicBezTo>
                      <a:pt x="704336" y="-730"/>
                      <a:pt x="697324" y="-730"/>
                      <a:pt x="691482" y="2191"/>
                    </a:cubicBezTo>
                    <a:lnTo>
                      <a:pt x="12270" y="330258"/>
                    </a:lnTo>
                    <a:cubicBezTo>
                      <a:pt x="4674" y="334055"/>
                      <a:pt x="0" y="341651"/>
                      <a:pt x="0" y="350123"/>
                    </a:cubicBezTo>
                    <a:lnTo>
                      <a:pt x="0" y="1146188"/>
                    </a:lnTo>
                    <a:cubicBezTo>
                      <a:pt x="0" y="1154660"/>
                      <a:pt x="4674" y="1162256"/>
                      <a:pt x="12270" y="1166054"/>
                    </a:cubicBezTo>
                    <a:lnTo>
                      <a:pt x="691482" y="1493828"/>
                    </a:lnTo>
                    <a:cubicBezTo>
                      <a:pt x="694403" y="1495289"/>
                      <a:pt x="697616" y="1495873"/>
                      <a:pt x="701122" y="1495873"/>
                    </a:cubicBezTo>
                    <a:cubicBezTo>
                      <a:pt x="704336" y="1495873"/>
                      <a:pt x="707549" y="1495289"/>
                      <a:pt x="710762" y="1493828"/>
                    </a:cubicBezTo>
                    <a:lnTo>
                      <a:pt x="1389682" y="1165762"/>
                    </a:lnTo>
                    <a:cubicBezTo>
                      <a:pt x="1397278" y="1161964"/>
                      <a:pt x="1401952" y="1154368"/>
                      <a:pt x="1401952" y="1145896"/>
                    </a:cubicBezTo>
                    <a:lnTo>
                      <a:pt x="1401952" y="349831"/>
                    </a:lnTo>
                    <a:cubicBezTo>
                      <a:pt x="1401952" y="341359"/>
                      <a:pt x="1397278" y="333763"/>
                      <a:pt x="1389682" y="330258"/>
                    </a:cubicBezTo>
                    <a:close/>
                    <a:moveTo>
                      <a:pt x="701122" y="46303"/>
                    </a:moveTo>
                    <a:lnTo>
                      <a:pt x="1329795" y="349831"/>
                    </a:lnTo>
                    <a:lnTo>
                      <a:pt x="1147503" y="437763"/>
                    </a:lnTo>
                    <a:cubicBezTo>
                      <a:pt x="1146335" y="436887"/>
                      <a:pt x="1145166" y="436010"/>
                      <a:pt x="1143705" y="435426"/>
                    </a:cubicBezTo>
                    <a:lnTo>
                      <a:pt x="519415" y="134236"/>
                    </a:lnTo>
                    <a:lnTo>
                      <a:pt x="701122" y="46303"/>
                    </a:lnTo>
                    <a:close/>
                    <a:moveTo>
                      <a:pt x="469752" y="158775"/>
                    </a:moveTo>
                    <a:lnTo>
                      <a:pt x="1097548" y="461718"/>
                    </a:lnTo>
                    <a:lnTo>
                      <a:pt x="969009" y="523651"/>
                    </a:lnTo>
                    <a:lnTo>
                      <a:pt x="341505" y="221000"/>
                    </a:lnTo>
                    <a:lnTo>
                      <a:pt x="469752" y="158775"/>
                    </a:lnTo>
                    <a:close/>
                    <a:moveTo>
                      <a:pt x="1112447" y="503493"/>
                    </a:moveTo>
                    <a:lnTo>
                      <a:pt x="1112447" y="732819"/>
                    </a:lnTo>
                    <a:lnTo>
                      <a:pt x="992380" y="790661"/>
                    </a:lnTo>
                    <a:lnTo>
                      <a:pt x="992380" y="561336"/>
                    </a:lnTo>
                    <a:lnTo>
                      <a:pt x="1112447" y="503493"/>
                    </a:lnTo>
                    <a:close/>
                    <a:moveTo>
                      <a:pt x="1358132" y="1132458"/>
                    </a:moveTo>
                    <a:lnTo>
                      <a:pt x="722740" y="1439199"/>
                    </a:lnTo>
                    <a:lnTo>
                      <a:pt x="722740" y="691628"/>
                    </a:lnTo>
                    <a:lnTo>
                      <a:pt x="874358" y="618594"/>
                    </a:lnTo>
                    <a:cubicBezTo>
                      <a:pt x="885167" y="613336"/>
                      <a:pt x="889841" y="600190"/>
                      <a:pt x="884582" y="589381"/>
                    </a:cubicBezTo>
                    <a:cubicBezTo>
                      <a:pt x="879324" y="578572"/>
                      <a:pt x="866178" y="573898"/>
                      <a:pt x="855369" y="579156"/>
                    </a:cubicBezTo>
                    <a:lnTo>
                      <a:pt x="701122" y="653358"/>
                    </a:lnTo>
                    <a:lnTo>
                      <a:pt x="640358" y="624145"/>
                    </a:lnTo>
                    <a:cubicBezTo>
                      <a:pt x="629549" y="618886"/>
                      <a:pt x="616403" y="623560"/>
                      <a:pt x="611145" y="634369"/>
                    </a:cubicBezTo>
                    <a:cubicBezTo>
                      <a:pt x="605886" y="645178"/>
                      <a:pt x="610560" y="658324"/>
                      <a:pt x="621369" y="663583"/>
                    </a:cubicBezTo>
                    <a:lnTo>
                      <a:pt x="679212" y="691628"/>
                    </a:lnTo>
                    <a:lnTo>
                      <a:pt x="679212" y="1439199"/>
                    </a:lnTo>
                    <a:lnTo>
                      <a:pt x="43820" y="1132458"/>
                    </a:lnTo>
                    <a:lnTo>
                      <a:pt x="43820" y="384887"/>
                    </a:lnTo>
                    <a:lnTo>
                      <a:pt x="527594" y="618302"/>
                    </a:lnTo>
                    <a:cubicBezTo>
                      <a:pt x="530808" y="619763"/>
                      <a:pt x="534021" y="620347"/>
                      <a:pt x="537235" y="620347"/>
                    </a:cubicBezTo>
                    <a:cubicBezTo>
                      <a:pt x="545415" y="620347"/>
                      <a:pt x="553302" y="615673"/>
                      <a:pt x="557100" y="608077"/>
                    </a:cubicBezTo>
                    <a:cubicBezTo>
                      <a:pt x="562358" y="597268"/>
                      <a:pt x="557684" y="584122"/>
                      <a:pt x="546875" y="578864"/>
                    </a:cubicBezTo>
                    <a:lnTo>
                      <a:pt x="72449" y="349831"/>
                    </a:lnTo>
                    <a:lnTo>
                      <a:pt x="290089" y="244662"/>
                    </a:lnTo>
                    <a:lnTo>
                      <a:pt x="948268" y="562504"/>
                    </a:lnTo>
                    <a:cubicBezTo>
                      <a:pt x="948268" y="562504"/>
                      <a:pt x="948560" y="562797"/>
                      <a:pt x="948560" y="562797"/>
                    </a:cubicBezTo>
                    <a:lnTo>
                      <a:pt x="948560" y="825717"/>
                    </a:lnTo>
                    <a:cubicBezTo>
                      <a:pt x="948560" y="833313"/>
                      <a:pt x="952357" y="840324"/>
                      <a:pt x="958784" y="844414"/>
                    </a:cubicBezTo>
                    <a:cubicBezTo>
                      <a:pt x="962290" y="846751"/>
                      <a:pt x="966380" y="847627"/>
                      <a:pt x="970470" y="847627"/>
                    </a:cubicBezTo>
                    <a:cubicBezTo>
                      <a:pt x="973683" y="847627"/>
                      <a:pt x="976897" y="847043"/>
                      <a:pt x="980110" y="845582"/>
                    </a:cubicBezTo>
                    <a:lnTo>
                      <a:pt x="1143997" y="766414"/>
                    </a:lnTo>
                    <a:cubicBezTo>
                      <a:pt x="1151593" y="762616"/>
                      <a:pt x="1156267" y="755021"/>
                      <a:pt x="1156267" y="746549"/>
                    </a:cubicBezTo>
                    <a:lnTo>
                      <a:pt x="1156267" y="482167"/>
                    </a:lnTo>
                    <a:lnTo>
                      <a:pt x="1358424" y="384595"/>
                    </a:lnTo>
                    <a:lnTo>
                      <a:pt x="1358132" y="1132458"/>
                    </a:lnTo>
                    <a:lnTo>
                      <a:pt x="1358132" y="1132458"/>
                    </a:lnTo>
                    <a:close/>
                  </a:path>
                </a:pathLst>
              </a:custGeom>
              <a:solidFill>
                <a:srgbClr val="313840"/>
              </a:solidFill>
              <a:ln w="2917" cap="flat">
                <a:noFill/>
                <a:prstDash val="solid"/>
                <a:miter/>
              </a:ln>
            </p:spPr>
            <p:txBody>
              <a:bodyPr rtlCol="0" anchor="ctr"/>
              <a:lstStyle/>
              <a:p>
                <a:endParaRPr lang="it-IT"/>
              </a:p>
            </p:txBody>
          </p:sp>
          <p:sp>
            <p:nvSpPr>
              <p:cNvPr id="57" name="Elemento grafico 41">
                <a:extLst>
                  <a:ext uri="{FF2B5EF4-FFF2-40B4-BE49-F238E27FC236}">
                    <a16:creationId xmlns:a16="http://schemas.microsoft.com/office/drawing/2014/main" id="{D55AB854-B6B2-456D-B415-7A05C0B5255D}"/>
                  </a:ext>
                </a:extLst>
              </p:cNvPr>
              <p:cNvSpPr/>
              <p:nvPr/>
            </p:nvSpPr>
            <p:spPr>
              <a:xfrm>
                <a:off x="3154355" y="5720237"/>
                <a:ext cx="143495" cy="91849"/>
              </a:xfrm>
              <a:custGeom>
                <a:avLst/>
                <a:gdLst>
                  <a:gd name="connsiteX0" fmla="*/ 130995 w 143495"/>
                  <a:gd name="connsiteY0" fmla="*/ 50366 h 91849"/>
                  <a:gd name="connsiteX1" fmla="*/ 31378 w 143495"/>
                  <a:gd name="connsiteY1" fmla="*/ 2164 h 91849"/>
                  <a:gd name="connsiteX2" fmla="*/ 2164 w 143495"/>
                  <a:gd name="connsiteY2" fmla="*/ 12389 h 91849"/>
                  <a:gd name="connsiteX3" fmla="*/ 12389 w 143495"/>
                  <a:gd name="connsiteY3" fmla="*/ 41602 h 91849"/>
                  <a:gd name="connsiteX4" fmla="*/ 112007 w 143495"/>
                  <a:gd name="connsiteY4" fmla="*/ 89805 h 91849"/>
                  <a:gd name="connsiteX5" fmla="*/ 121647 w 143495"/>
                  <a:gd name="connsiteY5" fmla="*/ 91850 h 91849"/>
                  <a:gd name="connsiteX6" fmla="*/ 141512 w 143495"/>
                  <a:gd name="connsiteY6" fmla="*/ 79580 h 91849"/>
                  <a:gd name="connsiteX7" fmla="*/ 130995 w 143495"/>
                  <a:gd name="connsiteY7" fmla="*/ 50366 h 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495" h="91849">
                    <a:moveTo>
                      <a:pt x="130995" y="50366"/>
                    </a:moveTo>
                    <a:lnTo>
                      <a:pt x="31378" y="2164"/>
                    </a:lnTo>
                    <a:cubicBezTo>
                      <a:pt x="20569" y="-3094"/>
                      <a:pt x="7423" y="1580"/>
                      <a:pt x="2164" y="12389"/>
                    </a:cubicBezTo>
                    <a:cubicBezTo>
                      <a:pt x="-3094" y="23198"/>
                      <a:pt x="1580" y="36344"/>
                      <a:pt x="12389" y="41602"/>
                    </a:cubicBezTo>
                    <a:lnTo>
                      <a:pt x="112007" y="89805"/>
                    </a:lnTo>
                    <a:cubicBezTo>
                      <a:pt x="115220" y="91265"/>
                      <a:pt x="118434" y="91850"/>
                      <a:pt x="121647" y="91850"/>
                    </a:cubicBezTo>
                    <a:cubicBezTo>
                      <a:pt x="129827" y="91850"/>
                      <a:pt x="137715" y="87175"/>
                      <a:pt x="141512" y="79580"/>
                    </a:cubicBezTo>
                    <a:cubicBezTo>
                      <a:pt x="146479" y="68771"/>
                      <a:pt x="141804" y="55625"/>
                      <a:pt x="130995" y="50366"/>
                    </a:cubicBezTo>
                    <a:close/>
                  </a:path>
                </a:pathLst>
              </a:custGeom>
              <a:solidFill>
                <a:srgbClr val="313840"/>
              </a:solidFill>
              <a:ln w="2917" cap="flat">
                <a:noFill/>
                <a:prstDash val="solid"/>
                <a:miter/>
              </a:ln>
            </p:spPr>
            <p:txBody>
              <a:bodyPr rtlCol="0" anchor="ctr"/>
              <a:lstStyle/>
              <a:p>
                <a:endParaRPr lang="it-IT"/>
              </a:p>
            </p:txBody>
          </p:sp>
          <p:sp>
            <p:nvSpPr>
              <p:cNvPr id="58" name="Elemento grafico 41">
                <a:extLst>
                  <a:ext uri="{FF2B5EF4-FFF2-40B4-BE49-F238E27FC236}">
                    <a16:creationId xmlns:a16="http://schemas.microsoft.com/office/drawing/2014/main" id="{D55AB854-B6B2-456D-B415-7A05C0B5255D}"/>
                  </a:ext>
                </a:extLst>
              </p:cNvPr>
              <p:cNvSpPr/>
              <p:nvPr/>
            </p:nvSpPr>
            <p:spPr>
              <a:xfrm>
                <a:off x="3154355" y="5616237"/>
                <a:ext cx="235225" cy="135961"/>
              </a:xfrm>
              <a:custGeom>
                <a:avLst/>
                <a:gdLst>
                  <a:gd name="connsiteX0" fmla="*/ 222726 w 235225"/>
                  <a:gd name="connsiteY0" fmla="*/ 94479 h 135961"/>
                  <a:gd name="connsiteX1" fmla="*/ 31378 w 235225"/>
                  <a:gd name="connsiteY1" fmla="*/ 2164 h 135961"/>
                  <a:gd name="connsiteX2" fmla="*/ 2164 w 235225"/>
                  <a:gd name="connsiteY2" fmla="*/ 12389 h 135961"/>
                  <a:gd name="connsiteX3" fmla="*/ 12389 w 235225"/>
                  <a:gd name="connsiteY3" fmla="*/ 41602 h 135961"/>
                  <a:gd name="connsiteX4" fmla="*/ 203737 w 235225"/>
                  <a:gd name="connsiteY4" fmla="*/ 133917 h 135961"/>
                  <a:gd name="connsiteX5" fmla="*/ 213377 w 235225"/>
                  <a:gd name="connsiteY5" fmla="*/ 135962 h 135961"/>
                  <a:gd name="connsiteX6" fmla="*/ 233242 w 235225"/>
                  <a:gd name="connsiteY6" fmla="*/ 123692 h 135961"/>
                  <a:gd name="connsiteX7" fmla="*/ 222726 w 235225"/>
                  <a:gd name="connsiteY7" fmla="*/ 94479 h 13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225" h="135961">
                    <a:moveTo>
                      <a:pt x="222726" y="94479"/>
                    </a:moveTo>
                    <a:lnTo>
                      <a:pt x="31378" y="2164"/>
                    </a:lnTo>
                    <a:cubicBezTo>
                      <a:pt x="20569" y="-3094"/>
                      <a:pt x="7423" y="1580"/>
                      <a:pt x="2164" y="12389"/>
                    </a:cubicBezTo>
                    <a:cubicBezTo>
                      <a:pt x="-3094" y="23198"/>
                      <a:pt x="1580" y="36344"/>
                      <a:pt x="12389" y="41602"/>
                    </a:cubicBezTo>
                    <a:lnTo>
                      <a:pt x="203737" y="133917"/>
                    </a:lnTo>
                    <a:cubicBezTo>
                      <a:pt x="206950" y="135377"/>
                      <a:pt x="210164" y="135962"/>
                      <a:pt x="213377" y="135962"/>
                    </a:cubicBezTo>
                    <a:cubicBezTo>
                      <a:pt x="221557" y="135962"/>
                      <a:pt x="229445" y="131288"/>
                      <a:pt x="233242" y="123692"/>
                    </a:cubicBezTo>
                    <a:cubicBezTo>
                      <a:pt x="238209" y="112883"/>
                      <a:pt x="233535" y="99737"/>
                      <a:pt x="222726" y="94479"/>
                    </a:cubicBezTo>
                    <a:close/>
                  </a:path>
                </a:pathLst>
              </a:custGeom>
              <a:solidFill>
                <a:srgbClr val="313840"/>
              </a:solidFill>
              <a:ln w="2917" cap="flat">
                <a:noFill/>
                <a:prstDash val="solid"/>
                <a:miter/>
              </a:ln>
            </p:spPr>
            <p:txBody>
              <a:bodyPr rtlCol="0" anchor="ctr"/>
              <a:lstStyle/>
              <a:p>
                <a:endParaRPr lang="it-IT"/>
              </a:p>
            </p:txBody>
          </p:sp>
        </p:grpSp>
        <p:sp>
          <p:nvSpPr>
            <p:cNvPr id="25" name="CasellaDiTesto 24">
              <a:extLst>
                <a:ext uri="{FF2B5EF4-FFF2-40B4-BE49-F238E27FC236}">
                  <a16:creationId xmlns:a16="http://schemas.microsoft.com/office/drawing/2014/main" id="{0B7D4BB7-6FBE-480D-ABCA-1CE996D71DDC}"/>
                </a:ext>
              </a:extLst>
            </p:cNvPr>
            <p:cNvSpPr txBox="1"/>
            <p:nvPr/>
          </p:nvSpPr>
          <p:spPr>
            <a:xfrm>
              <a:off x="8266949" y="2734419"/>
              <a:ext cx="1985231" cy="600164"/>
            </a:xfrm>
            <a:prstGeom prst="rect">
              <a:avLst/>
            </a:prstGeom>
            <a:noFill/>
          </p:spPr>
          <p:txBody>
            <a:bodyPr wrap="square">
              <a:spAutoFit/>
            </a:bodyPr>
            <a:lstStyle/>
            <a:p>
              <a:pPr algn="l"/>
              <a:r>
                <a:rPr lang="it-IT" sz="1100" dirty="0">
                  <a:solidFill>
                    <a:srgbClr val="313840"/>
                  </a:solidFill>
                  <a:latin typeface="+mj-lt"/>
                </a:rPr>
                <a:t>Informatica, Elettronica, Telecomunicazioni e macchine per l'ufficio</a:t>
              </a:r>
            </a:p>
          </p:txBody>
        </p:sp>
        <p:pic>
          <p:nvPicPr>
            <p:cNvPr id="26" name="Elemento grafico 5">
              <a:extLst>
                <a:ext uri="{FF2B5EF4-FFF2-40B4-BE49-F238E27FC236}">
                  <a16:creationId xmlns:a16="http://schemas.microsoft.com/office/drawing/2014/main" id="{53C85FCD-E78C-4EE6-A9BA-69E69F949F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04779" y="2816067"/>
              <a:ext cx="462170" cy="462170"/>
            </a:xfrm>
            <a:prstGeom prst="rect">
              <a:avLst/>
            </a:prstGeom>
          </p:spPr>
        </p:pic>
        <p:sp>
          <p:nvSpPr>
            <p:cNvPr id="27" name="CasellaDiTesto 26">
              <a:extLst>
                <a:ext uri="{FF2B5EF4-FFF2-40B4-BE49-F238E27FC236}">
                  <a16:creationId xmlns:a16="http://schemas.microsoft.com/office/drawing/2014/main" id="{C6BF1491-F2C2-4EA8-9818-DBEA7D41BD8D}"/>
                </a:ext>
              </a:extLst>
            </p:cNvPr>
            <p:cNvSpPr txBox="1"/>
            <p:nvPr/>
          </p:nvSpPr>
          <p:spPr>
            <a:xfrm>
              <a:off x="7722964" y="5991150"/>
              <a:ext cx="2376264" cy="525785"/>
            </a:xfrm>
            <a:prstGeom prst="rect">
              <a:avLst/>
            </a:prstGeom>
            <a:noFill/>
          </p:spPr>
          <p:txBody>
            <a:bodyPr wrap="square">
              <a:spAutoFit/>
            </a:bodyPr>
            <a:lstStyle/>
            <a:p>
              <a:pPr>
                <a:spcAft>
                  <a:spcPts val="450"/>
                </a:spcAft>
              </a:pPr>
              <a:r>
                <a:rPr lang="it-IT" sz="1200" b="1" dirty="0">
                  <a:solidFill>
                    <a:schemeClr val="tx1">
                      <a:lumMod val="75000"/>
                      <a:lumOff val="25000"/>
                    </a:schemeClr>
                  </a:solidFill>
                </a:rPr>
                <a:t>Modalità di acquisto</a:t>
              </a:r>
            </a:p>
            <a:p>
              <a:pPr>
                <a:spcAft>
                  <a:spcPts val="450"/>
                </a:spcAft>
              </a:pPr>
              <a:r>
                <a:rPr lang="it-IT" sz="1200" dirty="0">
                  <a:solidFill>
                    <a:schemeClr val="tx1">
                      <a:lumMod val="75000"/>
                      <a:lumOff val="25000"/>
                    </a:schemeClr>
                  </a:solidFill>
                </a:rPr>
                <a:t>Ordine diretto</a:t>
              </a:r>
            </a:p>
          </p:txBody>
        </p:sp>
      </p:grpSp>
      <p:sp>
        <p:nvSpPr>
          <p:cNvPr id="43" name="Rettangolo con angoli arrotondati 2">
            <a:hlinkClick r:id="rId6"/>
            <a:extLst>
              <a:ext uri="{FF2B5EF4-FFF2-40B4-BE49-F238E27FC236}">
                <a16:creationId xmlns:a16="http://schemas.microsoft.com/office/drawing/2014/main" id="{1C3AA89B-4D66-4B30-B43B-5F516D3DD28E}"/>
              </a:ext>
            </a:extLst>
          </p:cNvPr>
          <p:cNvSpPr/>
          <p:nvPr/>
        </p:nvSpPr>
        <p:spPr>
          <a:xfrm>
            <a:off x="7596000" y="828000"/>
            <a:ext cx="1570648" cy="223917"/>
          </a:xfrm>
          <a:prstGeom prst="roundRect">
            <a:avLst>
              <a:gd name="adj" fmla="val 27051"/>
            </a:avLst>
          </a:prstGeom>
          <a:solidFill>
            <a:srgbClr val="AAB9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000" b="1" dirty="0">
                <a:solidFill>
                  <a:schemeClr val="bg1"/>
                </a:solidFill>
              </a:rPr>
              <a:t>CONVENZIONI</a:t>
            </a:r>
            <a:endParaRPr lang="it-IT" sz="1000" b="1" dirty="0">
              <a:highlight>
                <a:srgbClr val="956B9C"/>
              </a:highlight>
            </a:endParaRPr>
          </a:p>
        </p:txBody>
      </p:sp>
    </p:spTree>
    <p:extLst>
      <p:ext uri="{BB962C8B-B14F-4D97-AF65-F5344CB8AC3E}">
        <p14:creationId xmlns:p14="http://schemas.microsoft.com/office/powerpoint/2010/main" val="418918176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36AB56A7-1C4D-43E1-8033-912385B285DA}"/>
              </a:ext>
            </a:extLst>
          </p:cNvPr>
          <p:cNvSpPr>
            <a:spLocks noGrp="1"/>
          </p:cNvSpPr>
          <p:nvPr>
            <p:ph type="title"/>
          </p:nvPr>
        </p:nvSpPr>
        <p:spPr>
          <a:xfrm>
            <a:off x="4482604" y="7005826"/>
            <a:ext cx="5805347" cy="401167"/>
          </a:xfrm>
        </p:spPr>
        <p:txBody>
          <a:bodyPr anchor="t"/>
          <a:lstStyle/>
          <a:p>
            <a:r>
              <a:rPr lang="it-IT" dirty="0"/>
              <a:t>Microsoft Enterprise Agreement 6 (2/2)</a:t>
            </a:r>
          </a:p>
        </p:txBody>
      </p:sp>
      <p:sp>
        <p:nvSpPr>
          <p:cNvPr id="8" name="CasellaDiTesto 7">
            <a:extLst>
              <a:ext uri="{FF2B5EF4-FFF2-40B4-BE49-F238E27FC236}">
                <a16:creationId xmlns:a16="http://schemas.microsoft.com/office/drawing/2014/main" id="{1AE2C511-57C5-4E83-A1DF-017A6043859B}"/>
              </a:ext>
            </a:extLst>
          </p:cNvPr>
          <p:cNvSpPr txBox="1"/>
          <p:nvPr/>
        </p:nvSpPr>
        <p:spPr>
          <a:xfrm>
            <a:off x="494606" y="900311"/>
            <a:ext cx="502806" cy="584775"/>
          </a:xfrm>
          <a:prstGeom prst="rect">
            <a:avLst/>
          </a:prstGeom>
          <a:noFill/>
        </p:spPr>
        <p:txBody>
          <a:bodyPr wrap="square">
            <a:spAutoFit/>
          </a:bodyPr>
          <a:lstStyle/>
          <a:p>
            <a:r>
              <a:rPr lang="it-IT" sz="1200" b="1" dirty="0">
                <a:solidFill>
                  <a:srgbClr val="313840"/>
                </a:solidFill>
              </a:rPr>
              <a:t>Lotti</a:t>
            </a:r>
          </a:p>
          <a:p>
            <a:pPr algn="ctr">
              <a:spcAft>
                <a:spcPts val="450"/>
              </a:spcAft>
            </a:pPr>
            <a:r>
              <a:rPr lang="it-IT" dirty="0">
                <a:solidFill>
                  <a:srgbClr val="313840"/>
                </a:solidFill>
              </a:rPr>
              <a:t>1</a:t>
            </a:r>
            <a:endParaRPr lang="it-IT" sz="1200" dirty="0">
              <a:solidFill>
                <a:srgbClr val="313840"/>
              </a:solidFill>
            </a:endParaRPr>
          </a:p>
        </p:txBody>
      </p:sp>
      <p:grpSp>
        <p:nvGrpSpPr>
          <p:cNvPr id="44" name="Gruppo 43">
            <a:extLst>
              <a:ext uri="{FF2B5EF4-FFF2-40B4-BE49-F238E27FC236}">
                <a16:creationId xmlns:a16="http://schemas.microsoft.com/office/drawing/2014/main" id="{088B57FC-8439-4592-A902-6E43319EB00B}"/>
              </a:ext>
            </a:extLst>
          </p:cNvPr>
          <p:cNvGrpSpPr/>
          <p:nvPr/>
        </p:nvGrpSpPr>
        <p:grpSpPr>
          <a:xfrm>
            <a:off x="10457552" y="0"/>
            <a:ext cx="74693" cy="7567588"/>
            <a:chOff x="10457552" y="0"/>
            <a:chExt cx="74693" cy="7567588"/>
          </a:xfrm>
          <a:solidFill>
            <a:srgbClr val="AAB964"/>
          </a:solidFill>
        </p:grpSpPr>
        <p:sp>
          <p:nvSpPr>
            <p:cNvPr id="45" name="Rettangolo 44">
              <a:extLst>
                <a:ext uri="{FF2B5EF4-FFF2-40B4-BE49-F238E27FC236}">
                  <a16:creationId xmlns:a16="http://schemas.microsoft.com/office/drawing/2014/main" id="{80D9CB12-EBB9-4560-A18F-A54D6A9CC1D0}"/>
                </a:ext>
              </a:extLst>
            </p:cNvPr>
            <p:cNvSpPr/>
            <p:nvPr/>
          </p:nvSpPr>
          <p:spPr>
            <a:xfrm>
              <a:off x="10457552" y="0"/>
              <a:ext cx="74693" cy="52927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6" name="Rettangolo 45">
              <a:extLst>
                <a:ext uri="{FF2B5EF4-FFF2-40B4-BE49-F238E27FC236}">
                  <a16:creationId xmlns:a16="http://schemas.microsoft.com/office/drawing/2014/main" id="{B3E838E0-1420-4757-B357-AB86137B9FE2}"/>
                </a:ext>
              </a:extLst>
            </p:cNvPr>
            <p:cNvSpPr/>
            <p:nvPr/>
          </p:nvSpPr>
          <p:spPr>
            <a:xfrm>
              <a:off x="10457552" y="7296323"/>
              <a:ext cx="74693" cy="27126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aphicFrame>
        <p:nvGraphicFramePr>
          <p:cNvPr id="62" name="Tabella 61">
            <a:extLst>
              <a:ext uri="{FF2B5EF4-FFF2-40B4-BE49-F238E27FC236}">
                <a16:creationId xmlns:a16="http://schemas.microsoft.com/office/drawing/2014/main" id="{7F6A6757-11AB-46E6-A301-6E698D345442}"/>
              </a:ext>
            </a:extLst>
          </p:cNvPr>
          <p:cNvGraphicFramePr>
            <a:graphicFrameLocks noGrp="1"/>
          </p:cNvGraphicFramePr>
          <p:nvPr>
            <p:extLst/>
          </p:nvPr>
        </p:nvGraphicFramePr>
        <p:xfrm>
          <a:off x="450157" y="1620000"/>
          <a:ext cx="9830794" cy="627000"/>
        </p:xfrm>
        <a:graphic>
          <a:graphicData uri="http://schemas.openxmlformats.org/drawingml/2006/table">
            <a:tbl>
              <a:tblPr bandRow="1">
                <a:tableStyleId>{2D5ABB26-0587-4C30-8999-92F81FD0307C}</a:tableStyleId>
              </a:tblPr>
              <a:tblGrid>
                <a:gridCol w="576063">
                  <a:extLst>
                    <a:ext uri="{9D8B030D-6E8A-4147-A177-3AD203B41FA5}">
                      <a16:colId xmlns:a16="http://schemas.microsoft.com/office/drawing/2014/main" val="20000"/>
                    </a:ext>
                  </a:extLst>
                </a:gridCol>
                <a:gridCol w="3960440">
                  <a:extLst>
                    <a:ext uri="{9D8B030D-6E8A-4147-A177-3AD203B41FA5}">
                      <a16:colId xmlns:a16="http://schemas.microsoft.com/office/drawing/2014/main" val="20001"/>
                    </a:ext>
                  </a:extLst>
                </a:gridCol>
                <a:gridCol w="988833">
                  <a:extLst>
                    <a:ext uri="{9D8B030D-6E8A-4147-A177-3AD203B41FA5}">
                      <a16:colId xmlns:a16="http://schemas.microsoft.com/office/drawing/2014/main" val="20002"/>
                    </a:ext>
                  </a:extLst>
                </a:gridCol>
                <a:gridCol w="932849">
                  <a:extLst>
                    <a:ext uri="{9D8B030D-6E8A-4147-A177-3AD203B41FA5}">
                      <a16:colId xmlns:a16="http://schemas.microsoft.com/office/drawing/2014/main" val="20003"/>
                    </a:ext>
                  </a:extLst>
                </a:gridCol>
                <a:gridCol w="670606">
                  <a:extLst>
                    <a:ext uri="{9D8B030D-6E8A-4147-A177-3AD203B41FA5}">
                      <a16:colId xmlns:a16="http://schemas.microsoft.com/office/drawing/2014/main" val="2670798473"/>
                    </a:ext>
                  </a:extLst>
                </a:gridCol>
                <a:gridCol w="2702003">
                  <a:extLst>
                    <a:ext uri="{9D8B030D-6E8A-4147-A177-3AD203B41FA5}">
                      <a16:colId xmlns:a16="http://schemas.microsoft.com/office/drawing/2014/main" val="20004"/>
                    </a:ext>
                  </a:extLst>
                </a:gridCol>
              </a:tblGrid>
              <a:tr h="243084">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Lotto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Descrizione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Attivazione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Scadenza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it-IT" sz="1100" b="1" noProof="0" dirty="0">
                          <a:solidFill>
                            <a:srgbClr val="404040"/>
                          </a:solidFill>
                          <a:latin typeface="+mn-lt"/>
                        </a:rPr>
                        <a:t>Stato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Fornitori</a:t>
                      </a:r>
                      <a:endParaRPr lang="it-IT" sz="1100" b="0" dirty="0">
                        <a:solidFill>
                          <a:srgbClr val="404040"/>
                        </a:solidFill>
                        <a:latin typeface="+mn-lt"/>
                      </a:endParaRPr>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50856">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algn="ctr"/>
                      <a:r>
                        <a:rPr lang="it-IT" sz="1800" b="1" dirty="0">
                          <a:solidFill>
                            <a:srgbClr val="821B4C"/>
                          </a:solidFill>
                          <a:latin typeface="+mn-lt"/>
                        </a:rPr>
                        <a:t>1</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Fornitura di Licenze d’uso Microsoft Enterprise Agreement e dei servizi connessi per le Pubbliche Amministrazioni</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04/12/2020</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24/10/2023</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l" defTabSz="497937" rtl="0" eaLnBrk="1" fontAlgn="auto" latinLnBrk="0" hangingPunct="1">
                        <a:lnSpc>
                          <a:spcPct val="100000"/>
                        </a:lnSpc>
                        <a:spcBef>
                          <a:spcPts val="0"/>
                        </a:spcBef>
                        <a:spcAft>
                          <a:spcPts val="0"/>
                        </a:spcAft>
                        <a:buClrTx/>
                        <a:buSzTx/>
                        <a:buFontTx/>
                        <a:buNone/>
                        <a:tabLst/>
                        <a:defRPr/>
                      </a:pPr>
                      <a:endParaRPr lang="it-IT" sz="1200" kern="1200" dirty="0">
                        <a:solidFill>
                          <a:schemeClr val="tx2"/>
                        </a:solidFill>
                        <a:effectLst/>
                        <a:latin typeface="Calibri" panose="020F0502020204030204" pitchFamily="34" charset="0"/>
                        <a:ea typeface="Calibri" panose="020F0502020204030204" pitchFamily="34" charset="0"/>
                        <a:cs typeface="+mn-cs"/>
                      </a:endParaRPr>
                    </a:p>
                  </a:txBody>
                  <a:tcPr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177800" marR="0" lvl="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Telecom Italia S.p.A.</a:t>
                      </a:r>
                    </a:p>
                  </a:txBody>
                  <a:tcPr marL="0" marR="0" marT="0"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63" name="Picture 4">
            <a:extLst>
              <a:ext uri="{FF2B5EF4-FFF2-40B4-BE49-F238E27FC236}">
                <a16:creationId xmlns:a16="http://schemas.microsoft.com/office/drawing/2014/main" id="{4865E429-E10C-4D44-8C18-02165A02A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6900" y="1965361"/>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38" name="CasellaDiTesto 37">
            <a:extLst>
              <a:ext uri="{FF2B5EF4-FFF2-40B4-BE49-F238E27FC236}">
                <a16:creationId xmlns:a16="http://schemas.microsoft.com/office/drawing/2014/main" id="{37586D21-BA75-42A3-827F-342EA1B5BA97}"/>
              </a:ext>
            </a:extLst>
          </p:cNvPr>
          <p:cNvSpPr txBox="1"/>
          <p:nvPr/>
        </p:nvSpPr>
        <p:spPr>
          <a:xfrm>
            <a:off x="1422415" y="1149810"/>
            <a:ext cx="1944216" cy="246221"/>
          </a:xfrm>
          <a:prstGeom prst="rect">
            <a:avLst/>
          </a:prstGeom>
          <a:noFill/>
        </p:spPr>
        <p:txBody>
          <a:bodyPr wrap="square">
            <a:spAutoFit/>
          </a:bodyPr>
          <a:lstStyle/>
          <a:p>
            <a:r>
              <a:rPr lang="it-IT" sz="1000" b="1" dirty="0">
                <a:solidFill>
                  <a:srgbClr val="404040"/>
                </a:solidFill>
                <a:latin typeface="+mn-lt"/>
              </a:rPr>
              <a:t>MERCEOLOGICI</a:t>
            </a:r>
            <a:endParaRPr lang="it-IT" sz="1000" b="1" dirty="0"/>
          </a:p>
        </p:txBody>
      </p:sp>
      <p:grpSp>
        <p:nvGrpSpPr>
          <p:cNvPr id="39" name="Gruppo 38">
            <a:extLst>
              <a:ext uri="{FF2B5EF4-FFF2-40B4-BE49-F238E27FC236}">
                <a16:creationId xmlns:a16="http://schemas.microsoft.com/office/drawing/2014/main" id="{5B40962C-2E54-4C9F-B5B8-E16DDA3BD256}"/>
              </a:ext>
            </a:extLst>
          </p:cNvPr>
          <p:cNvGrpSpPr/>
          <p:nvPr/>
        </p:nvGrpSpPr>
        <p:grpSpPr>
          <a:xfrm>
            <a:off x="1180279" y="1172497"/>
            <a:ext cx="188236" cy="200846"/>
            <a:chOff x="3060700" y="4723156"/>
            <a:chExt cx="1401951" cy="1495873"/>
          </a:xfrm>
        </p:grpSpPr>
        <p:sp>
          <p:nvSpPr>
            <p:cNvPr id="41" name="Elemento grafico 41">
              <a:extLst>
                <a:ext uri="{FF2B5EF4-FFF2-40B4-BE49-F238E27FC236}">
                  <a16:creationId xmlns:a16="http://schemas.microsoft.com/office/drawing/2014/main" id="{D55AB854-B6B2-456D-B415-7A05C0B5255D}"/>
                </a:ext>
              </a:extLst>
            </p:cNvPr>
            <p:cNvSpPr/>
            <p:nvPr/>
          </p:nvSpPr>
          <p:spPr>
            <a:xfrm>
              <a:off x="3060700" y="4723156"/>
              <a:ext cx="1401951" cy="1495873"/>
            </a:xfrm>
            <a:custGeom>
              <a:avLst/>
              <a:gdLst>
                <a:gd name="connsiteX0" fmla="*/ 1389682 w 1401951"/>
                <a:gd name="connsiteY0" fmla="*/ 330258 h 1495873"/>
                <a:gd name="connsiteX1" fmla="*/ 710470 w 1401951"/>
                <a:gd name="connsiteY1" fmla="*/ 2191 h 1495873"/>
                <a:gd name="connsiteX2" fmla="*/ 691482 w 1401951"/>
                <a:gd name="connsiteY2" fmla="*/ 2191 h 1495873"/>
                <a:gd name="connsiteX3" fmla="*/ 12270 w 1401951"/>
                <a:gd name="connsiteY3" fmla="*/ 330258 h 1495873"/>
                <a:gd name="connsiteX4" fmla="*/ 0 w 1401951"/>
                <a:gd name="connsiteY4" fmla="*/ 350123 h 1495873"/>
                <a:gd name="connsiteX5" fmla="*/ 0 w 1401951"/>
                <a:gd name="connsiteY5" fmla="*/ 1146188 h 1495873"/>
                <a:gd name="connsiteX6" fmla="*/ 12270 w 1401951"/>
                <a:gd name="connsiteY6" fmla="*/ 1166054 h 1495873"/>
                <a:gd name="connsiteX7" fmla="*/ 691482 w 1401951"/>
                <a:gd name="connsiteY7" fmla="*/ 1493828 h 1495873"/>
                <a:gd name="connsiteX8" fmla="*/ 701122 w 1401951"/>
                <a:gd name="connsiteY8" fmla="*/ 1495873 h 1495873"/>
                <a:gd name="connsiteX9" fmla="*/ 710762 w 1401951"/>
                <a:gd name="connsiteY9" fmla="*/ 1493828 h 1495873"/>
                <a:gd name="connsiteX10" fmla="*/ 1389682 w 1401951"/>
                <a:gd name="connsiteY10" fmla="*/ 1165762 h 1495873"/>
                <a:gd name="connsiteX11" fmla="*/ 1401952 w 1401951"/>
                <a:gd name="connsiteY11" fmla="*/ 1145896 h 1495873"/>
                <a:gd name="connsiteX12" fmla="*/ 1401952 w 1401951"/>
                <a:gd name="connsiteY12" fmla="*/ 349831 h 1495873"/>
                <a:gd name="connsiteX13" fmla="*/ 1389682 w 1401951"/>
                <a:gd name="connsiteY13" fmla="*/ 330258 h 1495873"/>
                <a:gd name="connsiteX14" fmla="*/ 701122 w 1401951"/>
                <a:gd name="connsiteY14" fmla="*/ 46303 h 1495873"/>
                <a:gd name="connsiteX15" fmla="*/ 1329795 w 1401951"/>
                <a:gd name="connsiteY15" fmla="*/ 349831 h 1495873"/>
                <a:gd name="connsiteX16" fmla="*/ 1147503 w 1401951"/>
                <a:gd name="connsiteY16" fmla="*/ 437763 h 1495873"/>
                <a:gd name="connsiteX17" fmla="*/ 1143705 w 1401951"/>
                <a:gd name="connsiteY17" fmla="*/ 435426 h 1495873"/>
                <a:gd name="connsiteX18" fmla="*/ 519415 w 1401951"/>
                <a:gd name="connsiteY18" fmla="*/ 134236 h 1495873"/>
                <a:gd name="connsiteX19" fmla="*/ 701122 w 1401951"/>
                <a:gd name="connsiteY19" fmla="*/ 46303 h 1495873"/>
                <a:gd name="connsiteX20" fmla="*/ 469752 w 1401951"/>
                <a:gd name="connsiteY20" fmla="*/ 158775 h 1495873"/>
                <a:gd name="connsiteX21" fmla="*/ 1097548 w 1401951"/>
                <a:gd name="connsiteY21" fmla="*/ 461718 h 1495873"/>
                <a:gd name="connsiteX22" fmla="*/ 969009 w 1401951"/>
                <a:gd name="connsiteY22" fmla="*/ 523651 h 1495873"/>
                <a:gd name="connsiteX23" fmla="*/ 341505 w 1401951"/>
                <a:gd name="connsiteY23" fmla="*/ 221000 h 1495873"/>
                <a:gd name="connsiteX24" fmla="*/ 469752 w 1401951"/>
                <a:gd name="connsiteY24" fmla="*/ 158775 h 1495873"/>
                <a:gd name="connsiteX25" fmla="*/ 1112447 w 1401951"/>
                <a:gd name="connsiteY25" fmla="*/ 503493 h 1495873"/>
                <a:gd name="connsiteX26" fmla="*/ 1112447 w 1401951"/>
                <a:gd name="connsiteY26" fmla="*/ 732819 h 1495873"/>
                <a:gd name="connsiteX27" fmla="*/ 992380 w 1401951"/>
                <a:gd name="connsiteY27" fmla="*/ 790661 h 1495873"/>
                <a:gd name="connsiteX28" fmla="*/ 992380 w 1401951"/>
                <a:gd name="connsiteY28" fmla="*/ 561336 h 1495873"/>
                <a:gd name="connsiteX29" fmla="*/ 1112447 w 1401951"/>
                <a:gd name="connsiteY29" fmla="*/ 503493 h 1495873"/>
                <a:gd name="connsiteX30" fmla="*/ 1358132 w 1401951"/>
                <a:gd name="connsiteY30" fmla="*/ 1132458 h 1495873"/>
                <a:gd name="connsiteX31" fmla="*/ 722740 w 1401951"/>
                <a:gd name="connsiteY31" fmla="*/ 1439199 h 1495873"/>
                <a:gd name="connsiteX32" fmla="*/ 722740 w 1401951"/>
                <a:gd name="connsiteY32" fmla="*/ 691628 h 1495873"/>
                <a:gd name="connsiteX33" fmla="*/ 874358 w 1401951"/>
                <a:gd name="connsiteY33" fmla="*/ 618594 h 1495873"/>
                <a:gd name="connsiteX34" fmla="*/ 884582 w 1401951"/>
                <a:gd name="connsiteY34" fmla="*/ 589381 h 1495873"/>
                <a:gd name="connsiteX35" fmla="*/ 855369 w 1401951"/>
                <a:gd name="connsiteY35" fmla="*/ 579156 h 1495873"/>
                <a:gd name="connsiteX36" fmla="*/ 701122 w 1401951"/>
                <a:gd name="connsiteY36" fmla="*/ 653358 h 1495873"/>
                <a:gd name="connsiteX37" fmla="*/ 640358 w 1401951"/>
                <a:gd name="connsiteY37" fmla="*/ 624145 h 1495873"/>
                <a:gd name="connsiteX38" fmla="*/ 611145 w 1401951"/>
                <a:gd name="connsiteY38" fmla="*/ 634369 h 1495873"/>
                <a:gd name="connsiteX39" fmla="*/ 621369 w 1401951"/>
                <a:gd name="connsiteY39" fmla="*/ 663583 h 1495873"/>
                <a:gd name="connsiteX40" fmla="*/ 679212 w 1401951"/>
                <a:gd name="connsiteY40" fmla="*/ 691628 h 1495873"/>
                <a:gd name="connsiteX41" fmla="*/ 679212 w 1401951"/>
                <a:gd name="connsiteY41" fmla="*/ 1439199 h 1495873"/>
                <a:gd name="connsiteX42" fmla="*/ 43820 w 1401951"/>
                <a:gd name="connsiteY42" fmla="*/ 1132458 h 1495873"/>
                <a:gd name="connsiteX43" fmla="*/ 43820 w 1401951"/>
                <a:gd name="connsiteY43" fmla="*/ 384887 h 1495873"/>
                <a:gd name="connsiteX44" fmla="*/ 527594 w 1401951"/>
                <a:gd name="connsiteY44" fmla="*/ 618302 h 1495873"/>
                <a:gd name="connsiteX45" fmla="*/ 537235 w 1401951"/>
                <a:gd name="connsiteY45" fmla="*/ 620347 h 1495873"/>
                <a:gd name="connsiteX46" fmla="*/ 557100 w 1401951"/>
                <a:gd name="connsiteY46" fmla="*/ 608077 h 1495873"/>
                <a:gd name="connsiteX47" fmla="*/ 546875 w 1401951"/>
                <a:gd name="connsiteY47" fmla="*/ 578864 h 1495873"/>
                <a:gd name="connsiteX48" fmla="*/ 72449 w 1401951"/>
                <a:gd name="connsiteY48" fmla="*/ 349831 h 1495873"/>
                <a:gd name="connsiteX49" fmla="*/ 290089 w 1401951"/>
                <a:gd name="connsiteY49" fmla="*/ 244662 h 1495873"/>
                <a:gd name="connsiteX50" fmla="*/ 948268 w 1401951"/>
                <a:gd name="connsiteY50" fmla="*/ 562504 h 1495873"/>
                <a:gd name="connsiteX51" fmla="*/ 948560 w 1401951"/>
                <a:gd name="connsiteY51" fmla="*/ 562797 h 1495873"/>
                <a:gd name="connsiteX52" fmla="*/ 948560 w 1401951"/>
                <a:gd name="connsiteY52" fmla="*/ 825717 h 1495873"/>
                <a:gd name="connsiteX53" fmla="*/ 958784 w 1401951"/>
                <a:gd name="connsiteY53" fmla="*/ 844414 h 1495873"/>
                <a:gd name="connsiteX54" fmla="*/ 970470 w 1401951"/>
                <a:gd name="connsiteY54" fmla="*/ 847627 h 1495873"/>
                <a:gd name="connsiteX55" fmla="*/ 980110 w 1401951"/>
                <a:gd name="connsiteY55" fmla="*/ 845582 h 1495873"/>
                <a:gd name="connsiteX56" fmla="*/ 1143997 w 1401951"/>
                <a:gd name="connsiteY56" fmla="*/ 766414 h 1495873"/>
                <a:gd name="connsiteX57" fmla="*/ 1156267 w 1401951"/>
                <a:gd name="connsiteY57" fmla="*/ 746549 h 1495873"/>
                <a:gd name="connsiteX58" fmla="*/ 1156267 w 1401951"/>
                <a:gd name="connsiteY58" fmla="*/ 482167 h 1495873"/>
                <a:gd name="connsiteX59" fmla="*/ 1358424 w 1401951"/>
                <a:gd name="connsiteY59" fmla="*/ 384595 h 1495873"/>
                <a:gd name="connsiteX60" fmla="*/ 1358132 w 1401951"/>
                <a:gd name="connsiteY60" fmla="*/ 1132458 h 1495873"/>
                <a:gd name="connsiteX61" fmla="*/ 1358132 w 1401951"/>
                <a:gd name="connsiteY61" fmla="*/ 1132458 h 149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01951" h="1495873">
                  <a:moveTo>
                    <a:pt x="1389682" y="330258"/>
                  </a:moveTo>
                  <a:lnTo>
                    <a:pt x="710470" y="2191"/>
                  </a:lnTo>
                  <a:cubicBezTo>
                    <a:pt x="704336" y="-730"/>
                    <a:pt x="697324" y="-730"/>
                    <a:pt x="691482" y="2191"/>
                  </a:cubicBezTo>
                  <a:lnTo>
                    <a:pt x="12270" y="330258"/>
                  </a:lnTo>
                  <a:cubicBezTo>
                    <a:pt x="4674" y="334055"/>
                    <a:pt x="0" y="341651"/>
                    <a:pt x="0" y="350123"/>
                  </a:cubicBezTo>
                  <a:lnTo>
                    <a:pt x="0" y="1146188"/>
                  </a:lnTo>
                  <a:cubicBezTo>
                    <a:pt x="0" y="1154660"/>
                    <a:pt x="4674" y="1162256"/>
                    <a:pt x="12270" y="1166054"/>
                  </a:cubicBezTo>
                  <a:lnTo>
                    <a:pt x="691482" y="1493828"/>
                  </a:lnTo>
                  <a:cubicBezTo>
                    <a:pt x="694403" y="1495289"/>
                    <a:pt x="697616" y="1495873"/>
                    <a:pt x="701122" y="1495873"/>
                  </a:cubicBezTo>
                  <a:cubicBezTo>
                    <a:pt x="704336" y="1495873"/>
                    <a:pt x="707549" y="1495289"/>
                    <a:pt x="710762" y="1493828"/>
                  </a:cubicBezTo>
                  <a:lnTo>
                    <a:pt x="1389682" y="1165762"/>
                  </a:lnTo>
                  <a:cubicBezTo>
                    <a:pt x="1397278" y="1161964"/>
                    <a:pt x="1401952" y="1154368"/>
                    <a:pt x="1401952" y="1145896"/>
                  </a:cubicBezTo>
                  <a:lnTo>
                    <a:pt x="1401952" y="349831"/>
                  </a:lnTo>
                  <a:cubicBezTo>
                    <a:pt x="1401952" y="341359"/>
                    <a:pt x="1397278" y="333763"/>
                    <a:pt x="1389682" y="330258"/>
                  </a:cubicBezTo>
                  <a:close/>
                  <a:moveTo>
                    <a:pt x="701122" y="46303"/>
                  </a:moveTo>
                  <a:lnTo>
                    <a:pt x="1329795" y="349831"/>
                  </a:lnTo>
                  <a:lnTo>
                    <a:pt x="1147503" y="437763"/>
                  </a:lnTo>
                  <a:cubicBezTo>
                    <a:pt x="1146335" y="436887"/>
                    <a:pt x="1145166" y="436010"/>
                    <a:pt x="1143705" y="435426"/>
                  </a:cubicBezTo>
                  <a:lnTo>
                    <a:pt x="519415" y="134236"/>
                  </a:lnTo>
                  <a:lnTo>
                    <a:pt x="701122" y="46303"/>
                  </a:lnTo>
                  <a:close/>
                  <a:moveTo>
                    <a:pt x="469752" y="158775"/>
                  </a:moveTo>
                  <a:lnTo>
                    <a:pt x="1097548" y="461718"/>
                  </a:lnTo>
                  <a:lnTo>
                    <a:pt x="969009" y="523651"/>
                  </a:lnTo>
                  <a:lnTo>
                    <a:pt x="341505" y="221000"/>
                  </a:lnTo>
                  <a:lnTo>
                    <a:pt x="469752" y="158775"/>
                  </a:lnTo>
                  <a:close/>
                  <a:moveTo>
                    <a:pt x="1112447" y="503493"/>
                  </a:moveTo>
                  <a:lnTo>
                    <a:pt x="1112447" y="732819"/>
                  </a:lnTo>
                  <a:lnTo>
                    <a:pt x="992380" y="790661"/>
                  </a:lnTo>
                  <a:lnTo>
                    <a:pt x="992380" y="561336"/>
                  </a:lnTo>
                  <a:lnTo>
                    <a:pt x="1112447" y="503493"/>
                  </a:lnTo>
                  <a:close/>
                  <a:moveTo>
                    <a:pt x="1358132" y="1132458"/>
                  </a:moveTo>
                  <a:lnTo>
                    <a:pt x="722740" y="1439199"/>
                  </a:lnTo>
                  <a:lnTo>
                    <a:pt x="722740" y="691628"/>
                  </a:lnTo>
                  <a:lnTo>
                    <a:pt x="874358" y="618594"/>
                  </a:lnTo>
                  <a:cubicBezTo>
                    <a:pt x="885167" y="613336"/>
                    <a:pt x="889841" y="600190"/>
                    <a:pt x="884582" y="589381"/>
                  </a:cubicBezTo>
                  <a:cubicBezTo>
                    <a:pt x="879324" y="578572"/>
                    <a:pt x="866178" y="573898"/>
                    <a:pt x="855369" y="579156"/>
                  </a:cubicBezTo>
                  <a:lnTo>
                    <a:pt x="701122" y="653358"/>
                  </a:lnTo>
                  <a:lnTo>
                    <a:pt x="640358" y="624145"/>
                  </a:lnTo>
                  <a:cubicBezTo>
                    <a:pt x="629549" y="618886"/>
                    <a:pt x="616403" y="623560"/>
                    <a:pt x="611145" y="634369"/>
                  </a:cubicBezTo>
                  <a:cubicBezTo>
                    <a:pt x="605886" y="645178"/>
                    <a:pt x="610560" y="658324"/>
                    <a:pt x="621369" y="663583"/>
                  </a:cubicBezTo>
                  <a:lnTo>
                    <a:pt x="679212" y="691628"/>
                  </a:lnTo>
                  <a:lnTo>
                    <a:pt x="679212" y="1439199"/>
                  </a:lnTo>
                  <a:lnTo>
                    <a:pt x="43820" y="1132458"/>
                  </a:lnTo>
                  <a:lnTo>
                    <a:pt x="43820" y="384887"/>
                  </a:lnTo>
                  <a:lnTo>
                    <a:pt x="527594" y="618302"/>
                  </a:lnTo>
                  <a:cubicBezTo>
                    <a:pt x="530808" y="619763"/>
                    <a:pt x="534021" y="620347"/>
                    <a:pt x="537235" y="620347"/>
                  </a:cubicBezTo>
                  <a:cubicBezTo>
                    <a:pt x="545415" y="620347"/>
                    <a:pt x="553302" y="615673"/>
                    <a:pt x="557100" y="608077"/>
                  </a:cubicBezTo>
                  <a:cubicBezTo>
                    <a:pt x="562358" y="597268"/>
                    <a:pt x="557684" y="584122"/>
                    <a:pt x="546875" y="578864"/>
                  </a:cubicBezTo>
                  <a:lnTo>
                    <a:pt x="72449" y="349831"/>
                  </a:lnTo>
                  <a:lnTo>
                    <a:pt x="290089" y="244662"/>
                  </a:lnTo>
                  <a:lnTo>
                    <a:pt x="948268" y="562504"/>
                  </a:lnTo>
                  <a:cubicBezTo>
                    <a:pt x="948268" y="562504"/>
                    <a:pt x="948560" y="562797"/>
                    <a:pt x="948560" y="562797"/>
                  </a:cubicBezTo>
                  <a:lnTo>
                    <a:pt x="948560" y="825717"/>
                  </a:lnTo>
                  <a:cubicBezTo>
                    <a:pt x="948560" y="833313"/>
                    <a:pt x="952357" y="840324"/>
                    <a:pt x="958784" y="844414"/>
                  </a:cubicBezTo>
                  <a:cubicBezTo>
                    <a:pt x="962290" y="846751"/>
                    <a:pt x="966380" y="847627"/>
                    <a:pt x="970470" y="847627"/>
                  </a:cubicBezTo>
                  <a:cubicBezTo>
                    <a:pt x="973683" y="847627"/>
                    <a:pt x="976897" y="847043"/>
                    <a:pt x="980110" y="845582"/>
                  </a:cubicBezTo>
                  <a:lnTo>
                    <a:pt x="1143997" y="766414"/>
                  </a:lnTo>
                  <a:cubicBezTo>
                    <a:pt x="1151593" y="762616"/>
                    <a:pt x="1156267" y="755021"/>
                    <a:pt x="1156267" y="746549"/>
                  </a:cubicBezTo>
                  <a:lnTo>
                    <a:pt x="1156267" y="482167"/>
                  </a:lnTo>
                  <a:lnTo>
                    <a:pt x="1358424" y="384595"/>
                  </a:lnTo>
                  <a:lnTo>
                    <a:pt x="1358132" y="1132458"/>
                  </a:lnTo>
                  <a:lnTo>
                    <a:pt x="1358132" y="1132458"/>
                  </a:lnTo>
                  <a:close/>
                </a:path>
              </a:pathLst>
            </a:custGeom>
            <a:solidFill>
              <a:srgbClr val="313840"/>
            </a:solidFill>
            <a:ln w="2917" cap="flat">
              <a:noFill/>
              <a:prstDash val="solid"/>
              <a:miter/>
            </a:ln>
          </p:spPr>
          <p:txBody>
            <a:bodyPr rtlCol="0" anchor="ctr"/>
            <a:lstStyle/>
            <a:p>
              <a:endParaRPr lang="it-IT"/>
            </a:p>
          </p:txBody>
        </p:sp>
        <p:sp>
          <p:nvSpPr>
            <p:cNvPr id="42" name="Elemento grafico 41">
              <a:extLst>
                <a:ext uri="{FF2B5EF4-FFF2-40B4-BE49-F238E27FC236}">
                  <a16:creationId xmlns:a16="http://schemas.microsoft.com/office/drawing/2014/main" id="{D55AB854-B6B2-456D-B415-7A05C0B5255D}"/>
                </a:ext>
              </a:extLst>
            </p:cNvPr>
            <p:cNvSpPr/>
            <p:nvPr/>
          </p:nvSpPr>
          <p:spPr>
            <a:xfrm>
              <a:off x="3154355" y="5720237"/>
              <a:ext cx="143495" cy="91849"/>
            </a:xfrm>
            <a:custGeom>
              <a:avLst/>
              <a:gdLst>
                <a:gd name="connsiteX0" fmla="*/ 130995 w 143495"/>
                <a:gd name="connsiteY0" fmla="*/ 50366 h 91849"/>
                <a:gd name="connsiteX1" fmla="*/ 31378 w 143495"/>
                <a:gd name="connsiteY1" fmla="*/ 2164 h 91849"/>
                <a:gd name="connsiteX2" fmla="*/ 2164 w 143495"/>
                <a:gd name="connsiteY2" fmla="*/ 12389 h 91849"/>
                <a:gd name="connsiteX3" fmla="*/ 12389 w 143495"/>
                <a:gd name="connsiteY3" fmla="*/ 41602 h 91849"/>
                <a:gd name="connsiteX4" fmla="*/ 112007 w 143495"/>
                <a:gd name="connsiteY4" fmla="*/ 89805 h 91849"/>
                <a:gd name="connsiteX5" fmla="*/ 121647 w 143495"/>
                <a:gd name="connsiteY5" fmla="*/ 91850 h 91849"/>
                <a:gd name="connsiteX6" fmla="*/ 141512 w 143495"/>
                <a:gd name="connsiteY6" fmla="*/ 79580 h 91849"/>
                <a:gd name="connsiteX7" fmla="*/ 130995 w 143495"/>
                <a:gd name="connsiteY7" fmla="*/ 50366 h 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495" h="91849">
                  <a:moveTo>
                    <a:pt x="130995" y="50366"/>
                  </a:moveTo>
                  <a:lnTo>
                    <a:pt x="31378" y="2164"/>
                  </a:lnTo>
                  <a:cubicBezTo>
                    <a:pt x="20569" y="-3094"/>
                    <a:pt x="7423" y="1580"/>
                    <a:pt x="2164" y="12389"/>
                  </a:cubicBezTo>
                  <a:cubicBezTo>
                    <a:pt x="-3094" y="23198"/>
                    <a:pt x="1580" y="36344"/>
                    <a:pt x="12389" y="41602"/>
                  </a:cubicBezTo>
                  <a:lnTo>
                    <a:pt x="112007" y="89805"/>
                  </a:lnTo>
                  <a:cubicBezTo>
                    <a:pt x="115220" y="91265"/>
                    <a:pt x="118434" y="91850"/>
                    <a:pt x="121647" y="91850"/>
                  </a:cubicBezTo>
                  <a:cubicBezTo>
                    <a:pt x="129827" y="91850"/>
                    <a:pt x="137715" y="87175"/>
                    <a:pt x="141512" y="79580"/>
                  </a:cubicBezTo>
                  <a:cubicBezTo>
                    <a:pt x="146479" y="68771"/>
                    <a:pt x="141804" y="55625"/>
                    <a:pt x="130995" y="50366"/>
                  </a:cubicBezTo>
                  <a:close/>
                </a:path>
              </a:pathLst>
            </a:custGeom>
            <a:solidFill>
              <a:srgbClr val="313840"/>
            </a:solidFill>
            <a:ln w="2917" cap="flat">
              <a:noFill/>
              <a:prstDash val="solid"/>
              <a:miter/>
            </a:ln>
          </p:spPr>
          <p:txBody>
            <a:bodyPr rtlCol="0" anchor="ctr"/>
            <a:lstStyle/>
            <a:p>
              <a:endParaRPr lang="it-IT"/>
            </a:p>
          </p:txBody>
        </p:sp>
        <p:sp>
          <p:nvSpPr>
            <p:cNvPr id="47" name="Elemento grafico 41">
              <a:extLst>
                <a:ext uri="{FF2B5EF4-FFF2-40B4-BE49-F238E27FC236}">
                  <a16:creationId xmlns:a16="http://schemas.microsoft.com/office/drawing/2014/main" id="{D55AB854-B6B2-456D-B415-7A05C0B5255D}"/>
                </a:ext>
              </a:extLst>
            </p:cNvPr>
            <p:cNvSpPr/>
            <p:nvPr/>
          </p:nvSpPr>
          <p:spPr>
            <a:xfrm>
              <a:off x="3154355" y="5616237"/>
              <a:ext cx="235225" cy="135961"/>
            </a:xfrm>
            <a:custGeom>
              <a:avLst/>
              <a:gdLst>
                <a:gd name="connsiteX0" fmla="*/ 222726 w 235225"/>
                <a:gd name="connsiteY0" fmla="*/ 94479 h 135961"/>
                <a:gd name="connsiteX1" fmla="*/ 31378 w 235225"/>
                <a:gd name="connsiteY1" fmla="*/ 2164 h 135961"/>
                <a:gd name="connsiteX2" fmla="*/ 2164 w 235225"/>
                <a:gd name="connsiteY2" fmla="*/ 12389 h 135961"/>
                <a:gd name="connsiteX3" fmla="*/ 12389 w 235225"/>
                <a:gd name="connsiteY3" fmla="*/ 41602 h 135961"/>
                <a:gd name="connsiteX4" fmla="*/ 203737 w 235225"/>
                <a:gd name="connsiteY4" fmla="*/ 133917 h 135961"/>
                <a:gd name="connsiteX5" fmla="*/ 213377 w 235225"/>
                <a:gd name="connsiteY5" fmla="*/ 135962 h 135961"/>
                <a:gd name="connsiteX6" fmla="*/ 233242 w 235225"/>
                <a:gd name="connsiteY6" fmla="*/ 123692 h 135961"/>
                <a:gd name="connsiteX7" fmla="*/ 222726 w 235225"/>
                <a:gd name="connsiteY7" fmla="*/ 94479 h 13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225" h="135961">
                  <a:moveTo>
                    <a:pt x="222726" y="94479"/>
                  </a:moveTo>
                  <a:lnTo>
                    <a:pt x="31378" y="2164"/>
                  </a:lnTo>
                  <a:cubicBezTo>
                    <a:pt x="20569" y="-3094"/>
                    <a:pt x="7423" y="1580"/>
                    <a:pt x="2164" y="12389"/>
                  </a:cubicBezTo>
                  <a:cubicBezTo>
                    <a:pt x="-3094" y="23198"/>
                    <a:pt x="1580" y="36344"/>
                    <a:pt x="12389" y="41602"/>
                  </a:cubicBezTo>
                  <a:lnTo>
                    <a:pt x="203737" y="133917"/>
                  </a:lnTo>
                  <a:cubicBezTo>
                    <a:pt x="206950" y="135377"/>
                    <a:pt x="210164" y="135962"/>
                    <a:pt x="213377" y="135962"/>
                  </a:cubicBezTo>
                  <a:cubicBezTo>
                    <a:pt x="221557" y="135962"/>
                    <a:pt x="229445" y="131288"/>
                    <a:pt x="233242" y="123692"/>
                  </a:cubicBezTo>
                  <a:cubicBezTo>
                    <a:pt x="238209" y="112883"/>
                    <a:pt x="233535" y="99737"/>
                    <a:pt x="222726" y="94479"/>
                  </a:cubicBezTo>
                  <a:close/>
                </a:path>
              </a:pathLst>
            </a:custGeom>
            <a:solidFill>
              <a:srgbClr val="313840"/>
            </a:solidFill>
            <a:ln w="2917" cap="flat">
              <a:noFill/>
              <a:prstDash val="solid"/>
              <a:miter/>
            </a:ln>
          </p:spPr>
          <p:txBody>
            <a:bodyPr rtlCol="0" anchor="ctr"/>
            <a:lstStyle/>
            <a:p>
              <a:endParaRPr lang="it-IT"/>
            </a:p>
          </p:txBody>
        </p:sp>
      </p:grpSp>
      <p:sp>
        <p:nvSpPr>
          <p:cNvPr id="33" name="CasellaDiTesto 32">
            <a:extLst>
              <a:ext uri="{FF2B5EF4-FFF2-40B4-BE49-F238E27FC236}">
                <a16:creationId xmlns:a16="http://schemas.microsoft.com/office/drawing/2014/main" id="{CE59B404-CE90-4190-B0E1-A638FE24AC7F}"/>
              </a:ext>
            </a:extLst>
          </p:cNvPr>
          <p:cNvSpPr txBox="1"/>
          <p:nvPr/>
        </p:nvSpPr>
        <p:spPr>
          <a:xfrm>
            <a:off x="7651306" y="236664"/>
            <a:ext cx="1224136" cy="253916"/>
          </a:xfrm>
          <a:prstGeom prst="rect">
            <a:avLst/>
          </a:prstGeom>
          <a:noFill/>
        </p:spPr>
        <p:txBody>
          <a:bodyPr wrap="square">
            <a:spAutoFit/>
          </a:bodyPr>
          <a:lstStyle/>
          <a:p>
            <a:pPr>
              <a:spcAft>
                <a:spcPts val="450"/>
              </a:spcAft>
            </a:pPr>
            <a:r>
              <a:rPr lang="it-IT" sz="1050" b="1" dirty="0">
                <a:solidFill>
                  <a:schemeClr val="tx1">
                    <a:lumMod val="75000"/>
                    <a:lumOff val="25000"/>
                  </a:schemeClr>
                </a:solidFill>
              </a:rPr>
              <a:t>Legenda stati</a:t>
            </a:r>
          </a:p>
        </p:txBody>
      </p:sp>
      <p:pic>
        <p:nvPicPr>
          <p:cNvPr id="36" name="Picture 14" descr="Anteprima immagine">
            <a:extLst>
              <a:ext uri="{FF2B5EF4-FFF2-40B4-BE49-F238E27FC236}">
                <a16:creationId xmlns:a16="http://schemas.microsoft.com/office/drawing/2014/main" id="{7C51E9F3-5FBC-4679-BFE1-7FA3464FB6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9652" y="516793"/>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37" name="CasellaDiTesto 36">
            <a:extLst>
              <a:ext uri="{FF2B5EF4-FFF2-40B4-BE49-F238E27FC236}">
                <a16:creationId xmlns:a16="http://schemas.microsoft.com/office/drawing/2014/main" id="{B480F62B-3DAC-4A6B-9C9B-7AB96FC063BD}"/>
              </a:ext>
            </a:extLst>
          </p:cNvPr>
          <p:cNvSpPr txBox="1"/>
          <p:nvPr/>
        </p:nvSpPr>
        <p:spPr>
          <a:xfrm>
            <a:off x="7917254" y="499071"/>
            <a:ext cx="681757" cy="215444"/>
          </a:xfrm>
          <a:prstGeom prst="rect">
            <a:avLst/>
          </a:prstGeom>
          <a:noFill/>
        </p:spPr>
        <p:txBody>
          <a:bodyPr wrap="square">
            <a:spAutoFit/>
          </a:bodyPr>
          <a:lstStyle/>
          <a:p>
            <a:pPr algn="l"/>
            <a:r>
              <a:rPr lang="it-IT" sz="800" b="0" kern="1200" dirty="0">
                <a:solidFill>
                  <a:srgbClr val="404040"/>
                </a:solidFill>
                <a:effectLst/>
                <a:latin typeface="+mn-lt"/>
              </a:rPr>
              <a:t>Pubblicato</a:t>
            </a:r>
            <a:endParaRPr lang="it-IT" sz="800" b="0" kern="1200" dirty="0">
              <a:solidFill>
                <a:srgbClr val="404040"/>
              </a:solidFill>
              <a:effectLst/>
              <a:latin typeface="+mn-lt"/>
              <a:ea typeface="+mn-ea"/>
              <a:cs typeface="+mn-cs"/>
            </a:endParaRPr>
          </a:p>
        </p:txBody>
      </p:sp>
      <p:pic>
        <p:nvPicPr>
          <p:cNvPr id="40" name="Picture 8" descr="Anteprima immagine">
            <a:extLst>
              <a:ext uri="{FF2B5EF4-FFF2-40B4-BE49-F238E27FC236}">
                <a16:creationId xmlns:a16="http://schemas.microsoft.com/office/drawing/2014/main" id="{107D2EA1-9424-4EA1-928C-00C170C991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2820"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3" name="CasellaDiTesto 42">
            <a:extLst>
              <a:ext uri="{FF2B5EF4-FFF2-40B4-BE49-F238E27FC236}">
                <a16:creationId xmlns:a16="http://schemas.microsoft.com/office/drawing/2014/main" id="{B76B23CF-7E44-4534-A008-5E2EB3B1D160}"/>
              </a:ext>
            </a:extLst>
          </p:cNvPr>
          <p:cNvSpPr txBox="1"/>
          <p:nvPr/>
        </p:nvSpPr>
        <p:spPr>
          <a:xfrm>
            <a:off x="8814235" y="499071"/>
            <a:ext cx="681757" cy="215444"/>
          </a:xfrm>
          <a:prstGeom prst="rect">
            <a:avLst/>
          </a:prstGeom>
          <a:noFill/>
        </p:spPr>
        <p:txBody>
          <a:bodyPr wrap="square">
            <a:spAutoFit/>
          </a:bodyPr>
          <a:lstStyle/>
          <a:p>
            <a:pPr algn="l"/>
            <a:r>
              <a:rPr lang="it-IT" sz="800" b="0" kern="1200" dirty="0">
                <a:solidFill>
                  <a:srgbClr val="404040"/>
                </a:solidFill>
                <a:effectLst/>
                <a:latin typeface="+mn-lt"/>
              </a:rPr>
              <a:t>Aggiudicato</a:t>
            </a:r>
            <a:endParaRPr lang="it-IT" sz="800" b="0" kern="1200" dirty="0">
              <a:solidFill>
                <a:srgbClr val="404040"/>
              </a:solidFill>
              <a:effectLst/>
              <a:latin typeface="+mn-lt"/>
              <a:ea typeface="+mn-ea"/>
              <a:cs typeface="+mn-cs"/>
            </a:endParaRPr>
          </a:p>
        </p:txBody>
      </p:sp>
      <p:pic>
        <p:nvPicPr>
          <p:cNvPr id="48" name="Picture 4">
            <a:extLst>
              <a:ext uri="{FF2B5EF4-FFF2-40B4-BE49-F238E27FC236}">
                <a16:creationId xmlns:a16="http://schemas.microsoft.com/office/drawing/2014/main" id="{A5B1E13C-8443-4D20-8EC8-561B7F3070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8757"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9" name="CasellaDiTesto 48">
            <a:extLst>
              <a:ext uri="{FF2B5EF4-FFF2-40B4-BE49-F238E27FC236}">
                <a16:creationId xmlns:a16="http://schemas.microsoft.com/office/drawing/2014/main" id="{563CA58E-343F-43B5-A32C-D5ED96686D98}"/>
              </a:ext>
            </a:extLst>
          </p:cNvPr>
          <p:cNvSpPr txBox="1"/>
          <p:nvPr/>
        </p:nvSpPr>
        <p:spPr>
          <a:xfrm>
            <a:off x="9768676" y="499071"/>
            <a:ext cx="482060" cy="215444"/>
          </a:xfrm>
          <a:prstGeom prst="rect">
            <a:avLst/>
          </a:prstGeom>
          <a:noFill/>
        </p:spPr>
        <p:txBody>
          <a:bodyPr wrap="square">
            <a:spAutoFit/>
          </a:bodyPr>
          <a:lstStyle/>
          <a:p>
            <a:pPr algn="l"/>
            <a:r>
              <a:rPr lang="it-IT" sz="800" b="0" kern="1200" dirty="0">
                <a:solidFill>
                  <a:srgbClr val="404040"/>
                </a:solidFill>
                <a:effectLst/>
                <a:latin typeface="+mn-lt"/>
              </a:rPr>
              <a:t>Attivo</a:t>
            </a:r>
            <a:endParaRPr lang="it-IT" sz="800" b="0" kern="1200" dirty="0">
              <a:solidFill>
                <a:srgbClr val="404040"/>
              </a:solidFill>
              <a:effectLst/>
              <a:latin typeface="+mn-lt"/>
              <a:ea typeface="+mn-ea"/>
              <a:cs typeface="+mn-cs"/>
            </a:endParaRPr>
          </a:p>
        </p:txBody>
      </p:sp>
      <p:pic>
        <p:nvPicPr>
          <p:cNvPr id="50" name="Picture 10" descr="Anteprima immagine">
            <a:extLst>
              <a:ext uri="{FF2B5EF4-FFF2-40B4-BE49-F238E27FC236}">
                <a16:creationId xmlns:a16="http://schemas.microsoft.com/office/drawing/2014/main" id="{A678FE1C-D176-4400-8D15-7BCB2BDB71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4786" y="1008079"/>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51" name="CasellaDiTesto 50">
            <a:extLst>
              <a:ext uri="{FF2B5EF4-FFF2-40B4-BE49-F238E27FC236}">
                <a16:creationId xmlns:a16="http://schemas.microsoft.com/office/drawing/2014/main" id="{8DB60A0A-B66A-4ECF-B47E-C91B3B9A1814}"/>
              </a:ext>
            </a:extLst>
          </p:cNvPr>
          <p:cNvSpPr txBox="1"/>
          <p:nvPr/>
        </p:nvSpPr>
        <p:spPr>
          <a:xfrm>
            <a:off x="7914764" y="985705"/>
            <a:ext cx="1383779" cy="215444"/>
          </a:xfrm>
          <a:prstGeom prst="rect">
            <a:avLst/>
          </a:prstGeom>
          <a:noFill/>
        </p:spPr>
        <p:txBody>
          <a:bodyPr wrap="square">
            <a:spAutoFit/>
          </a:bodyPr>
          <a:lstStyle/>
          <a:p>
            <a:pPr algn="l"/>
            <a:r>
              <a:rPr lang="it-IT" sz="800" b="0" kern="1200" dirty="0">
                <a:solidFill>
                  <a:srgbClr val="404040"/>
                </a:solidFill>
                <a:effectLst/>
                <a:latin typeface="+mn-lt"/>
              </a:rPr>
              <a:t>Attivo per acquisti successivi</a:t>
            </a:r>
            <a:endParaRPr lang="it-IT" sz="800" b="0" kern="1200" dirty="0">
              <a:solidFill>
                <a:srgbClr val="404040"/>
              </a:solidFill>
              <a:effectLst/>
              <a:latin typeface="+mn-lt"/>
              <a:ea typeface="+mn-ea"/>
              <a:cs typeface="+mn-cs"/>
            </a:endParaRPr>
          </a:p>
        </p:txBody>
      </p:sp>
      <p:pic>
        <p:nvPicPr>
          <p:cNvPr id="52" name="Picture 18" descr="Anteprima immagine">
            <a:extLst>
              <a:ext uri="{FF2B5EF4-FFF2-40B4-BE49-F238E27FC236}">
                <a16:creationId xmlns:a16="http://schemas.microsoft.com/office/drawing/2014/main" id="{4F87953A-ED1C-43C4-AC4A-C394BE873C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018"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53" name="CasellaDiTesto 52">
            <a:extLst>
              <a:ext uri="{FF2B5EF4-FFF2-40B4-BE49-F238E27FC236}">
                <a16:creationId xmlns:a16="http://schemas.microsoft.com/office/drawing/2014/main" id="{E388691D-5BE4-4265-A158-8F58355D3D30}"/>
              </a:ext>
            </a:extLst>
          </p:cNvPr>
          <p:cNvSpPr txBox="1"/>
          <p:nvPr/>
        </p:nvSpPr>
        <p:spPr>
          <a:xfrm>
            <a:off x="7935095" y="742388"/>
            <a:ext cx="534965" cy="215444"/>
          </a:xfrm>
          <a:prstGeom prst="rect">
            <a:avLst/>
          </a:prstGeom>
          <a:noFill/>
        </p:spPr>
        <p:txBody>
          <a:bodyPr wrap="square">
            <a:spAutoFit/>
          </a:bodyPr>
          <a:lstStyle/>
          <a:p>
            <a:pPr algn="l"/>
            <a:r>
              <a:rPr lang="it-IT" sz="800" b="0" kern="1200" dirty="0">
                <a:solidFill>
                  <a:srgbClr val="404040"/>
                </a:solidFill>
                <a:effectLst/>
                <a:latin typeface="+mn-lt"/>
              </a:rPr>
              <a:t>Sospeso</a:t>
            </a:r>
            <a:endParaRPr lang="it-IT" sz="800" b="0" kern="1200" dirty="0">
              <a:solidFill>
                <a:srgbClr val="404040"/>
              </a:solidFill>
              <a:effectLst/>
              <a:latin typeface="+mn-lt"/>
              <a:ea typeface="+mn-ea"/>
              <a:cs typeface="+mn-cs"/>
            </a:endParaRPr>
          </a:p>
        </p:txBody>
      </p:sp>
      <p:pic>
        <p:nvPicPr>
          <p:cNvPr id="54" name="Picture 12" descr="Anteprima immagine">
            <a:extLst>
              <a:ext uri="{FF2B5EF4-FFF2-40B4-BE49-F238E27FC236}">
                <a16:creationId xmlns:a16="http://schemas.microsoft.com/office/drawing/2014/main" id="{B987A87D-358C-4B29-BE38-BB1CDAD818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10035"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55" name="CasellaDiTesto 54">
            <a:extLst>
              <a:ext uri="{FF2B5EF4-FFF2-40B4-BE49-F238E27FC236}">
                <a16:creationId xmlns:a16="http://schemas.microsoft.com/office/drawing/2014/main" id="{3A858EAD-BC0E-4887-B2BA-F37F1713396D}"/>
              </a:ext>
            </a:extLst>
          </p:cNvPr>
          <p:cNvSpPr txBox="1"/>
          <p:nvPr/>
        </p:nvSpPr>
        <p:spPr>
          <a:xfrm>
            <a:off x="9761896" y="742388"/>
            <a:ext cx="502806" cy="215444"/>
          </a:xfrm>
          <a:prstGeom prst="rect">
            <a:avLst/>
          </a:prstGeom>
          <a:noFill/>
        </p:spPr>
        <p:txBody>
          <a:bodyPr wrap="square">
            <a:spAutoFit/>
          </a:bodyPr>
          <a:lstStyle/>
          <a:p>
            <a:pPr algn="l"/>
            <a:r>
              <a:rPr lang="it-IT" sz="800" b="0" kern="1200" dirty="0">
                <a:solidFill>
                  <a:srgbClr val="404040"/>
                </a:solidFill>
                <a:effectLst/>
                <a:latin typeface="+mn-lt"/>
              </a:rPr>
              <a:t>Chiuso</a:t>
            </a:r>
            <a:endParaRPr lang="it-IT" sz="800" b="0" kern="1200" dirty="0">
              <a:solidFill>
                <a:srgbClr val="404040"/>
              </a:solidFill>
              <a:effectLst/>
              <a:latin typeface="+mn-lt"/>
              <a:ea typeface="+mn-ea"/>
              <a:cs typeface="+mn-cs"/>
            </a:endParaRPr>
          </a:p>
        </p:txBody>
      </p:sp>
      <p:pic>
        <p:nvPicPr>
          <p:cNvPr id="56" name="Picture 16" descr="Anteprima immagine">
            <a:extLst>
              <a:ext uri="{FF2B5EF4-FFF2-40B4-BE49-F238E27FC236}">
                <a16:creationId xmlns:a16="http://schemas.microsoft.com/office/drawing/2014/main" id="{4C5360CC-0214-4279-B7EB-6D544A2F6F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7253" y="760110"/>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57" name="CasellaDiTesto 56">
            <a:extLst>
              <a:ext uri="{FF2B5EF4-FFF2-40B4-BE49-F238E27FC236}">
                <a16:creationId xmlns:a16="http://schemas.microsoft.com/office/drawing/2014/main" id="{FD05AC21-5C89-444D-BAA4-8A13793F4D9A}"/>
              </a:ext>
            </a:extLst>
          </p:cNvPr>
          <p:cNvSpPr txBox="1"/>
          <p:nvPr/>
        </p:nvSpPr>
        <p:spPr>
          <a:xfrm>
            <a:off x="8815900" y="742388"/>
            <a:ext cx="625090" cy="215444"/>
          </a:xfrm>
          <a:prstGeom prst="rect">
            <a:avLst/>
          </a:prstGeom>
          <a:noFill/>
        </p:spPr>
        <p:txBody>
          <a:bodyPr wrap="square">
            <a:spAutoFit/>
          </a:bodyPr>
          <a:lstStyle/>
          <a:p>
            <a:pPr algn="l"/>
            <a:r>
              <a:rPr lang="it-IT" sz="800" b="0" kern="1200" dirty="0">
                <a:solidFill>
                  <a:srgbClr val="404040"/>
                </a:solidFill>
                <a:effectLst/>
                <a:latin typeface="+mn-lt"/>
              </a:rPr>
              <a:t>Revocato</a:t>
            </a:r>
            <a:endParaRPr lang="it-IT" sz="800" b="0" kern="1200" dirty="0">
              <a:solidFill>
                <a:srgbClr val="404040"/>
              </a:solidFill>
              <a:effectLst/>
              <a:latin typeface="+mn-lt"/>
              <a:ea typeface="+mn-ea"/>
              <a:cs typeface="+mn-cs"/>
            </a:endParaRPr>
          </a:p>
        </p:txBody>
      </p:sp>
    </p:spTree>
    <p:extLst>
      <p:ext uri="{BB962C8B-B14F-4D97-AF65-F5344CB8AC3E}">
        <p14:creationId xmlns:p14="http://schemas.microsoft.com/office/powerpoint/2010/main" val="2029561559"/>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a:extLst>
              <a:ext uri="{FF2B5EF4-FFF2-40B4-BE49-F238E27FC236}">
                <a16:creationId xmlns:a16="http://schemas.microsoft.com/office/drawing/2014/main" id="{159B03CB-18AE-455A-B1BC-C320C6551076}"/>
              </a:ext>
            </a:extLst>
          </p:cNvPr>
          <p:cNvSpPr>
            <a:spLocks noGrp="1"/>
          </p:cNvSpPr>
          <p:nvPr>
            <p:ph type="title"/>
          </p:nvPr>
        </p:nvSpPr>
        <p:spPr/>
        <p:txBody>
          <a:bodyPr/>
          <a:lstStyle/>
          <a:p>
            <a:r>
              <a:rPr lang="it-IT" dirty="0"/>
              <a:t>Microsoft Enterprise Agreement 7 (1/2)</a:t>
            </a:r>
          </a:p>
        </p:txBody>
      </p:sp>
      <p:sp>
        <p:nvSpPr>
          <p:cNvPr id="33" name="CasellaDiTesto 32">
            <a:extLst>
              <a:ext uri="{FF2B5EF4-FFF2-40B4-BE49-F238E27FC236}">
                <a16:creationId xmlns:a16="http://schemas.microsoft.com/office/drawing/2014/main" id="{103FD0AA-7B1F-4A9C-8D6C-327625748FFE}"/>
              </a:ext>
            </a:extLst>
          </p:cNvPr>
          <p:cNvSpPr txBox="1"/>
          <p:nvPr/>
        </p:nvSpPr>
        <p:spPr>
          <a:xfrm>
            <a:off x="348816" y="1476375"/>
            <a:ext cx="6893998" cy="738664"/>
          </a:xfrm>
          <a:prstGeom prst="rect">
            <a:avLst/>
          </a:prstGeom>
          <a:noFill/>
        </p:spPr>
        <p:txBody>
          <a:bodyPr wrap="square">
            <a:spAutoFit/>
          </a:bodyPr>
          <a:lstStyle/>
          <a:p>
            <a:pPr>
              <a:spcAft>
                <a:spcPts val="450"/>
              </a:spcAft>
            </a:pPr>
            <a:r>
              <a:rPr lang="it-IT" sz="1400" dirty="0">
                <a:solidFill>
                  <a:schemeClr val="tx1">
                    <a:lumMod val="75000"/>
                    <a:lumOff val="25000"/>
                  </a:schemeClr>
                </a:solidFill>
              </a:rPr>
              <a:t>L’iniziativa prevede la fornitura di licenze d’uso Microsoft Enterprise Agreement del tipo on line (a tempo determinato) e on </a:t>
            </a:r>
            <a:r>
              <a:rPr lang="it-IT" sz="1400" dirty="0" err="1">
                <a:solidFill>
                  <a:schemeClr val="tx1">
                    <a:lumMod val="75000"/>
                    <a:lumOff val="25000"/>
                  </a:schemeClr>
                </a:solidFill>
              </a:rPr>
              <a:t>premises</a:t>
            </a:r>
            <a:r>
              <a:rPr lang="it-IT" sz="1400" dirty="0">
                <a:solidFill>
                  <a:schemeClr val="tx1">
                    <a:lumMod val="75000"/>
                    <a:lumOff val="25000"/>
                  </a:schemeClr>
                </a:solidFill>
              </a:rPr>
              <a:t> (a tempo indeterminato), operanti sui sistemi informativi della Pubblica Amministrazione, infrastrutturali e applicative</a:t>
            </a:r>
          </a:p>
        </p:txBody>
      </p:sp>
      <p:sp>
        <p:nvSpPr>
          <p:cNvPr id="34" name="CasellaDiTesto 33">
            <a:extLst>
              <a:ext uri="{FF2B5EF4-FFF2-40B4-BE49-F238E27FC236}">
                <a16:creationId xmlns:a16="http://schemas.microsoft.com/office/drawing/2014/main" id="{C4D4D3EF-0523-4BB0-99CF-A4A30DD1128D}"/>
              </a:ext>
            </a:extLst>
          </p:cNvPr>
          <p:cNvSpPr txBox="1"/>
          <p:nvPr/>
        </p:nvSpPr>
        <p:spPr>
          <a:xfrm>
            <a:off x="353544" y="2716206"/>
            <a:ext cx="3371538" cy="2159566"/>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Servizi / Prodotti</a:t>
            </a:r>
          </a:p>
          <a:p>
            <a:pPr marL="214313" indent="-214313">
              <a:spcAft>
                <a:spcPts val="450"/>
              </a:spcAft>
              <a:buFont typeface="Arial" panose="020B0604020202020204" pitchFamily="34" charset="0"/>
              <a:buChar char="•"/>
            </a:pPr>
            <a:r>
              <a:rPr lang="it-IT" sz="1400" b="1" dirty="0">
                <a:solidFill>
                  <a:schemeClr val="tx1">
                    <a:lumMod val="75000"/>
                    <a:lumOff val="25000"/>
                  </a:schemeClr>
                </a:solidFill>
              </a:rPr>
              <a:t>Licenze d’uso infrastrutturali: </a:t>
            </a:r>
            <a:r>
              <a:rPr lang="it-IT" sz="1400" dirty="0">
                <a:solidFill>
                  <a:schemeClr val="tx1">
                    <a:lumMod val="75000"/>
                    <a:lumOff val="25000"/>
                  </a:schemeClr>
                </a:solidFill>
              </a:rPr>
              <a:t>sistemi operativi, sicurezza, </a:t>
            </a:r>
            <a:r>
              <a:rPr lang="it-IT" sz="1400" dirty="0" err="1">
                <a:solidFill>
                  <a:schemeClr val="tx1">
                    <a:lumMod val="75000"/>
                    <a:lumOff val="25000"/>
                  </a:schemeClr>
                </a:solidFill>
              </a:rPr>
              <a:t>system</a:t>
            </a:r>
            <a:r>
              <a:rPr lang="it-IT" sz="1400" dirty="0">
                <a:solidFill>
                  <a:schemeClr val="tx1">
                    <a:lumMod val="75000"/>
                    <a:lumOff val="25000"/>
                  </a:schemeClr>
                </a:solidFill>
              </a:rPr>
              <a:t> management, piattaforme di sviluppo, </a:t>
            </a:r>
            <a:r>
              <a:rPr lang="it-IT" sz="1400" dirty="0" err="1">
                <a:solidFill>
                  <a:schemeClr val="tx1">
                    <a:lumMod val="75000"/>
                    <a:lumOff val="25000"/>
                  </a:schemeClr>
                </a:solidFill>
              </a:rPr>
              <a:t>unified</a:t>
            </a:r>
            <a:r>
              <a:rPr lang="it-IT" sz="1400" dirty="0">
                <a:solidFill>
                  <a:schemeClr val="tx1">
                    <a:lumMod val="75000"/>
                    <a:lumOff val="25000"/>
                  </a:schemeClr>
                </a:solidFill>
              </a:rPr>
              <a:t> </a:t>
            </a:r>
            <a:r>
              <a:rPr lang="it-IT" sz="1400" dirty="0" err="1">
                <a:solidFill>
                  <a:schemeClr val="tx1">
                    <a:lumMod val="75000"/>
                    <a:lumOff val="25000"/>
                  </a:schemeClr>
                </a:solidFill>
              </a:rPr>
              <a:t>communication</a:t>
            </a:r>
            <a:r>
              <a:rPr lang="it-IT" sz="1400" dirty="0">
                <a:solidFill>
                  <a:schemeClr val="tx1">
                    <a:lumMod val="75000"/>
                    <a:lumOff val="25000"/>
                  </a:schemeClr>
                </a:solidFill>
              </a:rPr>
              <a:t>, business intelligence</a:t>
            </a:r>
          </a:p>
          <a:p>
            <a:pPr marL="214313" indent="-214313">
              <a:spcAft>
                <a:spcPts val="450"/>
              </a:spcAft>
              <a:buFont typeface="Arial" panose="020B0604020202020204" pitchFamily="34" charset="0"/>
              <a:buChar char="•"/>
            </a:pPr>
            <a:r>
              <a:rPr lang="it-IT" sz="1400" b="1" dirty="0">
                <a:solidFill>
                  <a:schemeClr val="tx1">
                    <a:lumMod val="75000"/>
                    <a:lumOff val="25000"/>
                  </a:schemeClr>
                </a:solidFill>
              </a:rPr>
              <a:t>Licenze d’uso applicative: </a:t>
            </a:r>
            <a:r>
              <a:rPr lang="it-IT" sz="1400" dirty="0" err="1">
                <a:solidFill>
                  <a:schemeClr val="tx1">
                    <a:lumMod val="75000"/>
                    <a:lumOff val="25000"/>
                  </a:schemeClr>
                </a:solidFill>
              </a:rPr>
              <a:t>collaboration</a:t>
            </a:r>
            <a:r>
              <a:rPr lang="it-IT" sz="1400" dirty="0">
                <a:solidFill>
                  <a:schemeClr val="tx1">
                    <a:lumMod val="75000"/>
                    <a:lumOff val="25000"/>
                  </a:schemeClr>
                </a:solidFill>
              </a:rPr>
              <a:t>, </a:t>
            </a:r>
            <a:r>
              <a:rPr lang="it-IT" sz="1400" dirty="0" err="1">
                <a:solidFill>
                  <a:schemeClr val="tx1">
                    <a:lumMod val="75000"/>
                    <a:lumOff val="25000"/>
                  </a:schemeClr>
                </a:solidFill>
              </a:rPr>
              <a:t>content</a:t>
            </a:r>
            <a:r>
              <a:rPr lang="it-IT" sz="1400" dirty="0">
                <a:solidFill>
                  <a:schemeClr val="tx1">
                    <a:lumMod val="75000"/>
                    <a:lumOff val="25000"/>
                  </a:schemeClr>
                </a:solidFill>
              </a:rPr>
              <a:t> management e produttività individuale</a:t>
            </a:r>
          </a:p>
        </p:txBody>
      </p:sp>
      <p:sp>
        <p:nvSpPr>
          <p:cNvPr id="35" name="CasellaDiTesto 34">
            <a:extLst>
              <a:ext uri="{FF2B5EF4-FFF2-40B4-BE49-F238E27FC236}">
                <a16:creationId xmlns:a16="http://schemas.microsoft.com/office/drawing/2014/main" id="{DED2DF5D-18DB-4CE4-AC07-DB57CE4B69AB}"/>
              </a:ext>
            </a:extLst>
          </p:cNvPr>
          <p:cNvSpPr txBox="1"/>
          <p:nvPr/>
        </p:nvSpPr>
        <p:spPr>
          <a:xfrm>
            <a:off x="348815" y="5633094"/>
            <a:ext cx="6893998" cy="954107"/>
          </a:xfrm>
          <a:prstGeom prst="rect">
            <a:avLst/>
          </a:prstGeom>
          <a:noFill/>
        </p:spPr>
        <p:txBody>
          <a:bodyPr wrap="square">
            <a:spAutoFit/>
          </a:bodyPr>
          <a:lstStyle/>
          <a:p>
            <a:pPr marL="285750" indent="-285750">
              <a:buFont typeface="Arial" panose="020B0604020202020204" pitchFamily="34" charset="0"/>
              <a:buChar char="•"/>
            </a:pPr>
            <a:r>
              <a:rPr lang="it-IT" sz="1400" dirty="0">
                <a:solidFill>
                  <a:schemeClr val="tx1">
                    <a:lumMod val="75000"/>
                    <a:lumOff val="25000"/>
                  </a:schemeClr>
                </a:solidFill>
              </a:rPr>
              <a:t>Riduzione dei costi di acquisto grazie all'applicazione del listino Microsoft EA</a:t>
            </a:r>
          </a:p>
          <a:p>
            <a:pPr marL="285750" indent="-285750">
              <a:buFont typeface="Arial" panose="020B0604020202020204" pitchFamily="34" charset="0"/>
              <a:buChar char="•"/>
            </a:pPr>
            <a:r>
              <a:rPr lang="it-IT" sz="1400" dirty="0">
                <a:solidFill>
                  <a:schemeClr val="tx1">
                    <a:lumMod val="75000"/>
                    <a:lumOff val="25000"/>
                  </a:schemeClr>
                </a:solidFill>
              </a:rPr>
              <a:t>Possibile transizione nel corso del contratto da licenze d'uso on-</a:t>
            </a:r>
            <a:r>
              <a:rPr lang="it-IT" sz="1400" dirty="0" err="1">
                <a:solidFill>
                  <a:schemeClr val="tx1">
                    <a:lumMod val="75000"/>
                    <a:lumOff val="25000"/>
                  </a:schemeClr>
                </a:solidFill>
              </a:rPr>
              <a:t>premises</a:t>
            </a:r>
            <a:r>
              <a:rPr lang="it-IT" sz="1400" dirty="0">
                <a:solidFill>
                  <a:schemeClr val="tx1">
                    <a:lumMod val="75000"/>
                    <a:lumOff val="25000"/>
                  </a:schemeClr>
                </a:solidFill>
              </a:rPr>
              <a:t> a licenze d'uso on line</a:t>
            </a:r>
          </a:p>
          <a:p>
            <a:pPr marL="285750" indent="-285750">
              <a:buFont typeface="Arial" panose="020B0604020202020204" pitchFamily="34" charset="0"/>
              <a:buChar char="•"/>
            </a:pPr>
            <a:r>
              <a:rPr lang="it-IT" sz="1400" dirty="0">
                <a:solidFill>
                  <a:schemeClr val="tx1">
                    <a:lumMod val="75000"/>
                    <a:lumOff val="25000"/>
                  </a:schemeClr>
                </a:solidFill>
              </a:rPr>
              <a:t>Aggiornamento delle licenze offerte per l’intera durata della Convenzione</a:t>
            </a:r>
          </a:p>
        </p:txBody>
      </p:sp>
      <p:sp>
        <p:nvSpPr>
          <p:cNvPr id="37" name="CasellaDiTesto 36">
            <a:extLst>
              <a:ext uri="{FF2B5EF4-FFF2-40B4-BE49-F238E27FC236}">
                <a16:creationId xmlns:a16="http://schemas.microsoft.com/office/drawing/2014/main" id="{5FD5201D-A351-4AAC-B048-D0A88CB1D2BE}"/>
              </a:ext>
            </a:extLst>
          </p:cNvPr>
          <p:cNvSpPr txBox="1"/>
          <p:nvPr/>
        </p:nvSpPr>
        <p:spPr>
          <a:xfrm>
            <a:off x="348815" y="5380502"/>
            <a:ext cx="2940077" cy="307777"/>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Vantaggi</a:t>
            </a:r>
            <a:endParaRPr lang="it-IT" sz="2000" b="1" dirty="0">
              <a:solidFill>
                <a:schemeClr val="tx1">
                  <a:lumMod val="75000"/>
                  <a:lumOff val="25000"/>
                </a:schemeClr>
              </a:solidFill>
            </a:endParaRPr>
          </a:p>
        </p:txBody>
      </p:sp>
      <p:sp>
        <p:nvSpPr>
          <p:cNvPr id="38" name="CasellaDiTesto 37">
            <a:extLst>
              <a:ext uri="{FF2B5EF4-FFF2-40B4-BE49-F238E27FC236}">
                <a16:creationId xmlns:a16="http://schemas.microsoft.com/office/drawing/2014/main" id="{E00B9923-BE16-4B51-ABE4-DC485C2CB932}"/>
              </a:ext>
            </a:extLst>
          </p:cNvPr>
          <p:cNvSpPr txBox="1"/>
          <p:nvPr/>
        </p:nvSpPr>
        <p:spPr>
          <a:xfrm>
            <a:off x="353544" y="944399"/>
            <a:ext cx="6889269" cy="400110"/>
          </a:xfrm>
          <a:prstGeom prst="rect">
            <a:avLst/>
          </a:prstGeom>
          <a:noFill/>
        </p:spPr>
        <p:txBody>
          <a:bodyPr wrap="square">
            <a:spAutoFit/>
          </a:bodyPr>
          <a:lstStyle/>
          <a:p>
            <a:pPr>
              <a:spcAft>
                <a:spcPts val="450"/>
              </a:spcAft>
            </a:pPr>
            <a:r>
              <a:rPr lang="it-IT" b="1" dirty="0">
                <a:solidFill>
                  <a:schemeClr val="tx1">
                    <a:lumMod val="75000"/>
                    <a:lumOff val="25000"/>
                  </a:schemeClr>
                </a:solidFill>
              </a:rPr>
              <a:t>Microsoft Enterprise Agreement 7</a:t>
            </a:r>
          </a:p>
        </p:txBody>
      </p:sp>
      <p:pic>
        <p:nvPicPr>
          <p:cNvPr id="6" name="Segnaposto immagine 5"/>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7589833" y="1141200"/>
            <a:ext cx="2696234" cy="1800000"/>
          </a:xfrm>
        </p:spPr>
      </p:pic>
      <p:grpSp>
        <p:nvGrpSpPr>
          <p:cNvPr id="5" name="Gruppo 4">
            <a:extLst>
              <a:ext uri="{FF2B5EF4-FFF2-40B4-BE49-F238E27FC236}">
                <a16:creationId xmlns:a16="http://schemas.microsoft.com/office/drawing/2014/main" id="{DA38122B-72E1-4512-A4B8-60B6424A2FE9}"/>
              </a:ext>
            </a:extLst>
          </p:cNvPr>
          <p:cNvGrpSpPr/>
          <p:nvPr/>
        </p:nvGrpSpPr>
        <p:grpSpPr>
          <a:xfrm>
            <a:off x="10457552" y="0"/>
            <a:ext cx="74693" cy="7567588"/>
            <a:chOff x="10457552" y="0"/>
            <a:chExt cx="74693" cy="7567588"/>
          </a:xfrm>
          <a:solidFill>
            <a:srgbClr val="AAB964"/>
          </a:solidFill>
        </p:grpSpPr>
        <p:sp>
          <p:nvSpPr>
            <p:cNvPr id="4" name="Rettangolo 3">
              <a:extLst>
                <a:ext uri="{FF2B5EF4-FFF2-40B4-BE49-F238E27FC236}">
                  <a16:creationId xmlns:a16="http://schemas.microsoft.com/office/drawing/2014/main" id="{684398B7-5272-4216-B74C-FE0F4C1B0453}"/>
                </a:ext>
              </a:extLst>
            </p:cNvPr>
            <p:cNvSpPr/>
            <p:nvPr/>
          </p:nvSpPr>
          <p:spPr>
            <a:xfrm>
              <a:off x="10457552" y="0"/>
              <a:ext cx="74693" cy="52927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7" name="Rettangolo 46">
              <a:extLst>
                <a:ext uri="{FF2B5EF4-FFF2-40B4-BE49-F238E27FC236}">
                  <a16:creationId xmlns:a16="http://schemas.microsoft.com/office/drawing/2014/main" id="{EECA3354-30A2-4FFA-A863-3A4539086409}"/>
                </a:ext>
              </a:extLst>
            </p:cNvPr>
            <p:cNvSpPr/>
            <p:nvPr/>
          </p:nvSpPr>
          <p:spPr>
            <a:xfrm>
              <a:off x="10457552" y="7296323"/>
              <a:ext cx="74693" cy="27126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sp>
        <p:nvSpPr>
          <p:cNvPr id="24" name="CasellaDiTesto 23">
            <a:extLst>
              <a:ext uri="{FF2B5EF4-FFF2-40B4-BE49-F238E27FC236}">
                <a16:creationId xmlns:a16="http://schemas.microsoft.com/office/drawing/2014/main" id="{C4D4D3EF-0523-4BB0-99CF-A4A30DD1128D}"/>
              </a:ext>
            </a:extLst>
          </p:cNvPr>
          <p:cNvSpPr txBox="1"/>
          <p:nvPr/>
        </p:nvSpPr>
        <p:spPr>
          <a:xfrm>
            <a:off x="3826652" y="2987976"/>
            <a:ext cx="3480989" cy="1146468"/>
          </a:xfrm>
          <a:prstGeom prst="rect">
            <a:avLst/>
          </a:prstGeom>
          <a:noFill/>
        </p:spPr>
        <p:txBody>
          <a:bodyPr wrap="square">
            <a:spAutoFit/>
          </a:bodyPr>
          <a:lstStyle/>
          <a:p>
            <a:pPr fontAlgn="base">
              <a:spcAft>
                <a:spcPts val="450"/>
              </a:spcAft>
            </a:pPr>
            <a:r>
              <a:rPr lang="it-IT" sz="1400" b="1" dirty="0">
                <a:solidFill>
                  <a:schemeClr val="tx1">
                    <a:lumMod val="75000"/>
                    <a:lumOff val="25000"/>
                  </a:schemeClr>
                </a:solidFill>
              </a:rPr>
              <a:t>Servizi inclusi</a:t>
            </a:r>
            <a:r>
              <a:rPr lang="it-IT" sz="1400" dirty="0">
                <a:solidFill>
                  <a:schemeClr val="tx1">
                    <a:lumMod val="75000"/>
                    <a:lumOff val="25000"/>
                  </a:schemeClr>
                </a:solidFill>
              </a:rPr>
              <a:t>:</a:t>
            </a:r>
          </a:p>
          <a:p>
            <a:pPr marL="285750" indent="-285750" fontAlgn="base">
              <a:spcAft>
                <a:spcPts val="450"/>
              </a:spcAft>
              <a:buFont typeface="Arial" panose="020B0604020202020204" pitchFamily="34" charset="0"/>
              <a:buChar char="•"/>
            </a:pPr>
            <a:r>
              <a:rPr lang="it-IT" sz="1400" dirty="0">
                <a:solidFill>
                  <a:schemeClr val="tx1">
                    <a:lumMod val="75000"/>
                    <a:lumOff val="25000"/>
                  </a:schemeClr>
                </a:solidFill>
              </a:rPr>
              <a:t>Consegna</a:t>
            </a:r>
          </a:p>
          <a:p>
            <a:pPr marL="285750" indent="-285750" fontAlgn="base">
              <a:spcAft>
                <a:spcPts val="450"/>
              </a:spcAft>
              <a:buFont typeface="Arial" panose="020B0604020202020204" pitchFamily="34" charset="0"/>
              <a:buChar char="•"/>
            </a:pPr>
            <a:r>
              <a:rPr lang="it-IT" sz="1400" dirty="0">
                <a:solidFill>
                  <a:schemeClr val="tx1">
                    <a:lumMod val="75000"/>
                    <a:lumOff val="25000"/>
                  </a:schemeClr>
                </a:solidFill>
              </a:rPr>
              <a:t>Garanzia (12 mesi) e assistenza</a:t>
            </a:r>
          </a:p>
          <a:p>
            <a:pPr marL="285750" indent="-285750" fontAlgn="base">
              <a:spcAft>
                <a:spcPts val="450"/>
              </a:spcAft>
              <a:buFont typeface="Arial" panose="020B0604020202020204" pitchFamily="34" charset="0"/>
              <a:buChar char="•"/>
            </a:pPr>
            <a:r>
              <a:rPr lang="it-IT" sz="1400" dirty="0" err="1">
                <a:solidFill>
                  <a:schemeClr val="tx1">
                    <a:lumMod val="75000"/>
                    <a:lumOff val="25000"/>
                  </a:schemeClr>
                </a:solidFill>
              </a:rPr>
              <a:t>Customer</a:t>
            </a:r>
            <a:r>
              <a:rPr lang="it-IT" sz="1400" dirty="0">
                <a:solidFill>
                  <a:schemeClr val="tx1">
                    <a:lumMod val="75000"/>
                    <a:lumOff val="25000"/>
                  </a:schemeClr>
                </a:solidFill>
              </a:rPr>
              <a:t> Care</a:t>
            </a:r>
          </a:p>
        </p:txBody>
      </p:sp>
      <p:grpSp>
        <p:nvGrpSpPr>
          <p:cNvPr id="2" name="Gruppo 1">
            <a:extLst>
              <a:ext uri="{FF2B5EF4-FFF2-40B4-BE49-F238E27FC236}">
                <a16:creationId xmlns:a16="http://schemas.microsoft.com/office/drawing/2014/main" id="{0FB86101-3082-497E-9E29-66617AA6CC40}"/>
              </a:ext>
            </a:extLst>
          </p:cNvPr>
          <p:cNvGrpSpPr/>
          <p:nvPr/>
        </p:nvGrpSpPr>
        <p:grpSpPr>
          <a:xfrm>
            <a:off x="7722964" y="3081600"/>
            <a:ext cx="2564986" cy="4358580"/>
            <a:chOff x="7722964" y="2734419"/>
            <a:chExt cx="2564986" cy="4358580"/>
          </a:xfrm>
        </p:grpSpPr>
        <p:sp>
          <p:nvSpPr>
            <p:cNvPr id="31" name="CasellaDiTesto 30">
              <a:extLst>
                <a:ext uri="{FF2B5EF4-FFF2-40B4-BE49-F238E27FC236}">
                  <a16:creationId xmlns:a16="http://schemas.microsoft.com/office/drawing/2014/main" id="{E0BE3770-B40A-415D-AA95-3140F63953F2}"/>
                </a:ext>
              </a:extLst>
            </p:cNvPr>
            <p:cNvSpPr txBox="1"/>
            <p:nvPr/>
          </p:nvSpPr>
          <p:spPr>
            <a:xfrm>
              <a:off x="7722964" y="4860751"/>
              <a:ext cx="2564986" cy="553998"/>
            </a:xfrm>
            <a:prstGeom prst="rect">
              <a:avLst/>
            </a:prstGeom>
            <a:noFill/>
          </p:spPr>
          <p:txBody>
            <a:bodyPr wrap="square">
              <a:spAutoFit/>
            </a:bodyPr>
            <a:lstStyle/>
            <a:p>
              <a:r>
                <a:rPr lang="it-IT" sz="1200" b="1" dirty="0">
                  <a:solidFill>
                    <a:schemeClr val="tx1">
                      <a:lumMod val="75000"/>
                      <a:lumOff val="25000"/>
                    </a:schemeClr>
                  </a:solidFill>
                </a:rPr>
                <a:t>Durata dei contratti</a:t>
              </a:r>
            </a:p>
            <a:p>
              <a:pPr>
                <a:spcAft>
                  <a:spcPts val="450"/>
                </a:spcAft>
              </a:pPr>
              <a:r>
                <a:rPr lang="it-IT" sz="1800" dirty="0">
                  <a:solidFill>
                    <a:schemeClr val="tx1">
                      <a:lumMod val="75000"/>
                      <a:lumOff val="25000"/>
                    </a:schemeClr>
                  </a:solidFill>
                </a:rPr>
                <a:t>36 mesi</a:t>
              </a:r>
              <a:endParaRPr lang="it-IT" sz="1200" dirty="0">
                <a:solidFill>
                  <a:schemeClr val="tx1">
                    <a:lumMod val="75000"/>
                    <a:lumOff val="25000"/>
                  </a:schemeClr>
                </a:solidFill>
              </a:endParaRPr>
            </a:p>
          </p:txBody>
        </p:sp>
        <p:sp>
          <p:nvSpPr>
            <p:cNvPr id="18" name="CasellaDiTesto 17">
              <a:extLst>
                <a:ext uri="{FF2B5EF4-FFF2-40B4-BE49-F238E27FC236}">
                  <a16:creationId xmlns:a16="http://schemas.microsoft.com/office/drawing/2014/main" id="{D4BECAC2-0645-40D6-B10C-83E6B4308A7C}"/>
                </a:ext>
              </a:extLst>
            </p:cNvPr>
            <p:cNvSpPr txBox="1"/>
            <p:nvPr/>
          </p:nvSpPr>
          <p:spPr>
            <a:xfrm>
              <a:off x="9291680" y="3492599"/>
              <a:ext cx="502806" cy="584775"/>
            </a:xfrm>
            <a:prstGeom prst="rect">
              <a:avLst/>
            </a:prstGeom>
            <a:noFill/>
          </p:spPr>
          <p:txBody>
            <a:bodyPr wrap="square">
              <a:spAutoFit/>
            </a:bodyPr>
            <a:lstStyle/>
            <a:p>
              <a:r>
                <a:rPr lang="it-IT" sz="1200" b="1" dirty="0">
                  <a:solidFill>
                    <a:srgbClr val="313840"/>
                  </a:solidFill>
                </a:rPr>
                <a:t>Lotti</a:t>
              </a:r>
            </a:p>
            <a:p>
              <a:pPr>
                <a:spcAft>
                  <a:spcPts val="450"/>
                </a:spcAft>
              </a:pPr>
              <a:r>
                <a:rPr lang="it-IT" dirty="0">
                  <a:solidFill>
                    <a:srgbClr val="313840"/>
                  </a:solidFill>
                </a:rPr>
                <a:t>1</a:t>
              </a:r>
              <a:endParaRPr lang="it-IT" sz="1200" dirty="0">
                <a:solidFill>
                  <a:srgbClr val="313840"/>
                </a:solidFill>
              </a:endParaRPr>
            </a:p>
          </p:txBody>
        </p:sp>
        <p:sp>
          <p:nvSpPr>
            <p:cNvPr id="19" name="CasellaDiTesto 18">
              <a:extLst>
                <a:ext uri="{FF2B5EF4-FFF2-40B4-BE49-F238E27FC236}">
                  <a16:creationId xmlns:a16="http://schemas.microsoft.com/office/drawing/2014/main" id="{6CD4AB0F-C69A-47B0-B7B4-A9002D1AC72A}"/>
                </a:ext>
              </a:extLst>
            </p:cNvPr>
            <p:cNvSpPr txBox="1"/>
            <p:nvPr/>
          </p:nvSpPr>
          <p:spPr>
            <a:xfrm>
              <a:off x="7722964" y="3497494"/>
              <a:ext cx="1450282" cy="584775"/>
            </a:xfrm>
            <a:prstGeom prst="rect">
              <a:avLst/>
            </a:prstGeom>
            <a:noFill/>
          </p:spPr>
          <p:txBody>
            <a:bodyPr wrap="square">
              <a:spAutoFit/>
            </a:bodyPr>
            <a:lstStyle/>
            <a:p>
              <a:r>
                <a:rPr lang="it-IT" sz="1200" b="1" dirty="0">
                  <a:solidFill>
                    <a:srgbClr val="404040"/>
                  </a:solidFill>
                </a:rPr>
                <a:t>Attiva dal</a:t>
              </a:r>
            </a:p>
            <a:p>
              <a:pPr>
                <a:spcAft>
                  <a:spcPts val="450"/>
                </a:spcAft>
              </a:pPr>
              <a:r>
                <a:rPr lang="it-IT" dirty="0">
                  <a:solidFill>
                    <a:srgbClr val="404040"/>
                  </a:solidFill>
                </a:rPr>
                <a:t>24/10/2022</a:t>
              </a:r>
              <a:endParaRPr lang="it-IT" sz="1100" dirty="0">
                <a:solidFill>
                  <a:srgbClr val="404040"/>
                </a:solidFill>
              </a:endParaRPr>
            </a:p>
          </p:txBody>
        </p:sp>
        <p:sp>
          <p:nvSpPr>
            <p:cNvPr id="30" name="CasellaDiTesto 29">
              <a:extLst>
                <a:ext uri="{FF2B5EF4-FFF2-40B4-BE49-F238E27FC236}">
                  <a16:creationId xmlns:a16="http://schemas.microsoft.com/office/drawing/2014/main" id="{69CC6538-8930-4B5E-8783-5BED0FFC535D}"/>
                </a:ext>
              </a:extLst>
            </p:cNvPr>
            <p:cNvSpPr txBox="1"/>
            <p:nvPr/>
          </p:nvSpPr>
          <p:spPr>
            <a:xfrm>
              <a:off x="7722964" y="4194511"/>
              <a:ext cx="2376264" cy="553998"/>
            </a:xfrm>
            <a:prstGeom prst="rect">
              <a:avLst/>
            </a:prstGeom>
            <a:noFill/>
          </p:spPr>
          <p:txBody>
            <a:bodyPr wrap="square">
              <a:spAutoFit/>
            </a:bodyPr>
            <a:lstStyle/>
            <a:p>
              <a:r>
                <a:rPr lang="it-IT" sz="1200" b="1" dirty="0">
                  <a:solidFill>
                    <a:schemeClr val="tx1">
                      <a:lumMod val="75000"/>
                      <a:lumOff val="25000"/>
                    </a:schemeClr>
                  </a:solidFill>
                </a:rPr>
                <a:t>Durata della Convenzione</a:t>
              </a:r>
            </a:p>
            <a:p>
              <a:pPr>
                <a:spcAft>
                  <a:spcPts val="450"/>
                </a:spcAft>
              </a:pPr>
              <a:r>
                <a:rPr lang="it-IT" sz="1800" dirty="0">
                  <a:solidFill>
                    <a:schemeClr val="tx1">
                      <a:lumMod val="75000"/>
                      <a:lumOff val="25000"/>
                    </a:schemeClr>
                  </a:solidFill>
                </a:rPr>
                <a:t>12 mesi + 6</a:t>
              </a:r>
              <a:endParaRPr lang="it-IT" sz="1200" dirty="0">
                <a:solidFill>
                  <a:schemeClr val="tx1">
                    <a:lumMod val="75000"/>
                    <a:lumOff val="25000"/>
                  </a:schemeClr>
                </a:solidFill>
              </a:endParaRPr>
            </a:p>
          </p:txBody>
        </p:sp>
        <p:sp>
          <p:nvSpPr>
            <p:cNvPr id="32" name="CasellaDiTesto 31">
              <a:extLst>
                <a:ext uri="{FF2B5EF4-FFF2-40B4-BE49-F238E27FC236}">
                  <a16:creationId xmlns:a16="http://schemas.microsoft.com/office/drawing/2014/main" id="{05C907B6-0390-44C6-A673-C51F523ECAC7}"/>
                </a:ext>
              </a:extLst>
            </p:cNvPr>
            <p:cNvSpPr txBox="1"/>
            <p:nvPr/>
          </p:nvSpPr>
          <p:spPr>
            <a:xfrm>
              <a:off x="7722964" y="6567214"/>
              <a:ext cx="2376264" cy="525785"/>
            </a:xfrm>
            <a:prstGeom prst="rect">
              <a:avLst/>
            </a:prstGeom>
            <a:noFill/>
          </p:spPr>
          <p:txBody>
            <a:bodyPr wrap="square">
              <a:spAutoFit/>
            </a:bodyPr>
            <a:lstStyle/>
            <a:p>
              <a:pPr>
                <a:spcAft>
                  <a:spcPts val="450"/>
                </a:spcAft>
              </a:pPr>
              <a:r>
                <a:rPr lang="it-IT" sz="1200" b="1" dirty="0">
                  <a:solidFill>
                    <a:srgbClr val="404040"/>
                  </a:solidFill>
                  <a:ea typeface="ＭＳ Ｐゴシック"/>
                </a:rPr>
                <a:t>Link utili</a:t>
              </a:r>
            </a:p>
            <a:p>
              <a:pPr marL="171450" indent="-171450">
                <a:spcAft>
                  <a:spcPts val="450"/>
                </a:spcAft>
                <a:buFont typeface="Arial" panose="020B0604020202020204" pitchFamily="34" charset="0"/>
                <a:buChar char="•"/>
              </a:pPr>
              <a:r>
                <a:rPr lang="it-IT" sz="1200" dirty="0">
                  <a:solidFill>
                    <a:srgbClr val="404040"/>
                  </a:solidFill>
                  <a:ea typeface="ＭＳ Ｐゴシック"/>
                  <a:hlinkClick r:id="rId3"/>
                </a:rPr>
                <a:t>Scheda riassuntiva</a:t>
              </a:r>
              <a:endParaRPr lang="it-IT" sz="1200" dirty="0">
                <a:solidFill>
                  <a:srgbClr val="404040"/>
                </a:solidFill>
                <a:ea typeface="ＭＳ Ｐゴシック"/>
              </a:endParaRPr>
            </a:p>
          </p:txBody>
        </p:sp>
        <p:grpSp>
          <p:nvGrpSpPr>
            <p:cNvPr id="45" name="Gruppo 44">
              <a:extLst>
                <a:ext uri="{FF2B5EF4-FFF2-40B4-BE49-F238E27FC236}">
                  <a16:creationId xmlns:a16="http://schemas.microsoft.com/office/drawing/2014/main" id="{5B40962C-2E54-4C9F-B5B8-E16DDA3BD256}"/>
                </a:ext>
              </a:extLst>
            </p:cNvPr>
            <p:cNvGrpSpPr/>
            <p:nvPr/>
          </p:nvGrpSpPr>
          <p:grpSpPr>
            <a:xfrm>
              <a:off x="9727870" y="3769327"/>
              <a:ext cx="188236" cy="200846"/>
              <a:chOff x="3060700" y="4723156"/>
              <a:chExt cx="1401951" cy="1495873"/>
            </a:xfrm>
          </p:grpSpPr>
          <p:sp>
            <p:nvSpPr>
              <p:cNvPr id="56" name="Elemento grafico 41">
                <a:extLst>
                  <a:ext uri="{FF2B5EF4-FFF2-40B4-BE49-F238E27FC236}">
                    <a16:creationId xmlns:a16="http://schemas.microsoft.com/office/drawing/2014/main" id="{D55AB854-B6B2-456D-B415-7A05C0B5255D}"/>
                  </a:ext>
                </a:extLst>
              </p:cNvPr>
              <p:cNvSpPr/>
              <p:nvPr/>
            </p:nvSpPr>
            <p:spPr>
              <a:xfrm>
                <a:off x="3060700" y="4723156"/>
                <a:ext cx="1401951" cy="1495873"/>
              </a:xfrm>
              <a:custGeom>
                <a:avLst/>
                <a:gdLst>
                  <a:gd name="connsiteX0" fmla="*/ 1389682 w 1401951"/>
                  <a:gd name="connsiteY0" fmla="*/ 330258 h 1495873"/>
                  <a:gd name="connsiteX1" fmla="*/ 710470 w 1401951"/>
                  <a:gd name="connsiteY1" fmla="*/ 2191 h 1495873"/>
                  <a:gd name="connsiteX2" fmla="*/ 691482 w 1401951"/>
                  <a:gd name="connsiteY2" fmla="*/ 2191 h 1495873"/>
                  <a:gd name="connsiteX3" fmla="*/ 12270 w 1401951"/>
                  <a:gd name="connsiteY3" fmla="*/ 330258 h 1495873"/>
                  <a:gd name="connsiteX4" fmla="*/ 0 w 1401951"/>
                  <a:gd name="connsiteY4" fmla="*/ 350123 h 1495873"/>
                  <a:gd name="connsiteX5" fmla="*/ 0 w 1401951"/>
                  <a:gd name="connsiteY5" fmla="*/ 1146188 h 1495873"/>
                  <a:gd name="connsiteX6" fmla="*/ 12270 w 1401951"/>
                  <a:gd name="connsiteY6" fmla="*/ 1166054 h 1495873"/>
                  <a:gd name="connsiteX7" fmla="*/ 691482 w 1401951"/>
                  <a:gd name="connsiteY7" fmla="*/ 1493828 h 1495873"/>
                  <a:gd name="connsiteX8" fmla="*/ 701122 w 1401951"/>
                  <a:gd name="connsiteY8" fmla="*/ 1495873 h 1495873"/>
                  <a:gd name="connsiteX9" fmla="*/ 710762 w 1401951"/>
                  <a:gd name="connsiteY9" fmla="*/ 1493828 h 1495873"/>
                  <a:gd name="connsiteX10" fmla="*/ 1389682 w 1401951"/>
                  <a:gd name="connsiteY10" fmla="*/ 1165762 h 1495873"/>
                  <a:gd name="connsiteX11" fmla="*/ 1401952 w 1401951"/>
                  <a:gd name="connsiteY11" fmla="*/ 1145896 h 1495873"/>
                  <a:gd name="connsiteX12" fmla="*/ 1401952 w 1401951"/>
                  <a:gd name="connsiteY12" fmla="*/ 349831 h 1495873"/>
                  <a:gd name="connsiteX13" fmla="*/ 1389682 w 1401951"/>
                  <a:gd name="connsiteY13" fmla="*/ 330258 h 1495873"/>
                  <a:gd name="connsiteX14" fmla="*/ 701122 w 1401951"/>
                  <a:gd name="connsiteY14" fmla="*/ 46303 h 1495873"/>
                  <a:gd name="connsiteX15" fmla="*/ 1329795 w 1401951"/>
                  <a:gd name="connsiteY15" fmla="*/ 349831 h 1495873"/>
                  <a:gd name="connsiteX16" fmla="*/ 1147503 w 1401951"/>
                  <a:gd name="connsiteY16" fmla="*/ 437763 h 1495873"/>
                  <a:gd name="connsiteX17" fmla="*/ 1143705 w 1401951"/>
                  <a:gd name="connsiteY17" fmla="*/ 435426 h 1495873"/>
                  <a:gd name="connsiteX18" fmla="*/ 519415 w 1401951"/>
                  <a:gd name="connsiteY18" fmla="*/ 134236 h 1495873"/>
                  <a:gd name="connsiteX19" fmla="*/ 701122 w 1401951"/>
                  <a:gd name="connsiteY19" fmla="*/ 46303 h 1495873"/>
                  <a:gd name="connsiteX20" fmla="*/ 469752 w 1401951"/>
                  <a:gd name="connsiteY20" fmla="*/ 158775 h 1495873"/>
                  <a:gd name="connsiteX21" fmla="*/ 1097548 w 1401951"/>
                  <a:gd name="connsiteY21" fmla="*/ 461718 h 1495873"/>
                  <a:gd name="connsiteX22" fmla="*/ 969009 w 1401951"/>
                  <a:gd name="connsiteY22" fmla="*/ 523651 h 1495873"/>
                  <a:gd name="connsiteX23" fmla="*/ 341505 w 1401951"/>
                  <a:gd name="connsiteY23" fmla="*/ 221000 h 1495873"/>
                  <a:gd name="connsiteX24" fmla="*/ 469752 w 1401951"/>
                  <a:gd name="connsiteY24" fmla="*/ 158775 h 1495873"/>
                  <a:gd name="connsiteX25" fmla="*/ 1112447 w 1401951"/>
                  <a:gd name="connsiteY25" fmla="*/ 503493 h 1495873"/>
                  <a:gd name="connsiteX26" fmla="*/ 1112447 w 1401951"/>
                  <a:gd name="connsiteY26" fmla="*/ 732819 h 1495873"/>
                  <a:gd name="connsiteX27" fmla="*/ 992380 w 1401951"/>
                  <a:gd name="connsiteY27" fmla="*/ 790661 h 1495873"/>
                  <a:gd name="connsiteX28" fmla="*/ 992380 w 1401951"/>
                  <a:gd name="connsiteY28" fmla="*/ 561336 h 1495873"/>
                  <a:gd name="connsiteX29" fmla="*/ 1112447 w 1401951"/>
                  <a:gd name="connsiteY29" fmla="*/ 503493 h 1495873"/>
                  <a:gd name="connsiteX30" fmla="*/ 1358132 w 1401951"/>
                  <a:gd name="connsiteY30" fmla="*/ 1132458 h 1495873"/>
                  <a:gd name="connsiteX31" fmla="*/ 722740 w 1401951"/>
                  <a:gd name="connsiteY31" fmla="*/ 1439199 h 1495873"/>
                  <a:gd name="connsiteX32" fmla="*/ 722740 w 1401951"/>
                  <a:gd name="connsiteY32" fmla="*/ 691628 h 1495873"/>
                  <a:gd name="connsiteX33" fmla="*/ 874358 w 1401951"/>
                  <a:gd name="connsiteY33" fmla="*/ 618594 h 1495873"/>
                  <a:gd name="connsiteX34" fmla="*/ 884582 w 1401951"/>
                  <a:gd name="connsiteY34" fmla="*/ 589381 h 1495873"/>
                  <a:gd name="connsiteX35" fmla="*/ 855369 w 1401951"/>
                  <a:gd name="connsiteY35" fmla="*/ 579156 h 1495873"/>
                  <a:gd name="connsiteX36" fmla="*/ 701122 w 1401951"/>
                  <a:gd name="connsiteY36" fmla="*/ 653358 h 1495873"/>
                  <a:gd name="connsiteX37" fmla="*/ 640358 w 1401951"/>
                  <a:gd name="connsiteY37" fmla="*/ 624145 h 1495873"/>
                  <a:gd name="connsiteX38" fmla="*/ 611145 w 1401951"/>
                  <a:gd name="connsiteY38" fmla="*/ 634369 h 1495873"/>
                  <a:gd name="connsiteX39" fmla="*/ 621369 w 1401951"/>
                  <a:gd name="connsiteY39" fmla="*/ 663583 h 1495873"/>
                  <a:gd name="connsiteX40" fmla="*/ 679212 w 1401951"/>
                  <a:gd name="connsiteY40" fmla="*/ 691628 h 1495873"/>
                  <a:gd name="connsiteX41" fmla="*/ 679212 w 1401951"/>
                  <a:gd name="connsiteY41" fmla="*/ 1439199 h 1495873"/>
                  <a:gd name="connsiteX42" fmla="*/ 43820 w 1401951"/>
                  <a:gd name="connsiteY42" fmla="*/ 1132458 h 1495873"/>
                  <a:gd name="connsiteX43" fmla="*/ 43820 w 1401951"/>
                  <a:gd name="connsiteY43" fmla="*/ 384887 h 1495873"/>
                  <a:gd name="connsiteX44" fmla="*/ 527594 w 1401951"/>
                  <a:gd name="connsiteY44" fmla="*/ 618302 h 1495873"/>
                  <a:gd name="connsiteX45" fmla="*/ 537235 w 1401951"/>
                  <a:gd name="connsiteY45" fmla="*/ 620347 h 1495873"/>
                  <a:gd name="connsiteX46" fmla="*/ 557100 w 1401951"/>
                  <a:gd name="connsiteY46" fmla="*/ 608077 h 1495873"/>
                  <a:gd name="connsiteX47" fmla="*/ 546875 w 1401951"/>
                  <a:gd name="connsiteY47" fmla="*/ 578864 h 1495873"/>
                  <a:gd name="connsiteX48" fmla="*/ 72449 w 1401951"/>
                  <a:gd name="connsiteY48" fmla="*/ 349831 h 1495873"/>
                  <a:gd name="connsiteX49" fmla="*/ 290089 w 1401951"/>
                  <a:gd name="connsiteY49" fmla="*/ 244662 h 1495873"/>
                  <a:gd name="connsiteX50" fmla="*/ 948268 w 1401951"/>
                  <a:gd name="connsiteY50" fmla="*/ 562504 h 1495873"/>
                  <a:gd name="connsiteX51" fmla="*/ 948560 w 1401951"/>
                  <a:gd name="connsiteY51" fmla="*/ 562797 h 1495873"/>
                  <a:gd name="connsiteX52" fmla="*/ 948560 w 1401951"/>
                  <a:gd name="connsiteY52" fmla="*/ 825717 h 1495873"/>
                  <a:gd name="connsiteX53" fmla="*/ 958784 w 1401951"/>
                  <a:gd name="connsiteY53" fmla="*/ 844414 h 1495873"/>
                  <a:gd name="connsiteX54" fmla="*/ 970470 w 1401951"/>
                  <a:gd name="connsiteY54" fmla="*/ 847627 h 1495873"/>
                  <a:gd name="connsiteX55" fmla="*/ 980110 w 1401951"/>
                  <a:gd name="connsiteY55" fmla="*/ 845582 h 1495873"/>
                  <a:gd name="connsiteX56" fmla="*/ 1143997 w 1401951"/>
                  <a:gd name="connsiteY56" fmla="*/ 766414 h 1495873"/>
                  <a:gd name="connsiteX57" fmla="*/ 1156267 w 1401951"/>
                  <a:gd name="connsiteY57" fmla="*/ 746549 h 1495873"/>
                  <a:gd name="connsiteX58" fmla="*/ 1156267 w 1401951"/>
                  <a:gd name="connsiteY58" fmla="*/ 482167 h 1495873"/>
                  <a:gd name="connsiteX59" fmla="*/ 1358424 w 1401951"/>
                  <a:gd name="connsiteY59" fmla="*/ 384595 h 1495873"/>
                  <a:gd name="connsiteX60" fmla="*/ 1358132 w 1401951"/>
                  <a:gd name="connsiteY60" fmla="*/ 1132458 h 1495873"/>
                  <a:gd name="connsiteX61" fmla="*/ 1358132 w 1401951"/>
                  <a:gd name="connsiteY61" fmla="*/ 1132458 h 149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01951" h="1495873">
                    <a:moveTo>
                      <a:pt x="1389682" y="330258"/>
                    </a:moveTo>
                    <a:lnTo>
                      <a:pt x="710470" y="2191"/>
                    </a:lnTo>
                    <a:cubicBezTo>
                      <a:pt x="704336" y="-730"/>
                      <a:pt x="697324" y="-730"/>
                      <a:pt x="691482" y="2191"/>
                    </a:cubicBezTo>
                    <a:lnTo>
                      <a:pt x="12270" y="330258"/>
                    </a:lnTo>
                    <a:cubicBezTo>
                      <a:pt x="4674" y="334055"/>
                      <a:pt x="0" y="341651"/>
                      <a:pt x="0" y="350123"/>
                    </a:cubicBezTo>
                    <a:lnTo>
                      <a:pt x="0" y="1146188"/>
                    </a:lnTo>
                    <a:cubicBezTo>
                      <a:pt x="0" y="1154660"/>
                      <a:pt x="4674" y="1162256"/>
                      <a:pt x="12270" y="1166054"/>
                    </a:cubicBezTo>
                    <a:lnTo>
                      <a:pt x="691482" y="1493828"/>
                    </a:lnTo>
                    <a:cubicBezTo>
                      <a:pt x="694403" y="1495289"/>
                      <a:pt x="697616" y="1495873"/>
                      <a:pt x="701122" y="1495873"/>
                    </a:cubicBezTo>
                    <a:cubicBezTo>
                      <a:pt x="704336" y="1495873"/>
                      <a:pt x="707549" y="1495289"/>
                      <a:pt x="710762" y="1493828"/>
                    </a:cubicBezTo>
                    <a:lnTo>
                      <a:pt x="1389682" y="1165762"/>
                    </a:lnTo>
                    <a:cubicBezTo>
                      <a:pt x="1397278" y="1161964"/>
                      <a:pt x="1401952" y="1154368"/>
                      <a:pt x="1401952" y="1145896"/>
                    </a:cubicBezTo>
                    <a:lnTo>
                      <a:pt x="1401952" y="349831"/>
                    </a:lnTo>
                    <a:cubicBezTo>
                      <a:pt x="1401952" y="341359"/>
                      <a:pt x="1397278" y="333763"/>
                      <a:pt x="1389682" y="330258"/>
                    </a:cubicBezTo>
                    <a:close/>
                    <a:moveTo>
                      <a:pt x="701122" y="46303"/>
                    </a:moveTo>
                    <a:lnTo>
                      <a:pt x="1329795" y="349831"/>
                    </a:lnTo>
                    <a:lnTo>
                      <a:pt x="1147503" y="437763"/>
                    </a:lnTo>
                    <a:cubicBezTo>
                      <a:pt x="1146335" y="436887"/>
                      <a:pt x="1145166" y="436010"/>
                      <a:pt x="1143705" y="435426"/>
                    </a:cubicBezTo>
                    <a:lnTo>
                      <a:pt x="519415" y="134236"/>
                    </a:lnTo>
                    <a:lnTo>
                      <a:pt x="701122" y="46303"/>
                    </a:lnTo>
                    <a:close/>
                    <a:moveTo>
                      <a:pt x="469752" y="158775"/>
                    </a:moveTo>
                    <a:lnTo>
                      <a:pt x="1097548" y="461718"/>
                    </a:lnTo>
                    <a:lnTo>
                      <a:pt x="969009" y="523651"/>
                    </a:lnTo>
                    <a:lnTo>
                      <a:pt x="341505" y="221000"/>
                    </a:lnTo>
                    <a:lnTo>
                      <a:pt x="469752" y="158775"/>
                    </a:lnTo>
                    <a:close/>
                    <a:moveTo>
                      <a:pt x="1112447" y="503493"/>
                    </a:moveTo>
                    <a:lnTo>
                      <a:pt x="1112447" y="732819"/>
                    </a:lnTo>
                    <a:lnTo>
                      <a:pt x="992380" y="790661"/>
                    </a:lnTo>
                    <a:lnTo>
                      <a:pt x="992380" y="561336"/>
                    </a:lnTo>
                    <a:lnTo>
                      <a:pt x="1112447" y="503493"/>
                    </a:lnTo>
                    <a:close/>
                    <a:moveTo>
                      <a:pt x="1358132" y="1132458"/>
                    </a:moveTo>
                    <a:lnTo>
                      <a:pt x="722740" y="1439199"/>
                    </a:lnTo>
                    <a:lnTo>
                      <a:pt x="722740" y="691628"/>
                    </a:lnTo>
                    <a:lnTo>
                      <a:pt x="874358" y="618594"/>
                    </a:lnTo>
                    <a:cubicBezTo>
                      <a:pt x="885167" y="613336"/>
                      <a:pt x="889841" y="600190"/>
                      <a:pt x="884582" y="589381"/>
                    </a:cubicBezTo>
                    <a:cubicBezTo>
                      <a:pt x="879324" y="578572"/>
                      <a:pt x="866178" y="573898"/>
                      <a:pt x="855369" y="579156"/>
                    </a:cubicBezTo>
                    <a:lnTo>
                      <a:pt x="701122" y="653358"/>
                    </a:lnTo>
                    <a:lnTo>
                      <a:pt x="640358" y="624145"/>
                    </a:lnTo>
                    <a:cubicBezTo>
                      <a:pt x="629549" y="618886"/>
                      <a:pt x="616403" y="623560"/>
                      <a:pt x="611145" y="634369"/>
                    </a:cubicBezTo>
                    <a:cubicBezTo>
                      <a:pt x="605886" y="645178"/>
                      <a:pt x="610560" y="658324"/>
                      <a:pt x="621369" y="663583"/>
                    </a:cubicBezTo>
                    <a:lnTo>
                      <a:pt x="679212" y="691628"/>
                    </a:lnTo>
                    <a:lnTo>
                      <a:pt x="679212" y="1439199"/>
                    </a:lnTo>
                    <a:lnTo>
                      <a:pt x="43820" y="1132458"/>
                    </a:lnTo>
                    <a:lnTo>
                      <a:pt x="43820" y="384887"/>
                    </a:lnTo>
                    <a:lnTo>
                      <a:pt x="527594" y="618302"/>
                    </a:lnTo>
                    <a:cubicBezTo>
                      <a:pt x="530808" y="619763"/>
                      <a:pt x="534021" y="620347"/>
                      <a:pt x="537235" y="620347"/>
                    </a:cubicBezTo>
                    <a:cubicBezTo>
                      <a:pt x="545415" y="620347"/>
                      <a:pt x="553302" y="615673"/>
                      <a:pt x="557100" y="608077"/>
                    </a:cubicBezTo>
                    <a:cubicBezTo>
                      <a:pt x="562358" y="597268"/>
                      <a:pt x="557684" y="584122"/>
                      <a:pt x="546875" y="578864"/>
                    </a:cubicBezTo>
                    <a:lnTo>
                      <a:pt x="72449" y="349831"/>
                    </a:lnTo>
                    <a:lnTo>
                      <a:pt x="290089" y="244662"/>
                    </a:lnTo>
                    <a:lnTo>
                      <a:pt x="948268" y="562504"/>
                    </a:lnTo>
                    <a:cubicBezTo>
                      <a:pt x="948268" y="562504"/>
                      <a:pt x="948560" y="562797"/>
                      <a:pt x="948560" y="562797"/>
                    </a:cubicBezTo>
                    <a:lnTo>
                      <a:pt x="948560" y="825717"/>
                    </a:lnTo>
                    <a:cubicBezTo>
                      <a:pt x="948560" y="833313"/>
                      <a:pt x="952357" y="840324"/>
                      <a:pt x="958784" y="844414"/>
                    </a:cubicBezTo>
                    <a:cubicBezTo>
                      <a:pt x="962290" y="846751"/>
                      <a:pt x="966380" y="847627"/>
                      <a:pt x="970470" y="847627"/>
                    </a:cubicBezTo>
                    <a:cubicBezTo>
                      <a:pt x="973683" y="847627"/>
                      <a:pt x="976897" y="847043"/>
                      <a:pt x="980110" y="845582"/>
                    </a:cubicBezTo>
                    <a:lnTo>
                      <a:pt x="1143997" y="766414"/>
                    </a:lnTo>
                    <a:cubicBezTo>
                      <a:pt x="1151593" y="762616"/>
                      <a:pt x="1156267" y="755021"/>
                      <a:pt x="1156267" y="746549"/>
                    </a:cubicBezTo>
                    <a:lnTo>
                      <a:pt x="1156267" y="482167"/>
                    </a:lnTo>
                    <a:lnTo>
                      <a:pt x="1358424" y="384595"/>
                    </a:lnTo>
                    <a:lnTo>
                      <a:pt x="1358132" y="1132458"/>
                    </a:lnTo>
                    <a:lnTo>
                      <a:pt x="1358132" y="1132458"/>
                    </a:lnTo>
                    <a:close/>
                  </a:path>
                </a:pathLst>
              </a:custGeom>
              <a:solidFill>
                <a:srgbClr val="313840"/>
              </a:solidFill>
              <a:ln w="2917" cap="flat">
                <a:noFill/>
                <a:prstDash val="solid"/>
                <a:miter/>
              </a:ln>
            </p:spPr>
            <p:txBody>
              <a:bodyPr rtlCol="0" anchor="ctr"/>
              <a:lstStyle/>
              <a:p>
                <a:endParaRPr lang="it-IT"/>
              </a:p>
            </p:txBody>
          </p:sp>
          <p:sp>
            <p:nvSpPr>
              <p:cNvPr id="57" name="Elemento grafico 41">
                <a:extLst>
                  <a:ext uri="{FF2B5EF4-FFF2-40B4-BE49-F238E27FC236}">
                    <a16:creationId xmlns:a16="http://schemas.microsoft.com/office/drawing/2014/main" id="{D55AB854-B6B2-456D-B415-7A05C0B5255D}"/>
                  </a:ext>
                </a:extLst>
              </p:cNvPr>
              <p:cNvSpPr/>
              <p:nvPr/>
            </p:nvSpPr>
            <p:spPr>
              <a:xfrm>
                <a:off x="3154355" y="5720237"/>
                <a:ext cx="143495" cy="91849"/>
              </a:xfrm>
              <a:custGeom>
                <a:avLst/>
                <a:gdLst>
                  <a:gd name="connsiteX0" fmla="*/ 130995 w 143495"/>
                  <a:gd name="connsiteY0" fmla="*/ 50366 h 91849"/>
                  <a:gd name="connsiteX1" fmla="*/ 31378 w 143495"/>
                  <a:gd name="connsiteY1" fmla="*/ 2164 h 91849"/>
                  <a:gd name="connsiteX2" fmla="*/ 2164 w 143495"/>
                  <a:gd name="connsiteY2" fmla="*/ 12389 h 91849"/>
                  <a:gd name="connsiteX3" fmla="*/ 12389 w 143495"/>
                  <a:gd name="connsiteY3" fmla="*/ 41602 h 91849"/>
                  <a:gd name="connsiteX4" fmla="*/ 112007 w 143495"/>
                  <a:gd name="connsiteY4" fmla="*/ 89805 h 91849"/>
                  <a:gd name="connsiteX5" fmla="*/ 121647 w 143495"/>
                  <a:gd name="connsiteY5" fmla="*/ 91850 h 91849"/>
                  <a:gd name="connsiteX6" fmla="*/ 141512 w 143495"/>
                  <a:gd name="connsiteY6" fmla="*/ 79580 h 91849"/>
                  <a:gd name="connsiteX7" fmla="*/ 130995 w 143495"/>
                  <a:gd name="connsiteY7" fmla="*/ 50366 h 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495" h="91849">
                    <a:moveTo>
                      <a:pt x="130995" y="50366"/>
                    </a:moveTo>
                    <a:lnTo>
                      <a:pt x="31378" y="2164"/>
                    </a:lnTo>
                    <a:cubicBezTo>
                      <a:pt x="20569" y="-3094"/>
                      <a:pt x="7423" y="1580"/>
                      <a:pt x="2164" y="12389"/>
                    </a:cubicBezTo>
                    <a:cubicBezTo>
                      <a:pt x="-3094" y="23198"/>
                      <a:pt x="1580" y="36344"/>
                      <a:pt x="12389" y="41602"/>
                    </a:cubicBezTo>
                    <a:lnTo>
                      <a:pt x="112007" y="89805"/>
                    </a:lnTo>
                    <a:cubicBezTo>
                      <a:pt x="115220" y="91265"/>
                      <a:pt x="118434" y="91850"/>
                      <a:pt x="121647" y="91850"/>
                    </a:cubicBezTo>
                    <a:cubicBezTo>
                      <a:pt x="129827" y="91850"/>
                      <a:pt x="137715" y="87175"/>
                      <a:pt x="141512" y="79580"/>
                    </a:cubicBezTo>
                    <a:cubicBezTo>
                      <a:pt x="146479" y="68771"/>
                      <a:pt x="141804" y="55625"/>
                      <a:pt x="130995" y="50366"/>
                    </a:cubicBezTo>
                    <a:close/>
                  </a:path>
                </a:pathLst>
              </a:custGeom>
              <a:solidFill>
                <a:srgbClr val="313840"/>
              </a:solidFill>
              <a:ln w="2917" cap="flat">
                <a:noFill/>
                <a:prstDash val="solid"/>
                <a:miter/>
              </a:ln>
            </p:spPr>
            <p:txBody>
              <a:bodyPr rtlCol="0" anchor="ctr"/>
              <a:lstStyle/>
              <a:p>
                <a:endParaRPr lang="it-IT"/>
              </a:p>
            </p:txBody>
          </p:sp>
          <p:sp>
            <p:nvSpPr>
              <p:cNvPr id="58" name="Elemento grafico 41">
                <a:extLst>
                  <a:ext uri="{FF2B5EF4-FFF2-40B4-BE49-F238E27FC236}">
                    <a16:creationId xmlns:a16="http://schemas.microsoft.com/office/drawing/2014/main" id="{D55AB854-B6B2-456D-B415-7A05C0B5255D}"/>
                  </a:ext>
                </a:extLst>
              </p:cNvPr>
              <p:cNvSpPr/>
              <p:nvPr/>
            </p:nvSpPr>
            <p:spPr>
              <a:xfrm>
                <a:off x="3154355" y="5616237"/>
                <a:ext cx="235225" cy="135961"/>
              </a:xfrm>
              <a:custGeom>
                <a:avLst/>
                <a:gdLst>
                  <a:gd name="connsiteX0" fmla="*/ 222726 w 235225"/>
                  <a:gd name="connsiteY0" fmla="*/ 94479 h 135961"/>
                  <a:gd name="connsiteX1" fmla="*/ 31378 w 235225"/>
                  <a:gd name="connsiteY1" fmla="*/ 2164 h 135961"/>
                  <a:gd name="connsiteX2" fmla="*/ 2164 w 235225"/>
                  <a:gd name="connsiteY2" fmla="*/ 12389 h 135961"/>
                  <a:gd name="connsiteX3" fmla="*/ 12389 w 235225"/>
                  <a:gd name="connsiteY3" fmla="*/ 41602 h 135961"/>
                  <a:gd name="connsiteX4" fmla="*/ 203737 w 235225"/>
                  <a:gd name="connsiteY4" fmla="*/ 133917 h 135961"/>
                  <a:gd name="connsiteX5" fmla="*/ 213377 w 235225"/>
                  <a:gd name="connsiteY5" fmla="*/ 135962 h 135961"/>
                  <a:gd name="connsiteX6" fmla="*/ 233242 w 235225"/>
                  <a:gd name="connsiteY6" fmla="*/ 123692 h 135961"/>
                  <a:gd name="connsiteX7" fmla="*/ 222726 w 235225"/>
                  <a:gd name="connsiteY7" fmla="*/ 94479 h 13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225" h="135961">
                    <a:moveTo>
                      <a:pt x="222726" y="94479"/>
                    </a:moveTo>
                    <a:lnTo>
                      <a:pt x="31378" y="2164"/>
                    </a:lnTo>
                    <a:cubicBezTo>
                      <a:pt x="20569" y="-3094"/>
                      <a:pt x="7423" y="1580"/>
                      <a:pt x="2164" y="12389"/>
                    </a:cubicBezTo>
                    <a:cubicBezTo>
                      <a:pt x="-3094" y="23198"/>
                      <a:pt x="1580" y="36344"/>
                      <a:pt x="12389" y="41602"/>
                    </a:cubicBezTo>
                    <a:lnTo>
                      <a:pt x="203737" y="133917"/>
                    </a:lnTo>
                    <a:cubicBezTo>
                      <a:pt x="206950" y="135377"/>
                      <a:pt x="210164" y="135962"/>
                      <a:pt x="213377" y="135962"/>
                    </a:cubicBezTo>
                    <a:cubicBezTo>
                      <a:pt x="221557" y="135962"/>
                      <a:pt x="229445" y="131288"/>
                      <a:pt x="233242" y="123692"/>
                    </a:cubicBezTo>
                    <a:cubicBezTo>
                      <a:pt x="238209" y="112883"/>
                      <a:pt x="233535" y="99737"/>
                      <a:pt x="222726" y="94479"/>
                    </a:cubicBezTo>
                    <a:close/>
                  </a:path>
                </a:pathLst>
              </a:custGeom>
              <a:solidFill>
                <a:srgbClr val="313840"/>
              </a:solidFill>
              <a:ln w="2917" cap="flat">
                <a:noFill/>
                <a:prstDash val="solid"/>
                <a:miter/>
              </a:ln>
            </p:spPr>
            <p:txBody>
              <a:bodyPr rtlCol="0" anchor="ctr"/>
              <a:lstStyle/>
              <a:p>
                <a:endParaRPr lang="it-IT"/>
              </a:p>
            </p:txBody>
          </p:sp>
        </p:grpSp>
        <p:sp>
          <p:nvSpPr>
            <p:cNvPr id="25" name="CasellaDiTesto 24">
              <a:extLst>
                <a:ext uri="{FF2B5EF4-FFF2-40B4-BE49-F238E27FC236}">
                  <a16:creationId xmlns:a16="http://schemas.microsoft.com/office/drawing/2014/main" id="{0B7D4BB7-6FBE-480D-ABCA-1CE996D71DDC}"/>
                </a:ext>
              </a:extLst>
            </p:cNvPr>
            <p:cNvSpPr txBox="1"/>
            <p:nvPr/>
          </p:nvSpPr>
          <p:spPr>
            <a:xfrm>
              <a:off x="8266949" y="2734419"/>
              <a:ext cx="1985231" cy="600164"/>
            </a:xfrm>
            <a:prstGeom prst="rect">
              <a:avLst/>
            </a:prstGeom>
            <a:noFill/>
          </p:spPr>
          <p:txBody>
            <a:bodyPr wrap="square">
              <a:spAutoFit/>
            </a:bodyPr>
            <a:lstStyle/>
            <a:p>
              <a:pPr algn="l"/>
              <a:r>
                <a:rPr lang="it-IT" sz="1100" dirty="0">
                  <a:solidFill>
                    <a:srgbClr val="313840"/>
                  </a:solidFill>
                  <a:latin typeface="+mj-lt"/>
                </a:rPr>
                <a:t>Informatica, Elettronica, Telecomunicazioni e macchine per l'ufficio</a:t>
              </a:r>
            </a:p>
          </p:txBody>
        </p:sp>
        <p:pic>
          <p:nvPicPr>
            <p:cNvPr id="26" name="Elemento grafico 5">
              <a:extLst>
                <a:ext uri="{FF2B5EF4-FFF2-40B4-BE49-F238E27FC236}">
                  <a16:creationId xmlns:a16="http://schemas.microsoft.com/office/drawing/2014/main" id="{53C85FCD-E78C-4EE6-A9BA-69E69F949F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04779" y="2816067"/>
              <a:ext cx="462170" cy="462170"/>
            </a:xfrm>
            <a:prstGeom prst="rect">
              <a:avLst/>
            </a:prstGeom>
          </p:spPr>
        </p:pic>
        <p:sp>
          <p:nvSpPr>
            <p:cNvPr id="27" name="CasellaDiTesto 26">
              <a:extLst>
                <a:ext uri="{FF2B5EF4-FFF2-40B4-BE49-F238E27FC236}">
                  <a16:creationId xmlns:a16="http://schemas.microsoft.com/office/drawing/2014/main" id="{C6BF1491-F2C2-4EA8-9818-DBEA7D41BD8D}"/>
                </a:ext>
              </a:extLst>
            </p:cNvPr>
            <p:cNvSpPr txBox="1"/>
            <p:nvPr/>
          </p:nvSpPr>
          <p:spPr>
            <a:xfrm>
              <a:off x="7722964" y="5991150"/>
              <a:ext cx="2376264" cy="525785"/>
            </a:xfrm>
            <a:prstGeom prst="rect">
              <a:avLst/>
            </a:prstGeom>
            <a:noFill/>
          </p:spPr>
          <p:txBody>
            <a:bodyPr wrap="square">
              <a:spAutoFit/>
            </a:bodyPr>
            <a:lstStyle/>
            <a:p>
              <a:pPr>
                <a:spcAft>
                  <a:spcPts val="450"/>
                </a:spcAft>
              </a:pPr>
              <a:r>
                <a:rPr lang="it-IT" sz="1200" b="1" dirty="0">
                  <a:solidFill>
                    <a:schemeClr val="tx1">
                      <a:lumMod val="75000"/>
                      <a:lumOff val="25000"/>
                    </a:schemeClr>
                  </a:solidFill>
                </a:rPr>
                <a:t>Modalità di acquisto</a:t>
              </a:r>
            </a:p>
            <a:p>
              <a:pPr>
                <a:spcAft>
                  <a:spcPts val="450"/>
                </a:spcAft>
              </a:pPr>
              <a:r>
                <a:rPr lang="it-IT" sz="1200" dirty="0">
                  <a:solidFill>
                    <a:schemeClr val="tx1">
                      <a:lumMod val="75000"/>
                      <a:lumOff val="25000"/>
                    </a:schemeClr>
                  </a:solidFill>
                </a:rPr>
                <a:t>Ordine diretto</a:t>
              </a:r>
            </a:p>
          </p:txBody>
        </p:sp>
      </p:grpSp>
      <p:sp>
        <p:nvSpPr>
          <p:cNvPr id="43" name="Rettangolo con angoli arrotondati 2">
            <a:hlinkClick r:id="rId6"/>
            <a:extLst>
              <a:ext uri="{FF2B5EF4-FFF2-40B4-BE49-F238E27FC236}">
                <a16:creationId xmlns:a16="http://schemas.microsoft.com/office/drawing/2014/main" id="{1C3AA89B-4D66-4B30-B43B-5F516D3DD28E}"/>
              </a:ext>
            </a:extLst>
          </p:cNvPr>
          <p:cNvSpPr/>
          <p:nvPr/>
        </p:nvSpPr>
        <p:spPr>
          <a:xfrm>
            <a:off x="7596000" y="828000"/>
            <a:ext cx="1570648" cy="223917"/>
          </a:xfrm>
          <a:prstGeom prst="roundRect">
            <a:avLst>
              <a:gd name="adj" fmla="val 27051"/>
            </a:avLst>
          </a:prstGeom>
          <a:solidFill>
            <a:srgbClr val="AAB9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000" b="1" dirty="0">
                <a:solidFill>
                  <a:schemeClr val="bg1"/>
                </a:solidFill>
              </a:rPr>
              <a:t>CONVENZIONI</a:t>
            </a:r>
            <a:endParaRPr lang="it-IT" sz="1000" b="1" dirty="0">
              <a:highlight>
                <a:srgbClr val="956B9C"/>
              </a:highlight>
            </a:endParaRPr>
          </a:p>
        </p:txBody>
      </p:sp>
    </p:spTree>
    <p:extLst>
      <p:ext uri="{BB962C8B-B14F-4D97-AF65-F5344CB8AC3E}">
        <p14:creationId xmlns:p14="http://schemas.microsoft.com/office/powerpoint/2010/main" val="1003183620"/>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36AB56A7-1C4D-43E1-8033-912385B285DA}"/>
              </a:ext>
            </a:extLst>
          </p:cNvPr>
          <p:cNvSpPr>
            <a:spLocks noGrp="1"/>
          </p:cNvSpPr>
          <p:nvPr>
            <p:ph type="title"/>
          </p:nvPr>
        </p:nvSpPr>
        <p:spPr>
          <a:xfrm>
            <a:off x="4482604" y="7005826"/>
            <a:ext cx="5805347" cy="401167"/>
          </a:xfrm>
        </p:spPr>
        <p:txBody>
          <a:bodyPr anchor="t"/>
          <a:lstStyle/>
          <a:p>
            <a:r>
              <a:rPr lang="it-IT" dirty="0"/>
              <a:t>Microsoft Enterprise Agreement 7 (2/2)</a:t>
            </a:r>
          </a:p>
        </p:txBody>
      </p:sp>
      <p:sp>
        <p:nvSpPr>
          <p:cNvPr id="8" name="CasellaDiTesto 7">
            <a:extLst>
              <a:ext uri="{FF2B5EF4-FFF2-40B4-BE49-F238E27FC236}">
                <a16:creationId xmlns:a16="http://schemas.microsoft.com/office/drawing/2014/main" id="{1AE2C511-57C5-4E83-A1DF-017A6043859B}"/>
              </a:ext>
            </a:extLst>
          </p:cNvPr>
          <p:cNvSpPr txBox="1"/>
          <p:nvPr/>
        </p:nvSpPr>
        <p:spPr>
          <a:xfrm>
            <a:off x="494606" y="900311"/>
            <a:ext cx="502806" cy="584775"/>
          </a:xfrm>
          <a:prstGeom prst="rect">
            <a:avLst/>
          </a:prstGeom>
          <a:noFill/>
        </p:spPr>
        <p:txBody>
          <a:bodyPr wrap="square">
            <a:spAutoFit/>
          </a:bodyPr>
          <a:lstStyle/>
          <a:p>
            <a:r>
              <a:rPr lang="it-IT" sz="1200" b="1" dirty="0">
                <a:solidFill>
                  <a:srgbClr val="313840"/>
                </a:solidFill>
              </a:rPr>
              <a:t>Lotti</a:t>
            </a:r>
          </a:p>
          <a:p>
            <a:pPr algn="ctr">
              <a:spcAft>
                <a:spcPts val="450"/>
              </a:spcAft>
            </a:pPr>
            <a:r>
              <a:rPr lang="it-IT" dirty="0">
                <a:solidFill>
                  <a:srgbClr val="313840"/>
                </a:solidFill>
              </a:rPr>
              <a:t>1</a:t>
            </a:r>
            <a:endParaRPr lang="it-IT" sz="1200" dirty="0">
              <a:solidFill>
                <a:srgbClr val="313840"/>
              </a:solidFill>
            </a:endParaRPr>
          </a:p>
        </p:txBody>
      </p:sp>
      <p:grpSp>
        <p:nvGrpSpPr>
          <p:cNvPr id="44" name="Gruppo 43">
            <a:extLst>
              <a:ext uri="{FF2B5EF4-FFF2-40B4-BE49-F238E27FC236}">
                <a16:creationId xmlns:a16="http://schemas.microsoft.com/office/drawing/2014/main" id="{088B57FC-8439-4592-A902-6E43319EB00B}"/>
              </a:ext>
            </a:extLst>
          </p:cNvPr>
          <p:cNvGrpSpPr/>
          <p:nvPr/>
        </p:nvGrpSpPr>
        <p:grpSpPr>
          <a:xfrm>
            <a:off x="10457552" y="0"/>
            <a:ext cx="74693" cy="7567588"/>
            <a:chOff x="10457552" y="0"/>
            <a:chExt cx="74693" cy="7567588"/>
          </a:xfrm>
          <a:solidFill>
            <a:srgbClr val="AAB964"/>
          </a:solidFill>
        </p:grpSpPr>
        <p:sp>
          <p:nvSpPr>
            <p:cNvPr id="45" name="Rettangolo 44">
              <a:extLst>
                <a:ext uri="{FF2B5EF4-FFF2-40B4-BE49-F238E27FC236}">
                  <a16:creationId xmlns:a16="http://schemas.microsoft.com/office/drawing/2014/main" id="{80D9CB12-EBB9-4560-A18F-A54D6A9CC1D0}"/>
                </a:ext>
              </a:extLst>
            </p:cNvPr>
            <p:cNvSpPr/>
            <p:nvPr/>
          </p:nvSpPr>
          <p:spPr>
            <a:xfrm>
              <a:off x="10457552" y="0"/>
              <a:ext cx="74693" cy="52927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6" name="Rettangolo 45">
              <a:extLst>
                <a:ext uri="{FF2B5EF4-FFF2-40B4-BE49-F238E27FC236}">
                  <a16:creationId xmlns:a16="http://schemas.microsoft.com/office/drawing/2014/main" id="{B3E838E0-1420-4757-B357-AB86137B9FE2}"/>
                </a:ext>
              </a:extLst>
            </p:cNvPr>
            <p:cNvSpPr/>
            <p:nvPr/>
          </p:nvSpPr>
          <p:spPr>
            <a:xfrm>
              <a:off x="10457552" y="7296323"/>
              <a:ext cx="74693" cy="27126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aphicFrame>
        <p:nvGraphicFramePr>
          <p:cNvPr id="62" name="Tabella 61">
            <a:extLst>
              <a:ext uri="{FF2B5EF4-FFF2-40B4-BE49-F238E27FC236}">
                <a16:creationId xmlns:a16="http://schemas.microsoft.com/office/drawing/2014/main" id="{7F6A6757-11AB-46E6-A301-6E698D345442}"/>
              </a:ext>
            </a:extLst>
          </p:cNvPr>
          <p:cNvGraphicFramePr>
            <a:graphicFrameLocks noGrp="1"/>
          </p:cNvGraphicFramePr>
          <p:nvPr>
            <p:extLst/>
          </p:nvPr>
        </p:nvGraphicFramePr>
        <p:xfrm>
          <a:off x="450157" y="1620000"/>
          <a:ext cx="9830794" cy="627000"/>
        </p:xfrm>
        <a:graphic>
          <a:graphicData uri="http://schemas.openxmlformats.org/drawingml/2006/table">
            <a:tbl>
              <a:tblPr bandRow="1">
                <a:tableStyleId>{2D5ABB26-0587-4C30-8999-92F81FD0307C}</a:tableStyleId>
              </a:tblPr>
              <a:tblGrid>
                <a:gridCol w="576063">
                  <a:extLst>
                    <a:ext uri="{9D8B030D-6E8A-4147-A177-3AD203B41FA5}">
                      <a16:colId xmlns:a16="http://schemas.microsoft.com/office/drawing/2014/main" val="20000"/>
                    </a:ext>
                  </a:extLst>
                </a:gridCol>
                <a:gridCol w="3960440">
                  <a:extLst>
                    <a:ext uri="{9D8B030D-6E8A-4147-A177-3AD203B41FA5}">
                      <a16:colId xmlns:a16="http://schemas.microsoft.com/office/drawing/2014/main" val="20001"/>
                    </a:ext>
                  </a:extLst>
                </a:gridCol>
                <a:gridCol w="988833">
                  <a:extLst>
                    <a:ext uri="{9D8B030D-6E8A-4147-A177-3AD203B41FA5}">
                      <a16:colId xmlns:a16="http://schemas.microsoft.com/office/drawing/2014/main" val="20002"/>
                    </a:ext>
                  </a:extLst>
                </a:gridCol>
                <a:gridCol w="932849">
                  <a:extLst>
                    <a:ext uri="{9D8B030D-6E8A-4147-A177-3AD203B41FA5}">
                      <a16:colId xmlns:a16="http://schemas.microsoft.com/office/drawing/2014/main" val="20003"/>
                    </a:ext>
                  </a:extLst>
                </a:gridCol>
                <a:gridCol w="670606">
                  <a:extLst>
                    <a:ext uri="{9D8B030D-6E8A-4147-A177-3AD203B41FA5}">
                      <a16:colId xmlns:a16="http://schemas.microsoft.com/office/drawing/2014/main" val="2670798473"/>
                    </a:ext>
                  </a:extLst>
                </a:gridCol>
                <a:gridCol w="2702003">
                  <a:extLst>
                    <a:ext uri="{9D8B030D-6E8A-4147-A177-3AD203B41FA5}">
                      <a16:colId xmlns:a16="http://schemas.microsoft.com/office/drawing/2014/main" val="20004"/>
                    </a:ext>
                  </a:extLst>
                </a:gridCol>
              </a:tblGrid>
              <a:tr h="243084">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Lotto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Descrizione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Attivazione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Scadenza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it-IT" sz="1100" b="1" noProof="0" dirty="0">
                          <a:solidFill>
                            <a:srgbClr val="404040"/>
                          </a:solidFill>
                          <a:latin typeface="+mn-lt"/>
                        </a:rPr>
                        <a:t>Stato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Fornitori</a:t>
                      </a:r>
                      <a:endParaRPr lang="it-IT" sz="1100" b="0" dirty="0">
                        <a:solidFill>
                          <a:srgbClr val="404040"/>
                        </a:solidFill>
                        <a:latin typeface="+mn-lt"/>
                      </a:endParaRPr>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50856">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algn="ctr"/>
                      <a:r>
                        <a:rPr lang="it-IT" sz="1800" b="1" dirty="0">
                          <a:solidFill>
                            <a:srgbClr val="821B4C"/>
                          </a:solidFill>
                          <a:latin typeface="+mn-lt"/>
                        </a:rPr>
                        <a:t>1</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Lotto unico</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24/10/2022</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25/10/2023</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l" defTabSz="497937" rtl="0" eaLnBrk="1" fontAlgn="auto" latinLnBrk="0" hangingPunct="1">
                        <a:lnSpc>
                          <a:spcPct val="100000"/>
                        </a:lnSpc>
                        <a:spcBef>
                          <a:spcPts val="0"/>
                        </a:spcBef>
                        <a:spcAft>
                          <a:spcPts val="0"/>
                        </a:spcAft>
                        <a:buClrTx/>
                        <a:buSzTx/>
                        <a:buFontTx/>
                        <a:buNone/>
                        <a:tabLst/>
                        <a:defRPr/>
                      </a:pPr>
                      <a:endParaRPr lang="it-IT" sz="1200" kern="1200" dirty="0">
                        <a:solidFill>
                          <a:schemeClr val="tx2"/>
                        </a:solidFill>
                        <a:effectLst/>
                        <a:latin typeface="Calibri" panose="020F0502020204030204" pitchFamily="34" charset="0"/>
                        <a:ea typeface="Calibri" panose="020F0502020204030204" pitchFamily="34" charset="0"/>
                        <a:cs typeface="+mn-cs"/>
                      </a:endParaRPr>
                    </a:p>
                  </a:txBody>
                  <a:tcPr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177800" marR="0" lvl="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Telecom Italia S.p.A.</a:t>
                      </a:r>
                    </a:p>
                  </a:txBody>
                  <a:tcPr marL="0" marR="0" marT="0"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38" name="CasellaDiTesto 37">
            <a:extLst>
              <a:ext uri="{FF2B5EF4-FFF2-40B4-BE49-F238E27FC236}">
                <a16:creationId xmlns:a16="http://schemas.microsoft.com/office/drawing/2014/main" id="{37586D21-BA75-42A3-827F-342EA1B5BA97}"/>
              </a:ext>
            </a:extLst>
          </p:cNvPr>
          <p:cNvSpPr txBox="1"/>
          <p:nvPr/>
        </p:nvSpPr>
        <p:spPr>
          <a:xfrm>
            <a:off x="1422415" y="1149810"/>
            <a:ext cx="1944216" cy="246221"/>
          </a:xfrm>
          <a:prstGeom prst="rect">
            <a:avLst/>
          </a:prstGeom>
          <a:noFill/>
        </p:spPr>
        <p:txBody>
          <a:bodyPr wrap="square">
            <a:spAutoFit/>
          </a:bodyPr>
          <a:lstStyle/>
          <a:p>
            <a:r>
              <a:rPr lang="it-IT" sz="1000" b="1" dirty="0">
                <a:solidFill>
                  <a:srgbClr val="404040"/>
                </a:solidFill>
                <a:latin typeface="+mn-lt"/>
              </a:rPr>
              <a:t>MERCEOLOGICI</a:t>
            </a:r>
            <a:endParaRPr lang="it-IT" sz="1000" b="1" dirty="0"/>
          </a:p>
        </p:txBody>
      </p:sp>
      <p:grpSp>
        <p:nvGrpSpPr>
          <p:cNvPr id="39" name="Gruppo 38">
            <a:extLst>
              <a:ext uri="{FF2B5EF4-FFF2-40B4-BE49-F238E27FC236}">
                <a16:creationId xmlns:a16="http://schemas.microsoft.com/office/drawing/2014/main" id="{5B40962C-2E54-4C9F-B5B8-E16DDA3BD256}"/>
              </a:ext>
            </a:extLst>
          </p:cNvPr>
          <p:cNvGrpSpPr/>
          <p:nvPr/>
        </p:nvGrpSpPr>
        <p:grpSpPr>
          <a:xfrm>
            <a:off x="1180279" y="1172497"/>
            <a:ext cx="188236" cy="200846"/>
            <a:chOff x="3060700" y="4723156"/>
            <a:chExt cx="1401951" cy="1495873"/>
          </a:xfrm>
        </p:grpSpPr>
        <p:sp>
          <p:nvSpPr>
            <p:cNvPr id="41" name="Elemento grafico 41">
              <a:extLst>
                <a:ext uri="{FF2B5EF4-FFF2-40B4-BE49-F238E27FC236}">
                  <a16:creationId xmlns:a16="http://schemas.microsoft.com/office/drawing/2014/main" id="{D55AB854-B6B2-456D-B415-7A05C0B5255D}"/>
                </a:ext>
              </a:extLst>
            </p:cNvPr>
            <p:cNvSpPr/>
            <p:nvPr/>
          </p:nvSpPr>
          <p:spPr>
            <a:xfrm>
              <a:off x="3060700" y="4723156"/>
              <a:ext cx="1401951" cy="1495873"/>
            </a:xfrm>
            <a:custGeom>
              <a:avLst/>
              <a:gdLst>
                <a:gd name="connsiteX0" fmla="*/ 1389682 w 1401951"/>
                <a:gd name="connsiteY0" fmla="*/ 330258 h 1495873"/>
                <a:gd name="connsiteX1" fmla="*/ 710470 w 1401951"/>
                <a:gd name="connsiteY1" fmla="*/ 2191 h 1495873"/>
                <a:gd name="connsiteX2" fmla="*/ 691482 w 1401951"/>
                <a:gd name="connsiteY2" fmla="*/ 2191 h 1495873"/>
                <a:gd name="connsiteX3" fmla="*/ 12270 w 1401951"/>
                <a:gd name="connsiteY3" fmla="*/ 330258 h 1495873"/>
                <a:gd name="connsiteX4" fmla="*/ 0 w 1401951"/>
                <a:gd name="connsiteY4" fmla="*/ 350123 h 1495873"/>
                <a:gd name="connsiteX5" fmla="*/ 0 w 1401951"/>
                <a:gd name="connsiteY5" fmla="*/ 1146188 h 1495873"/>
                <a:gd name="connsiteX6" fmla="*/ 12270 w 1401951"/>
                <a:gd name="connsiteY6" fmla="*/ 1166054 h 1495873"/>
                <a:gd name="connsiteX7" fmla="*/ 691482 w 1401951"/>
                <a:gd name="connsiteY7" fmla="*/ 1493828 h 1495873"/>
                <a:gd name="connsiteX8" fmla="*/ 701122 w 1401951"/>
                <a:gd name="connsiteY8" fmla="*/ 1495873 h 1495873"/>
                <a:gd name="connsiteX9" fmla="*/ 710762 w 1401951"/>
                <a:gd name="connsiteY9" fmla="*/ 1493828 h 1495873"/>
                <a:gd name="connsiteX10" fmla="*/ 1389682 w 1401951"/>
                <a:gd name="connsiteY10" fmla="*/ 1165762 h 1495873"/>
                <a:gd name="connsiteX11" fmla="*/ 1401952 w 1401951"/>
                <a:gd name="connsiteY11" fmla="*/ 1145896 h 1495873"/>
                <a:gd name="connsiteX12" fmla="*/ 1401952 w 1401951"/>
                <a:gd name="connsiteY12" fmla="*/ 349831 h 1495873"/>
                <a:gd name="connsiteX13" fmla="*/ 1389682 w 1401951"/>
                <a:gd name="connsiteY13" fmla="*/ 330258 h 1495873"/>
                <a:gd name="connsiteX14" fmla="*/ 701122 w 1401951"/>
                <a:gd name="connsiteY14" fmla="*/ 46303 h 1495873"/>
                <a:gd name="connsiteX15" fmla="*/ 1329795 w 1401951"/>
                <a:gd name="connsiteY15" fmla="*/ 349831 h 1495873"/>
                <a:gd name="connsiteX16" fmla="*/ 1147503 w 1401951"/>
                <a:gd name="connsiteY16" fmla="*/ 437763 h 1495873"/>
                <a:gd name="connsiteX17" fmla="*/ 1143705 w 1401951"/>
                <a:gd name="connsiteY17" fmla="*/ 435426 h 1495873"/>
                <a:gd name="connsiteX18" fmla="*/ 519415 w 1401951"/>
                <a:gd name="connsiteY18" fmla="*/ 134236 h 1495873"/>
                <a:gd name="connsiteX19" fmla="*/ 701122 w 1401951"/>
                <a:gd name="connsiteY19" fmla="*/ 46303 h 1495873"/>
                <a:gd name="connsiteX20" fmla="*/ 469752 w 1401951"/>
                <a:gd name="connsiteY20" fmla="*/ 158775 h 1495873"/>
                <a:gd name="connsiteX21" fmla="*/ 1097548 w 1401951"/>
                <a:gd name="connsiteY21" fmla="*/ 461718 h 1495873"/>
                <a:gd name="connsiteX22" fmla="*/ 969009 w 1401951"/>
                <a:gd name="connsiteY22" fmla="*/ 523651 h 1495873"/>
                <a:gd name="connsiteX23" fmla="*/ 341505 w 1401951"/>
                <a:gd name="connsiteY23" fmla="*/ 221000 h 1495873"/>
                <a:gd name="connsiteX24" fmla="*/ 469752 w 1401951"/>
                <a:gd name="connsiteY24" fmla="*/ 158775 h 1495873"/>
                <a:gd name="connsiteX25" fmla="*/ 1112447 w 1401951"/>
                <a:gd name="connsiteY25" fmla="*/ 503493 h 1495873"/>
                <a:gd name="connsiteX26" fmla="*/ 1112447 w 1401951"/>
                <a:gd name="connsiteY26" fmla="*/ 732819 h 1495873"/>
                <a:gd name="connsiteX27" fmla="*/ 992380 w 1401951"/>
                <a:gd name="connsiteY27" fmla="*/ 790661 h 1495873"/>
                <a:gd name="connsiteX28" fmla="*/ 992380 w 1401951"/>
                <a:gd name="connsiteY28" fmla="*/ 561336 h 1495873"/>
                <a:gd name="connsiteX29" fmla="*/ 1112447 w 1401951"/>
                <a:gd name="connsiteY29" fmla="*/ 503493 h 1495873"/>
                <a:gd name="connsiteX30" fmla="*/ 1358132 w 1401951"/>
                <a:gd name="connsiteY30" fmla="*/ 1132458 h 1495873"/>
                <a:gd name="connsiteX31" fmla="*/ 722740 w 1401951"/>
                <a:gd name="connsiteY31" fmla="*/ 1439199 h 1495873"/>
                <a:gd name="connsiteX32" fmla="*/ 722740 w 1401951"/>
                <a:gd name="connsiteY32" fmla="*/ 691628 h 1495873"/>
                <a:gd name="connsiteX33" fmla="*/ 874358 w 1401951"/>
                <a:gd name="connsiteY33" fmla="*/ 618594 h 1495873"/>
                <a:gd name="connsiteX34" fmla="*/ 884582 w 1401951"/>
                <a:gd name="connsiteY34" fmla="*/ 589381 h 1495873"/>
                <a:gd name="connsiteX35" fmla="*/ 855369 w 1401951"/>
                <a:gd name="connsiteY35" fmla="*/ 579156 h 1495873"/>
                <a:gd name="connsiteX36" fmla="*/ 701122 w 1401951"/>
                <a:gd name="connsiteY36" fmla="*/ 653358 h 1495873"/>
                <a:gd name="connsiteX37" fmla="*/ 640358 w 1401951"/>
                <a:gd name="connsiteY37" fmla="*/ 624145 h 1495873"/>
                <a:gd name="connsiteX38" fmla="*/ 611145 w 1401951"/>
                <a:gd name="connsiteY38" fmla="*/ 634369 h 1495873"/>
                <a:gd name="connsiteX39" fmla="*/ 621369 w 1401951"/>
                <a:gd name="connsiteY39" fmla="*/ 663583 h 1495873"/>
                <a:gd name="connsiteX40" fmla="*/ 679212 w 1401951"/>
                <a:gd name="connsiteY40" fmla="*/ 691628 h 1495873"/>
                <a:gd name="connsiteX41" fmla="*/ 679212 w 1401951"/>
                <a:gd name="connsiteY41" fmla="*/ 1439199 h 1495873"/>
                <a:gd name="connsiteX42" fmla="*/ 43820 w 1401951"/>
                <a:gd name="connsiteY42" fmla="*/ 1132458 h 1495873"/>
                <a:gd name="connsiteX43" fmla="*/ 43820 w 1401951"/>
                <a:gd name="connsiteY43" fmla="*/ 384887 h 1495873"/>
                <a:gd name="connsiteX44" fmla="*/ 527594 w 1401951"/>
                <a:gd name="connsiteY44" fmla="*/ 618302 h 1495873"/>
                <a:gd name="connsiteX45" fmla="*/ 537235 w 1401951"/>
                <a:gd name="connsiteY45" fmla="*/ 620347 h 1495873"/>
                <a:gd name="connsiteX46" fmla="*/ 557100 w 1401951"/>
                <a:gd name="connsiteY46" fmla="*/ 608077 h 1495873"/>
                <a:gd name="connsiteX47" fmla="*/ 546875 w 1401951"/>
                <a:gd name="connsiteY47" fmla="*/ 578864 h 1495873"/>
                <a:gd name="connsiteX48" fmla="*/ 72449 w 1401951"/>
                <a:gd name="connsiteY48" fmla="*/ 349831 h 1495873"/>
                <a:gd name="connsiteX49" fmla="*/ 290089 w 1401951"/>
                <a:gd name="connsiteY49" fmla="*/ 244662 h 1495873"/>
                <a:gd name="connsiteX50" fmla="*/ 948268 w 1401951"/>
                <a:gd name="connsiteY50" fmla="*/ 562504 h 1495873"/>
                <a:gd name="connsiteX51" fmla="*/ 948560 w 1401951"/>
                <a:gd name="connsiteY51" fmla="*/ 562797 h 1495873"/>
                <a:gd name="connsiteX52" fmla="*/ 948560 w 1401951"/>
                <a:gd name="connsiteY52" fmla="*/ 825717 h 1495873"/>
                <a:gd name="connsiteX53" fmla="*/ 958784 w 1401951"/>
                <a:gd name="connsiteY53" fmla="*/ 844414 h 1495873"/>
                <a:gd name="connsiteX54" fmla="*/ 970470 w 1401951"/>
                <a:gd name="connsiteY54" fmla="*/ 847627 h 1495873"/>
                <a:gd name="connsiteX55" fmla="*/ 980110 w 1401951"/>
                <a:gd name="connsiteY55" fmla="*/ 845582 h 1495873"/>
                <a:gd name="connsiteX56" fmla="*/ 1143997 w 1401951"/>
                <a:gd name="connsiteY56" fmla="*/ 766414 h 1495873"/>
                <a:gd name="connsiteX57" fmla="*/ 1156267 w 1401951"/>
                <a:gd name="connsiteY57" fmla="*/ 746549 h 1495873"/>
                <a:gd name="connsiteX58" fmla="*/ 1156267 w 1401951"/>
                <a:gd name="connsiteY58" fmla="*/ 482167 h 1495873"/>
                <a:gd name="connsiteX59" fmla="*/ 1358424 w 1401951"/>
                <a:gd name="connsiteY59" fmla="*/ 384595 h 1495873"/>
                <a:gd name="connsiteX60" fmla="*/ 1358132 w 1401951"/>
                <a:gd name="connsiteY60" fmla="*/ 1132458 h 1495873"/>
                <a:gd name="connsiteX61" fmla="*/ 1358132 w 1401951"/>
                <a:gd name="connsiteY61" fmla="*/ 1132458 h 149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01951" h="1495873">
                  <a:moveTo>
                    <a:pt x="1389682" y="330258"/>
                  </a:moveTo>
                  <a:lnTo>
                    <a:pt x="710470" y="2191"/>
                  </a:lnTo>
                  <a:cubicBezTo>
                    <a:pt x="704336" y="-730"/>
                    <a:pt x="697324" y="-730"/>
                    <a:pt x="691482" y="2191"/>
                  </a:cubicBezTo>
                  <a:lnTo>
                    <a:pt x="12270" y="330258"/>
                  </a:lnTo>
                  <a:cubicBezTo>
                    <a:pt x="4674" y="334055"/>
                    <a:pt x="0" y="341651"/>
                    <a:pt x="0" y="350123"/>
                  </a:cubicBezTo>
                  <a:lnTo>
                    <a:pt x="0" y="1146188"/>
                  </a:lnTo>
                  <a:cubicBezTo>
                    <a:pt x="0" y="1154660"/>
                    <a:pt x="4674" y="1162256"/>
                    <a:pt x="12270" y="1166054"/>
                  </a:cubicBezTo>
                  <a:lnTo>
                    <a:pt x="691482" y="1493828"/>
                  </a:lnTo>
                  <a:cubicBezTo>
                    <a:pt x="694403" y="1495289"/>
                    <a:pt x="697616" y="1495873"/>
                    <a:pt x="701122" y="1495873"/>
                  </a:cubicBezTo>
                  <a:cubicBezTo>
                    <a:pt x="704336" y="1495873"/>
                    <a:pt x="707549" y="1495289"/>
                    <a:pt x="710762" y="1493828"/>
                  </a:cubicBezTo>
                  <a:lnTo>
                    <a:pt x="1389682" y="1165762"/>
                  </a:lnTo>
                  <a:cubicBezTo>
                    <a:pt x="1397278" y="1161964"/>
                    <a:pt x="1401952" y="1154368"/>
                    <a:pt x="1401952" y="1145896"/>
                  </a:cubicBezTo>
                  <a:lnTo>
                    <a:pt x="1401952" y="349831"/>
                  </a:lnTo>
                  <a:cubicBezTo>
                    <a:pt x="1401952" y="341359"/>
                    <a:pt x="1397278" y="333763"/>
                    <a:pt x="1389682" y="330258"/>
                  </a:cubicBezTo>
                  <a:close/>
                  <a:moveTo>
                    <a:pt x="701122" y="46303"/>
                  </a:moveTo>
                  <a:lnTo>
                    <a:pt x="1329795" y="349831"/>
                  </a:lnTo>
                  <a:lnTo>
                    <a:pt x="1147503" y="437763"/>
                  </a:lnTo>
                  <a:cubicBezTo>
                    <a:pt x="1146335" y="436887"/>
                    <a:pt x="1145166" y="436010"/>
                    <a:pt x="1143705" y="435426"/>
                  </a:cubicBezTo>
                  <a:lnTo>
                    <a:pt x="519415" y="134236"/>
                  </a:lnTo>
                  <a:lnTo>
                    <a:pt x="701122" y="46303"/>
                  </a:lnTo>
                  <a:close/>
                  <a:moveTo>
                    <a:pt x="469752" y="158775"/>
                  </a:moveTo>
                  <a:lnTo>
                    <a:pt x="1097548" y="461718"/>
                  </a:lnTo>
                  <a:lnTo>
                    <a:pt x="969009" y="523651"/>
                  </a:lnTo>
                  <a:lnTo>
                    <a:pt x="341505" y="221000"/>
                  </a:lnTo>
                  <a:lnTo>
                    <a:pt x="469752" y="158775"/>
                  </a:lnTo>
                  <a:close/>
                  <a:moveTo>
                    <a:pt x="1112447" y="503493"/>
                  </a:moveTo>
                  <a:lnTo>
                    <a:pt x="1112447" y="732819"/>
                  </a:lnTo>
                  <a:lnTo>
                    <a:pt x="992380" y="790661"/>
                  </a:lnTo>
                  <a:lnTo>
                    <a:pt x="992380" y="561336"/>
                  </a:lnTo>
                  <a:lnTo>
                    <a:pt x="1112447" y="503493"/>
                  </a:lnTo>
                  <a:close/>
                  <a:moveTo>
                    <a:pt x="1358132" y="1132458"/>
                  </a:moveTo>
                  <a:lnTo>
                    <a:pt x="722740" y="1439199"/>
                  </a:lnTo>
                  <a:lnTo>
                    <a:pt x="722740" y="691628"/>
                  </a:lnTo>
                  <a:lnTo>
                    <a:pt x="874358" y="618594"/>
                  </a:lnTo>
                  <a:cubicBezTo>
                    <a:pt x="885167" y="613336"/>
                    <a:pt x="889841" y="600190"/>
                    <a:pt x="884582" y="589381"/>
                  </a:cubicBezTo>
                  <a:cubicBezTo>
                    <a:pt x="879324" y="578572"/>
                    <a:pt x="866178" y="573898"/>
                    <a:pt x="855369" y="579156"/>
                  </a:cubicBezTo>
                  <a:lnTo>
                    <a:pt x="701122" y="653358"/>
                  </a:lnTo>
                  <a:lnTo>
                    <a:pt x="640358" y="624145"/>
                  </a:lnTo>
                  <a:cubicBezTo>
                    <a:pt x="629549" y="618886"/>
                    <a:pt x="616403" y="623560"/>
                    <a:pt x="611145" y="634369"/>
                  </a:cubicBezTo>
                  <a:cubicBezTo>
                    <a:pt x="605886" y="645178"/>
                    <a:pt x="610560" y="658324"/>
                    <a:pt x="621369" y="663583"/>
                  </a:cubicBezTo>
                  <a:lnTo>
                    <a:pt x="679212" y="691628"/>
                  </a:lnTo>
                  <a:lnTo>
                    <a:pt x="679212" y="1439199"/>
                  </a:lnTo>
                  <a:lnTo>
                    <a:pt x="43820" y="1132458"/>
                  </a:lnTo>
                  <a:lnTo>
                    <a:pt x="43820" y="384887"/>
                  </a:lnTo>
                  <a:lnTo>
                    <a:pt x="527594" y="618302"/>
                  </a:lnTo>
                  <a:cubicBezTo>
                    <a:pt x="530808" y="619763"/>
                    <a:pt x="534021" y="620347"/>
                    <a:pt x="537235" y="620347"/>
                  </a:cubicBezTo>
                  <a:cubicBezTo>
                    <a:pt x="545415" y="620347"/>
                    <a:pt x="553302" y="615673"/>
                    <a:pt x="557100" y="608077"/>
                  </a:cubicBezTo>
                  <a:cubicBezTo>
                    <a:pt x="562358" y="597268"/>
                    <a:pt x="557684" y="584122"/>
                    <a:pt x="546875" y="578864"/>
                  </a:cubicBezTo>
                  <a:lnTo>
                    <a:pt x="72449" y="349831"/>
                  </a:lnTo>
                  <a:lnTo>
                    <a:pt x="290089" y="244662"/>
                  </a:lnTo>
                  <a:lnTo>
                    <a:pt x="948268" y="562504"/>
                  </a:lnTo>
                  <a:cubicBezTo>
                    <a:pt x="948268" y="562504"/>
                    <a:pt x="948560" y="562797"/>
                    <a:pt x="948560" y="562797"/>
                  </a:cubicBezTo>
                  <a:lnTo>
                    <a:pt x="948560" y="825717"/>
                  </a:lnTo>
                  <a:cubicBezTo>
                    <a:pt x="948560" y="833313"/>
                    <a:pt x="952357" y="840324"/>
                    <a:pt x="958784" y="844414"/>
                  </a:cubicBezTo>
                  <a:cubicBezTo>
                    <a:pt x="962290" y="846751"/>
                    <a:pt x="966380" y="847627"/>
                    <a:pt x="970470" y="847627"/>
                  </a:cubicBezTo>
                  <a:cubicBezTo>
                    <a:pt x="973683" y="847627"/>
                    <a:pt x="976897" y="847043"/>
                    <a:pt x="980110" y="845582"/>
                  </a:cubicBezTo>
                  <a:lnTo>
                    <a:pt x="1143997" y="766414"/>
                  </a:lnTo>
                  <a:cubicBezTo>
                    <a:pt x="1151593" y="762616"/>
                    <a:pt x="1156267" y="755021"/>
                    <a:pt x="1156267" y="746549"/>
                  </a:cubicBezTo>
                  <a:lnTo>
                    <a:pt x="1156267" y="482167"/>
                  </a:lnTo>
                  <a:lnTo>
                    <a:pt x="1358424" y="384595"/>
                  </a:lnTo>
                  <a:lnTo>
                    <a:pt x="1358132" y="1132458"/>
                  </a:lnTo>
                  <a:lnTo>
                    <a:pt x="1358132" y="1132458"/>
                  </a:lnTo>
                  <a:close/>
                </a:path>
              </a:pathLst>
            </a:custGeom>
            <a:solidFill>
              <a:srgbClr val="313840"/>
            </a:solidFill>
            <a:ln w="2917" cap="flat">
              <a:noFill/>
              <a:prstDash val="solid"/>
              <a:miter/>
            </a:ln>
          </p:spPr>
          <p:txBody>
            <a:bodyPr rtlCol="0" anchor="ctr"/>
            <a:lstStyle/>
            <a:p>
              <a:endParaRPr lang="it-IT"/>
            </a:p>
          </p:txBody>
        </p:sp>
        <p:sp>
          <p:nvSpPr>
            <p:cNvPr id="42" name="Elemento grafico 41">
              <a:extLst>
                <a:ext uri="{FF2B5EF4-FFF2-40B4-BE49-F238E27FC236}">
                  <a16:creationId xmlns:a16="http://schemas.microsoft.com/office/drawing/2014/main" id="{D55AB854-B6B2-456D-B415-7A05C0B5255D}"/>
                </a:ext>
              </a:extLst>
            </p:cNvPr>
            <p:cNvSpPr/>
            <p:nvPr/>
          </p:nvSpPr>
          <p:spPr>
            <a:xfrm>
              <a:off x="3154355" y="5720237"/>
              <a:ext cx="143495" cy="91849"/>
            </a:xfrm>
            <a:custGeom>
              <a:avLst/>
              <a:gdLst>
                <a:gd name="connsiteX0" fmla="*/ 130995 w 143495"/>
                <a:gd name="connsiteY0" fmla="*/ 50366 h 91849"/>
                <a:gd name="connsiteX1" fmla="*/ 31378 w 143495"/>
                <a:gd name="connsiteY1" fmla="*/ 2164 h 91849"/>
                <a:gd name="connsiteX2" fmla="*/ 2164 w 143495"/>
                <a:gd name="connsiteY2" fmla="*/ 12389 h 91849"/>
                <a:gd name="connsiteX3" fmla="*/ 12389 w 143495"/>
                <a:gd name="connsiteY3" fmla="*/ 41602 h 91849"/>
                <a:gd name="connsiteX4" fmla="*/ 112007 w 143495"/>
                <a:gd name="connsiteY4" fmla="*/ 89805 h 91849"/>
                <a:gd name="connsiteX5" fmla="*/ 121647 w 143495"/>
                <a:gd name="connsiteY5" fmla="*/ 91850 h 91849"/>
                <a:gd name="connsiteX6" fmla="*/ 141512 w 143495"/>
                <a:gd name="connsiteY6" fmla="*/ 79580 h 91849"/>
                <a:gd name="connsiteX7" fmla="*/ 130995 w 143495"/>
                <a:gd name="connsiteY7" fmla="*/ 50366 h 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495" h="91849">
                  <a:moveTo>
                    <a:pt x="130995" y="50366"/>
                  </a:moveTo>
                  <a:lnTo>
                    <a:pt x="31378" y="2164"/>
                  </a:lnTo>
                  <a:cubicBezTo>
                    <a:pt x="20569" y="-3094"/>
                    <a:pt x="7423" y="1580"/>
                    <a:pt x="2164" y="12389"/>
                  </a:cubicBezTo>
                  <a:cubicBezTo>
                    <a:pt x="-3094" y="23198"/>
                    <a:pt x="1580" y="36344"/>
                    <a:pt x="12389" y="41602"/>
                  </a:cubicBezTo>
                  <a:lnTo>
                    <a:pt x="112007" y="89805"/>
                  </a:lnTo>
                  <a:cubicBezTo>
                    <a:pt x="115220" y="91265"/>
                    <a:pt x="118434" y="91850"/>
                    <a:pt x="121647" y="91850"/>
                  </a:cubicBezTo>
                  <a:cubicBezTo>
                    <a:pt x="129827" y="91850"/>
                    <a:pt x="137715" y="87175"/>
                    <a:pt x="141512" y="79580"/>
                  </a:cubicBezTo>
                  <a:cubicBezTo>
                    <a:pt x="146479" y="68771"/>
                    <a:pt x="141804" y="55625"/>
                    <a:pt x="130995" y="50366"/>
                  </a:cubicBezTo>
                  <a:close/>
                </a:path>
              </a:pathLst>
            </a:custGeom>
            <a:solidFill>
              <a:srgbClr val="313840"/>
            </a:solidFill>
            <a:ln w="2917" cap="flat">
              <a:noFill/>
              <a:prstDash val="solid"/>
              <a:miter/>
            </a:ln>
          </p:spPr>
          <p:txBody>
            <a:bodyPr rtlCol="0" anchor="ctr"/>
            <a:lstStyle/>
            <a:p>
              <a:endParaRPr lang="it-IT"/>
            </a:p>
          </p:txBody>
        </p:sp>
        <p:sp>
          <p:nvSpPr>
            <p:cNvPr id="47" name="Elemento grafico 41">
              <a:extLst>
                <a:ext uri="{FF2B5EF4-FFF2-40B4-BE49-F238E27FC236}">
                  <a16:creationId xmlns:a16="http://schemas.microsoft.com/office/drawing/2014/main" id="{D55AB854-B6B2-456D-B415-7A05C0B5255D}"/>
                </a:ext>
              </a:extLst>
            </p:cNvPr>
            <p:cNvSpPr/>
            <p:nvPr/>
          </p:nvSpPr>
          <p:spPr>
            <a:xfrm>
              <a:off x="3154355" y="5616237"/>
              <a:ext cx="235225" cy="135961"/>
            </a:xfrm>
            <a:custGeom>
              <a:avLst/>
              <a:gdLst>
                <a:gd name="connsiteX0" fmla="*/ 222726 w 235225"/>
                <a:gd name="connsiteY0" fmla="*/ 94479 h 135961"/>
                <a:gd name="connsiteX1" fmla="*/ 31378 w 235225"/>
                <a:gd name="connsiteY1" fmla="*/ 2164 h 135961"/>
                <a:gd name="connsiteX2" fmla="*/ 2164 w 235225"/>
                <a:gd name="connsiteY2" fmla="*/ 12389 h 135961"/>
                <a:gd name="connsiteX3" fmla="*/ 12389 w 235225"/>
                <a:gd name="connsiteY3" fmla="*/ 41602 h 135961"/>
                <a:gd name="connsiteX4" fmla="*/ 203737 w 235225"/>
                <a:gd name="connsiteY4" fmla="*/ 133917 h 135961"/>
                <a:gd name="connsiteX5" fmla="*/ 213377 w 235225"/>
                <a:gd name="connsiteY5" fmla="*/ 135962 h 135961"/>
                <a:gd name="connsiteX6" fmla="*/ 233242 w 235225"/>
                <a:gd name="connsiteY6" fmla="*/ 123692 h 135961"/>
                <a:gd name="connsiteX7" fmla="*/ 222726 w 235225"/>
                <a:gd name="connsiteY7" fmla="*/ 94479 h 13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225" h="135961">
                  <a:moveTo>
                    <a:pt x="222726" y="94479"/>
                  </a:moveTo>
                  <a:lnTo>
                    <a:pt x="31378" y="2164"/>
                  </a:lnTo>
                  <a:cubicBezTo>
                    <a:pt x="20569" y="-3094"/>
                    <a:pt x="7423" y="1580"/>
                    <a:pt x="2164" y="12389"/>
                  </a:cubicBezTo>
                  <a:cubicBezTo>
                    <a:pt x="-3094" y="23198"/>
                    <a:pt x="1580" y="36344"/>
                    <a:pt x="12389" y="41602"/>
                  </a:cubicBezTo>
                  <a:lnTo>
                    <a:pt x="203737" y="133917"/>
                  </a:lnTo>
                  <a:cubicBezTo>
                    <a:pt x="206950" y="135377"/>
                    <a:pt x="210164" y="135962"/>
                    <a:pt x="213377" y="135962"/>
                  </a:cubicBezTo>
                  <a:cubicBezTo>
                    <a:pt x="221557" y="135962"/>
                    <a:pt x="229445" y="131288"/>
                    <a:pt x="233242" y="123692"/>
                  </a:cubicBezTo>
                  <a:cubicBezTo>
                    <a:pt x="238209" y="112883"/>
                    <a:pt x="233535" y="99737"/>
                    <a:pt x="222726" y="94479"/>
                  </a:cubicBezTo>
                  <a:close/>
                </a:path>
              </a:pathLst>
            </a:custGeom>
            <a:solidFill>
              <a:srgbClr val="313840"/>
            </a:solidFill>
            <a:ln w="2917" cap="flat">
              <a:noFill/>
              <a:prstDash val="solid"/>
              <a:miter/>
            </a:ln>
          </p:spPr>
          <p:txBody>
            <a:bodyPr rtlCol="0" anchor="ctr"/>
            <a:lstStyle/>
            <a:p>
              <a:endParaRPr lang="it-IT"/>
            </a:p>
          </p:txBody>
        </p:sp>
      </p:grpSp>
      <p:sp>
        <p:nvSpPr>
          <p:cNvPr id="33" name="CasellaDiTesto 32">
            <a:extLst>
              <a:ext uri="{FF2B5EF4-FFF2-40B4-BE49-F238E27FC236}">
                <a16:creationId xmlns:a16="http://schemas.microsoft.com/office/drawing/2014/main" id="{CE59B404-CE90-4190-B0E1-A638FE24AC7F}"/>
              </a:ext>
            </a:extLst>
          </p:cNvPr>
          <p:cNvSpPr txBox="1"/>
          <p:nvPr/>
        </p:nvSpPr>
        <p:spPr>
          <a:xfrm>
            <a:off x="7651306" y="236664"/>
            <a:ext cx="1224136" cy="253916"/>
          </a:xfrm>
          <a:prstGeom prst="rect">
            <a:avLst/>
          </a:prstGeom>
          <a:noFill/>
        </p:spPr>
        <p:txBody>
          <a:bodyPr wrap="square">
            <a:spAutoFit/>
          </a:bodyPr>
          <a:lstStyle/>
          <a:p>
            <a:pPr>
              <a:spcAft>
                <a:spcPts val="450"/>
              </a:spcAft>
            </a:pPr>
            <a:r>
              <a:rPr lang="it-IT" sz="1050" b="1" dirty="0">
                <a:solidFill>
                  <a:schemeClr val="tx1">
                    <a:lumMod val="75000"/>
                    <a:lumOff val="25000"/>
                  </a:schemeClr>
                </a:solidFill>
              </a:rPr>
              <a:t>Legenda stati</a:t>
            </a:r>
          </a:p>
        </p:txBody>
      </p:sp>
      <p:pic>
        <p:nvPicPr>
          <p:cNvPr id="36" name="Picture 14" descr="Anteprima immagine">
            <a:extLst>
              <a:ext uri="{FF2B5EF4-FFF2-40B4-BE49-F238E27FC236}">
                <a16:creationId xmlns:a16="http://schemas.microsoft.com/office/drawing/2014/main" id="{7C51E9F3-5FBC-4679-BFE1-7FA3464FB6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9652" y="516793"/>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37" name="CasellaDiTesto 36">
            <a:extLst>
              <a:ext uri="{FF2B5EF4-FFF2-40B4-BE49-F238E27FC236}">
                <a16:creationId xmlns:a16="http://schemas.microsoft.com/office/drawing/2014/main" id="{B480F62B-3DAC-4A6B-9C9B-7AB96FC063BD}"/>
              </a:ext>
            </a:extLst>
          </p:cNvPr>
          <p:cNvSpPr txBox="1"/>
          <p:nvPr/>
        </p:nvSpPr>
        <p:spPr>
          <a:xfrm>
            <a:off x="7917254" y="499071"/>
            <a:ext cx="681757" cy="215444"/>
          </a:xfrm>
          <a:prstGeom prst="rect">
            <a:avLst/>
          </a:prstGeom>
          <a:noFill/>
        </p:spPr>
        <p:txBody>
          <a:bodyPr wrap="square">
            <a:spAutoFit/>
          </a:bodyPr>
          <a:lstStyle/>
          <a:p>
            <a:pPr algn="l"/>
            <a:r>
              <a:rPr lang="it-IT" sz="800" b="0" kern="1200" dirty="0">
                <a:solidFill>
                  <a:srgbClr val="404040"/>
                </a:solidFill>
                <a:effectLst/>
                <a:latin typeface="+mn-lt"/>
              </a:rPr>
              <a:t>Pubblicato</a:t>
            </a:r>
            <a:endParaRPr lang="it-IT" sz="800" b="0" kern="1200" dirty="0">
              <a:solidFill>
                <a:srgbClr val="404040"/>
              </a:solidFill>
              <a:effectLst/>
              <a:latin typeface="+mn-lt"/>
              <a:ea typeface="+mn-ea"/>
              <a:cs typeface="+mn-cs"/>
            </a:endParaRPr>
          </a:p>
        </p:txBody>
      </p:sp>
      <p:pic>
        <p:nvPicPr>
          <p:cNvPr id="40" name="Picture 8" descr="Anteprima immagine">
            <a:extLst>
              <a:ext uri="{FF2B5EF4-FFF2-40B4-BE49-F238E27FC236}">
                <a16:creationId xmlns:a16="http://schemas.microsoft.com/office/drawing/2014/main" id="{107D2EA1-9424-4EA1-928C-00C170C991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2820"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3" name="CasellaDiTesto 42">
            <a:extLst>
              <a:ext uri="{FF2B5EF4-FFF2-40B4-BE49-F238E27FC236}">
                <a16:creationId xmlns:a16="http://schemas.microsoft.com/office/drawing/2014/main" id="{B76B23CF-7E44-4534-A008-5E2EB3B1D160}"/>
              </a:ext>
            </a:extLst>
          </p:cNvPr>
          <p:cNvSpPr txBox="1"/>
          <p:nvPr/>
        </p:nvSpPr>
        <p:spPr>
          <a:xfrm>
            <a:off x="8814235" y="499071"/>
            <a:ext cx="681757" cy="215444"/>
          </a:xfrm>
          <a:prstGeom prst="rect">
            <a:avLst/>
          </a:prstGeom>
          <a:noFill/>
        </p:spPr>
        <p:txBody>
          <a:bodyPr wrap="square">
            <a:spAutoFit/>
          </a:bodyPr>
          <a:lstStyle/>
          <a:p>
            <a:pPr algn="l"/>
            <a:r>
              <a:rPr lang="it-IT" sz="800" b="0" kern="1200" dirty="0">
                <a:solidFill>
                  <a:srgbClr val="404040"/>
                </a:solidFill>
                <a:effectLst/>
                <a:latin typeface="+mn-lt"/>
              </a:rPr>
              <a:t>Aggiudicato</a:t>
            </a:r>
            <a:endParaRPr lang="it-IT" sz="800" b="0" kern="1200" dirty="0">
              <a:solidFill>
                <a:srgbClr val="404040"/>
              </a:solidFill>
              <a:effectLst/>
              <a:latin typeface="+mn-lt"/>
              <a:ea typeface="+mn-ea"/>
              <a:cs typeface="+mn-cs"/>
            </a:endParaRPr>
          </a:p>
        </p:txBody>
      </p:sp>
      <p:pic>
        <p:nvPicPr>
          <p:cNvPr id="48" name="Picture 4">
            <a:extLst>
              <a:ext uri="{FF2B5EF4-FFF2-40B4-BE49-F238E27FC236}">
                <a16:creationId xmlns:a16="http://schemas.microsoft.com/office/drawing/2014/main" id="{A5B1E13C-8443-4D20-8EC8-561B7F3070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8757"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9" name="CasellaDiTesto 48">
            <a:extLst>
              <a:ext uri="{FF2B5EF4-FFF2-40B4-BE49-F238E27FC236}">
                <a16:creationId xmlns:a16="http://schemas.microsoft.com/office/drawing/2014/main" id="{563CA58E-343F-43B5-A32C-D5ED96686D98}"/>
              </a:ext>
            </a:extLst>
          </p:cNvPr>
          <p:cNvSpPr txBox="1"/>
          <p:nvPr/>
        </p:nvSpPr>
        <p:spPr>
          <a:xfrm>
            <a:off x="9768676" y="499071"/>
            <a:ext cx="482060" cy="215444"/>
          </a:xfrm>
          <a:prstGeom prst="rect">
            <a:avLst/>
          </a:prstGeom>
          <a:noFill/>
        </p:spPr>
        <p:txBody>
          <a:bodyPr wrap="square">
            <a:spAutoFit/>
          </a:bodyPr>
          <a:lstStyle/>
          <a:p>
            <a:pPr algn="l"/>
            <a:r>
              <a:rPr lang="it-IT" sz="800" b="0" kern="1200" dirty="0">
                <a:solidFill>
                  <a:srgbClr val="404040"/>
                </a:solidFill>
                <a:effectLst/>
                <a:latin typeface="+mn-lt"/>
              </a:rPr>
              <a:t>Attivo</a:t>
            </a:r>
            <a:endParaRPr lang="it-IT" sz="800" b="0" kern="1200" dirty="0">
              <a:solidFill>
                <a:srgbClr val="404040"/>
              </a:solidFill>
              <a:effectLst/>
              <a:latin typeface="+mn-lt"/>
              <a:ea typeface="+mn-ea"/>
              <a:cs typeface="+mn-cs"/>
            </a:endParaRPr>
          </a:p>
        </p:txBody>
      </p:sp>
      <p:pic>
        <p:nvPicPr>
          <p:cNvPr id="50" name="Picture 10" descr="Anteprima immagine">
            <a:extLst>
              <a:ext uri="{FF2B5EF4-FFF2-40B4-BE49-F238E27FC236}">
                <a16:creationId xmlns:a16="http://schemas.microsoft.com/office/drawing/2014/main" id="{A678FE1C-D176-4400-8D15-7BCB2BDB71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4786" y="1008079"/>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51" name="CasellaDiTesto 50">
            <a:extLst>
              <a:ext uri="{FF2B5EF4-FFF2-40B4-BE49-F238E27FC236}">
                <a16:creationId xmlns:a16="http://schemas.microsoft.com/office/drawing/2014/main" id="{8DB60A0A-B66A-4ECF-B47E-C91B3B9A1814}"/>
              </a:ext>
            </a:extLst>
          </p:cNvPr>
          <p:cNvSpPr txBox="1"/>
          <p:nvPr/>
        </p:nvSpPr>
        <p:spPr>
          <a:xfrm>
            <a:off x="7914764" y="985705"/>
            <a:ext cx="1383779" cy="215444"/>
          </a:xfrm>
          <a:prstGeom prst="rect">
            <a:avLst/>
          </a:prstGeom>
          <a:noFill/>
        </p:spPr>
        <p:txBody>
          <a:bodyPr wrap="square">
            <a:spAutoFit/>
          </a:bodyPr>
          <a:lstStyle/>
          <a:p>
            <a:pPr algn="l"/>
            <a:r>
              <a:rPr lang="it-IT" sz="800" b="0" kern="1200" dirty="0">
                <a:solidFill>
                  <a:srgbClr val="404040"/>
                </a:solidFill>
                <a:effectLst/>
                <a:latin typeface="+mn-lt"/>
              </a:rPr>
              <a:t>Attivo per acquisti successivi</a:t>
            </a:r>
            <a:endParaRPr lang="it-IT" sz="800" b="0" kern="1200" dirty="0">
              <a:solidFill>
                <a:srgbClr val="404040"/>
              </a:solidFill>
              <a:effectLst/>
              <a:latin typeface="+mn-lt"/>
              <a:ea typeface="+mn-ea"/>
              <a:cs typeface="+mn-cs"/>
            </a:endParaRPr>
          </a:p>
        </p:txBody>
      </p:sp>
      <p:pic>
        <p:nvPicPr>
          <p:cNvPr id="52" name="Picture 18" descr="Anteprima immagine">
            <a:extLst>
              <a:ext uri="{FF2B5EF4-FFF2-40B4-BE49-F238E27FC236}">
                <a16:creationId xmlns:a16="http://schemas.microsoft.com/office/drawing/2014/main" id="{4F87953A-ED1C-43C4-AC4A-C394BE873C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018"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53" name="CasellaDiTesto 52">
            <a:extLst>
              <a:ext uri="{FF2B5EF4-FFF2-40B4-BE49-F238E27FC236}">
                <a16:creationId xmlns:a16="http://schemas.microsoft.com/office/drawing/2014/main" id="{E388691D-5BE4-4265-A158-8F58355D3D30}"/>
              </a:ext>
            </a:extLst>
          </p:cNvPr>
          <p:cNvSpPr txBox="1"/>
          <p:nvPr/>
        </p:nvSpPr>
        <p:spPr>
          <a:xfrm>
            <a:off x="7935095" y="742388"/>
            <a:ext cx="534965" cy="215444"/>
          </a:xfrm>
          <a:prstGeom prst="rect">
            <a:avLst/>
          </a:prstGeom>
          <a:noFill/>
        </p:spPr>
        <p:txBody>
          <a:bodyPr wrap="square">
            <a:spAutoFit/>
          </a:bodyPr>
          <a:lstStyle/>
          <a:p>
            <a:pPr algn="l"/>
            <a:r>
              <a:rPr lang="it-IT" sz="800" b="0" kern="1200" dirty="0">
                <a:solidFill>
                  <a:srgbClr val="404040"/>
                </a:solidFill>
                <a:effectLst/>
                <a:latin typeface="+mn-lt"/>
              </a:rPr>
              <a:t>Sospeso</a:t>
            </a:r>
            <a:endParaRPr lang="it-IT" sz="800" b="0" kern="1200" dirty="0">
              <a:solidFill>
                <a:srgbClr val="404040"/>
              </a:solidFill>
              <a:effectLst/>
              <a:latin typeface="+mn-lt"/>
              <a:ea typeface="+mn-ea"/>
              <a:cs typeface="+mn-cs"/>
            </a:endParaRPr>
          </a:p>
        </p:txBody>
      </p:sp>
      <p:pic>
        <p:nvPicPr>
          <p:cNvPr id="54" name="Picture 12" descr="Anteprima immagine">
            <a:extLst>
              <a:ext uri="{FF2B5EF4-FFF2-40B4-BE49-F238E27FC236}">
                <a16:creationId xmlns:a16="http://schemas.microsoft.com/office/drawing/2014/main" id="{B987A87D-358C-4B29-BE38-BB1CDAD818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10035"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55" name="CasellaDiTesto 54">
            <a:extLst>
              <a:ext uri="{FF2B5EF4-FFF2-40B4-BE49-F238E27FC236}">
                <a16:creationId xmlns:a16="http://schemas.microsoft.com/office/drawing/2014/main" id="{3A858EAD-BC0E-4887-B2BA-F37F1713396D}"/>
              </a:ext>
            </a:extLst>
          </p:cNvPr>
          <p:cNvSpPr txBox="1"/>
          <p:nvPr/>
        </p:nvSpPr>
        <p:spPr>
          <a:xfrm>
            <a:off x="9761896" y="742388"/>
            <a:ext cx="502806" cy="215444"/>
          </a:xfrm>
          <a:prstGeom prst="rect">
            <a:avLst/>
          </a:prstGeom>
          <a:noFill/>
        </p:spPr>
        <p:txBody>
          <a:bodyPr wrap="square">
            <a:spAutoFit/>
          </a:bodyPr>
          <a:lstStyle/>
          <a:p>
            <a:pPr algn="l"/>
            <a:r>
              <a:rPr lang="it-IT" sz="800" b="0" kern="1200" dirty="0">
                <a:solidFill>
                  <a:srgbClr val="404040"/>
                </a:solidFill>
                <a:effectLst/>
                <a:latin typeface="+mn-lt"/>
              </a:rPr>
              <a:t>Chiuso</a:t>
            </a:r>
            <a:endParaRPr lang="it-IT" sz="800" b="0" kern="1200" dirty="0">
              <a:solidFill>
                <a:srgbClr val="404040"/>
              </a:solidFill>
              <a:effectLst/>
              <a:latin typeface="+mn-lt"/>
              <a:ea typeface="+mn-ea"/>
              <a:cs typeface="+mn-cs"/>
            </a:endParaRPr>
          </a:p>
        </p:txBody>
      </p:sp>
      <p:pic>
        <p:nvPicPr>
          <p:cNvPr id="56" name="Picture 16" descr="Anteprima immagine">
            <a:extLst>
              <a:ext uri="{FF2B5EF4-FFF2-40B4-BE49-F238E27FC236}">
                <a16:creationId xmlns:a16="http://schemas.microsoft.com/office/drawing/2014/main" id="{4C5360CC-0214-4279-B7EB-6D544A2F6F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7253" y="760110"/>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57" name="CasellaDiTesto 56">
            <a:extLst>
              <a:ext uri="{FF2B5EF4-FFF2-40B4-BE49-F238E27FC236}">
                <a16:creationId xmlns:a16="http://schemas.microsoft.com/office/drawing/2014/main" id="{FD05AC21-5C89-444D-BAA4-8A13793F4D9A}"/>
              </a:ext>
            </a:extLst>
          </p:cNvPr>
          <p:cNvSpPr txBox="1"/>
          <p:nvPr/>
        </p:nvSpPr>
        <p:spPr>
          <a:xfrm>
            <a:off x="8815900" y="742388"/>
            <a:ext cx="625090" cy="215444"/>
          </a:xfrm>
          <a:prstGeom prst="rect">
            <a:avLst/>
          </a:prstGeom>
          <a:noFill/>
        </p:spPr>
        <p:txBody>
          <a:bodyPr wrap="square">
            <a:spAutoFit/>
          </a:bodyPr>
          <a:lstStyle/>
          <a:p>
            <a:pPr algn="l"/>
            <a:r>
              <a:rPr lang="it-IT" sz="800" b="0" kern="1200" dirty="0">
                <a:solidFill>
                  <a:srgbClr val="404040"/>
                </a:solidFill>
                <a:effectLst/>
                <a:latin typeface="+mn-lt"/>
              </a:rPr>
              <a:t>Revocato</a:t>
            </a:r>
            <a:endParaRPr lang="it-IT" sz="800" b="0" kern="1200" dirty="0">
              <a:solidFill>
                <a:srgbClr val="404040"/>
              </a:solidFill>
              <a:effectLst/>
              <a:latin typeface="+mn-lt"/>
              <a:ea typeface="+mn-ea"/>
              <a:cs typeface="+mn-cs"/>
            </a:endParaRPr>
          </a:p>
        </p:txBody>
      </p:sp>
      <p:pic>
        <p:nvPicPr>
          <p:cNvPr id="30" name="Picture 4">
            <a:extLst>
              <a:ext uri="{FF2B5EF4-FFF2-40B4-BE49-F238E27FC236}">
                <a16:creationId xmlns:a16="http://schemas.microsoft.com/office/drawing/2014/main" id="{A5B1E13C-8443-4D20-8EC8-561B7F3070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6900" y="1962840"/>
            <a:ext cx="180000" cy="1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970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
          <p:cNvCxnSpPr/>
          <p:nvPr/>
        </p:nvCxnSpPr>
        <p:spPr>
          <a:xfrm>
            <a:off x="2835029" y="1871999"/>
            <a:ext cx="0" cy="4860000"/>
          </a:xfrm>
          <a:prstGeom prst="line">
            <a:avLst/>
          </a:prstGeom>
          <a:ln w="381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9" name="Straight Connector 1"/>
          <p:cNvCxnSpPr/>
          <p:nvPr/>
        </p:nvCxnSpPr>
        <p:spPr>
          <a:xfrm>
            <a:off x="6946674" y="-1"/>
            <a:ext cx="0" cy="6732000"/>
          </a:xfrm>
          <a:prstGeom prst="line">
            <a:avLst/>
          </a:prstGeom>
          <a:ln w="38100">
            <a:solidFill>
              <a:srgbClr val="F2F2F2"/>
            </a:solidFill>
          </a:ln>
        </p:spPr>
        <p:style>
          <a:lnRef idx="1">
            <a:schemeClr val="accent1"/>
          </a:lnRef>
          <a:fillRef idx="0">
            <a:schemeClr val="accent1"/>
          </a:fillRef>
          <a:effectRef idx="0">
            <a:schemeClr val="accent1"/>
          </a:effectRef>
          <a:fontRef idx="minor">
            <a:schemeClr val="tx1"/>
          </a:fontRef>
        </p:style>
      </p:cxnSp>
      <p:sp>
        <p:nvSpPr>
          <p:cNvPr id="45" name="CasellaDiTesto 44">
            <a:extLst>
              <a:ext uri="{FF2B5EF4-FFF2-40B4-BE49-F238E27FC236}">
                <a16:creationId xmlns:a16="http://schemas.microsoft.com/office/drawing/2014/main" id="{E00B9923-BE16-4B51-ABE4-DC485C2CB932}"/>
              </a:ext>
            </a:extLst>
          </p:cNvPr>
          <p:cNvSpPr txBox="1"/>
          <p:nvPr/>
        </p:nvSpPr>
        <p:spPr>
          <a:xfrm>
            <a:off x="353544" y="944399"/>
            <a:ext cx="6889269" cy="400110"/>
          </a:xfrm>
          <a:prstGeom prst="rect">
            <a:avLst/>
          </a:prstGeom>
          <a:noFill/>
        </p:spPr>
        <p:txBody>
          <a:bodyPr wrap="square">
            <a:spAutoFit/>
          </a:bodyPr>
          <a:lstStyle/>
          <a:p>
            <a:pPr>
              <a:spcAft>
                <a:spcPts val="450"/>
              </a:spcAft>
            </a:pPr>
            <a:r>
              <a:rPr lang="it-IT" b="1" dirty="0">
                <a:solidFill>
                  <a:schemeClr val="tx1">
                    <a:lumMod val="75000"/>
                    <a:lumOff val="25000"/>
                  </a:schemeClr>
                </a:solidFill>
              </a:rPr>
              <a:t>Indice</a:t>
            </a:r>
          </a:p>
        </p:txBody>
      </p:sp>
      <p:graphicFrame>
        <p:nvGraphicFramePr>
          <p:cNvPr id="2" name="Tabella 1"/>
          <p:cNvGraphicFramePr>
            <a:graphicFrameLocks noGrp="1"/>
          </p:cNvGraphicFramePr>
          <p:nvPr>
            <p:extLst>
              <p:ext uri="{D42A27DB-BD31-4B8C-83A1-F6EECF244321}">
                <p14:modId xmlns:p14="http://schemas.microsoft.com/office/powerpoint/2010/main" val="717668577"/>
              </p:ext>
            </p:extLst>
          </p:nvPr>
        </p:nvGraphicFramePr>
        <p:xfrm>
          <a:off x="2394372" y="2257906"/>
          <a:ext cx="3384376" cy="4505960"/>
        </p:xfrm>
        <a:graphic>
          <a:graphicData uri="http://schemas.openxmlformats.org/drawingml/2006/table">
            <a:tbl>
              <a:tblPr firstRow="1" bandRow="1">
                <a:tableStyleId>{2D5ABB26-0587-4C30-8999-92F81FD0307C}</a:tableStyleId>
              </a:tblPr>
              <a:tblGrid>
                <a:gridCol w="432048">
                  <a:extLst>
                    <a:ext uri="{9D8B030D-6E8A-4147-A177-3AD203B41FA5}">
                      <a16:colId xmlns:a16="http://schemas.microsoft.com/office/drawing/2014/main" val="3431935426"/>
                    </a:ext>
                  </a:extLst>
                </a:gridCol>
                <a:gridCol w="2952328">
                  <a:extLst>
                    <a:ext uri="{9D8B030D-6E8A-4147-A177-3AD203B41FA5}">
                      <a16:colId xmlns:a16="http://schemas.microsoft.com/office/drawing/2014/main" val="619326292"/>
                    </a:ext>
                  </a:extLst>
                </a:gridCol>
              </a:tblGrid>
              <a:tr h="370840">
                <a:tc>
                  <a:txBody>
                    <a:bodyPr/>
                    <a:lstStyle/>
                    <a:p>
                      <a:pPr algn="r"/>
                      <a:r>
                        <a:rPr lang="it-IT" sz="1600" b="1" dirty="0"/>
                        <a:t>3</a:t>
                      </a:r>
                    </a:p>
                  </a:txBody>
                  <a:tcPr anchor="ctr"/>
                </a:tc>
                <a:tc>
                  <a:txBody>
                    <a:bodyPr/>
                    <a:lstStyle/>
                    <a:p>
                      <a:pPr>
                        <a:spcAft>
                          <a:spcPts val="450"/>
                        </a:spcAft>
                      </a:pPr>
                      <a:r>
                        <a:rPr lang="it-IT" sz="1100" b="1" dirty="0">
                          <a:solidFill>
                            <a:schemeClr val="tx1">
                              <a:lumMod val="75000"/>
                              <a:lumOff val="25000"/>
                            </a:schemeClr>
                          </a:solidFill>
                        </a:rPr>
                        <a:t>Apparecchiature multifunzione in noleggio 1</a:t>
                      </a:r>
                    </a:p>
                  </a:txBody>
                  <a:tcPr anchor="ctr"/>
                </a:tc>
                <a:extLst>
                  <a:ext uri="{0D108BD9-81ED-4DB2-BD59-A6C34878D82A}">
                    <a16:rowId xmlns:a16="http://schemas.microsoft.com/office/drawing/2014/main" val="1108195143"/>
                  </a:ext>
                </a:extLst>
              </a:tr>
              <a:tr h="370840">
                <a:tc>
                  <a:txBody>
                    <a:bodyPr/>
                    <a:lstStyle/>
                    <a:p>
                      <a:pPr algn="r"/>
                      <a:r>
                        <a:rPr lang="it-IT" sz="1600" b="1" dirty="0"/>
                        <a:t>5</a:t>
                      </a:r>
                    </a:p>
                  </a:txBody>
                  <a:tcPr anchor="ctr"/>
                </a:tc>
                <a:tc>
                  <a:txBody>
                    <a:bodyPr/>
                    <a:lstStyle/>
                    <a:p>
                      <a:pPr>
                        <a:spcAft>
                          <a:spcPts val="450"/>
                        </a:spcAft>
                      </a:pPr>
                      <a:r>
                        <a:rPr lang="it-IT" sz="1100" b="1" dirty="0">
                          <a:solidFill>
                            <a:schemeClr val="tx1">
                              <a:lumMod val="75000"/>
                              <a:lumOff val="25000"/>
                            </a:schemeClr>
                          </a:solidFill>
                        </a:rPr>
                        <a:t>Centrali telefoniche 8</a:t>
                      </a:r>
                    </a:p>
                  </a:txBody>
                  <a:tcPr anchor="ctr"/>
                </a:tc>
                <a:extLst>
                  <a:ext uri="{0D108BD9-81ED-4DB2-BD59-A6C34878D82A}">
                    <a16:rowId xmlns:a16="http://schemas.microsoft.com/office/drawing/2014/main" val="3724634254"/>
                  </a:ext>
                </a:extLst>
              </a:tr>
              <a:tr h="370840">
                <a:tc>
                  <a:txBody>
                    <a:bodyPr/>
                    <a:lstStyle/>
                    <a:p>
                      <a:pPr algn="r"/>
                      <a:r>
                        <a:rPr lang="it-IT" sz="1600" b="1" dirty="0"/>
                        <a:t>7</a:t>
                      </a:r>
                    </a:p>
                  </a:txBody>
                  <a:tcPr anchor="ctr"/>
                </a:tc>
                <a:tc>
                  <a:txBody>
                    <a:bodyPr/>
                    <a:lstStyle/>
                    <a:p>
                      <a:pPr>
                        <a:spcAft>
                          <a:spcPts val="450"/>
                        </a:spcAft>
                      </a:pPr>
                      <a:r>
                        <a:rPr lang="it-IT" sz="1100" b="1" dirty="0">
                          <a:solidFill>
                            <a:schemeClr val="tx1">
                              <a:lumMod val="75000"/>
                              <a:lumOff val="25000"/>
                            </a:schemeClr>
                          </a:solidFill>
                        </a:rPr>
                        <a:t>Desktop outsourcing 3</a:t>
                      </a:r>
                    </a:p>
                  </a:txBody>
                  <a:tcPr anchor="ctr"/>
                </a:tc>
                <a:extLst>
                  <a:ext uri="{0D108BD9-81ED-4DB2-BD59-A6C34878D82A}">
                    <a16:rowId xmlns:a16="http://schemas.microsoft.com/office/drawing/2014/main" val="3693614514"/>
                  </a:ext>
                </a:extLst>
              </a:tr>
              <a:tr h="370840">
                <a:tc>
                  <a:txBody>
                    <a:bodyPr/>
                    <a:lstStyle/>
                    <a:p>
                      <a:pPr algn="r"/>
                      <a:r>
                        <a:rPr lang="it-IT" sz="1600" b="1" dirty="0"/>
                        <a:t>9</a:t>
                      </a:r>
                    </a:p>
                  </a:txBody>
                  <a:tcPr anchor="ctr"/>
                </a:tc>
                <a:tc>
                  <a:txBody>
                    <a:bodyPr/>
                    <a:lstStyle/>
                    <a:p>
                      <a:pPr marL="0" marR="0" lvl="0" indent="0" algn="l" defTabSz="497937" rtl="0" eaLnBrk="1" fontAlgn="auto" latinLnBrk="0" hangingPunct="1">
                        <a:lnSpc>
                          <a:spcPct val="100000"/>
                        </a:lnSpc>
                        <a:spcBef>
                          <a:spcPts val="0"/>
                        </a:spcBef>
                        <a:spcAft>
                          <a:spcPts val="450"/>
                        </a:spcAft>
                        <a:buClrTx/>
                        <a:buSzTx/>
                        <a:buFontTx/>
                        <a:buNone/>
                        <a:tabLst/>
                        <a:defRPr/>
                      </a:pPr>
                      <a:r>
                        <a:rPr lang="it-IT" sz="1100" b="1" dirty="0">
                          <a:solidFill>
                            <a:schemeClr val="tx1">
                              <a:lumMod val="75000"/>
                              <a:lumOff val="25000"/>
                            </a:schemeClr>
                          </a:solidFill>
                        </a:rPr>
                        <a:t>ICT-Fornitura di prodotti e servizi per l'informatica e le telecomunicazioni</a:t>
                      </a:r>
                    </a:p>
                  </a:txBody>
                  <a:tcPr anchor="ctr"/>
                </a:tc>
                <a:extLst>
                  <a:ext uri="{0D108BD9-81ED-4DB2-BD59-A6C34878D82A}">
                    <a16:rowId xmlns:a16="http://schemas.microsoft.com/office/drawing/2014/main" val="3050178392"/>
                  </a:ext>
                </a:extLst>
              </a:tr>
              <a:tr h="370840">
                <a:tc>
                  <a:txBody>
                    <a:bodyPr/>
                    <a:lstStyle/>
                    <a:p>
                      <a:pPr marL="0" algn="r" defTabSz="497937" rtl="0" eaLnBrk="1" latinLnBrk="0" hangingPunct="1"/>
                      <a:r>
                        <a:rPr lang="it-IT" sz="1600" b="1" kern="1200" dirty="0">
                          <a:solidFill>
                            <a:schemeClr val="tx1"/>
                          </a:solidFill>
                          <a:latin typeface="+mn-lt"/>
                          <a:ea typeface="+mn-ea"/>
                          <a:cs typeface="+mn-cs"/>
                        </a:rPr>
                        <a:t>12</a:t>
                      </a:r>
                    </a:p>
                  </a:txBody>
                  <a:tcPr anchor="ctr"/>
                </a:tc>
                <a:tc>
                  <a:txBody>
                    <a:bodyPr/>
                    <a:lstStyle/>
                    <a:p>
                      <a:pPr marL="0" marR="0" lvl="0" indent="0" algn="l" defTabSz="497937" rtl="0" eaLnBrk="1" fontAlgn="auto" latinLnBrk="0" hangingPunct="1">
                        <a:lnSpc>
                          <a:spcPct val="100000"/>
                        </a:lnSpc>
                        <a:spcBef>
                          <a:spcPts val="0"/>
                        </a:spcBef>
                        <a:spcAft>
                          <a:spcPts val="450"/>
                        </a:spcAft>
                        <a:buClrTx/>
                        <a:buSzTx/>
                        <a:buFontTx/>
                        <a:buNone/>
                        <a:tabLst/>
                        <a:defRPr/>
                      </a:pPr>
                      <a:r>
                        <a:rPr lang="it-IT" sz="1100" b="1" dirty="0">
                          <a:solidFill>
                            <a:schemeClr val="tx1">
                              <a:lumMod val="75000"/>
                              <a:lumOff val="25000"/>
                            </a:schemeClr>
                          </a:solidFill>
                        </a:rPr>
                        <a:t>Licenze software </a:t>
                      </a:r>
                      <a:r>
                        <a:rPr lang="it-IT" sz="1100" b="1" dirty="0" err="1">
                          <a:solidFill>
                            <a:schemeClr val="tx1">
                              <a:lumMod val="75000"/>
                              <a:lumOff val="25000"/>
                            </a:schemeClr>
                          </a:solidFill>
                        </a:rPr>
                        <a:t>multibrand</a:t>
                      </a:r>
                      <a:r>
                        <a:rPr lang="it-IT" sz="1100" b="1" dirty="0">
                          <a:solidFill>
                            <a:schemeClr val="tx1">
                              <a:lumMod val="75000"/>
                              <a:lumOff val="25000"/>
                            </a:schemeClr>
                          </a:solidFill>
                        </a:rPr>
                        <a:t> 4</a:t>
                      </a:r>
                    </a:p>
                  </a:txBody>
                  <a:tcPr anchor="ctr"/>
                </a:tc>
                <a:extLst>
                  <a:ext uri="{0D108BD9-81ED-4DB2-BD59-A6C34878D82A}">
                    <a16:rowId xmlns:a16="http://schemas.microsoft.com/office/drawing/2014/main" val="1433357879"/>
                  </a:ext>
                </a:extLst>
              </a:tr>
              <a:tr h="370840">
                <a:tc>
                  <a:txBody>
                    <a:bodyPr/>
                    <a:lstStyle/>
                    <a:p>
                      <a:pPr marL="0" algn="r" defTabSz="497937" rtl="0" eaLnBrk="1" latinLnBrk="0" hangingPunct="1"/>
                      <a:r>
                        <a:rPr lang="it-IT" sz="1600" b="1" kern="1200" dirty="0">
                          <a:solidFill>
                            <a:schemeClr val="tx1"/>
                          </a:solidFill>
                          <a:latin typeface="+mn-lt"/>
                          <a:ea typeface="+mn-ea"/>
                          <a:cs typeface="+mn-cs"/>
                        </a:rPr>
                        <a:t>14</a:t>
                      </a:r>
                    </a:p>
                  </a:txBody>
                  <a:tcPr anchor="ctr"/>
                </a:tc>
                <a:tc>
                  <a:txBody>
                    <a:bodyPr/>
                    <a:lstStyle/>
                    <a:p>
                      <a:pPr marL="0" marR="0" lvl="0" indent="0" algn="l" defTabSz="497937" rtl="0" eaLnBrk="1" fontAlgn="auto" latinLnBrk="0" hangingPunct="1">
                        <a:lnSpc>
                          <a:spcPct val="100000"/>
                        </a:lnSpc>
                        <a:spcBef>
                          <a:spcPts val="0"/>
                        </a:spcBef>
                        <a:spcAft>
                          <a:spcPts val="0"/>
                        </a:spcAft>
                        <a:buClrTx/>
                        <a:buSzTx/>
                        <a:buFontTx/>
                        <a:buNone/>
                        <a:tabLst/>
                        <a:defRPr/>
                      </a:pPr>
                      <a:r>
                        <a:rPr lang="it-IT" sz="1100" b="1" dirty="0">
                          <a:solidFill>
                            <a:schemeClr val="tx1">
                              <a:lumMod val="75000"/>
                              <a:lumOff val="25000"/>
                            </a:schemeClr>
                          </a:solidFill>
                        </a:rPr>
                        <a:t>Licenze software </a:t>
                      </a:r>
                      <a:r>
                        <a:rPr lang="it-IT" sz="1100" b="1" dirty="0" err="1">
                          <a:solidFill>
                            <a:schemeClr val="tx1">
                              <a:lumMod val="75000"/>
                              <a:lumOff val="25000"/>
                            </a:schemeClr>
                          </a:solidFill>
                        </a:rPr>
                        <a:t>multibrand</a:t>
                      </a:r>
                      <a:r>
                        <a:rPr lang="it-IT" sz="1100" b="1" dirty="0">
                          <a:solidFill>
                            <a:schemeClr val="tx1">
                              <a:lumMod val="75000"/>
                              <a:lumOff val="25000"/>
                            </a:schemeClr>
                          </a:solidFill>
                        </a:rPr>
                        <a:t> 5</a:t>
                      </a:r>
                    </a:p>
                  </a:txBody>
                  <a:tcPr anchor="ctr"/>
                </a:tc>
                <a:extLst>
                  <a:ext uri="{0D108BD9-81ED-4DB2-BD59-A6C34878D82A}">
                    <a16:rowId xmlns:a16="http://schemas.microsoft.com/office/drawing/2014/main" val="3387471529"/>
                  </a:ext>
                </a:extLst>
              </a:tr>
              <a:tr h="370840">
                <a:tc>
                  <a:txBody>
                    <a:bodyPr/>
                    <a:lstStyle/>
                    <a:p>
                      <a:pPr marL="0" algn="r" defTabSz="497937" rtl="0" eaLnBrk="1" latinLnBrk="0" hangingPunct="1"/>
                      <a:r>
                        <a:rPr lang="it-IT" sz="1600" b="1" kern="1200" dirty="0">
                          <a:solidFill>
                            <a:schemeClr val="tx1"/>
                          </a:solidFill>
                          <a:latin typeface="+mn-lt"/>
                          <a:ea typeface="+mn-ea"/>
                          <a:cs typeface="+mn-cs"/>
                        </a:rPr>
                        <a:t>16</a:t>
                      </a:r>
                    </a:p>
                  </a:txBody>
                  <a:tcPr anchor="ctr"/>
                </a:tc>
                <a:tc>
                  <a:txBody>
                    <a:bodyPr/>
                    <a:lstStyle/>
                    <a:p>
                      <a:pPr marL="0" marR="0" lvl="0" indent="0" algn="l" defTabSz="497937" rtl="0" eaLnBrk="1" fontAlgn="auto" latinLnBrk="0" hangingPunct="1">
                        <a:lnSpc>
                          <a:spcPct val="100000"/>
                        </a:lnSpc>
                        <a:spcBef>
                          <a:spcPts val="0"/>
                        </a:spcBef>
                        <a:spcAft>
                          <a:spcPts val="0"/>
                        </a:spcAft>
                        <a:buClrTx/>
                        <a:buSzTx/>
                        <a:buFontTx/>
                        <a:buNone/>
                        <a:tabLst/>
                        <a:defRPr/>
                      </a:pPr>
                      <a:r>
                        <a:rPr lang="it-IT" sz="1100" b="1" dirty="0">
                          <a:solidFill>
                            <a:schemeClr val="tx1">
                              <a:lumMod val="75000"/>
                              <a:lumOff val="25000"/>
                            </a:schemeClr>
                          </a:solidFill>
                        </a:rPr>
                        <a:t>Microsoft Enterprise Agreement 6</a:t>
                      </a:r>
                      <a:endParaRPr lang="it-IT" sz="1100" b="1" kern="1200" dirty="0">
                        <a:solidFill>
                          <a:schemeClr val="tx1">
                            <a:lumMod val="75000"/>
                            <a:lumOff val="25000"/>
                          </a:schemeClr>
                        </a:solidFill>
                        <a:latin typeface="+mn-lt"/>
                        <a:ea typeface="+mn-ea"/>
                        <a:cs typeface="+mn-cs"/>
                      </a:endParaRPr>
                    </a:p>
                  </a:txBody>
                  <a:tcPr anchor="ctr"/>
                </a:tc>
                <a:extLst>
                  <a:ext uri="{0D108BD9-81ED-4DB2-BD59-A6C34878D82A}">
                    <a16:rowId xmlns:a16="http://schemas.microsoft.com/office/drawing/2014/main" val="1286810580"/>
                  </a:ext>
                </a:extLst>
              </a:tr>
              <a:tr h="370840">
                <a:tc>
                  <a:txBody>
                    <a:bodyPr/>
                    <a:lstStyle/>
                    <a:p>
                      <a:pPr marL="0" algn="r" defTabSz="497937" rtl="0" eaLnBrk="1" latinLnBrk="0" hangingPunct="1"/>
                      <a:r>
                        <a:rPr lang="it-IT" sz="1600" b="1" kern="1200" dirty="0">
                          <a:solidFill>
                            <a:schemeClr val="tx1"/>
                          </a:solidFill>
                          <a:latin typeface="+mn-lt"/>
                          <a:ea typeface="+mn-ea"/>
                          <a:cs typeface="+mn-cs"/>
                        </a:rPr>
                        <a:t>18</a:t>
                      </a:r>
                    </a:p>
                  </a:txBody>
                  <a:tcPr anchor="ctr"/>
                </a:tc>
                <a:tc>
                  <a:txBody>
                    <a:bodyPr/>
                    <a:lstStyle/>
                    <a:p>
                      <a:pPr marL="0" marR="0" lvl="0" indent="0" algn="l" defTabSz="497937" rtl="0" eaLnBrk="1" fontAlgn="auto" latinLnBrk="0" hangingPunct="1">
                        <a:lnSpc>
                          <a:spcPct val="100000"/>
                        </a:lnSpc>
                        <a:spcBef>
                          <a:spcPts val="0"/>
                        </a:spcBef>
                        <a:spcAft>
                          <a:spcPts val="0"/>
                        </a:spcAft>
                        <a:buClrTx/>
                        <a:buSzTx/>
                        <a:buFontTx/>
                        <a:buNone/>
                        <a:tabLst/>
                        <a:defRPr/>
                      </a:pPr>
                      <a:r>
                        <a:rPr lang="it-IT" sz="1100" b="1" dirty="0">
                          <a:solidFill>
                            <a:schemeClr val="tx1">
                              <a:lumMod val="75000"/>
                              <a:lumOff val="25000"/>
                            </a:schemeClr>
                          </a:solidFill>
                        </a:rPr>
                        <a:t>Microsoft Enterprise Agreement 7</a:t>
                      </a:r>
                    </a:p>
                  </a:txBody>
                  <a:tcPr anchor="ctr"/>
                </a:tc>
                <a:extLst>
                  <a:ext uri="{0D108BD9-81ED-4DB2-BD59-A6C34878D82A}">
                    <a16:rowId xmlns:a16="http://schemas.microsoft.com/office/drawing/2014/main" val="1794928162"/>
                  </a:ext>
                </a:extLst>
              </a:tr>
              <a:tr h="370840">
                <a:tc>
                  <a:txBody>
                    <a:bodyPr/>
                    <a:lstStyle/>
                    <a:p>
                      <a:pPr marL="0" algn="r" defTabSz="497937" rtl="0" eaLnBrk="1" latinLnBrk="0" hangingPunct="1"/>
                      <a:r>
                        <a:rPr lang="it-IT" sz="1600" b="1" kern="1200" dirty="0">
                          <a:solidFill>
                            <a:schemeClr val="tx1"/>
                          </a:solidFill>
                          <a:latin typeface="+mn-lt"/>
                          <a:ea typeface="+mn-ea"/>
                          <a:cs typeface="+mn-cs"/>
                        </a:rPr>
                        <a:t>20</a:t>
                      </a:r>
                    </a:p>
                  </a:txBody>
                  <a:tcPr anchor="ctr"/>
                </a:tc>
                <a:tc>
                  <a:txBody>
                    <a:bodyPr/>
                    <a:lstStyle/>
                    <a:p>
                      <a:pPr marL="0" marR="0" lvl="0" indent="0" algn="l" defTabSz="497937" rtl="0" eaLnBrk="1" fontAlgn="auto" latinLnBrk="0" hangingPunct="1">
                        <a:lnSpc>
                          <a:spcPct val="100000"/>
                        </a:lnSpc>
                        <a:spcBef>
                          <a:spcPts val="0"/>
                        </a:spcBef>
                        <a:spcAft>
                          <a:spcPts val="0"/>
                        </a:spcAft>
                        <a:buClrTx/>
                        <a:buSzTx/>
                        <a:buFontTx/>
                        <a:buNone/>
                        <a:tabLst/>
                        <a:defRPr/>
                      </a:pPr>
                      <a:r>
                        <a:rPr lang="it-IT" sz="1100" b="1" dirty="0">
                          <a:solidFill>
                            <a:schemeClr val="tx1">
                              <a:lumMod val="75000"/>
                              <a:lumOff val="25000"/>
                            </a:schemeClr>
                          </a:solidFill>
                        </a:rPr>
                        <a:t>Multifunzione</a:t>
                      </a:r>
                      <a:r>
                        <a:rPr lang="it-IT" sz="1100" b="1" baseline="0" dirty="0">
                          <a:solidFill>
                            <a:schemeClr val="tx1">
                              <a:lumMod val="75000"/>
                              <a:lumOff val="25000"/>
                            </a:schemeClr>
                          </a:solidFill>
                        </a:rPr>
                        <a:t> A4/BN</a:t>
                      </a:r>
                      <a:endParaRPr lang="it-IT" sz="1100" b="1" dirty="0">
                        <a:solidFill>
                          <a:schemeClr val="tx1">
                            <a:lumMod val="75000"/>
                            <a:lumOff val="25000"/>
                          </a:schemeClr>
                        </a:solidFill>
                      </a:endParaRPr>
                    </a:p>
                  </a:txBody>
                  <a:tcPr anchor="ctr"/>
                </a:tc>
                <a:extLst>
                  <a:ext uri="{0D108BD9-81ED-4DB2-BD59-A6C34878D82A}">
                    <a16:rowId xmlns:a16="http://schemas.microsoft.com/office/drawing/2014/main" val="2790659536"/>
                  </a:ext>
                </a:extLst>
              </a:tr>
              <a:tr h="370840">
                <a:tc>
                  <a:txBody>
                    <a:bodyPr/>
                    <a:lstStyle/>
                    <a:p>
                      <a:pPr algn="r"/>
                      <a:r>
                        <a:rPr lang="it-IT" sz="1600" b="1" dirty="0"/>
                        <a:t>22</a:t>
                      </a:r>
                    </a:p>
                  </a:txBody>
                  <a:tcPr anchor="ctr"/>
                </a:tc>
                <a:tc>
                  <a:txBody>
                    <a:bodyPr/>
                    <a:lstStyle/>
                    <a:p>
                      <a:pPr marL="0" marR="0" lvl="0" indent="0" algn="l" defTabSz="497937" rtl="0" eaLnBrk="1" fontAlgn="auto" latinLnBrk="0" hangingPunct="1">
                        <a:lnSpc>
                          <a:spcPct val="100000"/>
                        </a:lnSpc>
                        <a:spcBef>
                          <a:spcPts val="0"/>
                        </a:spcBef>
                        <a:spcAft>
                          <a:spcPts val="450"/>
                        </a:spcAft>
                        <a:buClrTx/>
                        <a:buSzTx/>
                        <a:buFontTx/>
                        <a:buNone/>
                        <a:tabLst/>
                        <a:defRPr/>
                      </a:pPr>
                      <a:r>
                        <a:rPr lang="it-IT" sz="1100" b="1" dirty="0">
                          <a:solidFill>
                            <a:schemeClr val="tx1">
                              <a:lumMod val="75000"/>
                              <a:lumOff val="25000"/>
                            </a:schemeClr>
                          </a:solidFill>
                        </a:rPr>
                        <a:t>Pc desktop 15</a:t>
                      </a:r>
                    </a:p>
                  </a:txBody>
                  <a:tcPr anchor="ctr"/>
                </a:tc>
                <a:extLst>
                  <a:ext uri="{0D108BD9-81ED-4DB2-BD59-A6C34878D82A}">
                    <a16:rowId xmlns:a16="http://schemas.microsoft.com/office/drawing/2014/main" val="1139428465"/>
                  </a:ext>
                </a:extLst>
              </a:tr>
              <a:tr h="370840">
                <a:tc>
                  <a:txBody>
                    <a:bodyPr/>
                    <a:lstStyle/>
                    <a:p>
                      <a:pPr algn="r"/>
                      <a:r>
                        <a:rPr lang="it-IT" sz="1600" b="1" dirty="0"/>
                        <a:t>24</a:t>
                      </a:r>
                    </a:p>
                  </a:txBody>
                  <a:tcPr anchor="ctr"/>
                </a:tc>
                <a:tc>
                  <a:txBody>
                    <a:bodyPr/>
                    <a:lstStyle/>
                    <a:p>
                      <a:pPr>
                        <a:spcAft>
                          <a:spcPts val="450"/>
                        </a:spcAft>
                      </a:pPr>
                      <a:r>
                        <a:rPr lang="it-IT" sz="1100" b="1" dirty="0">
                          <a:solidFill>
                            <a:schemeClr val="tx1">
                              <a:lumMod val="75000"/>
                              <a:lumOff val="25000"/>
                            </a:schemeClr>
                          </a:solidFill>
                        </a:rPr>
                        <a:t>Pc Desktop e workstation</a:t>
                      </a:r>
                    </a:p>
                  </a:txBody>
                  <a:tcPr anchor="ctr"/>
                </a:tc>
                <a:extLst>
                  <a:ext uri="{0D108BD9-81ED-4DB2-BD59-A6C34878D82A}">
                    <a16:rowId xmlns:a16="http://schemas.microsoft.com/office/drawing/2014/main" val="1084770863"/>
                  </a:ext>
                </a:extLst>
              </a:tr>
              <a:tr h="370840">
                <a:tc>
                  <a:txBody>
                    <a:bodyPr/>
                    <a:lstStyle/>
                    <a:p>
                      <a:pPr algn="r"/>
                      <a:r>
                        <a:rPr lang="it-IT" sz="1600" b="1" dirty="0"/>
                        <a:t>26</a:t>
                      </a:r>
                    </a:p>
                  </a:txBody>
                  <a:tcPr anchor="ctr"/>
                </a:tc>
                <a:tc>
                  <a:txBody>
                    <a:bodyPr/>
                    <a:lstStyle/>
                    <a:p>
                      <a:pPr marL="0" marR="0" lvl="0" indent="0" algn="l" defTabSz="497937" rtl="0" eaLnBrk="1" fontAlgn="auto" latinLnBrk="0" hangingPunct="1">
                        <a:lnSpc>
                          <a:spcPct val="100000"/>
                        </a:lnSpc>
                        <a:spcBef>
                          <a:spcPts val="0"/>
                        </a:spcBef>
                        <a:spcAft>
                          <a:spcPts val="1200"/>
                        </a:spcAft>
                        <a:buClrTx/>
                        <a:buSzTx/>
                        <a:buFontTx/>
                        <a:buNone/>
                        <a:tabLst/>
                        <a:defRPr/>
                      </a:pPr>
                      <a:r>
                        <a:rPr lang="it-IT" sz="1100" b="1" dirty="0">
                          <a:solidFill>
                            <a:schemeClr val="tx1">
                              <a:lumMod val="75000"/>
                              <a:lumOff val="25000"/>
                            </a:schemeClr>
                          </a:solidFill>
                        </a:rPr>
                        <a:t>Pc Desktop e workstation 2</a:t>
                      </a:r>
                    </a:p>
                  </a:txBody>
                  <a:tcPr anchor="ctr"/>
                </a:tc>
                <a:extLst>
                  <a:ext uri="{0D108BD9-81ED-4DB2-BD59-A6C34878D82A}">
                    <a16:rowId xmlns:a16="http://schemas.microsoft.com/office/drawing/2014/main" val="3260852553"/>
                  </a:ext>
                </a:extLst>
              </a:tr>
            </a:tbl>
          </a:graphicData>
        </a:graphic>
      </p:graphicFrame>
      <p:graphicFrame>
        <p:nvGraphicFramePr>
          <p:cNvPr id="80" name="Tabella 79"/>
          <p:cNvGraphicFramePr>
            <a:graphicFrameLocks noGrp="1"/>
          </p:cNvGraphicFramePr>
          <p:nvPr>
            <p:extLst>
              <p:ext uri="{D42A27DB-BD31-4B8C-83A1-F6EECF244321}">
                <p14:modId xmlns:p14="http://schemas.microsoft.com/office/powerpoint/2010/main" val="3738867129"/>
              </p:ext>
            </p:extLst>
          </p:nvPr>
        </p:nvGraphicFramePr>
        <p:xfrm>
          <a:off x="6498828" y="2257906"/>
          <a:ext cx="3384376" cy="4505960"/>
        </p:xfrm>
        <a:graphic>
          <a:graphicData uri="http://schemas.openxmlformats.org/drawingml/2006/table">
            <a:tbl>
              <a:tblPr firstRow="1" bandRow="1">
                <a:tableStyleId>{2D5ABB26-0587-4C30-8999-92F81FD0307C}</a:tableStyleId>
              </a:tblPr>
              <a:tblGrid>
                <a:gridCol w="432048">
                  <a:extLst>
                    <a:ext uri="{9D8B030D-6E8A-4147-A177-3AD203B41FA5}">
                      <a16:colId xmlns:a16="http://schemas.microsoft.com/office/drawing/2014/main" val="3431935426"/>
                    </a:ext>
                  </a:extLst>
                </a:gridCol>
                <a:gridCol w="2952328">
                  <a:extLst>
                    <a:ext uri="{9D8B030D-6E8A-4147-A177-3AD203B41FA5}">
                      <a16:colId xmlns:a16="http://schemas.microsoft.com/office/drawing/2014/main" val="619326292"/>
                    </a:ext>
                  </a:extLst>
                </a:gridCol>
              </a:tblGrid>
              <a:tr h="370840">
                <a:tc>
                  <a:txBody>
                    <a:bodyPr/>
                    <a:lstStyle/>
                    <a:p>
                      <a:pPr algn="r"/>
                      <a:r>
                        <a:rPr lang="it-IT" sz="1600" b="1" dirty="0"/>
                        <a:t>28</a:t>
                      </a:r>
                    </a:p>
                  </a:txBody>
                  <a:tcPr anchor="ctr"/>
                </a:tc>
                <a:tc>
                  <a:txBody>
                    <a:bodyPr/>
                    <a:lstStyle/>
                    <a:p>
                      <a:pPr marL="0" marR="0" lvl="0" indent="0" algn="l" defTabSz="497937" rtl="0" eaLnBrk="1" fontAlgn="auto" latinLnBrk="0" hangingPunct="1">
                        <a:lnSpc>
                          <a:spcPct val="100000"/>
                        </a:lnSpc>
                        <a:spcBef>
                          <a:spcPts val="0"/>
                        </a:spcBef>
                        <a:spcAft>
                          <a:spcPts val="1200"/>
                        </a:spcAft>
                        <a:buClrTx/>
                        <a:buSzTx/>
                        <a:buFontTx/>
                        <a:buNone/>
                        <a:tabLst/>
                        <a:defRPr/>
                      </a:pPr>
                      <a:r>
                        <a:rPr lang="it-IT" sz="1100" b="1" dirty="0">
                          <a:solidFill>
                            <a:schemeClr val="tx1">
                              <a:lumMod val="75000"/>
                              <a:lumOff val="25000"/>
                            </a:schemeClr>
                          </a:solidFill>
                        </a:rPr>
                        <a:t>Personal Computer portatili e Tablet 4</a:t>
                      </a:r>
                    </a:p>
                  </a:txBody>
                  <a:tcPr anchor="ctr"/>
                </a:tc>
                <a:extLst>
                  <a:ext uri="{0D108BD9-81ED-4DB2-BD59-A6C34878D82A}">
                    <a16:rowId xmlns:a16="http://schemas.microsoft.com/office/drawing/2014/main" val="83589632"/>
                  </a:ext>
                </a:extLst>
              </a:tr>
              <a:tr h="370840">
                <a:tc>
                  <a:txBody>
                    <a:bodyPr/>
                    <a:lstStyle/>
                    <a:p>
                      <a:pPr algn="r"/>
                      <a:r>
                        <a:rPr lang="it-IT" sz="1600" b="1" dirty="0"/>
                        <a:t>30</a:t>
                      </a:r>
                    </a:p>
                  </a:txBody>
                  <a:tcPr anchor="ctr"/>
                </a:tc>
                <a:tc>
                  <a:txBody>
                    <a:bodyPr/>
                    <a:lstStyle/>
                    <a:p>
                      <a:pPr marL="0" marR="0" lvl="0" indent="0" algn="l" defTabSz="497937" rtl="0" eaLnBrk="1" fontAlgn="auto" latinLnBrk="0" hangingPunct="1">
                        <a:lnSpc>
                          <a:spcPct val="100000"/>
                        </a:lnSpc>
                        <a:spcBef>
                          <a:spcPts val="0"/>
                        </a:spcBef>
                        <a:spcAft>
                          <a:spcPts val="1200"/>
                        </a:spcAft>
                        <a:buClrTx/>
                        <a:buSzTx/>
                        <a:buFontTx/>
                        <a:buNone/>
                        <a:tabLst/>
                        <a:defRPr/>
                      </a:pPr>
                      <a:r>
                        <a:rPr lang="it-IT" sz="1100" b="1" dirty="0">
                          <a:solidFill>
                            <a:schemeClr val="tx1">
                              <a:lumMod val="75000"/>
                              <a:lumOff val="25000"/>
                            </a:schemeClr>
                          </a:solidFill>
                        </a:rPr>
                        <a:t>Reti locali 7</a:t>
                      </a:r>
                    </a:p>
                  </a:txBody>
                  <a:tcPr anchor="ctr"/>
                </a:tc>
                <a:extLst>
                  <a:ext uri="{0D108BD9-81ED-4DB2-BD59-A6C34878D82A}">
                    <a16:rowId xmlns:a16="http://schemas.microsoft.com/office/drawing/2014/main" val="1108195143"/>
                  </a:ext>
                </a:extLst>
              </a:tr>
              <a:tr h="370840">
                <a:tc>
                  <a:txBody>
                    <a:bodyPr/>
                    <a:lstStyle/>
                    <a:p>
                      <a:pPr algn="r"/>
                      <a:r>
                        <a:rPr lang="it-IT" sz="1600" b="1" dirty="0"/>
                        <a:t>32</a:t>
                      </a:r>
                    </a:p>
                  </a:txBody>
                  <a:tcPr anchor="ctr"/>
                </a:tc>
                <a:tc>
                  <a:txBody>
                    <a:bodyPr/>
                    <a:lstStyle/>
                    <a:p>
                      <a:pPr marL="0" marR="0" lvl="0" indent="0" algn="l" defTabSz="497937" rtl="0" eaLnBrk="1" fontAlgn="auto" latinLnBrk="0" hangingPunct="1">
                        <a:lnSpc>
                          <a:spcPct val="100000"/>
                        </a:lnSpc>
                        <a:spcBef>
                          <a:spcPts val="0"/>
                        </a:spcBef>
                        <a:spcAft>
                          <a:spcPts val="1200"/>
                        </a:spcAft>
                        <a:buClrTx/>
                        <a:buSzTx/>
                        <a:buFontTx/>
                        <a:buNone/>
                        <a:tabLst/>
                        <a:defRPr/>
                      </a:pPr>
                      <a:r>
                        <a:rPr lang="it-IT" sz="1100" b="1" dirty="0">
                          <a:solidFill>
                            <a:schemeClr val="tx1">
                              <a:lumMod val="75000"/>
                              <a:lumOff val="25000"/>
                            </a:schemeClr>
                          </a:solidFill>
                        </a:rPr>
                        <a:t>Servizi di </a:t>
                      </a:r>
                      <a:r>
                        <a:rPr lang="it-IT" sz="1100" b="1" dirty="0" err="1">
                          <a:solidFill>
                            <a:schemeClr val="tx1">
                              <a:lumMod val="75000"/>
                              <a:lumOff val="25000"/>
                            </a:schemeClr>
                          </a:solidFill>
                        </a:rPr>
                        <a:t>Contact</a:t>
                      </a:r>
                      <a:r>
                        <a:rPr lang="it-IT" sz="1100" b="1" dirty="0">
                          <a:solidFill>
                            <a:schemeClr val="tx1">
                              <a:lumMod val="75000"/>
                              <a:lumOff val="25000"/>
                            </a:schemeClr>
                          </a:solidFill>
                        </a:rPr>
                        <a:t> Center – SDA</a:t>
                      </a:r>
                    </a:p>
                  </a:txBody>
                  <a:tcPr anchor="ctr"/>
                </a:tc>
                <a:extLst>
                  <a:ext uri="{0D108BD9-81ED-4DB2-BD59-A6C34878D82A}">
                    <a16:rowId xmlns:a16="http://schemas.microsoft.com/office/drawing/2014/main" val="3693614514"/>
                  </a:ext>
                </a:extLst>
              </a:tr>
              <a:tr h="370840">
                <a:tc>
                  <a:txBody>
                    <a:bodyPr/>
                    <a:lstStyle/>
                    <a:p>
                      <a:pPr algn="r"/>
                      <a:r>
                        <a:rPr lang="it-IT" sz="1600" b="1" dirty="0"/>
                        <a:t>34</a:t>
                      </a:r>
                    </a:p>
                  </a:txBody>
                  <a:tcPr anchor="ctr"/>
                </a:tc>
                <a:tc>
                  <a:txBody>
                    <a:bodyPr/>
                    <a:lstStyle/>
                    <a:p>
                      <a:pPr marL="0" marR="0" lvl="0" indent="0" algn="l" defTabSz="497937" rtl="0" eaLnBrk="1" fontAlgn="auto" latinLnBrk="0" hangingPunct="1">
                        <a:lnSpc>
                          <a:spcPct val="100000"/>
                        </a:lnSpc>
                        <a:spcBef>
                          <a:spcPts val="0"/>
                        </a:spcBef>
                        <a:spcAft>
                          <a:spcPts val="1200"/>
                        </a:spcAft>
                        <a:buClrTx/>
                        <a:buSzTx/>
                        <a:buFontTx/>
                        <a:buNone/>
                        <a:tabLst/>
                        <a:defRPr/>
                      </a:pPr>
                      <a:r>
                        <a:rPr lang="it-IT" sz="1100" b="1" dirty="0">
                          <a:solidFill>
                            <a:schemeClr val="tx1">
                              <a:lumMod val="75000"/>
                              <a:lumOff val="25000"/>
                            </a:schemeClr>
                          </a:solidFill>
                        </a:rPr>
                        <a:t>Servizi di </a:t>
                      </a:r>
                      <a:r>
                        <a:rPr lang="it-IT" sz="1100" b="1" dirty="0" err="1">
                          <a:solidFill>
                            <a:schemeClr val="tx1">
                              <a:lumMod val="75000"/>
                              <a:lumOff val="25000"/>
                            </a:schemeClr>
                          </a:solidFill>
                        </a:rPr>
                        <a:t>Contact</a:t>
                      </a:r>
                      <a:r>
                        <a:rPr lang="it-IT" sz="1100" b="1" dirty="0">
                          <a:solidFill>
                            <a:schemeClr val="tx1">
                              <a:lumMod val="75000"/>
                              <a:lumOff val="25000"/>
                            </a:schemeClr>
                          </a:solidFill>
                        </a:rPr>
                        <a:t> Center in Outsourcing 2</a:t>
                      </a:r>
                    </a:p>
                  </a:txBody>
                  <a:tcPr anchor="ctr"/>
                </a:tc>
                <a:extLst>
                  <a:ext uri="{0D108BD9-81ED-4DB2-BD59-A6C34878D82A}">
                    <a16:rowId xmlns:a16="http://schemas.microsoft.com/office/drawing/2014/main" val="3050178392"/>
                  </a:ext>
                </a:extLst>
              </a:tr>
              <a:tr h="370840">
                <a:tc>
                  <a:txBody>
                    <a:bodyPr/>
                    <a:lstStyle/>
                    <a:p>
                      <a:pPr algn="r"/>
                      <a:r>
                        <a:rPr lang="it-IT" sz="1600" b="1" dirty="0"/>
                        <a:t>36</a:t>
                      </a:r>
                    </a:p>
                  </a:txBody>
                  <a:tcPr anchor="ctr"/>
                </a:tc>
                <a:tc>
                  <a:txBody>
                    <a:bodyPr/>
                    <a:lstStyle/>
                    <a:p>
                      <a:pPr marL="0" marR="0" lvl="0" indent="0" algn="l" defTabSz="497937" rtl="0" eaLnBrk="1" fontAlgn="auto" latinLnBrk="0" hangingPunct="1">
                        <a:lnSpc>
                          <a:spcPct val="100000"/>
                        </a:lnSpc>
                        <a:spcBef>
                          <a:spcPts val="0"/>
                        </a:spcBef>
                        <a:spcAft>
                          <a:spcPts val="1200"/>
                        </a:spcAft>
                        <a:buClrTx/>
                        <a:buSzTx/>
                        <a:buFontTx/>
                        <a:buNone/>
                        <a:tabLst/>
                        <a:defRPr/>
                      </a:pPr>
                      <a:r>
                        <a:rPr lang="it-IT" sz="1100" b="1" dirty="0">
                          <a:solidFill>
                            <a:schemeClr val="tx1">
                              <a:lumMod val="75000"/>
                              <a:lumOff val="25000"/>
                            </a:schemeClr>
                          </a:solidFill>
                        </a:rPr>
                        <a:t>Servizi di gestione e manutenzione di sistemi IP e postazioni di lavoro per le</a:t>
                      </a:r>
                      <a:r>
                        <a:rPr lang="it-IT" sz="1100" b="1" baseline="0" dirty="0">
                          <a:solidFill>
                            <a:schemeClr val="tx1">
                              <a:lumMod val="75000"/>
                              <a:lumOff val="25000"/>
                            </a:schemeClr>
                          </a:solidFill>
                        </a:rPr>
                        <a:t> P.A.</a:t>
                      </a:r>
                      <a:endParaRPr lang="it-IT" sz="1100" b="1" dirty="0">
                        <a:solidFill>
                          <a:schemeClr val="tx1">
                            <a:lumMod val="75000"/>
                            <a:lumOff val="25000"/>
                          </a:schemeClr>
                        </a:solidFill>
                      </a:endParaRPr>
                    </a:p>
                  </a:txBody>
                  <a:tcPr anchor="ctr"/>
                </a:tc>
                <a:extLst>
                  <a:ext uri="{0D108BD9-81ED-4DB2-BD59-A6C34878D82A}">
                    <a16:rowId xmlns:a16="http://schemas.microsoft.com/office/drawing/2014/main" val="1433357879"/>
                  </a:ext>
                </a:extLst>
              </a:tr>
              <a:tr h="370840">
                <a:tc>
                  <a:txBody>
                    <a:bodyPr/>
                    <a:lstStyle/>
                    <a:p>
                      <a:pPr algn="r"/>
                      <a:r>
                        <a:rPr lang="it-IT" sz="1600" b="1" dirty="0"/>
                        <a:t>38</a:t>
                      </a:r>
                    </a:p>
                  </a:txBody>
                  <a:tcPr anchor="ctr"/>
                </a:tc>
                <a:tc>
                  <a:txBody>
                    <a:bodyPr/>
                    <a:lstStyle/>
                    <a:p>
                      <a:pPr marL="0" marR="0" lvl="0" indent="0" algn="l" defTabSz="497937" rtl="0" eaLnBrk="1" fontAlgn="auto" latinLnBrk="0" hangingPunct="1">
                        <a:lnSpc>
                          <a:spcPct val="100000"/>
                        </a:lnSpc>
                        <a:spcBef>
                          <a:spcPts val="0"/>
                        </a:spcBef>
                        <a:spcAft>
                          <a:spcPts val="1200"/>
                        </a:spcAft>
                        <a:buClrTx/>
                        <a:buSzTx/>
                        <a:buFontTx/>
                        <a:buNone/>
                        <a:tabLst/>
                        <a:defRPr/>
                      </a:pPr>
                      <a:r>
                        <a:rPr lang="it-IT" sz="1100" b="1" dirty="0">
                          <a:solidFill>
                            <a:schemeClr val="tx1">
                              <a:lumMod val="75000"/>
                              <a:lumOff val="25000"/>
                            </a:schemeClr>
                          </a:solidFill>
                        </a:rPr>
                        <a:t>Servizi di Posta Elettronica Certificata (PEC)</a:t>
                      </a:r>
                    </a:p>
                  </a:txBody>
                  <a:tcPr anchor="ctr"/>
                </a:tc>
                <a:extLst>
                  <a:ext uri="{0D108BD9-81ED-4DB2-BD59-A6C34878D82A}">
                    <a16:rowId xmlns:a16="http://schemas.microsoft.com/office/drawing/2014/main" val="3387471529"/>
                  </a:ext>
                </a:extLst>
              </a:tr>
              <a:tr h="370840">
                <a:tc>
                  <a:txBody>
                    <a:bodyPr/>
                    <a:lstStyle/>
                    <a:p>
                      <a:pPr algn="r"/>
                      <a:r>
                        <a:rPr lang="it-IT" sz="1600" b="1" dirty="0"/>
                        <a:t>40</a:t>
                      </a:r>
                    </a:p>
                  </a:txBody>
                  <a:tcPr anchor="ctr"/>
                </a:tc>
                <a:tc>
                  <a:txBody>
                    <a:bodyPr/>
                    <a:lstStyle/>
                    <a:p>
                      <a:pPr marL="0" marR="0" lvl="0" indent="0" algn="l" defTabSz="497937" rtl="0" eaLnBrk="1" fontAlgn="auto" latinLnBrk="0" hangingPunct="1">
                        <a:lnSpc>
                          <a:spcPct val="100000"/>
                        </a:lnSpc>
                        <a:spcBef>
                          <a:spcPts val="0"/>
                        </a:spcBef>
                        <a:spcAft>
                          <a:spcPts val="1200"/>
                        </a:spcAft>
                        <a:buClrTx/>
                        <a:buSzTx/>
                        <a:buFontTx/>
                        <a:buNone/>
                        <a:tabLst/>
                        <a:defRPr/>
                      </a:pPr>
                      <a:r>
                        <a:rPr lang="it-IT" sz="1100" b="1" dirty="0">
                          <a:solidFill>
                            <a:schemeClr val="tx1">
                              <a:lumMod val="75000"/>
                              <a:lumOff val="25000"/>
                            </a:schemeClr>
                          </a:solidFill>
                        </a:rPr>
                        <a:t>Servizi di </a:t>
                      </a:r>
                      <a:r>
                        <a:rPr lang="it-IT" sz="1100" b="1" dirty="0" err="1">
                          <a:solidFill>
                            <a:schemeClr val="tx1">
                              <a:lumMod val="75000"/>
                              <a:lumOff val="25000"/>
                            </a:schemeClr>
                          </a:solidFill>
                        </a:rPr>
                        <a:t>Print</a:t>
                      </a:r>
                      <a:r>
                        <a:rPr lang="it-IT" sz="1100" b="1" dirty="0">
                          <a:solidFill>
                            <a:schemeClr val="tx1">
                              <a:lumMod val="75000"/>
                              <a:lumOff val="25000"/>
                            </a:schemeClr>
                          </a:solidFill>
                        </a:rPr>
                        <a:t> &amp; Copy Management 3</a:t>
                      </a:r>
                    </a:p>
                  </a:txBody>
                  <a:tcPr anchor="ctr"/>
                </a:tc>
                <a:extLst>
                  <a:ext uri="{0D108BD9-81ED-4DB2-BD59-A6C34878D82A}">
                    <a16:rowId xmlns:a16="http://schemas.microsoft.com/office/drawing/2014/main" val="1286810580"/>
                  </a:ext>
                </a:extLst>
              </a:tr>
              <a:tr h="370840">
                <a:tc>
                  <a:txBody>
                    <a:bodyPr/>
                    <a:lstStyle/>
                    <a:p>
                      <a:pPr algn="r"/>
                      <a:r>
                        <a:rPr lang="it-IT" sz="1600" b="1" dirty="0"/>
                        <a:t>42</a:t>
                      </a:r>
                    </a:p>
                  </a:txBody>
                  <a:tcPr anchor="ctr"/>
                </a:tc>
                <a:tc>
                  <a:txBody>
                    <a:bodyPr/>
                    <a:lstStyle/>
                    <a:p>
                      <a:pPr>
                        <a:spcAft>
                          <a:spcPts val="450"/>
                        </a:spcAft>
                      </a:pPr>
                      <a:r>
                        <a:rPr lang="it-IT" sz="1100" b="1" dirty="0">
                          <a:solidFill>
                            <a:schemeClr val="tx1">
                              <a:lumMod val="75000"/>
                              <a:lumOff val="25000"/>
                            </a:schemeClr>
                          </a:solidFill>
                        </a:rPr>
                        <a:t>Sistemi di videosorveglianza 2</a:t>
                      </a:r>
                    </a:p>
                  </a:txBody>
                  <a:tcPr anchor="ctr"/>
                </a:tc>
                <a:extLst>
                  <a:ext uri="{0D108BD9-81ED-4DB2-BD59-A6C34878D82A}">
                    <a16:rowId xmlns:a16="http://schemas.microsoft.com/office/drawing/2014/main" val="1794928162"/>
                  </a:ext>
                </a:extLst>
              </a:tr>
              <a:tr h="370840">
                <a:tc>
                  <a:txBody>
                    <a:bodyPr/>
                    <a:lstStyle/>
                    <a:p>
                      <a:pPr algn="r"/>
                      <a:r>
                        <a:rPr lang="it-IT" sz="1600" b="1" dirty="0"/>
                        <a:t>44</a:t>
                      </a:r>
                    </a:p>
                  </a:txBody>
                  <a:tcPr anchor="ctr"/>
                </a:tc>
                <a:tc>
                  <a:txBody>
                    <a:bodyPr/>
                    <a:lstStyle/>
                    <a:p>
                      <a:pPr>
                        <a:spcAft>
                          <a:spcPts val="450"/>
                        </a:spcAft>
                      </a:pPr>
                      <a:r>
                        <a:rPr lang="it-IT" sz="1100" b="1" dirty="0">
                          <a:solidFill>
                            <a:schemeClr val="tx1">
                              <a:lumMod val="75000"/>
                              <a:lumOff val="25000"/>
                            </a:schemeClr>
                          </a:solidFill>
                        </a:rPr>
                        <a:t>Stampanti</a:t>
                      </a:r>
                      <a:r>
                        <a:rPr lang="it-IT" sz="1100" b="1" baseline="0" dirty="0">
                          <a:solidFill>
                            <a:schemeClr val="tx1">
                              <a:lumMod val="75000"/>
                              <a:lumOff val="25000"/>
                            </a:schemeClr>
                          </a:solidFill>
                        </a:rPr>
                        <a:t> 19</a:t>
                      </a:r>
                      <a:endParaRPr lang="it-IT" sz="1100" b="1" dirty="0">
                        <a:solidFill>
                          <a:schemeClr val="tx1">
                            <a:lumMod val="75000"/>
                            <a:lumOff val="25000"/>
                          </a:schemeClr>
                        </a:solidFill>
                      </a:endParaRPr>
                    </a:p>
                  </a:txBody>
                  <a:tcPr anchor="ctr"/>
                </a:tc>
                <a:extLst>
                  <a:ext uri="{0D108BD9-81ED-4DB2-BD59-A6C34878D82A}">
                    <a16:rowId xmlns:a16="http://schemas.microsoft.com/office/drawing/2014/main" val="1139428465"/>
                  </a:ext>
                </a:extLst>
              </a:tr>
              <a:tr h="370840">
                <a:tc>
                  <a:txBody>
                    <a:bodyPr/>
                    <a:lstStyle/>
                    <a:p>
                      <a:pPr algn="r"/>
                      <a:r>
                        <a:rPr lang="it-IT" sz="1600" b="1" dirty="0"/>
                        <a:t>46</a:t>
                      </a:r>
                    </a:p>
                  </a:txBody>
                  <a:tcPr anchor="ctr"/>
                </a:tc>
                <a:tc>
                  <a:txBody>
                    <a:bodyPr/>
                    <a:lstStyle/>
                    <a:p>
                      <a:pPr>
                        <a:spcAft>
                          <a:spcPts val="450"/>
                        </a:spcAft>
                      </a:pPr>
                      <a:r>
                        <a:rPr lang="it-IT" sz="1100" b="1" dirty="0">
                          <a:solidFill>
                            <a:schemeClr val="tx1">
                              <a:lumMod val="75000"/>
                              <a:lumOff val="25000"/>
                            </a:schemeClr>
                          </a:solidFill>
                        </a:rPr>
                        <a:t>Tecnologie server 3</a:t>
                      </a:r>
                    </a:p>
                  </a:txBody>
                  <a:tcPr anchor="ctr"/>
                </a:tc>
                <a:extLst>
                  <a:ext uri="{0D108BD9-81ED-4DB2-BD59-A6C34878D82A}">
                    <a16:rowId xmlns:a16="http://schemas.microsoft.com/office/drawing/2014/main" val="1084770863"/>
                  </a:ext>
                </a:extLst>
              </a:tr>
              <a:tr h="370840">
                <a:tc>
                  <a:txBody>
                    <a:bodyPr/>
                    <a:lstStyle/>
                    <a:p>
                      <a:pPr algn="r"/>
                      <a:r>
                        <a:rPr lang="it-IT" sz="1600" b="1" dirty="0"/>
                        <a:t>48</a:t>
                      </a:r>
                    </a:p>
                  </a:txBody>
                  <a:tcPr anchor="ctr"/>
                </a:tc>
                <a:tc>
                  <a:txBody>
                    <a:bodyPr/>
                    <a:lstStyle/>
                    <a:p>
                      <a:pPr>
                        <a:spcAft>
                          <a:spcPts val="450"/>
                        </a:spcAft>
                      </a:pPr>
                      <a:r>
                        <a:rPr lang="it-IT" sz="1100" b="1" dirty="0">
                          <a:solidFill>
                            <a:schemeClr val="tx1">
                              <a:lumMod val="75000"/>
                              <a:lumOff val="25000"/>
                            </a:schemeClr>
                          </a:solidFill>
                        </a:rPr>
                        <a:t>Tecnologie server 4</a:t>
                      </a:r>
                    </a:p>
                  </a:txBody>
                  <a:tcPr anchor="ctr"/>
                </a:tc>
                <a:extLst>
                  <a:ext uri="{0D108BD9-81ED-4DB2-BD59-A6C34878D82A}">
                    <a16:rowId xmlns:a16="http://schemas.microsoft.com/office/drawing/2014/main" val="3422976456"/>
                  </a:ext>
                </a:extLst>
              </a:tr>
              <a:tr h="370840">
                <a:tc>
                  <a:txBody>
                    <a:bodyPr/>
                    <a:lstStyle/>
                    <a:p>
                      <a:pPr algn="r"/>
                      <a:r>
                        <a:rPr lang="it-IT" sz="1600" b="1" dirty="0"/>
                        <a:t>50</a:t>
                      </a:r>
                    </a:p>
                  </a:txBody>
                  <a:tcPr anchor="ctr"/>
                </a:tc>
                <a:tc>
                  <a:txBody>
                    <a:bodyPr/>
                    <a:lstStyle/>
                    <a:p>
                      <a:pPr>
                        <a:spcAft>
                          <a:spcPts val="450"/>
                        </a:spcAft>
                      </a:pPr>
                      <a:r>
                        <a:rPr lang="it-IT" sz="1100" b="1" dirty="0">
                          <a:solidFill>
                            <a:schemeClr val="tx1">
                              <a:lumMod val="75000"/>
                              <a:lumOff val="25000"/>
                            </a:schemeClr>
                          </a:solidFill>
                        </a:rPr>
                        <a:t>Telefonia mobile 8</a:t>
                      </a:r>
                    </a:p>
                  </a:txBody>
                  <a:tcPr anchor="ctr"/>
                </a:tc>
                <a:extLst>
                  <a:ext uri="{0D108BD9-81ED-4DB2-BD59-A6C34878D82A}">
                    <a16:rowId xmlns:a16="http://schemas.microsoft.com/office/drawing/2014/main" val="3887119744"/>
                  </a:ext>
                </a:extLst>
              </a:tr>
            </a:tbl>
          </a:graphicData>
        </a:graphic>
      </p:graphicFrame>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9205" y="1655268"/>
            <a:ext cx="540000" cy="540000"/>
          </a:xfrm>
          <a:prstGeom prst="rect">
            <a:avLst/>
          </a:prstGeom>
          <a:solidFill>
            <a:schemeClr val="bg1"/>
          </a:solidFill>
        </p:spPr>
      </p:pic>
      <p:sp>
        <p:nvSpPr>
          <p:cNvPr id="10" name="CasellaDiTesto 9">
            <a:extLst>
              <a:ext uri="{FF2B5EF4-FFF2-40B4-BE49-F238E27FC236}">
                <a16:creationId xmlns:a16="http://schemas.microsoft.com/office/drawing/2014/main" id="{0B7D4BB7-6FBE-480D-ABCA-1CE996D71DDC}"/>
              </a:ext>
            </a:extLst>
          </p:cNvPr>
          <p:cNvSpPr txBox="1"/>
          <p:nvPr/>
        </p:nvSpPr>
        <p:spPr>
          <a:xfrm>
            <a:off x="450156" y="1620391"/>
            <a:ext cx="1985231" cy="646331"/>
          </a:xfrm>
          <a:prstGeom prst="rect">
            <a:avLst/>
          </a:prstGeom>
          <a:noFill/>
        </p:spPr>
        <p:txBody>
          <a:bodyPr wrap="square" anchor="ctr">
            <a:spAutoFit/>
          </a:bodyPr>
          <a:lstStyle/>
          <a:p>
            <a:pPr algn="r"/>
            <a:r>
              <a:rPr lang="it-IT" sz="1200" b="1" dirty="0">
                <a:solidFill>
                  <a:srgbClr val="313840"/>
                </a:solidFill>
              </a:rPr>
              <a:t>Informatica, Elettronica, Telecomunicazioni e macchine per l'ufficio</a:t>
            </a:r>
          </a:p>
        </p:txBody>
      </p:sp>
      <p:sp>
        <p:nvSpPr>
          <p:cNvPr id="11" name="CasellaDiTesto 10">
            <a:extLst>
              <a:ext uri="{FF2B5EF4-FFF2-40B4-BE49-F238E27FC236}">
                <a16:creationId xmlns:a16="http://schemas.microsoft.com/office/drawing/2014/main" id="{0B7D4BB7-6FBE-480D-ABCA-1CE996D71DDC}"/>
              </a:ext>
            </a:extLst>
          </p:cNvPr>
          <p:cNvSpPr txBox="1"/>
          <p:nvPr/>
        </p:nvSpPr>
        <p:spPr>
          <a:xfrm>
            <a:off x="3289461" y="1721799"/>
            <a:ext cx="1985231" cy="461665"/>
          </a:xfrm>
          <a:prstGeom prst="rect">
            <a:avLst/>
          </a:prstGeom>
          <a:noFill/>
        </p:spPr>
        <p:txBody>
          <a:bodyPr wrap="square" anchor="ctr">
            <a:spAutoFit/>
          </a:bodyPr>
          <a:lstStyle/>
          <a:p>
            <a:r>
              <a:rPr lang="it-IT" sz="1200" b="1" dirty="0">
                <a:solidFill>
                  <a:srgbClr val="821B4C"/>
                </a:solidFill>
              </a:rPr>
              <a:t>Macchine e soluzioni per l’ufficio</a:t>
            </a:r>
          </a:p>
        </p:txBody>
      </p:sp>
    </p:spTree>
    <p:extLst>
      <p:ext uri="{BB962C8B-B14F-4D97-AF65-F5344CB8AC3E}">
        <p14:creationId xmlns:p14="http://schemas.microsoft.com/office/powerpoint/2010/main" val="35948724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immagine 6"/>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5556" b="5556"/>
          <a:stretch>
            <a:fillRect/>
          </a:stretch>
        </p:blipFill>
        <p:spPr>
          <a:xfrm>
            <a:off x="7587950" y="1151775"/>
            <a:ext cx="2700000" cy="1800000"/>
          </a:xfrm>
        </p:spPr>
      </p:pic>
      <p:sp>
        <p:nvSpPr>
          <p:cNvPr id="11" name="Titolo 10">
            <a:extLst>
              <a:ext uri="{FF2B5EF4-FFF2-40B4-BE49-F238E27FC236}">
                <a16:creationId xmlns:a16="http://schemas.microsoft.com/office/drawing/2014/main" id="{159B03CB-18AE-455A-B1BC-C320C6551076}"/>
              </a:ext>
            </a:extLst>
          </p:cNvPr>
          <p:cNvSpPr>
            <a:spLocks noGrp="1"/>
          </p:cNvSpPr>
          <p:nvPr>
            <p:ph type="title"/>
          </p:nvPr>
        </p:nvSpPr>
        <p:spPr/>
        <p:txBody>
          <a:bodyPr/>
          <a:lstStyle/>
          <a:p>
            <a:r>
              <a:rPr lang="it-IT" dirty="0"/>
              <a:t>Multifunzioni A4 B/N (1/2)</a:t>
            </a:r>
          </a:p>
        </p:txBody>
      </p:sp>
      <p:sp>
        <p:nvSpPr>
          <p:cNvPr id="33" name="CasellaDiTesto 32">
            <a:extLst>
              <a:ext uri="{FF2B5EF4-FFF2-40B4-BE49-F238E27FC236}">
                <a16:creationId xmlns:a16="http://schemas.microsoft.com/office/drawing/2014/main" id="{103FD0AA-7B1F-4A9C-8D6C-327625748FFE}"/>
              </a:ext>
            </a:extLst>
          </p:cNvPr>
          <p:cNvSpPr txBox="1"/>
          <p:nvPr/>
        </p:nvSpPr>
        <p:spPr>
          <a:xfrm>
            <a:off x="348816" y="1494461"/>
            <a:ext cx="6893998" cy="307777"/>
          </a:xfrm>
          <a:prstGeom prst="rect">
            <a:avLst/>
          </a:prstGeom>
          <a:noFill/>
        </p:spPr>
        <p:txBody>
          <a:bodyPr wrap="square">
            <a:spAutoFit/>
          </a:bodyPr>
          <a:lstStyle/>
          <a:p>
            <a:pPr>
              <a:spcAft>
                <a:spcPts val="450"/>
              </a:spcAft>
            </a:pPr>
            <a:r>
              <a:rPr lang="it-IT" sz="1400" dirty="0">
                <a:solidFill>
                  <a:schemeClr val="tx1">
                    <a:lumMod val="75000"/>
                    <a:lumOff val="25000"/>
                  </a:schemeClr>
                </a:solidFill>
              </a:rPr>
              <a:t>L’iniziativa prevede la fornitura di apparecchiature multifunzione A4 B/N.</a:t>
            </a:r>
          </a:p>
        </p:txBody>
      </p:sp>
      <p:sp>
        <p:nvSpPr>
          <p:cNvPr id="34" name="CasellaDiTesto 33">
            <a:extLst>
              <a:ext uri="{FF2B5EF4-FFF2-40B4-BE49-F238E27FC236}">
                <a16:creationId xmlns:a16="http://schemas.microsoft.com/office/drawing/2014/main" id="{C4D4D3EF-0523-4BB0-99CF-A4A30DD1128D}"/>
              </a:ext>
            </a:extLst>
          </p:cNvPr>
          <p:cNvSpPr txBox="1"/>
          <p:nvPr/>
        </p:nvSpPr>
        <p:spPr>
          <a:xfrm>
            <a:off x="353543" y="2268463"/>
            <a:ext cx="6954098" cy="1426031"/>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Servizi / Prodotti</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apparecchiature multifunzione A4 B/N</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materiali di consumo</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servizi connessi</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servizi opzionali</a:t>
            </a:r>
          </a:p>
        </p:txBody>
      </p:sp>
      <p:sp>
        <p:nvSpPr>
          <p:cNvPr id="35" name="CasellaDiTesto 34">
            <a:extLst>
              <a:ext uri="{FF2B5EF4-FFF2-40B4-BE49-F238E27FC236}">
                <a16:creationId xmlns:a16="http://schemas.microsoft.com/office/drawing/2014/main" id="{DED2DF5D-18DB-4CE4-AC07-DB57CE4B69AB}"/>
              </a:ext>
            </a:extLst>
          </p:cNvPr>
          <p:cNvSpPr txBox="1"/>
          <p:nvPr/>
        </p:nvSpPr>
        <p:spPr>
          <a:xfrm>
            <a:off x="348815" y="5008698"/>
            <a:ext cx="6893998" cy="1577355"/>
          </a:xfrm>
          <a:prstGeom prst="rect">
            <a:avLst/>
          </a:prstGeom>
          <a:noFill/>
        </p:spPr>
        <p:txBody>
          <a:bodyPr wrap="square">
            <a:spAutoFit/>
          </a:bodyPr>
          <a:lstStyle/>
          <a:p>
            <a:pPr marL="285750" indent="-285750">
              <a:spcAft>
                <a:spcPts val="450"/>
              </a:spcAft>
              <a:buFont typeface="Arial" panose="020B0604020202020204" pitchFamily="34" charset="0"/>
              <a:buChar char="•"/>
            </a:pPr>
            <a:r>
              <a:rPr lang="it-IT" sz="1400" dirty="0">
                <a:solidFill>
                  <a:schemeClr val="tx1">
                    <a:lumMod val="75000"/>
                    <a:lumOff val="25000"/>
                  </a:schemeClr>
                </a:solidFill>
              </a:rPr>
              <a:t>Garanzia di qualità della fornitura in termini di caratteristiche tecniche e funzionali delle apparecchiature e dei servizi inclusi</a:t>
            </a:r>
          </a:p>
          <a:p>
            <a:pPr marL="285750" indent="-285750">
              <a:spcAft>
                <a:spcPts val="450"/>
              </a:spcAft>
              <a:buFont typeface="Arial" panose="020B0604020202020204" pitchFamily="34" charset="0"/>
              <a:buChar char="•"/>
            </a:pPr>
            <a:r>
              <a:rPr lang="it-IT" sz="1400" dirty="0">
                <a:solidFill>
                  <a:schemeClr val="tx1">
                    <a:lumMod val="75000"/>
                    <a:lumOff val="25000"/>
                  </a:schemeClr>
                </a:solidFill>
              </a:rPr>
              <a:t>Servizio di ritiro e smaltimento dell’imballaggio in fase di consegna</a:t>
            </a:r>
          </a:p>
          <a:p>
            <a:pPr marL="285750" indent="-285750">
              <a:spcAft>
                <a:spcPts val="450"/>
              </a:spcAft>
              <a:buFont typeface="Arial" panose="020B0604020202020204" pitchFamily="34" charset="0"/>
              <a:buChar char="•"/>
            </a:pPr>
            <a:r>
              <a:rPr lang="it-IT" sz="1400" dirty="0">
                <a:solidFill>
                  <a:schemeClr val="tx1">
                    <a:lumMod val="75000"/>
                    <a:lumOff val="25000"/>
                  </a:schemeClr>
                </a:solidFill>
              </a:rPr>
              <a:t>Fruizione a titolo gratuito del servizio di ritiro dei rifiuti di apparecchiature elettriche ed elettroniche (R.A.E.E.) e del materiale di consumo esausto</a:t>
            </a:r>
          </a:p>
          <a:p>
            <a:pPr marL="285750" indent="-285750">
              <a:spcAft>
                <a:spcPts val="450"/>
              </a:spcAft>
              <a:buFont typeface="Arial" panose="020B0604020202020204" pitchFamily="34" charset="0"/>
              <a:buChar char="•"/>
            </a:pPr>
            <a:r>
              <a:rPr lang="it-IT" sz="1400" dirty="0">
                <a:solidFill>
                  <a:schemeClr val="tx1">
                    <a:lumMod val="75000"/>
                    <a:lumOff val="25000"/>
                  </a:schemeClr>
                </a:solidFill>
              </a:rPr>
              <a:t>Razionalizzazione dei costi di fornitura</a:t>
            </a:r>
          </a:p>
        </p:txBody>
      </p:sp>
      <p:sp>
        <p:nvSpPr>
          <p:cNvPr id="37" name="CasellaDiTesto 36">
            <a:extLst>
              <a:ext uri="{FF2B5EF4-FFF2-40B4-BE49-F238E27FC236}">
                <a16:creationId xmlns:a16="http://schemas.microsoft.com/office/drawing/2014/main" id="{5FD5201D-A351-4AAC-B048-D0A88CB1D2BE}"/>
              </a:ext>
            </a:extLst>
          </p:cNvPr>
          <p:cNvSpPr txBox="1"/>
          <p:nvPr/>
        </p:nvSpPr>
        <p:spPr>
          <a:xfrm>
            <a:off x="348815" y="4716735"/>
            <a:ext cx="2940077" cy="307777"/>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Vantaggi</a:t>
            </a:r>
            <a:endParaRPr lang="it-IT" sz="2000" b="1" dirty="0">
              <a:solidFill>
                <a:schemeClr val="tx1">
                  <a:lumMod val="75000"/>
                  <a:lumOff val="25000"/>
                </a:schemeClr>
              </a:solidFill>
            </a:endParaRPr>
          </a:p>
        </p:txBody>
      </p:sp>
      <p:sp>
        <p:nvSpPr>
          <p:cNvPr id="38" name="CasellaDiTesto 37">
            <a:extLst>
              <a:ext uri="{FF2B5EF4-FFF2-40B4-BE49-F238E27FC236}">
                <a16:creationId xmlns:a16="http://schemas.microsoft.com/office/drawing/2014/main" id="{E00B9923-BE16-4B51-ABE4-DC485C2CB932}"/>
              </a:ext>
            </a:extLst>
          </p:cNvPr>
          <p:cNvSpPr txBox="1"/>
          <p:nvPr/>
        </p:nvSpPr>
        <p:spPr>
          <a:xfrm>
            <a:off x="353544" y="944399"/>
            <a:ext cx="6889269" cy="400110"/>
          </a:xfrm>
          <a:prstGeom prst="rect">
            <a:avLst/>
          </a:prstGeom>
          <a:noFill/>
        </p:spPr>
        <p:txBody>
          <a:bodyPr wrap="square">
            <a:spAutoFit/>
          </a:bodyPr>
          <a:lstStyle/>
          <a:p>
            <a:pPr>
              <a:spcAft>
                <a:spcPts val="450"/>
              </a:spcAft>
            </a:pPr>
            <a:r>
              <a:rPr lang="it-IT" b="1" dirty="0">
                <a:solidFill>
                  <a:schemeClr val="tx1">
                    <a:lumMod val="75000"/>
                    <a:lumOff val="25000"/>
                  </a:schemeClr>
                </a:solidFill>
              </a:rPr>
              <a:t>Multifunzioni A4 B/N</a:t>
            </a:r>
          </a:p>
        </p:txBody>
      </p:sp>
      <p:grpSp>
        <p:nvGrpSpPr>
          <p:cNvPr id="5" name="Gruppo 4">
            <a:extLst>
              <a:ext uri="{FF2B5EF4-FFF2-40B4-BE49-F238E27FC236}">
                <a16:creationId xmlns:a16="http://schemas.microsoft.com/office/drawing/2014/main" id="{DA38122B-72E1-4512-A4B8-60B6424A2FE9}"/>
              </a:ext>
            </a:extLst>
          </p:cNvPr>
          <p:cNvGrpSpPr/>
          <p:nvPr/>
        </p:nvGrpSpPr>
        <p:grpSpPr>
          <a:xfrm>
            <a:off x="10457552" y="0"/>
            <a:ext cx="74693" cy="7567588"/>
            <a:chOff x="10457552" y="0"/>
            <a:chExt cx="74693" cy="7567588"/>
          </a:xfrm>
          <a:solidFill>
            <a:srgbClr val="AAB964"/>
          </a:solidFill>
        </p:grpSpPr>
        <p:sp>
          <p:nvSpPr>
            <p:cNvPr id="4" name="Rettangolo 3">
              <a:extLst>
                <a:ext uri="{FF2B5EF4-FFF2-40B4-BE49-F238E27FC236}">
                  <a16:creationId xmlns:a16="http://schemas.microsoft.com/office/drawing/2014/main" id="{684398B7-5272-4216-B74C-FE0F4C1B0453}"/>
                </a:ext>
              </a:extLst>
            </p:cNvPr>
            <p:cNvSpPr/>
            <p:nvPr/>
          </p:nvSpPr>
          <p:spPr>
            <a:xfrm>
              <a:off x="10457552" y="0"/>
              <a:ext cx="74693" cy="52927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7" name="Rettangolo 46">
              <a:extLst>
                <a:ext uri="{FF2B5EF4-FFF2-40B4-BE49-F238E27FC236}">
                  <a16:creationId xmlns:a16="http://schemas.microsoft.com/office/drawing/2014/main" id="{EECA3354-30A2-4FFA-A863-3A4539086409}"/>
                </a:ext>
              </a:extLst>
            </p:cNvPr>
            <p:cNvSpPr/>
            <p:nvPr/>
          </p:nvSpPr>
          <p:spPr>
            <a:xfrm>
              <a:off x="10457552" y="7296323"/>
              <a:ext cx="74693" cy="27126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pSp>
        <p:nvGrpSpPr>
          <p:cNvPr id="2" name="Gruppo 1">
            <a:extLst>
              <a:ext uri="{FF2B5EF4-FFF2-40B4-BE49-F238E27FC236}">
                <a16:creationId xmlns:a16="http://schemas.microsoft.com/office/drawing/2014/main" id="{C6F6519A-5FDA-47C6-8A0F-C167F53E9444}"/>
              </a:ext>
            </a:extLst>
          </p:cNvPr>
          <p:cNvGrpSpPr/>
          <p:nvPr/>
        </p:nvGrpSpPr>
        <p:grpSpPr>
          <a:xfrm>
            <a:off x="7722964" y="3081600"/>
            <a:ext cx="2529216" cy="4358580"/>
            <a:chOff x="7722964" y="2734419"/>
            <a:chExt cx="2529216" cy="4358580"/>
          </a:xfrm>
        </p:grpSpPr>
        <p:sp>
          <p:nvSpPr>
            <p:cNvPr id="18" name="CasellaDiTesto 17">
              <a:extLst>
                <a:ext uri="{FF2B5EF4-FFF2-40B4-BE49-F238E27FC236}">
                  <a16:creationId xmlns:a16="http://schemas.microsoft.com/office/drawing/2014/main" id="{D4BECAC2-0645-40D6-B10C-83E6B4308A7C}"/>
                </a:ext>
              </a:extLst>
            </p:cNvPr>
            <p:cNvSpPr txBox="1"/>
            <p:nvPr/>
          </p:nvSpPr>
          <p:spPr>
            <a:xfrm>
              <a:off x="9291680" y="3498580"/>
              <a:ext cx="502806" cy="584775"/>
            </a:xfrm>
            <a:prstGeom prst="rect">
              <a:avLst/>
            </a:prstGeom>
            <a:noFill/>
          </p:spPr>
          <p:txBody>
            <a:bodyPr wrap="square">
              <a:spAutoFit/>
            </a:bodyPr>
            <a:lstStyle/>
            <a:p>
              <a:r>
                <a:rPr lang="it-IT" sz="1200" b="1" dirty="0">
                  <a:solidFill>
                    <a:srgbClr val="313840"/>
                  </a:solidFill>
                </a:rPr>
                <a:t>Lotti</a:t>
              </a:r>
            </a:p>
            <a:p>
              <a:pPr>
                <a:spcAft>
                  <a:spcPts val="450"/>
                </a:spcAft>
              </a:pPr>
              <a:r>
                <a:rPr lang="it-IT" dirty="0">
                  <a:solidFill>
                    <a:srgbClr val="313840"/>
                  </a:solidFill>
                </a:rPr>
                <a:t>1</a:t>
              </a:r>
              <a:endParaRPr lang="it-IT" sz="1200" dirty="0">
                <a:solidFill>
                  <a:srgbClr val="313840"/>
                </a:solidFill>
              </a:endParaRPr>
            </a:p>
          </p:txBody>
        </p:sp>
        <p:sp>
          <p:nvSpPr>
            <p:cNvPr id="19" name="CasellaDiTesto 18">
              <a:extLst>
                <a:ext uri="{FF2B5EF4-FFF2-40B4-BE49-F238E27FC236}">
                  <a16:creationId xmlns:a16="http://schemas.microsoft.com/office/drawing/2014/main" id="{6CD4AB0F-C69A-47B0-B7B4-A9002D1AC72A}"/>
                </a:ext>
              </a:extLst>
            </p:cNvPr>
            <p:cNvSpPr txBox="1"/>
            <p:nvPr/>
          </p:nvSpPr>
          <p:spPr>
            <a:xfrm>
              <a:off x="7722964" y="3503475"/>
              <a:ext cx="1450282" cy="584775"/>
            </a:xfrm>
            <a:prstGeom prst="rect">
              <a:avLst/>
            </a:prstGeom>
            <a:noFill/>
          </p:spPr>
          <p:txBody>
            <a:bodyPr wrap="square">
              <a:spAutoFit/>
            </a:bodyPr>
            <a:lstStyle/>
            <a:p>
              <a:r>
                <a:rPr lang="it-IT" sz="1200" b="1" dirty="0">
                  <a:solidFill>
                    <a:srgbClr val="404040"/>
                  </a:solidFill>
                </a:rPr>
                <a:t>Aggiudicata il</a:t>
              </a:r>
            </a:p>
            <a:p>
              <a:pPr>
                <a:spcAft>
                  <a:spcPts val="450"/>
                </a:spcAft>
              </a:pPr>
              <a:r>
                <a:rPr lang="it-IT" dirty="0">
                  <a:solidFill>
                    <a:srgbClr val="404040"/>
                  </a:solidFill>
                </a:rPr>
                <a:t>17/10/2022</a:t>
              </a:r>
              <a:endParaRPr lang="it-IT" sz="1100" dirty="0">
                <a:solidFill>
                  <a:srgbClr val="404040"/>
                </a:solidFill>
              </a:endParaRPr>
            </a:p>
          </p:txBody>
        </p:sp>
        <p:sp>
          <p:nvSpPr>
            <p:cNvPr id="30" name="CasellaDiTesto 29">
              <a:extLst>
                <a:ext uri="{FF2B5EF4-FFF2-40B4-BE49-F238E27FC236}">
                  <a16:creationId xmlns:a16="http://schemas.microsoft.com/office/drawing/2014/main" id="{69CC6538-8930-4B5E-8783-5BED0FFC535D}"/>
                </a:ext>
              </a:extLst>
            </p:cNvPr>
            <p:cNvSpPr txBox="1"/>
            <p:nvPr/>
          </p:nvSpPr>
          <p:spPr>
            <a:xfrm>
              <a:off x="7722964" y="4136526"/>
              <a:ext cx="2376264" cy="553998"/>
            </a:xfrm>
            <a:prstGeom prst="rect">
              <a:avLst/>
            </a:prstGeom>
            <a:noFill/>
          </p:spPr>
          <p:txBody>
            <a:bodyPr wrap="square">
              <a:spAutoFit/>
            </a:bodyPr>
            <a:lstStyle/>
            <a:p>
              <a:r>
                <a:rPr lang="it-IT" sz="1200" b="1" dirty="0">
                  <a:solidFill>
                    <a:schemeClr val="tx1">
                      <a:lumMod val="75000"/>
                      <a:lumOff val="25000"/>
                    </a:schemeClr>
                  </a:solidFill>
                </a:rPr>
                <a:t>Durata della Convenzione</a:t>
              </a:r>
            </a:p>
            <a:p>
              <a:pPr>
                <a:spcAft>
                  <a:spcPts val="450"/>
                </a:spcAft>
              </a:pPr>
              <a:r>
                <a:rPr lang="it-IT" sz="1800" dirty="0">
                  <a:solidFill>
                    <a:schemeClr val="tx1">
                      <a:lumMod val="75000"/>
                      <a:lumOff val="25000"/>
                    </a:schemeClr>
                  </a:solidFill>
                </a:rPr>
                <a:t>12 mesi</a:t>
              </a:r>
              <a:endParaRPr lang="it-IT" sz="1200" dirty="0">
                <a:solidFill>
                  <a:schemeClr val="tx1">
                    <a:lumMod val="75000"/>
                    <a:lumOff val="25000"/>
                  </a:schemeClr>
                </a:solidFill>
              </a:endParaRPr>
            </a:p>
          </p:txBody>
        </p:sp>
        <p:sp>
          <p:nvSpPr>
            <p:cNvPr id="32" name="CasellaDiTesto 31">
              <a:extLst>
                <a:ext uri="{FF2B5EF4-FFF2-40B4-BE49-F238E27FC236}">
                  <a16:creationId xmlns:a16="http://schemas.microsoft.com/office/drawing/2014/main" id="{05C907B6-0390-44C6-A673-C51F523ECAC7}"/>
                </a:ext>
              </a:extLst>
            </p:cNvPr>
            <p:cNvSpPr txBox="1"/>
            <p:nvPr/>
          </p:nvSpPr>
          <p:spPr>
            <a:xfrm>
              <a:off x="7722964" y="6567214"/>
              <a:ext cx="2376264" cy="525785"/>
            </a:xfrm>
            <a:prstGeom prst="rect">
              <a:avLst/>
            </a:prstGeom>
            <a:noFill/>
          </p:spPr>
          <p:txBody>
            <a:bodyPr wrap="square">
              <a:spAutoFit/>
            </a:bodyPr>
            <a:lstStyle/>
            <a:p>
              <a:pPr>
                <a:spcAft>
                  <a:spcPts val="450"/>
                </a:spcAft>
              </a:pPr>
              <a:r>
                <a:rPr lang="it-IT" sz="1200" b="1" dirty="0">
                  <a:solidFill>
                    <a:srgbClr val="404040"/>
                  </a:solidFill>
                  <a:ea typeface="ＭＳ Ｐゴシック"/>
                </a:rPr>
                <a:t>Link utili</a:t>
              </a:r>
            </a:p>
            <a:p>
              <a:pPr marL="171450" indent="-171450">
                <a:spcAft>
                  <a:spcPts val="450"/>
                </a:spcAft>
                <a:buFont typeface="Arial" panose="020B0604020202020204" pitchFamily="34" charset="0"/>
                <a:buChar char="•"/>
              </a:pPr>
              <a:r>
                <a:rPr lang="it-IT" sz="1200" dirty="0">
                  <a:solidFill>
                    <a:srgbClr val="404040"/>
                  </a:solidFill>
                  <a:ea typeface="ＭＳ Ｐゴシック"/>
                  <a:hlinkClick r:id="rId3"/>
                </a:rPr>
                <a:t>Scheda riassuntiva</a:t>
              </a:r>
              <a:endParaRPr lang="it-IT" sz="1200" dirty="0">
                <a:solidFill>
                  <a:srgbClr val="404040"/>
                </a:solidFill>
                <a:ea typeface="ＭＳ Ｐゴシック"/>
              </a:endParaRPr>
            </a:p>
          </p:txBody>
        </p:sp>
        <p:sp>
          <p:nvSpPr>
            <p:cNvPr id="45" name="CasellaDiTesto 44">
              <a:extLst>
                <a:ext uri="{FF2B5EF4-FFF2-40B4-BE49-F238E27FC236}">
                  <a16:creationId xmlns:a16="http://schemas.microsoft.com/office/drawing/2014/main" id="{E0BE3770-B40A-415D-AA95-3140F63953F2}"/>
                </a:ext>
              </a:extLst>
            </p:cNvPr>
            <p:cNvSpPr txBox="1"/>
            <p:nvPr/>
          </p:nvSpPr>
          <p:spPr>
            <a:xfrm>
              <a:off x="7722964" y="4738801"/>
              <a:ext cx="2376264" cy="553998"/>
            </a:xfrm>
            <a:prstGeom prst="rect">
              <a:avLst/>
            </a:prstGeom>
            <a:noFill/>
          </p:spPr>
          <p:txBody>
            <a:bodyPr wrap="square">
              <a:spAutoFit/>
            </a:bodyPr>
            <a:lstStyle/>
            <a:p>
              <a:r>
                <a:rPr lang="it-IT" sz="1200" b="1" dirty="0">
                  <a:solidFill>
                    <a:schemeClr val="tx1">
                      <a:lumMod val="75000"/>
                      <a:lumOff val="25000"/>
                    </a:schemeClr>
                  </a:solidFill>
                </a:rPr>
                <a:t>Durata dei contratti</a:t>
              </a:r>
            </a:p>
            <a:p>
              <a:pPr>
                <a:spcAft>
                  <a:spcPts val="450"/>
                </a:spcAft>
              </a:pPr>
              <a:r>
                <a:rPr lang="it-IT" sz="1800" dirty="0">
                  <a:solidFill>
                    <a:schemeClr val="tx1">
                      <a:lumMod val="75000"/>
                      <a:lumOff val="25000"/>
                    </a:schemeClr>
                  </a:solidFill>
                </a:rPr>
                <a:t>36, 48 o 60 mesi</a:t>
              </a:r>
            </a:p>
          </p:txBody>
        </p:sp>
        <p:grpSp>
          <p:nvGrpSpPr>
            <p:cNvPr id="46" name="Gruppo 45">
              <a:extLst>
                <a:ext uri="{FF2B5EF4-FFF2-40B4-BE49-F238E27FC236}">
                  <a16:creationId xmlns:a16="http://schemas.microsoft.com/office/drawing/2014/main" id="{5B40962C-2E54-4C9F-B5B8-E16DDA3BD256}"/>
                </a:ext>
              </a:extLst>
            </p:cNvPr>
            <p:cNvGrpSpPr/>
            <p:nvPr/>
          </p:nvGrpSpPr>
          <p:grpSpPr>
            <a:xfrm>
              <a:off x="9727870" y="3775308"/>
              <a:ext cx="188236" cy="200846"/>
              <a:chOff x="3060700" y="4723156"/>
              <a:chExt cx="1401951" cy="1495873"/>
            </a:xfrm>
          </p:grpSpPr>
          <p:sp>
            <p:nvSpPr>
              <p:cNvPr id="48" name="Elemento grafico 41">
                <a:extLst>
                  <a:ext uri="{FF2B5EF4-FFF2-40B4-BE49-F238E27FC236}">
                    <a16:creationId xmlns:a16="http://schemas.microsoft.com/office/drawing/2014/main" id="{D55AB854-B6B2-456D-B415-7A05C0B5255D}"/>
                  </a:ext>
                </a:extLst>
              </p:cNvPr>
              <p:cNvSpPr/>
              <p:nvPr/>
            </p:nvSpPr>
            <p:spPr>
              <a:xfrm>
                <a:off x="3060700" y="4723156"/>
                <a:ext cx="1401951" cy="1495873"/>
              </a:xfrm>
              <a:custGeom>
                <a:avLst/>
                <a:gdLst>
                  <a:gd name="connsiteX0" fmla="*/ 1389682 w 1401951"/>
                  <a:gd name="connsiteY0" fmla="*/ 330258 h 1495873"/>
                  <a:gd name="connsiteX1" fmla="*/ 710470 w 1401951"/>
                  <a:gd name="connsiteY1" fmla="*/ 2191 h 1495873"/>
                  <a:gd name="connsiteX2" fmla="*/ 691482 w 1401951"/>
                  <a:gd name="connsiteY2" fmla="*/ 2191 h 1495873"/>
                  <a:gd name="connsiteX3" fmla="*/ 12270 w 1401951"/>
                  <a:gd name="connsiteY3" fmla="*/ 330258 h 1495873"/>
                  <a:gd name="connsiteX4" fmla="*/ 0 w 1401951"/>
                  <a:gd name="connsiteY4" fmla="*/ 350123 h 1495873"/>
                  <a:gd name="connsiteX5" fmla="*/ 0 w 1401951"/>
                  <a:gd name="connsiteY5" fmla="*/ 1146188 h 1495873"/>
                  <a:gd name="connsiteX6" fmla="*/ 12270 w 1401951"/>
                  <a:gd name="connsiteY6" fmla="*/ 1166054 h 1495873"/>
                  <a:gd name="connsiteX7" fmla="*/ 691482 w 1401951"/>
                  <a:gd name="connsiteY7" fmla="*/ 1493828 h 1495873"/>
                  <a:gd name="connsiteX8" fmla="*/ 701122 w 1401951"/>
                  <a:gd name="connsiteY8" fmla="*/ 1495873 h 1495873"/>
                  <a:gd name="connsiteX9" fmla="*/ 710762 w 1401951"/>
                  <a:gd name="connsiteY9" fmla="*/ 1493828 h 1495873"/>
                  <a:gd name="connsiteX10" fmla="*/ 1389682 w 1401951"/>
                  <a:gd name="connsiteY10" fmla="*/ 1165762 h 1495873"/>
                  <a:gd name="connsiteX11" fmla="*/ 1401952 w 1401951"/>
                  <a:gd name="connsiteY11" fmla="*/ 1145896 h 1495873"/>
                  <a:gd name="connsiteX12" fmla="*/ 1401952 w 1401951"/>
                  <a:gd name="connsiteY12" fmla="*/ 349831 h 1495873"/>
                  <a:gd name="connsiteX13" fmla="*/ 1389682 w 1401951"/>
                  <a:gd name="connsiteY13" fmla="*/ 330258 h 1495873"/>
                  <a:gd name="connsiteX14" fmla="*/ 701122 w 1401951"/>
                  <a:gd name="connsiteY14" fmla="*/ 46303 h 1495873"/>
                  <a:gd name="connsiteX15" fmla="*/ 1329795 w 1401951"/>
                  <a:gd name="connsiteY15" fmla="*/ 349831 h 1495873"/>
                  <a:gd name="connsiteX16" fmla="*/ 1147503 w 1401951"/>
                  <a:gd name="connsiteY16" fmla="*/ 437763 h 1495873"/>
                  <a:gd name="connsiteX17" fmla="*/ 1143705 w 1401951"/>
                  <a:gd name="connsiteY17" fmla="*/ 435426 h 1495873"/>
                  <a:gd name="connsiteX18" fmla="*/ 519415 w 1401951"/>
                  <a:gd name="connsiteY18" fmla="*/ 134236 h 1495873"/>
                  <a:gd name="connsiteX19" fmla="*/ 701122 w 1401951"/>
                  <a:gd name="connsiteY19" fmla="*/ 46303 h 1495873"/>
                  <a:gd name="connsiteX20" fmla="*/ 469752 w 1401951"/>
                  <a:gd name="connsiteY20" fmla="*/ 158775 h 1495873"/>
                  <a:gd name="connsiteX21" fmla="*/ 1097548 w 1401951"/>
                  <a:gd name="connsiteY21" fmla="*/ 461718 h 1495873"/>
                  <a:gd name="connsiteX22" fmla="*/ 969009 w 1401951"/>
                  <a:gd name="connsiteY22" fmla="*/ 523651 h 1495873"/>
                  <a:gd name="connsiteX23" fmla="*/ 341505 w 1401951"/>
                  <a:gd name="connsiteY23" fmla="*/ 221000 h 1495873"/>
                  <a:gd name="connsiteX24" fmla="*/ 469752 w 1401951"/>
                  <a:gd name="connsiteY24" fmla="*/ 158775 h 1495873"/>
                  <a:gd name="connsiteX25" fmla="*/ 1112447 w 1401951"/>
                  <a:gd name="connsiteY25" fmla="*/ 503493 h 1495873"/>
                  <a:gd name="connsiteX26" fmla="*/ 1112447 w 1401951"/>
                  <a:gd name="connsiteY26" fmla="*/ 732819 h 1495873"/>
                  <a:gd name="connsiteX27" fmla="*/ 992380 w 1401951"/>
                  <a:gd name="connsiteY27" fmla="*/ 790661 h 1495873"/>
                  <a:gd name="connsiteX28" fmla="*/ 992380 w 1401951"/>
                  <a:gd name="connsiteY28" fmla="*/ 561336 h 1495873"/>
                  <a:gd name="connsiteX29" fmla="*/ 1112447 w 1401951"/>
                  <a:gd name="connsiteY29" fmla="*/ 503493 h 1495873"/>
                  <a:gd name="connsiteX30" fmla="*/ 1358132 w 1401951"/>
                  <a:gd name="connsiteY30" fmla="*/ 1132458 h 1495873"/>
                  <a:gd name="connsiteX31" fmla="*/ 722740 w 1401951"/>
                  <a:gd name="connsiteY31" fmla="*/ 1439199 h 1495873"/>
                  <a:gd name="connsiteX32" fmla="*/ 722740 w 1401951"/>
                  <a:gd name="connsiteY32" fmla="*/ 691628 h 1495873"/>
                  <a:gd name="connsiteX33" fmla="*/ 874358 w 1401951"/>
                  <a:gd name="connsiteY33" fmla="*/ 618594 h 1495873"/>
                  <a:gd name="connsiteX34" fmla="*/ 884582 w 1401951"/>
                  <a:gd name="connsiteY34" fmla="*/ 589381 h 1495873"/>
                  <a:gd name="connsiteX35" fmla="*/ 855369 w 1401951"/>
                  <a:gd name="connsiteY35" fmla="*/ 579156 h 1495873"/>
                  <a:gd name="connsiteX36" fmla="*/ 701122 w 1401951"/>
                  <a:gd name="connsiteY36" fmla="*/ 653358 h 1495873"/>
                  <a:gd name="connsiteX37" fmla="*/ 640358 w 1401951"/>
                  <a:gd name="connsiteY37" fmla="*/ 624145 h 1495873"/>
                  <a:gd name="connsiteX38" fmla="*/ 611145 w 1401951"/>
                  <a:gd name="connsiteY38" fmla="*/ 634369 h 1495873"/>
                  <a:gd name="connsiteX39" fmla="*/ 621369 w 1401951"/>
                  <a:gd name="connsiteY39" fmla="*/ 663583 h 1495873"/>
                  <a:gd name="connsiteX40" fmla="*/ 679212 w 1401951"/>
                  <a:gd name="connsiteY40" fmla="*/ 691628 h 1495873"/>
                  <a:gd name="connsiteX41" fmla="*/ 679212 w 1401951"/>
                  <a:gd name="connsiteY41" fmla="*/ 1439199 h 1495873"/>
                  <a:gd name="connsiteX42" fmla="*/ 43820 w 1401951"/>
                  <a:gd name="connsiteY42" fmla="*/ 1132458 h 1495873"/>
                  <a:gd name="connsiteX43" fmla="*/ 43820 w 1401951"/>
                  <a:gd name="connsiteY43" fmla="*/ 384887 h 1495873"/>
                  <a:gd name="connsiteX44" fmla="*/ 527594 w 1401951"/>
                  <a:gd name="connsiteY44" fmla="*/ 618302 h 1495873"/>
                  <a:gd name="connsiteX45" fmla="*/ 537235 w 1401951"/>
                  <a:gd name="connsiteY45" fmla="*/ 620347 h 1495873"/>
                  <a:gd name="connsiteX46" fmla="*/ 557100 w 1401951"/>
                  <a:gd name="connsiteY46" fmla="*/ 608077 h 1495873"/>
                  <a:gd name="connsiteX47" fmla="*/ 546875 w 1401951"/>
                  <a:gd name="connsiteY47" fmla="*/ 578864 h 1495873"/>
                  <a:gd name="connsiteX48" fmla="*/ 72449 w 1401951"/>
                  <a:gd name="connsiteY48" fmla="*/ 349831 h 1495873"/>
                  <a:gd name="connsiteX49" fmla="*/ 290089 w 1401951"/>
                  <a:gd name="connsiteY49" fmla="*/ 244662 h 1495873"/>
                  <a:gd name="connsiteX50" fmla="*/ 948268 w 1401951"/>
                  <a:gd name="connsiteY50" fmla="*/ 562504 h 1495873"/>
                  <a:gd name="connsiteX51" fmla="*/ 948560 w 1401951"/>
                  <a:gd name="connsiteY51" fmla="*/ 562797 h 1495873"/>
                  <a:gd name="connsiteX52" fmla="*/ 948560 w 1401951"/>
                  <a:gd name="connsiteY52" fmla="*/ 825717 h 1495873"/>
                  <a:gd name="connsiteX53" fmla="*/ 958784 w 1401951"/>
                  <a:gd name="connsiteY53" fmla="*/ 844414 h 1495873"/>
                  <a:gd name="connsiteX54" fmla="*/ 970470 w 1401951"/>
                  <a:gd name="connsiteY54" fmla="*/ 847627 h 1495873"/>
                  <a:gd name="connsiteX55" fmla="*/ 980110 w 1401951"/>
                  <a:gd name="connsiteY55" fmla="*/ 845582 h 1495873"/>
                  <a:gd name="connsiteX56" fmla="*/ 1143997 w 1401951"/>
                  <a:gd name="connsiteY56" fmla="*/ 766414 h 1495873"/>
                  <a:gd name="connsiteX57" fmla="*/ 1156267 w 1401951"/>
                  <a:gd name="connsiteY57" fmla="*/ 746549 h 1495873"/>
                  <a:gd name="connsiteX58" fmla="*/ 1156267 w 1401951"/>
                  <a:gd name="connsiteY58" fmla="*/ 482167 h 1495873"/>
                  <a:gd name="connsiteX59" fmla="*/ 1358424 w 1401951"/>
                  <a:gd name="connsiteY59" fmla="*/ 384595 h 1495873"/>
                  <a:gd name="connsiteX60" fmla="*/ 1358132 w 1401951"/>
                  <a:gd name="connsiteY60" fmla="*/ 1132458 h 1495873"/>
                  <a:gd name="connsiteX61" fmla="*/ 1358132 w 1401951"/>
                  <a:gd name="connsiteY61" fmla="*/ 1132458 h 149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01951" h="1495873">
                    <a:moveTo>
                      <a:pt x="1389682" y="330258"/>
                    </a:moveTo>
                    <a:lnTo>
                      <a:pt x="710470" y="2191"/>
                    </a:lnTo>
                    <a:cubicBezTo>
                      <a:pt x="704336" y="-730"/>
                      <a:pt x="697324" y="-730"/>
                      <a:pt x="691482" y="2191"/>
                    </a:cubicBezTo>
                    <a:lnTo>
                      <a:pt x="12270" y="330258"/>
                    </a:lnTo>
                    <a:cubicBezTo>
                      <a:pt x="4674" y="334055"/>
                      <a:pt x="0" y="341651"/>
                      <a:pt x="0" y="350123"/>
                    </a:cubicBezTo>
                    <a:lnTo>
                      <a:pt x="0" y="1146188"/>
                    </a:lnTo>
                    <a:cubicBezTo>
                      <a:pt x="0" y="1154660"/>
                      <a:pt x="4674" y="1162256"/>
                      <a:pt x="12270" y="1166054"/>
                    </a:cubicBezTo>
                    <a:lnTo>
                      <a:pt x="691482" y="1493828"/>
                    </a:lnTo>
                    <a:cubicBezTo>
                      <a:pt x="694403" y="1495289"/>
                      <a:pt x="697616" y="1495873"/>
                      <a:pt x="701122" y="1495873"/>
                    </a:cubicBezTo>
                    <a:cubicBezTo>
                      <a:pt x="704336" y="1495873"/>
                      <a:pt x="707549" y="1495289"/>
                      <a:pt x="710762" y="1493828"/>
                    </a:cubicBezTo>
                    <a:lnTo>
                      <a:pt x="1389682" y="1165762"/>
                    </a:lnTo>
                    <a:cubicBezTo>
                      <a:pt x="1397278" y="1161964"/>
                      <a:pt x="1401952" y="1154368"/>
                      <a:pt x="1401952" y="1145896"/>
                    </a:cubicBezTo>
                    <a:lnTo>
                      <a:pt x="1401952" y="349831"/>
                    </a:lnTo>
                    <a:cubicBezTo>
                      <a:pt x="1401952" y="341359"/>
                      <a:pt x="1397278" y="333763"/>
                      <a:pt x="1389682" y="330258"/>
                    </a:cubicBezTo>
                    <a:close/>
                    <a:moveTo>
                      <a:pt x="701122" y="46303"/>
                    </a:moveTo>
                    <a:lnTo>
                      <a:pt x="1329795" y="349831"/>
                    </a:lnTo>
                    <a:lnTo>
                      <a:pt x="1147503" y="437763"/>
                    </a:lnTo>
                    <a:cubicBezTo>
                      <a:pt x="1146335" y="436887"/>
                      <a:pt x="1145166" y="436010"/>
                      <a:pt x="1143705" y="435426"/>
                    </a:cubicBezTo>
                    <a:lnTo>
                      <a:pt x="519415" y="134236"/>
                    </a:lnTo>
                    <a:lnTo>
                      <a:pt x="701122" y="46303"/>
                    </a:lnTo>
                    <a:close/>
                    <a:moveTo>
                      <a:pt x="469752" y="158775"/>
                    </a:moveTo>
                    <a:lnTo>
                      <a:pt x="1097548" y="461718"/>
                    </a:lnTo>
                    <a:lnTo>
                      <a:pt x="969009" y="523651"/>
                    </a:lnTo>
                    <a:lnTo>
                      <a:pt x="341505" y="221000"/>
                    </a:lnTo>
                    <a:lnTo>
                      <a:pt x="469752" y="158775"/>
                    </a:lnTo>
                    <a:close/>
                    <a:moveTo>
                      <a:pt x="1112447" y="503493"/>
                    </a:moveTo>
                    <a:lnTo>
                      <a:pt x="1112447" y="732819"/>
                    </a:lnTo>
                    <a:lnTo>
                      <a:pt x="992380" y="790661"/>
                    </a:lnTo>
                    <a:lnTo>
                      <a:pt x="992380" y="561336"/>
                    </a:lnTo>
                    <a:lnTo>
                      <a:pt x="1112447" y="503493"/>
                    </a:lnTo>
                    <a:close/>
                    <a:moveTo>
                      <a:pt x="1358132" y="1132458"/>
                    </a:moveTo>
                    <a:lnTo>
                      <a:pt x="722740" y="1439199"/>
                    </a:lnTo>
                    <a:lnTo>
                      <a:pt x="722740" y="691628"/>
                    </a:lnTo>
                    <a:lnTo>
                      <a:pt x="874358" y="618594"/>
                    </a:lnTo>
                    <a:cubicBezTo>
                      <a:pt x="885167" y="613336"/>
                      <a:pt x="889841" y="600190"/>
                      <a:pt x="884582" y="589381"/>
                    </a:cubicBezTo>
                    <a:cubicBezTo>
                      <a:pt x="879324" y="578572"/>
                      <a:pt x="866178" y="573898"/>
                      <a:pt x="855369" y="579156"/>
                    </a:cubicBezTo>
                    <a:lnTo>
                      <a:pt x="701122" y="653358"/>
                    </a:lnTo>
                    <a:lnTo>
                      <a:pt x="640358" y="624145"/>
                    </a:lnTo>
                    <a:cubicBezTo>
                      <a:pt x="629549" y="618886"/>
                      <a:pt x="616403" y="623560"/>
                      <a:pt x="611145" y="634369"/>
                    </a:cubicBezTo>
                    <a:cubicBezTo>
                      <a:pt x="605886" y="645178"/>
                      <a:pt x="610560" y="658324"/>
                      <a:pt x="621369" y="663583"/>
                    </a:cubicBezTo>
                    <a:lnTo>
                      <a:pt x="679212" y="691628"/>
                    </a:lnTo>
                    <a:lnTo>
                      <a:pt x="679212" y="1439199"/>
                    </a:lnTo>
                    <a:lnTo>
                      <a:pt x="43820" y="1132458"/>
                    </a:lnTo>
                    <a:lnTo>
                      <a:pt x="43820" y="384887"/>
                    </a:lnTo>
                    <a:lnTo>
                      <a:pt x="527594" y="618302"/>
                    </a:lnTo>
                    <a:cubicBezTo>
                      <a:pt x="530808" y="619763"/>
                      <a:pt x="534021" y="620347"/>
                      <a:pt x="537235" y="620347"/>
                    </a:cubicBezTo>
                    <a:cubicBezTo>
                      <a:pt x="545415" y="620347"/>
                      <a:pt x="553302" y="615673"/>
                      <a:pt x="557100" y="608077"/>
                    </a:cubicBezTo>
                    <a:cubicBezTo>
                      <a:pt x="562358" y="597268"/>
                      <a:pt x="557684" y="584122"/>
                      <a:pt x="546875" y="578864"/>
                    </a:cubicBezTo>
                    <a:lnTo>
                      <a:pt x="72449" y="349831"/>
                    </a:lnTo>
                    <a:lnTo>
                      <a:pt x="290089" y="244662"/>
                    </a:lnTo>
                    <a:lnTo>
                      <a:pt x="948268" y="562504"/>
                    </a:lnTo>
                    <a:cubicBezTo>
                      <a:pt x="948268" y="562504"/>
                      <a:pt x="948560" y="562797"/>
                      <a:pt x="948560" y="562797"/>
                    </a:cubicBezTo>
                    <a:lnTo>
                      <a:pt x="948560" y="825717"/>
                    </a:lnTo>
                    <a:cubicBezTo>
                      <a:pt x="948560" y="833313"/>
                      <a:pt x="952357" y="840324"/>
                      <a:pt x="958784" y="844414"/>
                    </a:cubicBezTo>
                    <a:cubicBezTo>
                      <a:pt x="962290" y="846751"/>
                      <a:pt x="966380" y="847627"/>
                      <a:pt x="970470" y="847627"/>
                    </a:cubicBezTo>
                    <a:cubicBezTo>
                      <a:pt x="973683" y="847627"/>
                      <a:pt x="976897" y="847043"/>
                      <a:pt x="980110" y="845582"/>
                    </a:cubicBezTo>
                    <a:lnTo>
                      <a:pt x="1143997" y="766414"/>
                    </a:lnTo>
                    <a:cubicBezTo>
                      <a:pt x="1151593" y="762616"/>
                      <a:pt x="1156267" y="755021"/>
                      <a:pt x="1156267" y="746549"/>
                    </a:cubicBezTo>
                    <a:lnTo>
                      <a:pt x="1156267" y="482167"/>
                    </a:lnTo>
                    <a:lnTo>
                      <a:pt x="1358424" y="384595"/>
                    </a:lnTo>
                    <a:lnTo>
                      <a:pt x="1358132" y="1132458"/>
                    </a:lnTo>
                    <a:lnTo>
                      <a:pt x="1358132" y="1132458"/>
                    </a:lnTo>
                    <a:close/>
                  </a:path>
                </a:pathLst>
              </a:custGeom>
              <a:solidFill>
                <a:srgbClr val="313840"/>
              </a:solidFill>
              <a:ln w="2917" cap="flat">
                <a:noFill/>
                <a:prstDash val="solid"/>
                <a:miter/>
              </a:ln>
            </p:spPr>
            <p:txBody>
              <a:bodyPr rtlCol="0" anchor="ctr"/>
              <a:lstStyle/>
              <a:p>
                <a:endParaRPr lang="it-IT"/>
              </a:p>
            </p:txBody>
          </p:sp>
          <p:sp>
            <p:nvSpPr>
              <p:cNvPr id="49" name="Elemento grafico 41">
                <a:extLst>
                  <a:ext uri="{FF2B5EF4-FFF2-40B4-BE49-F238E27FC236}">
                    <a16:creationId xmlns:a16="http://schemas.microsoft.com/office/drawing/2014/main" id="{D55AB854-B6B2-456D-B415-7A05C0B5255D}"/>
                  </a:ext>
                </a:extLst>
              </p:cNvPr>
              <p:cNvSpPr/>
              <p:nvPr/>
            </p:nvSpPr>
            <p:spPr>
              <a:xfrm>
                <a:off x="3154355" y="5720237"/>
                <a:ext cx="143495" cy="91849"/>
              </a:xfrm>
              <a:custGeom>
                <a:avLst/>
                <a:gdLst>
                  <a:gd name="connsiteX0" fmla="*/ 130995 w 143495"/>
                  <a:gd name="connsiteY0" fmla="*/ 50366 h 91849"/>
                  <a:gd name="connsiteX1" fmla="*/ 31378 w 143495"/>
                  <a:gd name="connsiteY1" fmla="*/ 2164 h 91849"/>
                  <a:gd name="connsiteX2" fmla="*/ 2164 w 143495"/>
                  <a:gd name="connsiteY2" fmla="*/ 12389 h 91849"/>
                  <a:gd name="connsiteX3" fmla="*/ 12389 w 143495"/>
                  <a:gd name="connsiteY3" fmla="*/ 41602 h 91849"/>
                  <a:gd name="connsiteX4" fmla="*/ 112007 w 143495"/>
                  <a:gd name="connsiteY4" fmla="*/ 89805 h 91849"/>
                  <a:gd name="connsiteX5" fmla="*/ 121647 w 143495"/>
                  <a:gd name="connsiteY5" fmla="*/ 91850 h 91849"/>
                  <a:gd name="connsiteX6" fmla="*/ 141512 w 143495"/>
                  <a:gd name="connsiteY6" fmla="*/ 79580 h 91849"/>
                  <a:gd name="connsiteX7" fmla="*/ 130995 w 143495"/>
                  <a:gd name="connsiteY7" fmla="*/ 50366 h 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495" h="91849">
                    <a:moveTo>
                      <a:pt x="130995" y="50366"/>
                    </a:moveTo>
                    <a:lnTo>
                      <a:pt x="31378" y="2164"/>
                    </a:lnTo>
                    <a:cubicBezTo>
                      <a:pt x="20569" y="-3094"/>
                      <a:pt x="7423" y="1580"/>
                      <a:pt x="2164" y="12389"/>
                    </a:cubicBezTo>
                    <a:cubicBezTo>
                      <a:pt x="-3094" y="23198"/>
                      <a:pt x="1580" y="36344"/>
                      <a:pt x="12389" y="41602"/>
                    </a:cubicBezTo>
                    <a:lnTo>
                      <a:pt x="112007" y="89805"/>
                    </a:lnTo>
                    <a:cubicBezTo>
                      <a:pt x="115220" y="91265"/>
                      <a:pt x="118434" y="91850"/>
                      <a:pt x="121647" y="91850"/>
                    </a:cubicBezTo>
                    <a:cubicBezTo>
                      <a:pt x="129827" y="91850"/>
                      <a:pt x="137715" y="87175"/>
                      <a:pt x="141512" y="79580"/>
                    </a:cubicBezTo>
                    <a:cubicBezTo>
                      <a:pt x="146479" y="68771"/>
                      <a:pt x="141804" y="55625"/>
                      <a:pt x="130995" y="50366"/>
                    </a:cubicBezTo>
                    <a:close/>
                  </a:path>
                </a:pathLst>
              </a:custGeom>
              <a:solidFill>
                <a:srgbClr val="313840"/>
              </a:solidFill>
              <a:ln w="2917" cap="flat">
                <a:noFill/>
                <a:prstDash val="solid"/>
                <a:miter/>
              </a:ln>
            </p:spPr>
            <p:txBody>
              <a:bodyPr rtlCol="0" anchor="ctr"/>
              <a:lstStyle/>
              <a:p>
                <a:endParaRPr lang="it-IT"/>
              </a:p>
            </p:txBody>
          </p:sp>
          <p:sp>
            <p:nvSpPr>
              <p:cNvPr id="50" name="Elemento grafico 41">
                <a:extLst>
                  <a:ext uri="{FF2B5EF4-FFF2-40B4-BE49-F238E27FC236}">
                    <a16:creationId xmlns:a16="http://schemas.microsoft.com/office/drawing/2014/main" id="{D55AB854-B6B2-456D-B415-7A05C0B5255D}"/>
                  </a:ext>
                </a:extLst>
              </p:cNvPr>
              <p:cNvSpPr/>
              <p:nvPr/>
            </p:nvSpPr>
            <p:spPr>
              <a:xfrm>
                <a:off x="3154355" y="5616237"/>
                <a:ext cx="235225" cy="135961"/>
              </a:xfrm>
              <a:custGeom>
                <a:avLst/>
                <a:gdLst>
                  <a:gd name="connsiteX0" fmla="*/ 222726 w 235225"/>
                  <a:gd name="connsiteY0" fmla="*/ 94479 h 135961"/>
                  <a:gd name="connsiteX1" fmla="*/ 31378 w 235225"/>
                  <a:gd name="connsiteY1" fmla="*/ 2164 h 135961"/>
                  <a:gd name="connsiteX2" fmla="*/ 2164 w 235225"/>
                  <a:gd name="connsiteY2" fmla="*/ 12389 h 135961"/>
                  <a:gd name="connsiteX3" fmla="*/ 12389 w 235225"/>
                  <a:gd name="connsiteY3" fmla="*/ 41602 h 135961"/>
                  <a:gd name="connsiteX4" fmla="*/ 203737 w 235225"/>
                  <a:gd name="connsiteY4" fmla="*/ 133917 h 135961"/>
                  <a:gd name="connsiteX5" fmla="*/ 213377 w 235225"/>
                  <a:gd name="connsiteY5" fmla="*/ 135962 h 135961"/>
                  <a:gd name="connsiteX6" fmla="*/ 233242 w 235225"/>
                  <a:gd name="connsiteY6" fmla="*/ 123692 h 135961"/>
                  <a:gd name="connsiteX7" fmla="*/ 222726 w 235225"/>
                  <a:gd name="connsiteY7" fmla="*/ 94479 h 13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225" h="135961">
                    <a:moveTo>
                      <a:pt x="222726" y="94479"/>
                    </a:moveTo>
                    <a:lnTo>
                      <a:pt x="31378" y="2164"/>
                    </a:lnTo>
                    <a:cubicBezTo>
                      <a:pt x="20569" y="-3094"/>
                      <a:pt x="7423" y="1580"/>
                      <a:pt x="2164" y="12389"/>
                    </a:cubicBezTo>
                    <a:cubicBezTo>
                      <a:pt x="-3094" y="23198"/>
                      <a:pt x="1580" y="36344"/>
                      <a:pt x="12389" y="41602"/>
                    </a:cubicBezTo>
                    <a:lnTo>
                      <a:pt x="203737" y="133917"/>
                    </a:lnTo>
                    <a:cubicBezTo>
                      <a:pt x="206950" y="135377"/>
                      <a:pt x="210164" y="135962"/>
                      <a:pt x="213377" y="135962"/>
                    </a:cubicBezTo>
                    <a:cubicBezTo>
                      <a:pt x="221557" y="135962"/>
                      <a:pt x="229445" y="131288"/>
                      <a:pt x="233242" y="123692"/>
                    </a:cubicBezTo>
                    <a:cubicBezTo>
                      <a:pt x="238209" y="112883"/>
                      <a:pt x="233535" y="99737"/>
                      <a:pt x="222726" y="94479"/>
                    </a:cubicBezTo>
                    <a:close/>
                  </a:path>
                </a:pathLst>
              </a:custGeom>
              <a:solidFill>
                <a:srgbClr val="313840"/>
              </a:solidFill>
              <a:ln w="2917" cap="flat">
                <a:noFill/>
                <a:prstDash val="solid"/>
                <a:miter/>
              </a:ln>
            </p:spPr>
            <p:txBody>
              <a:bodyPr rtlCol="0" anchor="ctr"/>
              <a:lstStyle/>
              <a:p>
                <a:endParaRPr lang="it-IT"/>
              </a:p>
            </p:txBody>
          </p:sp>
        </p:grpSp>
        <p:sp>
          <p:nvSpPr>
            <p:cNvPr id="31" name="CasellaDiTesto 30">
              <a:extLst>
                <a:ext uri="{FF2B5EF4-FFF2-40B4-BE49-F238E27FC236}">
                  <a16:creationId xmlns:a16="http://schemas.microsoft.com/office/drawing/2014/main" id="{0B7D4BB7-6FBE-480D-ABCA-1CE996D71DDC}"/>
                </a:ext>
              </a:extLst>
            </p:cNvPr>
            <p:cNvSpPr txBox="1"/>
            <p:nvPr/>
          </p:nvSpPr>
          <p:spPr>
            <a:xfrm>
              <a:off x="8266949" y="2734419"/>
              <a:ext cx="1985231" cy="600164"/>
            </a:xfrm>
            <a:prstGeom prst="rect">
              <a:avLst/>
            </a:prstGeom>
            <a:noFill/>
          </p:spPr>
          <p:txBody>
            <a:bodyPr wrap="square">
              <a:spAutoFit/>
            </a:bodyPr>
            <a:lstStyle/>
            <a:p>
              <a:pPr algn="l"/>
              <a:r>
                <a:rPr lang="it-IT" sz="1100" dirty="0">
                  <a:solidFill>
                    <a:srgbClr val="313840"/>
                  </a:solidFill>
                  <a:latin typeface="+mj-lt"/>
                </a:rPr>
                <a:t>Informatica, Elettronica, Telecomunicazioni e macchine per l'ufficio</a:t>
              </a:r>
            </a:p>
          </p:txBody>
        </p:sp>
        <p:pic>
          <p:nvPicPr>
            <p:cNvPr id="36" name="Elemento grafico 5">
              <a:extLst>
                <a:ext uri="{FF2B5EF4-FFF2-40B4-BE49-F238E27FC236}">
                  <a16:creationId xmlns:a16="http://schemas.microsoft.com/office/drawing/2014/main" id="{53C85FCD-E78C-4EE6-A9BA-69E69F949F64}"/>
                </a:ext>
              </a:extLst>
            </p:cNvPr>
            <p:cNvPicPr>
              <a:picLocks noChangeAspect="1"/>
            </p:cNvPicPr>
            <p:nvPr/>
          </p:nvPicPr>
          <p:blipFill>
            <a:blip r:embed="rId4">
              <a:extLst/>
            </a:blip>
            <a:stretch>
              <a:fillRect/>
            </a:stretch>
          </p:blipFill>
          <p:spPr>
            <a:xfrm>
              <a:off x="7804779" y="2816067"/>
              <a:ext cx="462170" cy="462170"/>
            </a:xfrm>
            <a:prstGeom prst="rect">
              <a:avLst/>
            </a:prstGeom>
          </p:spPr>
        </p:pic>
        <p:sp>
          <p:nvSpPr>
            <p:cNvPr id="39" name="CasellaDiTesto 38">
              <a:extLst>
                <a:ext uri="{FF2B5EF4-FFF2-40B4-BE49-F238E27FC236}">
                  <a16:creationId xmlns:a16="http://schemas.microsoft.com/office/drawing/2014/main" id="{C6BF1491-F2C2-4EA8-9818-DBEA7D41BD8D}"/>
                </a:ext>
              </a:extLst>
            </p:cNvPr>
            <p:cNvSpPr txBox="1"/>
            <p:nvPr/>
          </p:nvSpPr>
          <p:spPr>
            <a:xfrm>
              <a:off x="7722964" y="5991150"/>
              <a:ext cx="2376264" cy="525785"/>
            </a:xfrm>
            <a:prstGeom prst="rect">
              <a:avLst/>
            </a:prstGeom>
            <a:noFill/>
          </p:spPr>
          <p:txBody>
            <a:bodyPr wrap="square">
              <a:spAutoFit/>
            </a:bodyPr>
            <a:lstStyle/>
            <a:p>
              <a:pPr>
                <a:spcAft>
                  <a:spcPts val="450"/>
                </a:spcAft>
              </a:pPr>
              <a:r>
                <a:rPr lang="it-IT" sz="1200" b="1" dirty="0">
                  <a:solidFill>
                    <a:schemeClr val="tx1">
                      <a:lumMod val="75000"/>
                      <a:lumOff val="25000"/>
                    </a:schemeClr>
                  </a:solidFill>
                </a:rPr>
                <a:t>Modalità di acquisto</a:t>
              </a:r>
            </a:p>
            <a:p>
              <a:pPr>
                <a:spcAft>
                  <a:spcPts val="450"/>
                </a:spcAft>
              </a:pPr>
              <a:r>
                <a:rPr lang="it-IT" sz="1200" dirty="0">
                  <a:solidFill>
                    <a:schemeClr val="tx1">
                      <a:lumMod val="75000"/>
                      <a:lumOff val="25000"/>
                    </a:schemeClr>
                  </a:solidFill>
                </a:rPr>
                <a:t>Ordine diretto</a:t>
              </a:r>
            </a:p>
          </p:txBody>
        </p:sp>
      </p:grpSp>
      <p:grpSp>
        <p:nvGrpSpPr>
          <p:cNvPr id="57" name="Gruppo 56">
            <a:extLst>
              <a:ext uri="{FF2B5EF4-FFF2-40B4-BE49-F238E27FC236}">
                <a16:creationId xmlns:a16="http://schemas.microsoft.com/office/drawing/2014/main" id="{D8B7252B-7B07-4604-8695-9087B97947B5}"/>
              </a:ext>
            </a:extLst>
          </p:cNvPr>
          <p:cNvGrpSpPr/>
          <p:nvPr/>
        </p:nvGrpSpPr>
        <p:grpSpPr>
          <a:xfrm>
            <a:off x="9185145" y="819399"/>
            <a:ext cx="1187164" cy="246221"/>
            <a:chOff x="8963365" y="939299"/>
            <a:chExt cx="1187164" cy="246221"/>
          </a:xfrm>
        </p:grpSpPr>
        <p:sp>
          <p:nvSpPr>
            <p:cNvPr id="58" name="Rettangolo con angoli arrotondati 40">
              <a:extLst>
                <a:ext uri="{FF2B5EF4-FFF2-40B4-BE49-F238E27FC236}">
                  <a16:creationId xmlns:a16="http://schemas.microsoft.com/office/drawing/2014/main" id="{A3BAD3F2-20A9-4EF8-8BA8-98DA76B0EB93}"/>
                </a:ext>
              </a:extLst>
            </p:cNvPr>
            <p:cNvSpPr/>
            <p:nvPr/>
          </p:nvSpPr>
          <p:spPr>
            <a:xfrm>
              <a:off x="8964803" y="956523"/>
              <a:ext cx="1185726" cy="223917"/>
            </a:xfrm>
            <a:prstGeom prst="roundRect">
              <a:avLst>
                <a:gd name="adj" fmla="val 27051"/>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000" b="1" dirty="0">
                <a:highlight>
                  <a:srgbClr val="956B9C"/>
                </a:highlight>
              </a:endParaRPr>
            </a:p>
          </p:txBody>
        </p:sp>
        <p:grpSp>
          <p:nvGrpSpPr>
            <p:cNvPr id="60" name="Gruppo 59">
              <a:extLst>
                <a:ext uri="{FF2B5EF4-FFF2-40B4-BE49-F238E27FC236}">
                  <a16:creationId xmlns:a16="http://schemas.microsoft.com/office/drawing/2014/main" id="{EFE42D3E-6397-440C-B043-D69862179875}"/>
                </a:ext>
              </a:extLst>
            </p:cNvPr>
            <p:cNvGrpSpPr/>
            <p:nvPr/>
          </p:nvGrpSpPr>
          <p:grpSpPr>
            <a:xfrm>
              <a:off x="8963365" y="939299"/>
              <a:ext cx="1147699" cy="246221"/>
              <a:chOff x="9019760" y="985639"/>
              <a:chExt cx="1147699" cy="246221"/>
            </a:xfrm>
          </p:grpSpPr>
          <p:sp>
            <p:nvSpPr>
              <p:cNvPr id="63" name="CasellaDiTesto 62">
                <a:hlinkClick r:id="rId5"/>
                <a:extLst>
                  <a:ext uri="{FF2B5EF4-FFF2-40B4-BE49-F238E27FC236}">
                    <a16:creationId xmlns:a16="http://schemas.microsoft.com/office/drawing/2014/main" id="{C599A132-AC4C-4666-8434-92F9DB89C24D}"/>
                  </a:ext>
                </a:extLst>
              </p:cNvPr>
              <p:cNvSpPr txBox="1"/>
              <p:nvPr/>
            </p:nvSpPr>
            <p:spPr>
              <a:xfrm>
                <a:off x="9019760" y="985639"/>
                <a:ext cx="1147699" cy="246221"/>
              </a:xfrm>
              <a:prstGeom prst="rect">
                <a:avLst/>
              </a:prstGeom>
              <a:noFill/>
            </p:spPr>
            <p:txBody>
              <a:bodyPr wrap="square">
                <a:spAutoFit/>
              </a:bodyPr>
              <a:lstStyle/>
              <a:p>
                <a:pPr>
                  <a:spcAft>
                    <a:spcPts val="450"/>
                  </a:spcAft>
                </a:pPr>
                <a:r>
                  <a:rPr lang="it-IT" sz="1000" b="1" dirty="0">
                    <a:solidFill>
                      <a:srgbClr val="8ADB53"/>
                    </a:solidFill>
                  </a:rPr>
                  <a:t>ACQUISTI VERDI</a:t>
                </a:r>
              </a:p>
            </p:txBody>
          </p:sp>
          <p:grpSp>
            <p:nvGrpSpPr>
              <p:cNvPr id="64" name="Elemento grafico 54">
                <a:extLst>
                  <a:ext uri="{FF2B5EF4-FFF2-40B4-BE49-F238E27FC236}">
                    <a16:creationId xmlns:a16="http://schemas.microsoft.com/office/drawing/2014/main" id="{9183A313-CAEC-434E-AC4E-4B002B015EC3}"/>
                  </a:ext>
                </a:extLst>
              </p:cNvPr>
              <p:cNvGrpSpPr/>
              <p:nvPr/>
            </p:nvGrpSpPr>
            <p:grpSpPr>
              <a:xfrm>
                <a:off x="10012935" y="1061795"/>
                <a:ext cx="107228" cy="107228"/>
                <a:chOff x="5020713" y="3716970"/>
                <a:chExt cx="293923" cy="293923"/>
              </a:xfrm>
            </p:grpSpPr>
            <p:sp>
              <p:nvSpPr>
                <p:cNvPr id="65" name="Figura a mano libera: forma 44">
                  <a:extLst>
                    <a:ext uri="{FF2B5EF4-FFF2-40B4-BE49-F238E27FC236}">
                      <a16:creationId xmlns:a16="http://schemas.microsoft.com/office/drawing/2014/main" id="{882DB422-D787-4334-BA0A-77B9FC0359C9}"/>
                    </a:ext>
                  </a:extLst>
                </p:cNvPr>
                <p:cNvSpPr/>
                <p:nvPr/>
              </p:nvSpPr>
              <p:spPr>
                <a:xfrm>
                  <a:off x="5020713" y="3716970"/>
                  <a:ext cx="293923" cy="293923"/>
                </a:xfrm>
                <a:custGeom>
                  <a:avLst/>
                  <a:gdLst>
                    <a:gd name="connsiteX0" fmla="*/ 3969 w 293923"/>
                    <a:gd name="connsiteY0" fmla="*/ 289955 h 293923"/>
                    <a:gd name="connsiteX1" fmla="*/ 229480 w 293923"/>
                    <a:gd name="connsiteY1" fmla="*/ 229480 h 293923"/>
                    <a:gd name="connsiteX2" fmla="*/ 289955 w 293923"/>
                    <a:gd name="connsiteY2" fmla="*/ 3969 h 293923"/>
                    <a:gd name="connsiteX3" fmla="*/ 64444 w 293923"/>
                    <a:gd name="connsiteY3" fmla="*/ 64444 h 293923"/>
                    <a:gd name="connsiteX4" fmla="*/ 3969 w 293923"/>
                    <a:gd name="connsiteY4" fmla="*/ 289955 h 293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923" h="293923">
                      <a:moveTo>
                        <a:pt x="3969" y="289955"/>
                      </a:moveTo>
                      <a:cubicBezTo>
                        <a:pt x="3969" y="289955"/>
                        <a:pt x="141875" y="317084"/>
                        <a:pt x="229480" y="229480"/>
                      </a:cubicBezTo>
                      <a:cubicBezTo>
                        <a:pt x="317084" y="141875"/>
                        <a:pt x="289955" y="3969"/>
                        <a:pt x="289955" y="3969"/>
                      </a:cubicBezTo>
                      <a:cubicBezTo>
                        <a:pt x="289955" y="3969"/>
                        <a:pt x="152048" y="-23161"/>
                        <a:pt x="64444" y="64444"/>
                      </a:cubicBezTo>
                      <a:cubicBezTo>
                        <a:pt x="-23161" y="152048"/>
                        <a:pt x="3969" y="289955"/>
                        <a:pt x="3969" y="289955"/>
                      </a:cubicBezTo>
                      <a:close/>
                    </a:path>
                  </a:pathLst>
                </a:custGeom>
                <a:solidFill>
                  <a:srgbClr val="C3EA21"/>
                </a:solidFill>
                <a:ln w="5495" cap="flat">
                  <a:noFill/>
                  <a:prstDash val="solid"/>
                  <a:miter/>
                </a:ln>
              </p:spPr>
              <p:txBody>
                <a:bodyPr rtlCol="0" anchor="ctr"/>
                <a:lstStyle/>
                <a:p>
                  <a:endParaRPr lang="it-IT" b="1"/>
                </a:p>
              </p:txBody>
            </p:sp>
            <p:sp>
              <p:nvSpPr>
                <p:cNvPr id="66" name="Figura a mano libera: forma 45">
                  <a:extLst>
                    <a:ext uri="{FF2B5EF4-FFF2-40B4-BE49-F238E27FC236}">
                      <a16:creationId xmlns:a16="http://schemas.microsoft.com/office/drawing/2014/main" id="{68C06BE3-3304-4F3A-AC9B-4F6791C962E4}"/>
                    </a:ext>
                  </a:extLst>
                </p:cNvPr>
                <p:cNvSpPr/>
                <p:nvPr/>
              </p:nvSpPr>
              <p:spPr>
                <a:xfrm>
                  <a:off x="5024679" y="3720931"/>
                  <a:ext cx="289954" cy="289954"/>
                </a:xfrm>
                <a:custGeom>
                  <a:avLst/>
                  <a:gdLst>
                    <a:gd name="connsiteX0" fmla="*/ 0 w 289954"/>
                    <a:gd name="connsiteY0" fmla="*/ 285986 h 289954"/>
                    <a:gd name="connsiteX1" fmla="*/ 225511 w 289954"/>
                    <a:gd name="connsiteY1" fmla="*/ 225511 h 289954"/>
                    <a:gd name="connsiteX2" fmla="*/ 285986 w 289954"/>
                    <a:gd name="connsiteY2" fmla="*/ 0 h 289954"/>
                    <a:gd name="connsiteX3" fmla="*/ 0 w 289954"/>
                    <a:gd name="connsiteY3" fmla="*/ 285986 h 289954"/>
                  </a:gdLst>
                  <a:ahLst/>
                  <a:cxnLst>
                    <a:cxn ang="0">
                      <a:pos x="connsiteX0" y="connsiteY0"/>
                    </a:cxn>
                    <a:cxn ang="0">
                      <a:pos x="connsiteX1" y="connsiteY1"/>
                    </a:cxn>
                    <a:cxn ang="0">
                      <a:pos x="connsiteX2" y="connsiteY2"/>
                    </a:cxn>
                    <a:cxn ang="0">
                      <a:pos x="connsiteX3" y="connsiteY3"/>
                    </a:cxn>
                  </a:cxnLst>
                  <a:rect l="l" t="t" r="r" b="b"/>
                  <a:pathLst>
                    <a:path w="289954" h="289954">
                      <a:moveTo>
                        <a:pt x="0" y="285986"/>
                      </a:moveTo>
                      <a:cubicBezTo>
                        <a:pt x="0" y="285986"/>
                        <a:pt x="137906" y="313115"/>
                        <a:pt x="225511" y="225511"/>
                      </a:cubicBezTo>
                      <a:cubicBezTo>
                        <a:pt x="313115" y="137906"/>
                        <a:pt x="285986" y="0"/>
                        <a:pt x="285986" y="0"/>
                      </a:cubicBezTo>
                      <a:lnTo>
                        <a:pt x="0" y="285986"/>
                      </a:lnTo>
                      <a:close/>
                    </a:path>
                  </a:pathLst>
                </a:custGeom>
                <a:solidFill>
                  <a:srgbClr val="8ADB53"/>
                </a:solidFill>
                <a:ln w="5495" cap="flat">
                  <a:noFill/>
                  <a:prstDash val="solid"/>
                  <a:miter/>
                </a:ln>
              </p:spPr>
              <p:txBody>
                <a:bodyPr rtlCol="0" anchor="ctr"/>
                <a:lstStyle/>
                <a:p>
                  <a:endParaRPr lang="it-IT" b="1"/>
                </a:p>
              </p:txBody>
            </p:sp>
          </p:grpSp>
        </p:grpSp>
      </p:grpSp>
      <p:sp>
        <p:nvSpPr>
          <p:cNvPr id="67" name="Rettangolo con angoli arrotondati 2">
            <a:hlinkClick r:id="rId6"/>
            <a:extLst>
              <a:ext uri="{FF2B5EF4-FFF2-40B4-BE49-F238E27FC236}">
                <a16:creationId xmlns:a16="http://schemas.microsoft.com/office/drawing/2014/main" id="{B11F216D-231D-46E2-B9B6-A71369CC06DD}"/>
              </a:ext>
            </a:extLst>
          </p:cNvPr>
          <p:cNvSpPr/>
          <p:nvPr/>
        </p:nvSpPr>
        <p:spPr>
          <a:xfrm>
            <a:off x="7596000" y="828000"/>
            <a:ext cx="1570648" cy="223917"/>
          </a:xfrm>
          <a:prstGeom prst="roundRect">
            <a:avLst>
              <a:gd name="adj" fmla="val 27051"/>
            </a:avLst>
          </a:prstGeom>
          <a:solidFill>
            <a:srgbClr val="AAB9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000" b="1" dirty="0">
                <a:solidFill>
                  <a:schemeClr val="bg1"/>
                </a:solidFill>
              </a:rPr>
              <a:t>CONVENZIONI</a:t>
            </a:r>
            <a:endParaRPr lang="it-IT" sz="1000" b="1" dirty="0">
              <a:highlight>
                <a:srgbClr val="956B9C"/>
              </a:highlight>
            </a:endParaRPr>
          </a:p>
        </p:txBody>
      </p:sp>
    </p:spTree>
    <p:extLst>
      <p:ext uri="{BB962C8B-B14F-4D97-AF65-F5344CB8AC3E}">
        <p14:creationId xmlns:p14="http://schemas.microsoft.com/office/powerpoint/2010/main" val="2923770524"/>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36AB56A7-1C4D-43E1-8033-912385B285DA}"/>
              </a:ext>
            </a:extLst>
          </p:cNvPr>
          <p:cNvSpPr>
            <a:spLocks noGrp="1"/>
          </p:cNvSpPr>
          <p:nvPr>
            <p:ph type="title"/>
          </p:nvPr>
        </p:nvSpPr>
        <p:spPr>
          <a:xfrm>
            <a:off x="4482604" y="7005826"/>
            <a:ext cx="5805347" cy="401167"/>
          </a:xfrm>
        </p:spPr>
        <p:txBody>
          <a:bodyPr anchor="t"/>
          <a:lstStyle/>
          <a:p>
            <a:r>
              <a:rPr lang="it-IT" dirty="0"/>
              <a:t>Multifunzioni A4 B/N (2/2)</a:t>
            </a:r>
          </a:p>
        </p:txBody>
      </p:sp>
      <p:sp>
        <p:nvSpPr>
          <p:cNvPr id="8" name="CasellaDiTesto 7">
            <a:extLst>
              <a:ext uri="{FF2B5EF4-FFF2-40B4-BE49-F238E27FC236}">
                <a16:creationId xmlns:a16="http://schemas.microsoft.com/office/drawing/2014/main" id="{1AE2C511-57C5-4E83-A1DF-017A6043859B}"/>
              </a:ext>
            </a:extLst>
          </p:cNvPr>
          <p:cNvSpPr txBox="1"/>
          <p:nvPr/>
        </p:nvSpPr>
        <p:spPr>
          <a:xfrm>
            <a:off x="494606" y="900311"/>
            <a:ext cx="502806" cy="584775"/>
          </a:xfrm>
          <a:prstGeom prst="rect">
            <a:avLst/>
          </a:prstGeom>
          <a:noFill/>
        </p:spPr>
        <p:txBody>
          <a:bodyPr wrap="square">
            <a:spAutoFit/>
          </a:bodyPr>
          <a:lstStyle/>
          <a:p>
            <a:r>
              <a:rPr lang="it-IT" sz="1200" b="1" dirty="0">
                <a:solidFill>
                  <a:srgbClr val="313840"/>
                </a:solidFill>
              </a:rPr>
              <a:t>Lotti</a:t>
            </a:r>
          </a:p>
          <a:p>
            <a:pPr algn="ctr">
              <a:spcAft>
                <a:spcPts val="450"/>
              </a:spcAft>
            </a:pPr>
            <a:r>
              <a:rPr lang="it-IT" dirty="0">
                <a:solidFill>
                  <a:srgbClr val="313840"/>
                </a:solidFill>
              </a:rPr>
              <a:t>1</a:t>
            </a:r>
            <a:endParaRPr lang="it-IT" sz="1200" dirty="0">
              <a:solidFill>
                <a:srgbClr val="313840"/>
              </a:solidFill>
            </a:endParaRPr>
          </a:p>
        </p:txBody>
      </p:sp>
      <p:grpSp>
        <p:nvGrpSpPr>
          <p:cNvPr id="44" name="Gruppo 43">
            <a:extLst>
              <a:ext uri="{FF2B5EF4-FFF2-40B4-BE49-F238E27FC236}">
                <a16:creationId xmlns:a16="http://schemas.microsoft.com/office/drawing/2014/main" id="{088B57FC-8439-4592-A902-6E43319EB00B}"/>
              </a:ext>
            </a:extLst>
          </p:cNvPr>
          <p:cNvGrpSpPr/>
          <p:nvPr/>
        </p:nvGrpSpPr>
        <p:grpSpPr>
          <a:xfrm>
            <a:off x="10457552" y="0"/>
            <a:ext cx="74693" cy="7567588"/>
            <a:chOff x="10457552" y="0"/>
            <a:chExt cx="74693" cy="7567588"/>
          </a:xfrm>
          <a:solidFill>
            <a:srgbClr val="AAB964"/>
          </a:solidFill>
        </p:grpSpPr>
        <p:sp>
          <p:nvSpPr>
            <p:cNvPr id="45" name="Rettangolo 44">
              <a:extLst>
                <a:ext uri="{FF2B5EF4-FFF2-40B4-BE49-F238E27FC236}">
                  <a16:creationId xmlns:a16="http://schemas.microsoft.com/office/drawing/2014/main" id="{80D9CB12-EBB9-4560-A18F-A54D6A9CC1D0}"/>
                </a:ext>
              </a:extLst>
            </p:cNvPr>
            <p:cNvSpPr/>
            <p:nvPr/>
          </p:nvSpPr>
          <p:spPr>
            <a:xfrm>
              <a:off x="10457552" y="0"/>
              <a:ext cx="74693" cy="52927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6" name="Rettangolo 45">
              <a:extLst>
                <a:ext uri="{FF2B5EF4-FFF2-40B4-BE49-F238E27FC236}">
                  <a16:creationId xmlns:a16="http://schemas.microsoft.com/office/drawing/2014/main" id="{B3E838E0-1420-4757-B357-AB86137B9FE2}"/>
                </a:ext>
              </a:extLst>
            </p:cNvPr>
            <p:cNvSpPr/>
            <p:nvPr/>
          </p:nvSpPr>
          <p:spPr>
            <a:xfrm>
              <a:off x="10457552" y="7296323"/>
              <a:ext cx="74693" cy="27126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aphicFrame>
        <p:nvGraphicFramePr>
          <p:cNvPr id="62" name="Tabella 61">
            <a:extLst>
              <a:ext uri="{FF2B5EF4-FFF2-40B4-BE49-F238E27FC236}">
                <a16:creationId xmlns:a16="http://schemas.microsoft.com/office/drawing/2014/main" id="{7F6A6757-11AB-46E6-A301-6E698D345442}"/>
              </a:ext>
            </a:extLst>
          </p:cNvPr>
          <p:cNvGraphicFramePr>
            <a:graphicFrameLocks noGrp="1"/>
          </p:cNvGraphicFramePr>
          <p:nvPr>
            <p:extLst/>
          </p:nvPr>
        </p:nvGraphicFramePr>
        <p:xfrm>
          <a:off x="450157" y="1620000"/>
          <a:ext cx="9830794" cy="627000"/>
        </p:xfrm>
        <a:graphic>
          <a:graphicData uri="http://schemas.openxmlformats.org/drawingml/2006/table">
            <a:tbl>
              <a:tblPr bandRow="1">
                <a:tableStyleId>{2D5ABB26-0587-4C30-8999-92F81FD0307C}</a:tableStyleId>
              </a:tblPr>
              <a:tblGrid>
                <a:gridCol w="576063">
                  <a:extLst>
                    <a:ext uri="{9D8B030D-6E8A-4147-A177-3AD203B41FA5}">
                      <a16:colId xmlns:a16="http://schemas.microsoft.com/office/drawing/2014/main" val="20000"/>
                    </a:ext>
                  </a:extLst>
                </a:gridCol>
                <a:gridCol w="3960440">
                  <a:extLst>
                    <a:ext uri="{9D8B030D-6E8A-4147-A177-3AD203B41FA5}">
                      <a16:colId xmlns:a16="http://schemas.microsoft.com/office/drawing/2014/main" val="20001"/>
                    </a:ext>
                  </a:extLst>
                </a:gridCol>
                <a:gridCol w="988833">
                  <a:extLst>
                    <a:ext uri="{9D8B030D-6E8A-4147-A177-3AD203B41FA5}">
                      <a16:colId xmlns:a16="http://schemas.microsoft.com/office/drawing/2014/main" val="20002"/>
                    </a:ext>
                  </a:extLst>
                </a:gridCol>
                <a:gridCol w="932849">
                  <a:extLst>
                    <a:ext uri="{9D8B030D-6E8A-4147-A177-3AD203B41FA5}">
                      <a16:colId xmlns:a16="http://schemas.microsoft.com/office/drawing/2014/main" val="20003"/>
                    </a:ext>
                  </a:extLst>
                </a:gridCol>
                <a:gridCol w="670606">
                  <a:extLst>
                    <a:ext uri="{9D8B030D-6E8A-4147-A177-3AD203B41FA5}">
                      <a16:colId xmlns:a16="http://schemas.microsoft.com/office/drawing/2014/main" val="2670798473"/>
                    </a:ext>
                  </a:extLst>
                </a:gridCol>
                <a:gridCol w="2702003">
                  <a:extLst>
                    <a:ext uri="{9D8B030D-6E8A-4147-A177-3AD203B41FA5}">
                      <a16:colId xmlns:a16="http://schemas.microsoft.com/office/drawing/2014/main" val="20004"/>
                    </a:ext>
                  </a:extLst>
                </a:gridCol>
              </a:tblGrid>
              <a:tr h="118560">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Lotto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Descrizione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Attivazione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Scadenza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it-IT" sz="1100" b="1" noProof="0" dirty="0">
                          <a:solidFill>
                            <a:srgbClr val="404040"/>
                          </a:solidFill>
                          <a:latin typeface="+mn-lt"/>
                        </a:rPr>
                        <a:t>Stato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Fornitori</a:t>
                      </a:r>
                      <a:endParaRPr lang="it-IT" sz="1100" b="0" dirty="0">
                        <a:solidFill>
                          <a:srgbClr val="404040"/>
                        </a:solidFill>
                        <a:latin typeface="+mn-lt"/>
                      </a:endParaRPr>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68367">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algn="ctr"/>
                      <a:r>
                        <a:rPr lang="it-IT" sz="1800" b="1" dirty="0">
                          <a:solidFill>
                            <a:srgbClr val="821B4C"/>
                          </a:solidFill>
                          <a:latin typeface="+mn-lt"/>
                        </a:rPr>
                        <a:t>1</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Lotto unico</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err="1">
                          <a:solidFill>
                            <a:srgbClr val="404040"/>
                          </a:solidFill>
                          <a:latin typeface="+mn-lt"/>
                          <a:ea typeface="ＭＳ Ｐゴシック"/>
                          <a:cs typeface="+mn-cs"/>
                        </a:rPr>
                        <a:t>Var</a:t>
                      </a:r>
                      <a:r>
                        <a:rPr lang="it-IT" sz="900" kern="1200" dirty="0">
                          <a:solidFill>
                            <a:srgbClr val="404040"/>
                          </a:solidFill>
                          <a:latin typeface="+mn-lt"/>
                          <a:ea typeface="ＭＳ Ｐゴシック"/>
                          <a:cs typeface="+mn-cs"/>
                        </a:rPr>
                        <a:t> Group S.p.A.</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47" name="CasellaDiTesto 46">
            <a:extLst>
              <a:ext uri="{FF2B5EF4-FFF2-40B4-BE49-F238E27FC236}">
                <a16:creationId xmlns:a16="http://schemas.microsoft.com/office/drawing/2014/main" id="{37586D21-BA75-42A3-827F-342EA1B5BA97}"/>
              </a:ext>
            </a:extLst>
          </p:cNvPr>
          <p:cNvSpPr txBox="1"/>
          <p:nvPr/>
        </p:nvSpPr>
        <p:spPr>
          <a:xfrm>
            <a:off x="1422415" y="1149810"/>
            <a:ext cx="1944216" cy="246221"/>
          </a:xfrm>
          <a:prstGeom prst="rect">
            <a:avLst/>
          </a:prstGeom>
          <a:noFill/>
        </p:spPr>
        <p:txBody>
          <a:bodyPr wrap="square">
            <a:spAutoFit/>
          </a:bodyPr>
          <a:lstStyle/>
          <a:p>
            <a:r>
              <a:rPr lang="it-IT" sz="1000" b="1" dirty="0">
                <a:solidFill>
                  <a:srgbClr val="404040"/>
                </a:solidFill>
                <a:latin typeface="+mn-lt"/>
              </a:rPr>
              <a:t>MERCEOLOGICI</a:t>
            </a:r>
            <a:endParaRPr lang="it-IT" sz="1000" b="1" dirty="0"/>
          </a:p>
        </p:txBody>
      </p:sp>
      <p:grpSp>
        <p:nvGrpSpPr>
          <p:cNvPr id="48" name="Gruppo 47">
            <a:extLst>
              <a:ext uri="{FF2B5EF4-FFF2-40B4-BE49-F238E27FC236}">
                <a16:creationId xmlns:a16="http://schemas.microsoft.com/office/drawing/2014/main" id="{5B40962C-2E54-4C9F-B5B8-E16DDA3BD256}"/>
              </a:ext>
            </a:extLst>
          </p:cNvPr>
          <p:cNvGrpSpPr/>
          <p:nvPr/>
        </p:nvGrpSpPr>
        <p:grpSpPr>
          <a:xfrm>
            <a:off x="1180279" y="1172497"/>
            <a:ext cx="188236" cy="200846"/>
            <a:chOff x="3060700" y="4723156"/>
            <a:chExt cx="1401951" cy="1495873"/>
          </a:xfrm>
        </p:grpSpPr>
        <p:sp>
          <p:nvSpPr>
            <p:cNvPr id="57" name="Elemento grafico 41">
              <a:extLst>
                <a:ext uri="{FF2B5EF4-FFF2-40B4-BE49-F238E27FC236}">
                  <a16:creationId xmlns:a16="http://schemas.microsoft.com/office/drawing/2014/main" id="{D55AB854-B6B2-456D-B415-7A05C0B5255D}"/>
                </a:ext>
              </a:extLst>
            </p:cNvPr>
            <p:cNvSpPr/>
            <p:nvPr/>
          </p:nvSpPr>
          <p:spPr>
            <a:xfrm>
              <a:off x="3060700" y="4723156"/>
              <a:ext cx="1401951" cy="1495873"/>
            </a:xfrm>
            <a:custGeom>
              <a:avLst/>
              <a:gdLst>
                <a:gd name="connsiteX0" fmla="*/ 1389682 w 1401951"/>
                <a:gd name="connsiteY0" fmla="*/ 330258 h 1495873"/>
                <a:gd name="connsiteX1" fmla="*/ 710470 w 1401951"/>
                <a:gd name="connsiteY1" fmla="*/ 2191 h 1495873"/>
                <a:gd name="connsiteX2" fmla="*/ 691482 w 1401951"/>
                <a:gd name="connsiteY2" fmla="*/ 2191 h 1495873"/>
                <a:gd name="connsiteX3" fmla="*/ 12270 w 1401951"/>
                <a:gd name="connsiteY3" fmla="*/ 330258 h 1495873"/>
                <a:gd name="connsiteX4" fmla="*/ 0 w 1401951"/>
                <a:gd name="connsiteY4" fmla="*/ 350123 h 1495873"/>
                <a:gd name="connsiteX5" fmla="*/ 0 w 1401951"/>
                <a:gd name="connsiteY5" fmla="*/ 1146188 h 1495873"/>
                <a:gd name="connsiteX6" fmla="*/ 12270 w 1401951"/>
                <a:gd name="connsiteY6" fmla="*/ 1166054 h 1495873"/>
                <a:gd name="connsiteX7" fmla="*/ 691482 w 1401951"/>
                <a:gd name="connsiteY7" fmla="*/ 1493828 h 1495873"/>
                <a:gd name="connsiteX8" fmla="*/ 701122 w 1401951"/>
                <a:gd name="connsiteY8" fmla="*/ 1495873 h 1495873"/>
                <a:gd name="connsiteX9" fmla="*/ 710762 w 1401951"/>
                <a:gd name="connsiteY9" fmla="*/ 1493828 h 1495873"/>
                <a:gd name="connsiteX10" fmla="*/ 1389682 w 1401951"/>
                <a:gd name="connsiteY10" fmla="*/ 1165762 h 1495873"/>
                <a:gd name="connsiteX11" fmla="*/ 1401952 w 1401951"/>
                <a:gd name="connsiteY11" fmla="*/ 1145896 h 1495873"/>
                <a:gd name="connsiteX12" fmla="*/ 1401952 w 1401951"/>
                <a:gd name="connsiteY12" fmla="*/ 349831 h 1495873"/>
                <a:gd name="connsiteX13" fmla="*/ 1389682 w 1401951"/>
                <a:gd name="connsiteY13" fmla="*/ 330258 h 1495873"/>
                <a:gd name="connsiteX14" fmla="*/ 701122 w 1401951"/>
                <a:gd name="connsiteY14" fmla="*/ 46303 h 1495873"/>
                <a:gd name="connsiteX15" fmla="*/ 1329795 w 1401951"/>
                <a:gd name="connsiteY15" fmla="*/ 349831 h 1495873"/>
                <a:gd name="connsiteX16" fmla="*/ 1147503 w 1401951"/>
                <a:gd name="connsiteY16" fmla="*/ 437763 h 1495873"/>
                <a:gd name="connsiteX17" fmla="*/ 1143705 w 1401951"/>
                <a:gd name="connsiteY17" fmla="*/ 435426 h 1495873"/>
                <a:gd name="connsiteX18" fmla="*/ 519415 w 1401951"/>
                <a:gd name="connsiteY18" fmla="*/ 134236 h 1495873"/>
                <a:gd name="connsiteX19" fmla="*/ 701122 w 1401951"/>
                <a:gd name="connsiteY19" fmla="*/ 46303 h 1495873"/>
                <a:gd name="connsiteX20" fmla="*/ 469752 w 1401951"/>
                <a:gd name="connsiteY20" fmla="*/ 158775 h 1495873"/>
                <a:gd name="connsiteX21" fmla="*/ 1097548 w 1401951"/>
                <a:gd name="connsiteY21" fmla="*/ 461718 h 1495873"/>
                <a:gd name="connsiteX22" fmla="*/ 969009 w 1401951"/>
                <a:gd name="connsiteY22" fmla="*/ 523651 h 1495873"/>
                <a:gd name="connsiteX23" fmla="*/ 341505 w 1401951"/>
                <a:gd name="connsiteY23" fmla="*/ 221000 h 1495873"/>
                <a:gd name="connsiteX24" fmla="*/ 469752 w 1401951"/>
                <a:gd name="connsiteY24" fmla="*/ 158775 h 1495873"/>
                <a:gd name="connsiteX25" fmla="*/ 1112447 w 1401951"/>
                <a:gd name="connsiteY25" fmla="*/ 503493 h 1495873"/>
                <a:gd name="connsiteX26" fmla="*/ 1112447 w 1401951"/>
                <a:gd name="connsiteY26" fmla="*/ 732819 h 1495873"/>
                <a:gd name="connsiteX27" fmla="*/ 992380 w 1401951"/>
                <a:gd name="connsiteY27" fmla="*/ 790661 h 1495873"/>
                <a:gd name="connsiteX28" fmla="*/ 992380 w 1401951"/>
                <a:gd name="connsiteY28" fmla="*/ 561336 h 1495873"/>
                <a:gd name="connsiteX29" fmla="*/ 1112447 w 1401951"/>
                <a:gd name="connsiteY29" fmla="*/ 503493 h 1495873"/>
                <a:gd name="connsiteX30" fmla="*/ 1358132 w 1401951"/>
                <a:gd name="connsiteY30" fmla="*/ 1132458 h 1495873"/>
                <a:gd name="connsiteX31" fmla="*/ 722740 w 1401951"/>
                <a:gd name="connsiteY31" fmla="*/ 1439199 h 1495873"/>
                <a:gd name="connsiteX32" fmla="*/ 722740 w 1401951"/>
                <a:gd name="connsiteY32" fmla="*/ 691628 h 1495873"/>
                <a:gd name="connsiteX33" fmla="*/ 874358 w 1401951"/>
                <a:gd name="connsiteY33" fmla="*/ 618594 h 1495873"/>
                <a:gd name="connsiteX34" fmla="*/ 884582 w 1401951"/>
                <a:gd name="connsiteY34" fmla="*/ 589381 h 1495873"/>
                <a:gd name="connsiteX35" fmla="*/ 855369 w 1401951"/>
                <a:gd name="connsiteY35" fmla="*/ 579156 h 1495873"/>
                <a:gd name="connsiteX36" fmla="*/ 701122 w 1401951"/>
                <a:gd name="connsiteY36" fmla="*/ 653358 h 1495873"/>
                <a:gd name="connsiteX37" fmla="*/ 640358 w 1401951"/>
                <a:gd name="connsiteY37" fmla="*/ 624145 h 1495873"/>
                <a:gd name="connsiteX38" fmla="*/ 611145 w 1401951"/>
                <a:gd name="connsiteY38" fmla="*/ 634369 h 1495873"/>
                <a:gd name="connsiteX39" fmla="*/ 621369 w 1401951"/>
                <a:gd name="connsiteY39" fmla="*/ 663583 h 1495873"/>
                <a:gd name="connsiteX40" fmla="*/ 679212 w 1401951"/>
                <a:gd name="connsiteY40" fmla="*/ 691628 h 1495873"/>
                <a:gd name="connsiteX41" fmla="*/ 679212 w 1401951"/>
                <a:gd name="connsiteY41" fmla="*/ 1439199 h 1495873"/>
                <a:gd name="connsiteX42" fmla="*/ 43820 w 1401951"/>
                <a:gd name="connsiteY42" fmla="*/ 1132458 h 1495873"/>
                <a:gd name="connsiteX43" fmla="*/ 43820 w 1401951"/>
                <a:gd name="connsiteY43" fmla="*/ 384887 h 1495873"/>
                <a:gd name="connsiteX44" fmla="*/ 527594 w 1401951"/>
                <a:gd name="connsiteY44" fmla="*/ 618302 h 1495873"/>
                <a:gd name="connsiteX45" fmla="*/ 537235 w 1401951"/>
                <a:gd name="connsiteY45" fmla="*/ 620347 h 1495873"/>
                <a:gd name="connsiteX46" fmla="*/ 557100 w 1401951"/>
                <a:gd name="connsiteY46" fmla="*/ 608077 h 1495873"/>
                <a:gd name="connsiteX47" fmla="*/ 546875 w 1401951"/>
                <a:gd name="connsiteY47" fmla="*/ 578864 h 1495873"/>
                <a:gd name="connsiteX48" fmla="*/ 72449 w 1401951"/>
                <a:gd name="connsiteY48" fmla="*/ 349831 h 1495873"/>
                <a:gd name="connsiteX49" fmla="*/ 290089 w 1401951"/>
                <a:gd name="connsiteY49" fmla="*/ 244662 h 1495873"/>
                <a:gd name="connsiteX50" fmla="*/ 948268 w 1401951"/>
                <a:gd name="connsiteY50" fmla="*/ 562504 h 1495873"/>
                <a:gd name="connsiteX51" fmla="*/ 948560 w 1401951"/>
                <a:gd name="connsiteY51" fmla="*/ 562797 h 1495873"/>
                <a:gd name="connsiteX52" fmla="*/ 948560 w 1401951"/>
                <a:gd name="connsiteY52" fmla="*/ 825717 h 1495873"/>
                <a:gd name="connsiteX53" fmla="*/ 958784 w 1401951"/>
                <a:gd name="connsiteY53" fmla="*/ 844414 h 1495873"/>
                <a:gd name="connsiteX54" fmla="*/ 970470 w 1401951"/>
                <a:gd name="connsiteY54" fmla="*/ 847627 h 1495873"/>
                <a:gd name="connsiteX55" fmla="*/ 980110 w 1401951"/>
                <a:gd name="connsiteY55" fmla="*/ 845582 h 1495873"/>
                <a:gd name="connsiteX56" fmla="*/ 1143997 w 1401951"/>
                <a:gd name="connsiteY56" fmla="*/ 766414 h 1495873"/>
                <a:gd name="connsiteX57" fmla="*/ 1156267 w 1401951"/>
                <a:gd name="connsiteY57" fmla="*/ 746549 h 1495873"/>
                <a:gd name="connsiteX58" fmla="*/ 1156267 w 1401951"/>
                <a:gd name="connsiteY58" fmla="*/ 482167 h 1495873"/>
                <a:gd name="connsiteX59" fmla="*/ 1358424 w 1401951"/>
                <a:gd name="connsiteY59" fmla="*/ 384595 h 1495873"/>
                <a:gd name="connsiteX60" fmla="*/ 1358132 w 1401951"/>
                <a:gd name="connsiteY60" fmla="*/ 1132458 h 1495873"/>
                <a:gd name="connsiteX61" fmla="*/ 1358132 w 1401951"/>
                <a:gd name="connsiteY61" fmla="*/ 1132458 h 149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01951" h="1495873">
                  <a:moveTo>
                    <a:pt x="1389682" y="330258"/>
                  </a:moveTo>
                  <a:lnTo>
                    <a:pt x="710470" y="2191"/>
                  </a:lnTo>
                  <a:cubicBezTo>
                    <a:pt x="704336" y="-730"/>
                    <a:pt x="697324" y="-730"/>
                    <a:pt x="691482" y="2191"/>
                  </a:cubicBezTo>
                  <a:lnTo>
                    <a:pt x="12270" y="330258"/>
                  </a:lnTo>
                  <a:cubicBezTo>
                    <a:pt x="4674" y="334055"/>
                    <a:pt x="0" y="341651"/>
                    <a:pt x="0" y="350123"/>
                  </a:cubicBezTo>
                  <a:lnTo>
                    <a:pt x="0" y="1146188"/>
                  </a:lnTo>
                  <a:cubicBezTo>
                    <a:pt x="0" y="1154660"/>
                    <a:pt x="4674" y="1162256"/>
                    <a:pt x="12270" y="1166054"/>
                  </a:cubicBezTo>
                  <a:lnTo>
                    <a:pt x="691482" y="1493828"/>
                  </a:lnTo>
                  <a:cubicBezTo>
                    <a:pt x="694403" y="1495289"/>
                    <a:pt x="697616" y="1495873"/>
                    <a:pt x="701122" y="1495873"/>
                  </a:cubicBezTo>
                  <a:cubicBezTo>
                    <a:pt x="704336" y="1495873"/>
                    <a:pt x="707549" y="1495289"/>
                    <a:pt x="710762" y="1493828"/>
                  </a:cubicBezTo>
                  <a:lnTo>
                    <a:pt x="1389682" y="1165762"/>
                  </a:lnTo>
                  <a:cubicBezTo>
                    <a:pt x="1397278" y="1161964"/>
                    <a:pt x="1401952" y="1154368"/>
                    <a:pt x="1401952" y="1145896"/>
                  </a:cubicBezTo>
                  <a:lnTo>
                    <a:pt x="1401952" y="349831"/>
                  </a:lnTo>
                  <a:cubicBezTo>
                    <a:pt x="1401952" y="341359"/>
                    <a:pt x="1397278" y="333763"/>
                    <a:pt x="1389682" y="330258"/>
                  </a:cubicBezTo>
                  <a:close/>
                  <a:moveTo>
                    <a:pt x="701122" y="46303"/>
                  </a:moveTo>
                  <a:lnTo>
                    <a:pt x="1329795" y="349831"/>
                  </a:lnTo>
                  <a:lnTo>
                    <a:pt x="1147503" y="437763"/>
                  </a:lnTo>
                  <a:cubicBezTo>
                    <a:pt x="1146335" y="436887"/>
                    <a:pt x="1145166" y="436010"/>
                    <a:pt x="1143705" y="435426"/>
                  </a:cubicBezTo>
                  <a:lnTo>
                    <a:pt x="519415" y="134236"/>
                  </a:lnTo>
                  <a:lnTo>
                    <a:pt x="701122" y="46303"/>
                  </a:lnTo>
                  <a:close/>
                  <a:moveTo>
                    <a:pt x="469752" y="158775"/>
                  </a:moveTo>
                  <a:lnTo>
                    <a:pt x="1097548" y="461718"/>
                  </a:lnTo>
                  <a:lnTo>
                    <a:pt x="969009" y="523651"/>
                  </a:lnTo>
                  <a:lnTo>
                    <a:pt x="341505" y="221000"/>
                  </a:lnTo>
                  <a:lnTo>
                    <a:pt x="469752" y="158775"/>
                  </a:lnTo>
                  <a:close/>
                  <a:moveTo>
                    <a:pt x="1112447" y="503493"/>
                  </a:moveTo>
                  <a:lnTo>
                    <a:pt x="1112447" y="732819"/>
                  </a:lnTo>
                  <a:lnTo>
                    <a:pt x="992380" y="790661"/>
                  </a:lnTo>
                  <a:lnTo>
                    <a:pt x="992380" y="561336"/>
                  </a:lnTo>
                  <a:lnTo>
                    <a:pt x="1112447" y="503493"/>
                  </a:lnTo>
                  <a:close/>
                  <a:moveTo>
                    <a:pt x="1358132" y="1132458"/>
                  </a:moveTo>
                  <a:lnTo>
                    <a:pt x="722740" y="1439199"/>
                  </a:lnTo>
                  <a:lnTo>
                    <a:pt x="722740" y="691628"/>
                  </a:lnTo>
                  <a:lnTo>
                    <a:pt x="874358" y="618594"/>
                  </a:lnTo>
                  <a:cubicBezTo>
                    <a:pt x="885167" y="613336"/>
                    <a:pt x="889841" y="600190"/>
                    <a:pt x="884582" y="589381"/>
                  </a:cubicBezTo>
                  <a:cubicBezTo>
                    <a:pt x="879324" y="578572"/>
                    <a:pt x="866178" y="573898"/>
                    <a:pt x="855369" y="579156"/>
                  </a:cubicBezTo>
                  <a:lnTo>
                    <a:pt x="701122" y="653358"/>
                  </a:lnTo>
                  <a:lnTo>
                    <a:pt x="640358" y="624145"/>
                  </a:lnTo>
                  <a:cubicBezTo>
                    <a:pt x="629549" y="618886"/>
                    <a:pt x="616403" y="623560"/>
                    <a:pt x="611145" y="634369"/>
                  </a:cubicBezTo>
                  <a:cubicBezTo>
                    <a:pt x="605886" y="645178"/>
                    <a:pt x="610560" y="658324"/>
                    <a:pt x="621369" y="663583"/>
                  </a:cubicBezTo>
                  <a:lnTo>
                    <a:pt x="679212" y="691628"/>
                  </a:lnTo>
                  <a:lnTo>
                    <a:pt x="679212" y="1439199"/>
                  </a:lnTo>
                  <a:lnTo>
                    <a:pt x="43820" y="1132458"/>
                  </a:lnTo>
                  <a:lnTo>
                    <a:pt x="43820" y="384887"/>
                  </a:lnTo>
                  <a:lnTo>
                    <a:pt x="527594" y="618302"/>
                  </a:lnTo>
                  <a:cubicBezTo>
                    <a:pt x="530808" y="619763"/>
                    <a:pt x="534021" y="620347"/>
                    <a:pt x="537235" y="620347"/>
                  </a:cubicBezTo>
                  <a:cubicBezTo>
                    <a:pt x="545415" y="620347"/>
                    <a:pt x="553302" y="615673"/>
                    <a:pt x="557100" y="608077"/>
                  </a:cubicBezTo>
                  <a:cubicBezTo>
                    <a:pt x="562358" y="597268"/>
                    <a:pt x="557684" y="584122"/>
                    <a:pt x="546875" y="578864"/>
                  </a:cubicBezTo>
                  <a:lnTo>
                    <a:pt x="72449" y="349831"/>
                  </a:lnTo>
                  <a:lnTo>
                    <a:pt x="290089" y="244662"/>
                  </a:lnTo>
                  <a:lnTo>
                    <a:pt x="948268" y="562504"/>
                  </a:lnTo>
                  <a:cubicBezTo>
                    <a:pt x="948268" y="562504"/>
                    <a:pt x="948560" y="562797"/>
                    <a:pt x="948560" y="562797"/>
                  </a:cubicBezTo>
                  <a:lnTo>
                    <a:pt x="948560" y="825717"/>
                  </a:lnTo>
                  <a:cubicBezTo>
                    <a:pt x="948560" y="833313"/>
                    <a:pt x="952357" y="840324"/>
                    <a:pt x="958784" y="844414"/>
                  </a:cubicBezTo>
                  <a:cubicBezTo>
                    <a:pt x="962290" y="846751"/>
                    <a:pt x="966380" y="847627"/>
                    <a:pt x="970470" y="847627"/>
                  </a:cubicBezTo>
                  <a:cubicBezTo>
                    <a:pt x="973683" y="847627"/>
                    <a:pt x="976897" y="847043"/>
                    <a:pt x="980110" y="845582"/>
                  </a:cubicBezTo>
                  <a:lnTo>
                    <a:pt x="1143997" y="766414"/>
                  </a:lnTo>
                  <a:cubicBezTo>
                    <a:pt x="1151593" y="762616"/>
                    <a:pt x="1156267" y="755021"/>
                    <a:pt x="1156267" y="746549"/>
                  </a:cubicBezTo>
                  <a:lnTo>
                    <a:pt x="1156267" y="482167"/>
                  </a:lnTo>
                  <a:lnTo>
                    <a:pt x="1358424" y="384595"/>
                  </a:lnTo>
                  <a:lnTo>
                    <a:pt x="1358132" y="1132458"/>
                  </a:lnTo>
                  <a:lnTo>
                    <a:pt x="1358132" y="1132458"/>
                  </a:lnTo>
                  <a:close/>
                </a:path>
              </a:pathLst>
            </a:custGeom>
            <a:solidFill>
              <a:srgbClr val="313840"/>
            </a:solidFill>
            <a:ln w="2917" cap="flat">
              <a:noFill/>
              <a:prstDash val="solid"/>
              <a:miter/>
            </a:ln>
          </p:spPr>
          <p:txBody>
            <a:bodyPr rtlCol="0" anchor="ctr"/>
            <a:lstStyle/>
            <a:p>
              <a:endParaRPr lang="it-IT"/>
            </a:p>
          </p:txBody>
        </p:sp>
        <p:sp>
          <p:nvSpPr>
            <p:cNvPr id="58" name="Elemento grafico 41">
              <a:extLst>
                <a:ext uri="{FF2B5EF4-FFF2-40B4-BE49-F238E27FC236}">
                  <a16:creationId xmlns:a16="http://schemas.microsoft.com/office/drawing/2014/main" id="{D55AB854-B6B2-456D-B415-7A05C0B5255D}"/>
                </a:ext>
              </a:extLst>
            </p:cNvPr>
            <p:cNvSpPr/>
            <p:nvPr/>
          </p:nvSpPr>
          <p:spPr>
            <a:xfrm>
              <a:off x="3154355" y="5720237"/>
              <a:ext cx="143495" cy="91849"/>
            </a:xfrm>
            <a:custGeom>
              <a:avLst/>
              <a:gdLst>
                <a:gd name="connsiteX0" fmla="*/ 130995 w 143495"/>
                <a:gd name="connsiteY0" fmla="*/ 50366 h 91849"/>
                <a:gd name="connsiteX1" fmla="*/ 31378 w 143495"/>
                <a:gd name="connsiteY1" fmla="*/ 2164 h 91849"/>
                <a:gd name="connsiteX2" fmla="*/ 2164 w 143495"/>
                <a:gd name="connsiteY2" fmla="*/ 12389 h 91849"/>
                <a:gd name="connsiteX3" fmla="*/ 12389 w 143495"/>
                <a:gd name="connsiteY3" fmla="*/ 41602 h 91849"/>
                <a:gd name="connsiteX4" fmla="*/ 112007 w 143495"/>
                <a:gd name="connsiteY4" fmla="*/ 89805 h 91849"/>
                <a:gd name="connsiteX5" fmla="*/ 121647 w 143495"/>
                <a:gd name="connsiteY5" fmla="*/ 91850 h 91849"/>
                <a:gd name="connsiteX6" fmla="*/ 141512 w 143495"/>
                <a:gd name="connsiteY6" fmla="*/ 79580 h 91849"/>
                <a:gd name="connsiteX7" fmla="*/ 130995 w 143495"/>
                <a:gd name="connsiteY7" fmla="*/ 50366 h 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495" h="91849">
                  <a:moveTo>
                    <a:pt x="130995" y="50366"/>
                  </a:moveTo>
                  <a:lnTo>
                    <a:pt x="31378" y="2164"/>
                  </a:lnTo>
                  <a:cubicBezTo>
                    <a:pt x="20569" y="-3094"/>
                    <a:pt x="7423" y="1580"/>
                    <a:pt x="2164" y="12389"/>
                  </a:cubicBezTo>
                  <a:cubicBezTo>
                    <a:pt x="-3094" y="23198"/>
                    <a:pt x="1580" y="36344"/>
                    <a:pt x="12389" y="41602"/>
                  </a:cubicBezTo>
                  <a:lnTo>
                    <a:pt x="112007" y="89805"/>
                  </a:lnTo>
                  <a:cubicBezTo>
                    <a:pt x="115220" y="91265"/>
                    <a:pt x="118434" y="91850"/>
                    <a:pt x="121647" y="91850"/>
                  </a:cubicBezTo>
                  <a:cubicBezTo>
                    <a:pt x="129827" y="91850"/>
                    <a:pt x="137715" y="87175"/>
                    <a:pt x="141512" y="79580"/>
                  </a:cubicBezTo>
                  <a:cubicBezTo>
                    <a:pt x="146479" y="68771"/>
                    <a:pt x="141804" y="55625"/>
                    <a:pt x="130995" y="50366"/>
                  </a:cubicBezTo>
                  <a:close/>
                </a:path>
              </a:pathLst>
            </a:custGeom>
            <a:solidFill>
              <a:srgbClr val="313840"/>
            </a:solidFill>
            <a:ln w="2917" cap="flat">
              <a:noFill/>
              <a:prstDash val="solid"/>
              <a:miter/>
            </a:ln>
          </p:spPr>
          <p:txBody>
            <a:bodyPr rtlCol="0" anchor="ctr"/>
            <a:lstStyle/>
            <a:p>
              <a:endParaRPr lang="it-IT"/>
            </a:p>
          </p:txBody>
        </p:sp>
        <p:sp>
          <p:nvSpPr>
            <p:cNvPr id="59" name="Elemento grafico 41">
              <a:extLst>
                <a:ext uri="{FF2B5EF4-FFF2-40B4-BE49-F238E27FC236}">
                  <a16:creationId xmlns:a16="http://schemas.microsoft.com/office/drawing/2014/main" id="{D55AB854-B6B2-456D-B415-7A05C0B5255D}"/>
                </a:ext>
              </a:extLst>
            </p:cNvPr>
            <p:cNvSpPr/>
            <p:nvPr/>
          </p:nvSpPr>
          <p:spPr>
            <a:xfrm>
              <a:off x="3154355" y="5616237"/>
              <a:ext cx="235225" cy="135961"/>
            </a:xfrm>
            <a:custGeom>
              <a:avLst/>
              <a:gdLst>
                <a:gd name="connsiteX0" fmla="*/ 222726 w 235225"/>
                <a:gd name="connsiteY0" fmla="*/ 94479 h 135961"/>
                <a:gd name="connsiteX1" fmla="*/ 31378 w 235225"/>
                <a:gd name="connsiteY1" fmla="*/ 2164 h 135961"/>
                <a:gd name="connsiteX2" fmla="*/ 2164 w 235225"/>
                <a:gd name="connsiteY2" fmla="*/ 12389 h 135961"/>
                <a:gd name="connsiteX3" fmla="*/ 12389 w 235225"/>
                <a:gd name="connsiteY3" fmla="*/ 41602 h 135961"/>
                <a:gd name="connsiteX4" fmla="*/ 203737 w 235225"/>
                <a:gd name="connsiteY4" fmla="*/ 133917 h 135961"/>
                <a:gd name="connsiteX5" fmla="*/ 213377 w 235225"/>
                <a:gd name="connsiteY5" fmla="*/ 135962 h 135961"/>
                <a:gd name="connsiteX6" fmla="*/ 233242 w 235225"/>
                <a:gd name="connsiteY6" fmla="*/ 123692 h 135961"/>
                <a:gd name="connsiteX7" fmla="*/ 222726 w 235225"/>
                <a:gd name="connsiteY7" fmla="*/ 94479 h 13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225" h="135961">
                  <a:moveTo>
                    <a:pt x="222726" y="94479"/>
                  </a:moveTo>
                  <a:lnTo>
                    <a:pt x="31378" y="2164"/>
                  </a:lnTo>
                  <a:cubicBezTo>
                    <a:pt x="20569" y="-3094"/>
                    <a:pt x="7423" y="1580"/>
                    <a:pt x="2164" y="12389"/>
                  </a:cubicBezTo>
                  <a:cubicBezTo>
                    <a:pt x="-3094" y="23198"/>
                    <a:pt x="1580" y="36344"/>
                    <a:pt x="12389" y="41602"/>
                  </a:cubicBezTo>
                  <a:lnTo>
                    <a:pt x="203737" y="133917"/>
                  </a:lnTo>
                  <a:cubicBezTo>
                    <a:pt x="206950" y="135377"/>
                    <a:pt x="210164" y="135962"/>
                    <a:pt x="213377" y="135962"/>
                  </a:cubicBezTo>
                  <a:cubicBezTo>
                    <a:pt x="221557" y="135962"/>
                    <a:pt x="229445" y="131288"/>
                    <a:pt x="233242" y="123692"/>
                  </a:cubicBezTo>
                  <a:cubicBezTo>
                    <a:pt x="238209" y="112883"/>
                    <a:pt x="233535" y="99737"/>
                    <a:pt x="222726" y="94479"/>
                  </a:cubicBezTo>
                  <a:close/>
                </a:path>
              </a:pathLst>
            </a:custGeom>
            <a:solidFill>
              <a:srgbClr val="313840"/>
            </a:solidFill>
            <a:ln w="2917" cap="flat">
              <a:noFill/>
              <a:prstDash val="solid"/>
              <a:miter/>
            </a:ln>
          </p:spPr>
          <p:txBody>
            <a:bodyPr rtlCol="0" anchor="ctr"/>
            <a:lstStyle/>
            <a:p>
              <a:endParaRPr lang="it-IT"/>
            </a:p>
          </p:txBody>
        </p:sp>
      </p:grpSp>
      <p:sp>
        <p:nvSpPr>
          <p:cNvPr id="37" name="CasellaDiTesto 36">
            <a:extLst>
              <a:ext uri="{FF2B5EF4-FFF2-40B4-BE49-F238E27FC236}">
                <a16:creationId xmlns:a16="http://schemas.microsoft.com/office/drawing/2014/main" id="{7C06E5B1-5F08-4974-82D9-C0F77AC58CC1}"/>
              </a:ext>
            </a:extLst>
          </p:cNvPr>
          <p:cNvSpPr txBox="1"/>
          <p:nvPr/>
        </p:nvSpPr>
        <p:spPr>
          <a:xfrm>
            <a:off x="7651306" y="236664"/>
            <a:ext cx="1224136" cy="253916"/>
          </a:xfrm>
          <a:prstGeom prst="rect">
            <a:avLst/>
          </a:prstGeom>
          <a:noFill/>
        </p:spPr>
        <p:txBody>
          <a:bodyPr wrap="square">
            <a:spAutoFit/>
          </a:bodyPr>
          <a:lstStyle/>
          <a:p>
            <a:pPr>
              <a:spcAft>
                <a:spcPts val="450"/>
              </a:spcAft>
            </a:pPr>
            <a:r>
              <a:rPr lang="it-IT" sz="1050" b="1" dirty="0">
                <a:solidFill>
                  <a:schemeClr val="tx1">
                    <a:lumMod val="75000"/>
                    <a:lumOff val="25000"/>
                  </a:schemeClr>
                </a:solidFill>
              </a:rPr>
              <a:t>Legenda stati</a:t>
            </a:r>
          </a:p>
        </p:txBody>
      </p:sp>
      <p:pic>
        <p:nvPicPr>
          <p:cNvPr id="38" name="Picture 14" descr="Anteprima immagine">
            <a:extLst>
              <a:ext uri="{FF2B5EF4-FFF2-40B4-BE49-F238E27FC236}">
                <a16:creationId xmlns:a16="http://schemas.microsoft.com/office/drawing/2014/main" id="{A41AE5F7-C6CC-4826-AC4D-E334F4D347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9652" y="516793"/>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39" name="CasellaDiTesto 38">
            <a:extLst>
              <a:ext uri="{FF2B5EF4-FFF2-40B4-BE49-F238E27FC236}">
                <a16:creationId xmlns:a16="http://schemas.microsoft.com/office/drawing/2014/main" id="{24F9F803-59B3-4185-A46C-D849143A7B0F}"/>
              </a:ext>
            </a:extLst>
          </p:cNvPr>
          <p:cNvSpPr txBox="1"/>
          <p:nvPr/>
        </p:nvSpPr>
        <p:spPr>
          <a:xfrm>
            <a:off x="7917254" y="499071"/>
            <a:ext cx="681757" cy="215444"/>
          </a:xfrm>
          <a:prstGeom prst="rect">
            <a:avLst/>
          </a:prstGeom>
          <a:noFill/>
        </p:spPr>
        <p:txBody>
          <a:bodyPr wrap="square">
            <a:spAutoFit/>
          </a:bodyPr>
          <a:lstStyle/>
          <a:p>
            <a:pPr algn="l"/>
            <a:r>
              <a:rPr lang="it-IT" sz="800" b="0" kern="1200" dirty="0">
                <a:solidFill>
                  <a:srgbClr val="404040"/>
                </a:solidFill>
                <a:effectLst/>
                <a:latin typeface="+mn-lt"/>
              </a:rPr>
              <a:t>Pubblicato</a:t>
            </a:r>
            <a:endParaRPr lang="it-IT" sz="800" b="0" kern="1200" dirty="0">
              <a:solidFill>
                <a:srgbClr val="404040"/>
              </a:solidFill>
              <a:effectLst/>
              <a:latin typeface="+mn-lt"/>
              <a:ea typeface="+mn-ea"/>
              <a:cs typeface="+mn-cs"/>
            </a:endParaRPr>
          </a:p>
        </p:txBody>
      </p:sp>
      <p:pic>
        <p:nvPicPr>
          <p:cNvPr id="40" name="Picture 8" descr="Anteprima immagine">
            <a:extLst>
              <a:ext uri="{FF2B5EF4-FFF2-40B4-BE49-F238E27FC236}">
                <a16:creationId xmlns:a16="http://schemas.microsoft.com/office/drawing/2014/main" id="{94FED807-AEBF-4ACC-BBED-1F3692AA9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2820"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1" name="CasellaDiTesto 40">
            <a:extLst>
              <a:ext uri="{FF2B5EF4-FFF2-40B4-BE49-F238E27FC236}">
                <a16:creationId xmlns:a16="http://schemas.microsoft.com/office/drawing/2014/main" id="{FF0245FA-2915-463C-8ACC-36E2BC867262}"/>
              </a:ext>
            </a:extLst>
          </p:cNvPr>
          <p:cNvSpPr txBox="1"/>
          <p:nvPr/>
        </p:nvSpPr>
        <p:spPr>
          <a:xfrm>
            <a:off x="8814235" y="499071"/>
            <a:ext cx="681757" cy="215444"/>
          </a:xfrm>
          <a:prstGeom prst="rect">
            <a:avLst/>
          </a:prstGeom>
          <a:noFill/>
        </p:spPr>
        <p:txBody>
          <a:bodyPr wrap="square">
            <a:spAutoFit/>
          </a:bodyPr>
          <a:lstStyle/>
          <a:p>
            <a:pPr algn="l"/>
            <a:r>
              <a:rPr lang="it-IT" sz="800" b="0" kern="1200" dirty="0">
                <a:solidFill>
                  <a:srgbClr val="404040"/>
                </a:solidFill>
                <a:effectLst/>
                <a:latin typeface="+mn-lt"/>
              </a:rPr>
              <a:t>Aggiudicato</a:t>
            </a:r>
            <a:endParaRPr lang="it-IT" sz="800" b="0" kern="1200" dirty="0">
              <a:solidFill>
                <a:srgbClr val="404040"/>
              </a:solidFill>
              <a:effectLst/>
              <a:latin typeface="+mn-lt"/>
              <a:ea typeface="+mn-ea"/>
              <a:cs typeface="+mn-cs"/>
            </a:endParaRPr>
          </a:p>
        </p:txBody>
      </p:sp>
      <p:pic>
        <p:nvPicPr>
          <p:cNvPr id="42" name="Picture 4">
            <a:extLst>
              <a:ext uri="{FF2B5EF4-FFF2-40B4-BE49-F238E27FC236}">
                <a16:creationId xmlns:a16="http://schemas.microsoft.com/office/drawing/2014/main" id="{3DD61CC8-E078-422A-96FE-0183925111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8757"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3" name="CasellaDiTesto 42">
            <a:extLst>
              <a:ext uri="{FF2B5EF4-FFF2-40B4-BE49-F238E27FC236}">
                <a16:creationId xmlns:a16="http://schemas.microsoft.com/office/drawing/2014/main" id="{05117201-01F0-463A-B7B7-383F41A23A2D}"/>
              </a:ext>
            </a:extLst>
          </p:cNvPr>
          <p:cNvSpPr txBox="1"/>
          <p:nvPr/>
        </p:nvSpPr>
        <p:spPr>
          <a:xfrm>
            <a:off x="9768676" y="499071"/>
            <a:ext cx="482060" cy="215444"/>
          </a:xfrm>
          <a:prstGeom prst="rect">
            <a:avLst/>
          </a:prstGeom>
          <a:noFill/>
        </p:spPr>
        <p:txBody>
          <a:bodyPr wrap="square">
            <a:spAutoFit/>
          </a:bodyPr>
          <a:lstStyle/>
          <a:p>
            <a:pPr algn="l"/>
            <a:r>
              <a:rPr lang="it-IT" sz="800" b="0" kern="1200" dirty="0">
                <a:solidFill>
                  <a:srgbClr val="404040"/>
                </a:solidFill>
                <a:effectLst/>
                <a:latin typeface="+mn-lt"/>
              </a:rPr>
              <a:t>Attivo</a:t>
            </a:r>
            <a:endParaRPr lang="it-IT" sz="800" b="0" kern="1200" dirty="0">
              <a:solidFill>
                <a:srgbClr val="404040"/>
              </a:solidFill>
              <a:effectLst/>
              <a:latin typeface="+mn-lt"/>
              <a:ea typeface="+mn-ea"/>
              <a:cs typeface="+mn-cs"/>
            </a:endParaRPr>
          </a:p>
        </p:txBody>
      </p:sp>
      <p:pic>
        <p:nvPicPr>
          <p:cNvPr id="49" name="Picture 10" descr="Anteprima immagine">
            <a:extLst>
              <a:ext uri="{FF2B5EF4-FFF2-40B4-BE49-F238E27FC236}">
                <a16:creationId xmlns:a16="http://schemas.microsoft.com/office/drawing/2014/main" id="{81568A9C-A070-458B-8892-CDADCFFFBE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4786" y="1008079"/>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50" name="CasellaDiTesto 49">
            <a:extLst>
              <a:ext uri="{FF2B5EF4-FFF2-40B4-BE49-F238E27FC236}">
                <a16:creationId xmlns:a16="http://schemas.microsoft.com/office/drawing/2014/main" id="{59945061-AA9E-40BA-BF0A-F3403C459B4B}"/>
              </a:ext>
            </a:extLst>
          </p:cNvPr>
          <p:cNvSpPr txBox="1"/>
          <p:nvPr/>
        </p:nvSpPr>
        <p:spPr>
          <a:xfrm>
            <a:off x="7914764" y="985705"/>
            <a:ext cx="1383779" cy="215444"/>
          </a:xfrm>
          <a:prstGeom prst="rect">
            <a:avLst/>
          </a:prstGeom>
          <a:noFill/>
        </p:spPr>
        <p:txBody>
          <a:bodyPr wrap="square">
            <a:spAutoFit/>
          </a:bodyPr>
          <a:lstStyle/>
          <a:p>
            <a:pPr algn="l"/>
            <a:r>
              <a:rPr lang="it-IT" sz="800" b="0" kern="1200" dirty="0">
                <a:solidFill>
                  <a:srgbClr val="404040"/>
                </a:solidFill>
                <a:effectLst/>
                <a:latin typeface="+mn-lt"/>
              </a:rPr>
              <a:t>Attivo per acquisti successivi</a:t>
            </a:r>
            <a:endParaRPr lang="it-IT" sz="800" b="0" kern="1200" dirty="0">
              <a:solidFill>
                <a:srgbClr val="404040"/>
              </a:solidFill>
              <a:effectLst/>
              <a:latin typeface="+mn-lt"/>
              <a:ea typeface="+mn-ea"/>
              <a:cs typeface="+mn-cs"/>
            </a:endParaRPr>
          </a:p>
        </p:txBody>
      </p:sp>
      <p:pic>
        <p:nvPicPr>
          <p:cNvPr id="51" name="Picture 18" descr="Anteprima immagine">
            <a:extLst>
              <a:ext uri="{FF2B5EF4-FFF2-40B4-BE49-F238E27FC236}">
                <a16:creationId xmlns:a16="http://schemas.microsoft.com/office/drawing/2014/main" id="{43A69102-1F74-4656-ADFA-261293537A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018"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52" name="CasellaDiTesto 51">
            <a:extLst>
              <a:ext uri="{FF2B5EF4-FFF2-40B4-BE49-F238E27FC236}">
                <a16:creationId xmlns:a16="http://schemas.microsoft.com/office/drawing/2014/main" id="{C1CFF017-EBBD-41C8-B6D6-B8D46D93BD11}"/>
              </a:ext>
            </a:extLst>
          </p:cNvPr>
          <p:cNvSpPr txBox="1"/>
          <p:nvPr/>
        </p:nvSpPr>
        <p:spPr>
          <a:xfrm>
            <a:off x="7935095" y="742388"/>
            <a:ext cx="534965" cy="215444"/>
          </a:xfrm>
          <a:prstGeom prst="rect">
            <a:avLst/>
          </a:prstGeom>
          <a:noFill/>
        </p:spPr>
        <p:txBody>
          <a:bodyPr wrap="square">
            <a:spAutoFit/>
          </a:bodyPr>
          <a:lstStyle/>
          <a:p>
            <a:pPr algn="l"/>
            <a:r>
              <a:rPr lang="it-IT" sz="800" b="0" kern="1200" dirty="0">
                <a:solidFill>
                  <a:srgbClr val="404040"/>
                </a:solidFill>
                <a:effectLst/>
                <a:latin typeface="+mn-lt"/>
              </a:rPr>
              <a:t>Sospeso</a:t>
            </a:r>
            <a:endParaRPr lang="it-IT" sz="800" b="0" kern="1200" dirty="0">
              <a:solidFill>
                <a:srgbClr val="404040"/>
              </a:solidFill>
              <a:effectLst/>
              <a:latin typeface="+mn-lt"/>
              <a:ea typeface="+mn-ea"/>
              <a:cs typeface="+mn-cs"/>
            </a:endParaRPr>
          </a:p>
        </p:txBody>
      </p:sp>
      <p:pic>
        <p:nvPicPr>
          <p:cNvPr id="53" name="Picture 12" descr="Anteprima immagine">
            <a:extLst>
              <a:ext uri="{FF2B5EF4-FFF2-40B4-BE49-F238E27FC236}">
                <a16:creationId xmlns:a16="http://schemas.microsoft.com/office/drawing/2014/main" id="{58B2588E-16B7-474A-BC25-C9A19B81EF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10035"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54" name="CasellaDiTesto 53">
            <a:extLst>
              <a:ext uri="{FF2B5EF4-FFF2-40B4-BE49-F238E27FC236}">
                <a16:creationId xmlns:a16="http://schemas.microsoft.com/office/drawing/2014/main" id="{5D177029-6DE8-4152-8633-6C68209CC83D}"/>
              </a:ext>
            </a:extLst>
          </p:cNvPr>
          <p:cNvSpPr txBox="1"/>
          <p:nvPr/>
        </p:nvSpPr>
        <p:spPr>
          <a:xfrm>
            <a:off x="9761896" y="742388"/>
            <a:ext cx="502806" cy="215444"/>
          </a:xfrm>
          <a:prstGeom prst="rect">
            <a:avLst/>
          </a:prstGeom>
          <a:noFill/>
        </p:spPr>
        <p:txBody>
          <a:bodyPr wrap="square">
            <a:spAutoFit/>
          </a:bodyPr>
          <a:lstStyle/>
          <a:p>
            <a:pPr algn="l"/>
            <a:r>
              <a:rPr lang="it-IT" sz="800" b="0" kern="1200" dirty="0">
                <a:solidFill>
                  <a:srgbClr val="404040"/>
                </a:solidFill>
                <a:effectLst/>
                <a:latin typeface="+mn-lt"/>
              </a:rPr>
              <a:t>Chiuso</a:t>
            </a:r>
            <a:endParaRPr lang="it-IT" sz="800" b="0" kern="1200" dirty="0">
              <a:solidFill>
                <a:srgbClr val="404040"/>
              </a:solidFill>
              <a:effectLst/>
              <a:latin typeface="+mn-lt"/>
              <a:ea typeface="+mn-ea"/>
              <a:cs typeface="+mn-cs"/>
            </a:endParaRPr>
          </a:p>
        </p:txBody>
      </p:sp>
      <p:pic>
        <p:nvPicPr>
          <p:cNvPr id="55" name="Picture 16" descr="Anteprima immagine">
            <a:extLst>
              <a:ext uri="{FF2B5EF4-FFF2-40B4-BE49-F238E27FC236}">
                <a16:creationId xmlns:a16="http://schemas.microsoft.com/office/drawing/2014/main" id="{80F4C2C8-EF2C-486C-9618-41F0B43A64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7253" y="760110"/>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56" name="CasellaDiTesto 55">
            <a:extLst>
              <a:ext uri="{FF2B5EF4-FFF2-40B4-BE49-F238E27FC236}">
                <a16:creationId xmlns:a16="http://schemas.microsoft.com/office/drawing/2014/main" id="{2E9F2F31-3698-4878-BF95-5BE070810F97}"/>
              </a:ext>
            </a:extLst>
          </p:cNvPr>
          <p:cNvSpPr txBox="1"/>
          <p:nvPr/>
        </p:nvSpPr>
        <p:spPr>
          <a:xfrm>
            <a:off x="8815900" y="742388"/>
            <a:ext cx="625090" cy="215444"/>
          </a:xfrm>
          <a:prstGeom prst="rect">
            <a:avLst/>
          </a:prstGeom>
          <a:noFill/>
        </p:spPr>
        <p:txBody>
          <a:bodyPr wrap="square">
            <a:spAutoFit/>
          </a:bodyPr>
          <a:lstStyle/>
          <a:p>
            <a:pPr algn="l"/>
            <a:r>
              <a:rPr lang="it-IT" sz="800" b="0" kern="1200" dirty="0">
                <a:solidFill>
                  <a:srgbClr val="404040"/>
                </a:solidFill>
                <a:effectLst/>
                <a:latin typeface="+mn-lt"/>
              </a:rPr>
              <a:t>Revocato</a:t>
            </a:r>
            <a:endParaRPr lang="it-IT" sz="800" b="0" kern="1200" dirty="0">
              <a:solidFill>
                <a:srgbClr val="404040"/>
              </a:solidFill>
              <a:effectLst/>
              <a:latin typeface="+mn-lt"/>
              <a:ea typeface="+mn-ea"/>
              <a:cs typeface="+mn-cs"/>
            </a:endParaRPr>
          </a:p>
        </p:txBody>
      </p:sp>
      <p:pic>
        <p:nvPicPr>
          <p:cNvPr id="36" name="Picture 8" descr="Anteprima immagine">
            <a:extLst>
              <a:ext uri="{FF2B5EF4-FFF2-40B4-BE49-F238E27FC236}">
                <a16:creationId xmlns:a16="http://schemas.microsoft.com/office/drawing/2014/main" id="{94FED807-AEBF-4ACC-BBED-1F3692AA9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7097" y="1985221"/>
            <a:ext cx="180000" cy="1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58788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a:extLst>
              <a:ext uri="{FF2B5EF4-FFF2-40B4-BE49-F238E27FC236}">
                <a16:creationId xmlns:a16="http://schemas.microsoft.com/office/drawing/2014/main" id="{159B03CB-18AE-455A-B1BC-C320C6551076}"/>
              </a:ext>
            </a:extLst>
          </p:cNvPr>
          <p:cNvSpPr>
            <a:spLocks noGrp="1"/>
          </p:cNvSpPr>
          <p:nvPr>
            <p:ph type="title"/>
          </p:nvPr>
        </p:nvSpPr>
        <p:spPr/>
        <p:txBody>
          <a:bodyPr/>
          <a:lstStyle/>
          <a:p>
            <a:r>
              <a:rPr lang="it-IT" dirty="0"/>
              <a:t>Pc desktop 15 (1/2)</a:t>
            </a:r>
          </a:p>
        </p:txBody>
      </p:sp>
      <p:sp>
        <p:nvSpPr>
          <p:cNvPr id="33" name="CasellaDiTesto 32">
            <a:extLst>
              <a:ext uri="{FF2B5EF4-FFF2-40B4-BE49-F238E27FC236}">
                <a16:creationId xmlns:a16="http://schemas.microsoft.com/office/drawing/2014/main" id="{103FD0AA-7B1F-4A9C-8D6C-327625748FFE}"/>
              </a:ext>
            </a:extLst>
          </p:cNvPr>
          <p:cNvSpPr txBox="1"/>
          <p:nvPr/>
        </p:nvSpPr>
        <p:spPr>
          <a:xfrm>
            <a:off x="348816" y="1476375"/>
            <a:ext cx="6893998" cy="523220"/>
          </a:xfrm>
          <a:prstGeom prst="rect">
            <a:avLst/>
          </a:prstGeom>
          <a:noFill/>
        </p:spPr>
        <p:txBody>
          <a:bodyPr wrap="square">
            <a:spAutoFit/>
          </a:bodyPr>
          <a:lstStyle/>
          <a:p>
            <a:pPr>
              <a:spcAft>
                <a:spcPts val="450"/>
              </a:spcAft>
            </a:pPr>
            <a:r>
              <a:rPr lang="it-IT" sz="1400" dirty="0">
                <a:solidFill>
                  <a:schemeClr val="tx1">
                    <a:lumMod val="75000"/>
                    <a:lumOff val="25000"/>
                  </a:schemeClr>
                </a:solidFill>
              </a:rPr>
              <a:t>L’iniziativa prevede la fornitura di personal computer desktop a basso impatto ambientale e servizi connessi</a:t>
            </a:r>
          </a:p>
        </p:txBody>
      </p:sp>
      <p:sp>
        <p:nvSpPr>
          <p:cNvPr id="34" name="CasellaDiTesto 33">
            <a:extLst>
              <a:ext uri="{FF2B5EF4-FFF2-40B4-BE49-F238E27FC236}">
                <a16:creationId xmlns:a16="http://schemas.microsoft.com/office/drawing/2014/main" id="{C4D4D3EF-0523-4BB0-99CF-A4A30DD1128D}"/>
              </a:ext>
            </a:extLst>
          </p:cNvPr>
          <p:cNvSpPr txBox="1"/>
          <p:nvPr/>
        </p:nvSpPr>
        <p:spPr>
          <a:xfrm>
            <a:off x="353544" y="2716206"/>
            <a:ext cx="3371538" cy="2375009"/>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Servizi / Prodotti</a:t>
            </a:r>
          </a:p>
          <a:p>
            <a:pPr marL="214313" indent="-214313">
              <a:spcAft>
                <a:spcPts val="450"/>
              </a:spcAft>
              <a:buFont typeface="Arial" panose="020B0604020202020204" pitchFamily="34" charset="0"/>
              <a:buChar char="•"/>
            </a:pPr>
            <a:r>
              <a:rPr lang="it-IT" sz="1400" b="1" dirty="0">
                <a:solidFill>
                  <a:schemeClr val="tx1">
                    <a:lumMod val="75000"/>
                    <a:lumOff val="25000"/>
                  </a:schemeClr>
                </a:solidFill>
              </a:rPr>
              <a:t>PC Desktop compatti Tipo A </a:t>
            </a:r>
            <a:r>
              <a:rPr lang="it-IT" sz="1400" dirty="0">
                <a:solidFill>
                  <a:schemeClr val="tx1">
                    <a:lumMod val="75000"/>
                    <a:lumOff val="25000"/>
                  </a:schemeClr>
                </a:solidFill>
              </a:rPr>
              <a:t>con volume inferiore a 14 litri, progettati in modo da consentire l’upgrade (espansione / installazione / sostituzione) di RAM, hard disk e lettori ottici</a:t>
            </a:r>
          </a:p>
          <a:p>
            <a:pPr marL="214313" indent="-214313">
              <a:spcAft>
                <a:spcPts val="450"/>
              </a:spcAft>
              <a:buFont typeface="Arial" panose="020B0604020202020204" pitchFamily="34" charset="0"/>
              <a:buChar char="•"/>
            </a:pPr>
            <a:r>
              <a:rPr lang="it-IT" sz="1400" b="1" dirty="0">
                <a:solidFill>
                  <a:schemeClr val="tx1">
                    <a:lumMod val="75000"/>
                    <a:lumOff val="25000"/>
                  </a:schemeClr>
                </a:solidFill>
              </a:rPr>
              <a:t>PC Desktop compatti Tipo B </a:t>
            </a:r>
            <a:r>
              <a:rPr lang="it-IT" sz="1400" dirty="0">
                <a:solidFill>
                  <a:schemeClr val="tx1">
                    <a:lumMod val="75000"/>
                    <a:lumOff val="25000"/>
                  </a:schemeClr>
                </a:solidFill>
              </a:rPr>
              <a:t>con volume inferiore a 2,5 litri, progettati per essere alloggiati dietro il monitor con consumi energetici estremamente ridotti</a:t>
            </a:r>
          </a:p>
        </p:txBody>
      </p:sp>
      <p:sp>
        <p:nvSpPr>
          <p:cNvPr id="35" name="CasellaDiTesto 34">
            <a:extLst>
              <a:ext uri="{FF2B5EF4-FFF2-40B4-BE49-F238E27FC236}">
                <a16:creationId xmlns:a16="http://schemas.microsoft.com/office/drawing/2014/main" id="{DED2DF5D-18DB-4CE4-AC07-DB57CE4B69AB}"/>
              </a:ext>
            </a:extLst>
          </p:cNvPr>
          <p:cNvSpPr txBox="1"/>
          <p:nvPr/>
        </p:nvSpPr>
        <p:spPr>
          <a:xfrm>
            <a:off x="348815" y="6193463"/>
            <a:ext cx="6893998" cy="587340"/>
          </a:xfrm>
          <a:prstGeom prst="rect">
            <a:avLst/>
          </a:prstGeom>
          <a:noFill/>
        </p:spPr>
        <p:txBody>
          <a:bodyPr wrap="square">
            <a:spAutoFit/>
          </a:bodyPr>
          <a:lstStyle/>
          <a:p>
            <a:pPr marL="214313" indent="-214313">
              <a:spcAft>
                <a:spcPts val="450"/>
              </a:spcAft>
              <a:buFont typeface="Arial" panose="020B0604020202020204" pitchFamily="34" charset="0"/>
              <a:buChar char="•"/>
            </a:pPr>
            <a:r>
              <a:rPr lang="it-IT" sz="1400" dirty="0">
                <a:solidFill>
                  <a:schemeClr val="tx1">
                    <a:lumMod val="75000"/>
                    <a:lumOff val="25000"/>
                  </a:schemeClr>
                </a:solidFill>
              </a:rPr>
              <a:t>Offerta ampia e flessibile</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Caratteristiche tecniche minime in grado di garantire alti standard di qualità</a:t>
            </a:r>
          </a:p>
        </p:txBody>
      </p:sp>
      <p:sp>
        <p:nvSpPr>
          <p:cNvPr id="37" name="CasellaDiTesto 36">
            <a:extLst>
              <a:ext uri="{FF2B5EF4-FFF2-40B4-BE49-F238E27FC236}">
                <a16:creationId xmlns:a16="http://schemas.microsoft.com/office/drawing/2014/main" id="{5FD5201D-A351-4AAC-B048-D0A88CB1D2BE}"/>
              </a:ext>
            </a:extLst>
          </p:cNvPr>
          <p:cNvSpPr txBox="1"/>
          <p:nvPr/>
        </p:nvSpPr>
        <p:spPr>
          <a:xfrm>
            <a:off x="348815" y="5940871"/>
            <a:ext cx="2940077" cy="307777"/>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Vantaggi</a:t>
            </a:r>
            <a:endParaRPr lang="it-IT" sz="2000" b="1" dirty="0">
              <a:solidFill>
                <a:schemeClr val="tx1">
                  <a:lumMod val="75000"/>
                  <a:lumOff val="25000"/>
                </a:schemeClr>
              </a:solidFill>
            </a:endParaRPr>
          </a:p>
        </p:txBody>
      </p:sp>
      <p:sp>
        <p:nvSpPr>
          <p:cNvPr id="38" name="CasellaDiTesto 37">
            <a:extLst>
              <a:ext uri="{FF2B5EF4-FFF2-40B4-BE49-F238E27FC236}">
                <a16:creationId xmlns:a16="http://schemas.microsoft.com/office/drawing/2014/main" id="{E00B9923-BE16-4B51-ABE4-DC485C2CB932}"/>
              </a:ext>
            </a:extLst>
          </p:cNvPr>
          <p:cNvSpPr txBox="1"/>
          <p:nvPr/>
        </p:nvSpPr>
        <p:spPr>
          <a:xfrm>
            <a:off x="353544" y="944399"/>
            <a:ext cx="6889269" cy="400110"/>
          </a:xfrm>
          <a:prstGeom prst="rect">
            <a:avLst/>
          </a:prstGeom>
          <a:noFill/>
        </p:spPr>
        <p:txBody>
          <a:bodyPr wrap="square">
            <a:spAutoFit/>
          </a:bodyPr>
          <a:lstStyle/>
          <a:p>
            <a:pPr>
              <a:spcAft>
                <a:spcPts val="450"/>
              </a:spcAft>
            </a:pPr>
            <a:r>
              <a:rPr lang="it-IT" b="1" dirty="0">
                <a:solidFill>
                  <a:schemeClr val="tx1">
                    <a:lumMod val="75000"/>
                    <a:lumOff val="25000"/>
                  </a:schemeClr>
                </a:solidFill>
              </a:rPr>
              <a:t>Pc desktop 15</a:t>
            </a:r>
          </a:p>
        </p:txBody>
      </p:sp>
      <p:pic>
        <p:nvPicPr>
          <p:cNvPr id="6" name="Segnaposto immagine 5"/>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7588625" y="1141200"/>
            <a:ext cx="2698650" cy="1800000"/>
          </a:xfrm>
        </p:spPr>
      </p:pic>
      <p:grpSp>
        <p:nvGrpSpPr>
          <p:cNvPr id="5" name="Gruppo 4">
            <a:extLst>
              <a:ext uri="{FF2B5EF4-FFF2-40B4-BE49-F238E27FC236}">
                <a16:creationId xmlns:a16="http://schemas.microsoft.com/office/drawing/2014/main" id="{DA38122B-72E1-4512-A4B8-60B6424A2FE9}"/>
              </a:ext>
            </a:extLst>
          </p:cNvPr>
          <p:cNvGrpSpPr/>
          <p:nvPr/>
        </p:nvGrpSpPr>
        <p:grpSpPr>
          <a:xfrm>
            <a:off x="10457552" y="0"/>
            <a:ext cx="74693" cy="7567588"/>
            <a:chOff x="10457552" y="0"/>
            <a:chExt cx="74693" cy="7567588"/>
          </a:xfrm>
          <a:solidFill>
            <a:srgbClr val="AAB964"/>
          </a:solidFill>
        </p:grpSpPr>
        <p:sp>
          <p:nvSpPr>
            <p:cNvPr id="4" name="Rettangolo 3">
              <a:extLst>
                <a:ext uri="{FF2B5EF4-FFF2-40B4-BE49-F238E27FC236}">
                  <a16:creationId xmlns:a16="http://schemas.microsoft.com/office/drawing/2014/main" id="{684398B7-5272-4216-B74C-FE0F4C1B0453}"/>
                </a:ext>
              </a:extLst>
            </p:cNvPr>
            <p:cNvSpPr/>
            <p:nvPr/>
          </p:nvSpPr>
          <p:spPr>
            <a:xfrm>
              <a:off x="10457552" y="0"/>
              <a:ext cx="74693" cy="52927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7" name="Rettangolo 46">
              <a:extLst>
                <a:ext uri="{FF2B5EF4-FFF2-40B4-BE49-F238E27FC236}">
                  <a16:creationId xmlns:a16="http://schemas.microsoft.com/office/drawing/2014/main" id="{EECA3354-30A2-4FFA-A863-3A4539086409}"/>
                </a:ext>
              </a:extLst>
            </p:cNvPr>
            <p:cNvSpPr/>
            <p:nvPr/>
          </p:nvSpPr>
          <p:spPr>
            <a:xfrm>
              <a:off x="10457552" y="7296323"/>
              <a:ext cx="74693" cy="27126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sp>
        <p:nvSpPr>
          <p:cNvPr id="24" name="CasellaDiTesto 23">
            <a:extLst>
              <a:ext uri="{FF2B5EF4-FFF2-40B4-BE49-F238E27FC236}">
                <a16:creationId xmlns:a16="http://schemas.microsoft.com/office/drawing/2014/main" id="{C4D4D3EF-0523-4BB0-99CF-A4A30DD1128D}"/>
              </a:ext>
            </a:extLst>
          </p:cNvPr>
          <p:cNvSpPr txBox="1"/>
          <p:nvPr/>
        </p:nvSpPr>
        <p:spPr>
          <a:xfrm>
            <a:off x="3826652" y="2716206"/>
            <a:ext cx="3480989" cy="3341941"/>
          </a:xfrm>
          <a:prstGeom prst="rect">
            <a:avLst/>
          </a:prstGeom>
          <a:noFill/>
        </p:spPr>
        <p:txBody>
          <a:bodyPr wrap="square">
            <a:spAutoFit/>
          </a:bodyPr>
          <a:lstStyle/>
          <a:p>
            <a:pPr fontAlgn="base">
              <a:spcAft>
                <a:spcPts val="450"/>
              </a:spcAft>
            </a:pPr>
            <a:r>
              <a:rPr lang="it-IT" sz="1400" b="1" dirty="0">
                <a:solidFill>
                  <a:schemeClr val="tx1">
                    <a:lumMod val="75000"/>
                    <a:lumOff val="25000"/>
                  </a:schemeClr>
                </a:solidFill>
              </a:rPr>
              <a:t>Servizi inclusi</a:t>
            </a:r>
            <a:r>
              <a:rPr lang="it-IT" sz="1400" dirty="0">
                <a:solidFill>
                  <a:schemeClr val="tx1">
                    <a:lumMod val="75000"/>
                    <a:lumOff val="25000"/>
                  </a:schemeClr>
                </a:solidFill>
              </a:rPr>
              <a:t>:</a:t>
            </a:r>
          </a:p>
          <a:p>
            <a:pPr marL="285750" indent="-285750" fontAlgn="base">
              <a:spcAft>
                <a:spcPts val="450"/>
              </a:spcAft>
              <a:buFont typeface="Arial" panose="020B0604020202020204" pitchFamily="34" charset="0"/>
              <a:buChar char="•"/>
            </a:pPr>
            <a:r>
              <a:rPr lang="it-IT" sz="1400" dirty="0">
                <a:solidFill>
                  <a:schemeClr val="tx1">
                    <a:lumMod val="75000"/>
                    <a:lumOff val="25000"/>
                  </a:schemeClr>
                </a:solidFill>
              </a:rPr>
              <a:t>Predisposizione degli apparati</a:t>
            </a:r>
          </a:p>
          <a:p>
            <a:pPr marL="285750" indent="-285750" fontAlgn="base">
              <a:spcAft>
                <a:spcPts val="450"/>
              </a:spcAft>
              <a:buFont typeface="Arial" panose="020B0604020202020204" pitchFamily="34" charset="0"/>
              <a:buChar char="•"/>
            </a:pPr>
            <a:r>
              <a:rPr lang="it-IT" sz="1400" dirty="0">
                <a:solidFill>
                  <a:schemeClr val="tx1">
                    <a:lumMod val="75000"/>
                    <a:lumOff val="25000"/>
                  </a:schemeClr>
                </a:solidFill>
              </a:rPr>
              <a:t>Master disk (per forniture pari o superiori a 1.000 apparecchiature)</a:t>
            </a:r>
          </a:p>
          <a:p>
            <a:pPr marL="285750" indent="-285750" fontAlgn="base">
              <a:spcAft>
                <a:spcPts val="450"/>
              </a:spcAft>
              <a:buFont typeface="Arial" panose="020B0604020202020204" pitchFamily="34" charset="0"/>
              <a:buChar char="•"/>
            </a:pPr>
            <a:r>
              <a:rPr lang="it-IT" sz="1400" dirty="0">
                <a:solidFill>
                  <a:schemeClr val="tx1">
                    <a:lumMod val="75000"/>
                    <a:lumOff val="25000"/>
                  </a:schemeClr>
                </a:solidFill>
              </a:rPr>
              <a:t>Integrazione sistemi di </a:t>
            </a:r>
            <a:r>
              <a:rPr lang="it-IT" sz="1400" dirty="0" err="1">
                <a:solidFill>
                  <a:schemeClr val="tx1">
                    <a:lumMod val="75000"/>
                    <a:lumOff val="25000"/>
                  </a:schemeClr>
                </a:solidFill>
              </a:rPr>
              <a:t>trouble</a:t>
            </a:r>
            <a:r>
              <a:rPr lang="it-IT" sz="1400" dirty="0">
                <a:solidFill>
                  <a:schemeClr val="tx1">
                    <a:lumMod val="75000"/>
                    <a:lumOff val="25000"/>
                  </a:schemeClr>
                </a:solidFill>
              </a:rPr>
              <a:t> </a:t>
            </a:r>
            <a:r>
              <a:rPr lang="it-IT" sz="1400" dirty="0" err="1">
                <a:solidFill>
                  <a:schemeClr val="tx1">
                    <a:lumMod val="75000"/>
                    <a:lumOff val="25000"/>
                  </a:schemeClr>
                </a:solidFill>
              </a:rPr>
              <a:t>ticketing</a:t>
            </a:r>
            <a:r>
              <a:rPr lang="it-IT" sz="1400" dirty="0">
                <a:solidFill>
                  <a:schemeClr val="tx1">
                    <a:lumMod val="75000"/>
                    <a:lumOff val="25000"/>
                  </a:schemeClr>
                </a:solidFill>
              </a:rPr>
              <a:t> (per forniture pari o superiori a 1.000 apparecchiature)</a:t>
            </a:r>
          </a:p>
          <a:p>
            <a:pPr marL="285750" indent="-285750" fontAlgn="base">
              <a:spcAft>
                <a:spcPts val="450"/>
              </a:spcAft>
              <a:buFont typeface="Arial" panose="020B0604020202020204" pitchFamily="34" charset="0"/>
              <a:buChar char="•"/>
            </a:pPr>
            <a:r>
              <a:rPr lang="it-IT" sz="1400" dirty="0">
                <a:solidFill>
                  <a:schemeClr val="tx1">
                    <a:lumMod val="75000"/>
                    <a:lumOff val="25000"/>
                  </a:schemeClr>
                </a:solidFill>
              </a:rPr>
              <a:t>Consegna e installazione</a:t>
            </a:r>
          </a:p>
          <a:p>
            <a:pPr marL="285750" indent="-285750" fontAlgn="base">
              <a:spcAft>
                <a:spcPts val="450"/>
              </a:spcAft>
              <a:buFont typeface="Arial" panose="020B0604020202020204" pitchFamily="34" charset="0"/>
              <a:buChar char="•"/>
            </a:pPr>
            <a:r>
              <a:rPr lang="it-IT" sz="1400" dirty="0">
                <a:solidFill>
                  <a:schemeClr val="tx1">
                    <a:lumMod val="75000"/>
                    <a:lumOff val="25000"/>
                  </a:schemeClr>
                </a:solidFill>
              </a:rPr>
              <a:t>Ritiro dei rifiuti di apparecchiature elettriche ed elettroniche (R.A.E.E.) </a:t>
            </a:r>
          </a:p>
          <a:p>
            <a:pPr marL="285750" indent="-285750" fontAlgn="base">
              <a:spcAft>
                <a:spcPts val="450"/>
              </a:spcAft>
              <a:buFont typeface="Arial" panose="020B0604020202020204" pitchFamily="34" charset="0"/>
              <a:buChar char="•"/>
            </a:pPr>
            <a:r>
              <a:rPr lang="it-IT" sz="1400" dirty="0">
                <a:solidFill>
                  <a:schemeClr val="tx1">
                    <a:lumMod val="75000"/>
                    <a:lumOff val="25000"/>
                  </a:schemeClr>
                </a:solidFill>
              </a:rPr>
              <a:t>Assistenza in remoto e in locale</a:t>
            </a:r>
          </a:p>
          <a:p>
            <a:pPr marL="285750" indent="-285750" fontAlgn="base">
              <a:spcAft>
                <a:spcPts val="450"/>
              </a:spcAft>
              <a:buFont typeface="Arial" panose="020B0604020202020204" pitchFamily="34" charset="0"/>
              <a:buChar char="•"/>
            </a:pPr>
            <a:r>
              <a:rPr lang="it-IT" sz="1400" dirty="0">
                <a:solidFill>
                  <a:schemeClr val="tx1">
                    <a:lumMod val="75000"/>
                    <a:lumOff val="25000"/>
                  </a:schemeClr>
                </a:solidFill>
              </a:rPr>
              <a:t>Gestione e manutenzione delle apparecchiature per 60 mesi</a:t>
            </a:r>
          </a:p>
        </p:txBody>
      </p:sp>
      <p:grpSp>
        <p:nvGrpSpPr>
          <p:cNvPr id="2" name="Gruppo 1">
            <a:extLst>
              <a:ext uri="{FF2B5EF4-FFF2-40B4-BE49-F238E27FC236}">
                <a16:creationId xmlns:a16="http://schemas.microsoft.com/office/drawing/2014/main" id="{0FB86101-3082-497E-9E29-66617AA6CC40}"/>
              </a:ext>
            </a:extLst>
          </p:cNvPr>
          <p:cNvGrpSpPr/>
          <p:nvPr/>
        </p:nvGrpSpPr>
        <p:grpSpPr>
          <a:xfrm>
            <a:off x="7722964" y="3081600"/>
            <a:ext cx="2564986" cy="4358580"/>
            <a:chOff x="7722964" y="2734419"/>
            <a:chExt cx="2564986" cy="4358580"/>
          </a:xfrm>
        </p:grpSpPr>
        <p:sp>
          <p:nvSpPr>
            <p:cNvPr id="31" name="CasellaDiTesto 30">
              <a:extLst>
                <a:ext uri="{FF2B5EF4-FFF2-40B4-BE49-F238E27FC236}">
                  <a16:creationId xmlns:a16="http://schemas.microsoft.com/office/drawing/2014/main" id="{E0BE3770-B40A-415D-AA95-3140F63953F2}"/>
                </a:ext>
              </a:extLst>
            </p:cNvPr>
            <p:cNvSpPr txBox="1"/>
            <p:nvPr/>
          </p:nvSpPr>
          <p:spPr>
            <a:xfrm>
              <a:off x="7722964" y="4860751"/>
              <a:ext cx="2564986" cy="553998"/>
            </a:xfrm>
            <a:prstGeom prst="rect">
              <a:avLst/>
            </a:prstGeom>
            <a:noFill/>
          </p:spPr>
          <p:txBody>
            <a:bodyPr wrap="square">
              <a:spAutoFit/>
            </a:bodyPr>
            <a:lstStyle/>
            <a:p>
              <a:r>
                <a:rPr lang="it-IT" sz="1200" b="1" dirty="0">
                  <a:solidFill>
                    <a:schemeClr val="tx1">
                      <a:lumMod val="75000"/>
                      <a:lumOff val="25000"/>
                    </a:schemeClr>
                  </a:solidFill>
                </a:rPr>
                <a:t>Durata dei contratti</a:t>
              </a:r>
            </a:p>
            <a:p>
              <a:pPr>
                <a:spcAft>
                  <a:spcPts val="450"/>
                </a:spcAft>
              </a:pPr>
              <a:r>
                <a:rPr lang="it-IT" sz="1800" dirty="0">
                  <a:solidFill>
                    <a:schemeClr val="tx1">
                      <a:lumMod val="75000"/>
                      <a:lumOff val="25000"/>
                    </a:schemeClr>
                  </a:solidFill>
                </a:rPr>
                <a:t>60 mesi</a:t>
              </a:r>
              <a:endParaRPr lang="it-IT" sz="1200" dirty="0">
                <a:solidFill>
                  <a:schemeClr val="tx1">
                    <a:lumMod val="75000"/>
                    <a:lumOff val="25000"/>
                  </a:schemeClr>
                </a:solidFill>
              </a:endParaRPr>
            </a:p>
          </p:txBody>
        </p:sp>
        <p:sp>
          <p:nvSpPr>
            <p:cNvPr id="18" name="CasellaDiTesto 17">
              <a:extLst>
                <a:ext uri="{FF2B5EF4-FFF2-40B4-BE49-F238E27FC236}">
                  <a16:creationId xmlns:a16="http://schemas.microsoft.com/office/drawing/2014/main" id="{D4BECAC2-0645-40D6-B10C-83E6B4308A7C}"/>
                </a:ext>
              </a:extLst>
            </p:cNvPr>
            <p:cNvSpPr txBox="1"/>
            <p:nvPr/>
          </p:nvSpPr>
          <p:spPr>
            <a:xfrm>
              <a:off x="9291680" y="3492599"/>
              <a:ext cx="502806" cy="584775"/>
            </a:xfrm>
            <a:prstGeom prst="rect">
              <a:avLst/>
            </a:prstGeom>
            <a:noFill/>
          </p:spPr>
          <p:txBody>
            <a:bodyPr wrap="square">
              <a:spAutoFit/>
            </a:bodyPr>
            <a:lstStyle/>
            <a:p>
              <a:r>
                <a:rPr lang="it-IT" sz="1200" b="1" dirty="0">
                  <a:solidFill>
                    <a:srgbClr val="313840"/>
                  </a:solidFill>
                </a:rPr>
                <a:t>Lotti</a:t>
              </a:r>
            </a:p>
            <a:p>
              <a:pPr>
                <a:spcAft>
                  <a:spcPts val="450"/>
                </a:spcAft>
              </a:pPr>
              <a:r>
                <a:rPr lang="it-IT" dirty="0">
                  <a:solidFill>
                    <a:srgbClr val="313840"/>
                  </a:solidFill>
                </a:rPr>
                <a:t>2</a:t>
              </a:r>
              <a:endParaRPr lang="it-IT" sz="1200" dirty="0">
                <a:solidFill>
                  <a:srgbClr val="313840"/>
                </a:solidFill>
              </a:endParaRPr>
            </a:p>
          </p:txBody>
        </p:sp>
        <p:sp>
          <p:nvSpPr>
            <p:cNvPr id="19" name="CasellaDiTesto 18">
              <a:extLst>
                <a:ext uri="{FF2B5EF4-FFF2-40B4-BE49-F238E27FC236}">
                  <a16:creationId xmlns:a16="http://schemas.microsoft.com/office/drawing/2014/main" id="{6CD4AB0F-C69A-47B0-B7B4-A9002D1AC72A}"/>
                </a:ext>
              </a:extLst>
            </p:cNvPr>
            <p:cNvSpPr txBox="1"/>
            <p:nvPr/>
          </p:nvSpPr>
          <p:spPr>
            <a:xfrm>
              <a:off x="7722964" y="3497494"/>
              <a:ext cx="1450282" cy="584775"/>
            </a:xfrm>
            <a:prstGeom prst="rect">
              <a:avLst/>
            </a:prstGeom>
            <a:noFill/>
          </p:spPr>
          <p:txBody>
            <a:bodyPr wrap="square">
              <a:spAutoFit/>
            </a:bodyPr>
            <a:lstStyle/>
            <a:p>
              <a:r>
                <a:rPr lang="it-IT" sz="1200" b="1" dirty="0">
                  <a:solidFill>
                    <a:srgbClr val="404040"/>
                  </a:solidFill>
                </a:rPr>
                <a:t>Attiva dal</a:t>
              </a:r>
            </a:p>
            <a:p>
              <a:pPr>
                <a:spcAft>
                  <a:spcPts val="450"/>
                </a:spcAft>
              </a:pPr>
              <a:r>
                <a:rPr lang="it-IT" dirty="0">
                  <a:solidFill>
                    <a:srgbClr val="404040"/>
                  </a:solidFill>
                </a:rPr>
                <a:t>30/11/2017</a:t>
              </a:r>
              <a:endParaRPr lang="it-IT" sz="1100" dirty="0">
                <a:solidFill>
                  <a:srgbClr val="404040"/>
                </a:solidFill>
              </a:endParaRPr>
            </a:p>
          </p:txBody>
        </p:sp>
        <p:sp>
          <p:nvSpPr>
            <p:cNvPr id="30" name="CasellaDiTesto 29">
              <a:extLst>
                <a:ext uri="{FF2B5EF4-FFF2-40B4-BE49-F238E27FC236}">
                  <a16:creationId xmlns:a16="http://schemas.microsoft.com/office/drawing/2014/main" id="{69CC6538-8930-4B5E-8783-5BED0FFC535D}"/>
                </a:ext>
              </a:extLst>
            </p:cNvPr>
            <p:cNvSpPr txBox="1"/>
            <p:nvPr/>
          </p:nvSpPr>
          <p:spPr>
            <a:xfrm>
              <a:off x="7722964" y="4194511"/>
              <a:ext cx="2376264" cy="553998"/>
            </a:xfrm>
            <a:prstGeom prst="rect">
              <a:avLst/>
            </a:prstGeom>
            <a:noFill/>
          </p:spPr>
          <p:txBody>
            <a:bodyPr wrap="square">
              <a:spAutoFit/>
            </a:bodyPr>
            <a:lstStyle/>
            <a:p>
              <a:r>
                <a:rPr lang="it-IT" sz="1200" b="1" dirty="0">
                  <a:solidFill>
                    <a:schemeClr val="tx1">
                      <a:lumMod val="75000"/>
                      <a:lumOff val="25000"/>
                    </a:schemeClr>
                  </a:solidFill>
                </a:rPr>
                <a:t>Durata della Convenzione</a:t>
              </a:r>
            </a:p>
            <a:p>
              <a:pPr>
                <a:spcAft>
                  <a:spcPts val="450"/>
                </a:spcAft>
              </a:pPr>
              <a:r>
                <a:rPr lang="it-IT" sz="1800" dirty="0">
                  <a:solidFill>
                    <a:schemeClr val="tx1">
                      <a:lumMod val="75000"/>
                      <a:lumOff val="25000"/>
                    </a:schemeClr>
                  </a:solidFill>
                </a:rPr>
                <a:t>6 mesi</a:t>
              </a:r>
              <a:endParaRPr lang="it-IT" sz="1200" dirty="0">
                <a:solidFill>
                  <a:schemeClr val="tx1">
                    <a:lumMod val="75000"/>
                    <a:lumOff val="25000"/>
                  </a:schemeClr>
                </a:solidFill>
              </a:endParaRPr>
            </a:p>
          </p:txBody>
        </p:sp>
        <p:sp>
          <p:nvSpPr>
            <p:cNvPr id="32" name="CasellaDiTesto 31">
              <a:extLst>
                <a:ext uri="{FF2B5EF4-FFF2-40B4-BE49-F238E27FC236}">
                  <a16:creationId xmlns:a16="http://schemas.microsoft.com/office/drawing/2014/main" id="{05C907B6-0390-44C6-A673-C51F523ECAC7}"/>
                </a:ext>
              </a:extLst>
            </p:cNvPr>
            <p:cNvSpPr txBox="1"/>
            <p:nvPr/>
          </p:nvSpPr>
          <p:spPr>
            <a:xfrm>
              <a:off x="7722964" y="6567214"/>
              <a:ext cx="2376264" cy="525785"/>
            </a:xfrm>
            <a:prstGeom prst="rect">
              <a:avLst/>
            </a:prstGeom>
            <a:noFill/>
          </p:spPr>
          <p:txBody>
            <a:bodyPr wrap="square">
              <a:spAutoFit/>
            </a:bodyPr>
            <a:lstStyle/>
            <a:p>
              <a:pPr>
                <a:spcAft>
                  <a:spcPts val="450"/>
                </a:spcAft>
              </a:pPr>
              <a:r>
                <a:rPr lang="it-IT" sz="1200" b="1" dirty="0">
                  <a:solidFill>
                    <a:srgbClr val="404040"/>
                  </a:solidFill>
                  <a:ea typeface="ＭＳ Ｐゴシック"/>
                </a:rPr>
                <a:t>Link utili</a:t>
              </a:r>
            </a:p>
            <a:p>
              <a:pPr marL="171450" indent="-171450">
                <a:spcAft>
                  <a:spcPts val="450"/>
                </a:spcAft>
                <a:buFont typeface="Arial" panose="020B0604020202020204" pitchFamily="34" charset="0"/>
                <a:buChar char="•"/>
              </a:pPr>
              <a:r>
                <a:rPr lang="it-IT" sz="1200" dirty="0">
                  <a:solidFill>
                    <a:srgbClr val="404040"/>
                  </a:solidFill>
                  <a:ea typeface="ＭＳ Ｐゴシック"/>
                  <a:hlinkClick r:id="rId3"/>
                </a:rPr>
                <a:t>Scheda riassuntiva</a:t>
              </a:r>
              <a:endParaRPr lang="it-IT" sz="1200" dirty="0">
                <a:solidFill>
                  <a:srgbClr val="404040"/>
                </a:solidFill>
                <a:ea typeface="ＭＳ Ｐゴシック"/>
              </a:endParaRPr>
            </a:p>
          </p:txBody>
        </p:sp>
        <p:grpSp>
          <p:nvGrpSpPr>
            <p:cNvPr id="45" name="Gruppo 44">
              <a:extLst>
                <a:ext uri="{FF2B5EF4-FFF2-40B4-BE49-F238E27FC236}">
                  <a16:creationId xmlns:a16="http://schemas.microsoft.com/office/drawing/2014/main" id="{5B40962C-2E54-4C9F-B5B8-E16DDA3BD256}"/>
                </a:ext>
              </a:extLst>
            </p:cNvPr>
            <p:cNvGrpSpPr/>
            <p:nvPr/>
          </p:nvGrpSpPr>
          <p:grpSpPr>
            <a:xfrm>
              <a:off x="9727870" y="3769327"/>
              <a:ext cx="188236" cy="200846"/>
              <a:chOff x="3060700" y="4723156"/>
              <a:chExt cx="1401951" cy="1495873"/>
            </a:xfrm>
          </p:grpSpPr>
          <p:sp>
            <p:nvSpPr>
              <p:cNvPr id="56" name="Elemento grafico 41">
                <a:extLst>
                  <a:ext uri="{FF2B5EF4-FFF2-40B4-BE49-F238E27FC236}">
                    <a16:creationId xmlns:a16="http://schemas.microsoft.com/office/drawing/2014/main" id="{D55AB854-B6B2-456D-B415-7A05C0B5255D}"/>
                  </a:ext>
                </a:extLst>
              </p:cNvPr>
              <p:cNvSpPr/>
              <p:nvPr/>
            </p:nvSpPr>
            <p:spPr>
              <a:xfrm>
                <a:off x="3060700" y="4723156"/>
                <a:ext cx="1401951" cy="1495873"/>
              </a:xfrm>
              <a:custGeom>
                <a:avLst/>
                <a:gdLst>
                  <a:gd name="connsiteX0" fmla="*/ 1389682 w 1401951"/>
                  <a:gd name="connsiteY0" fmla="*/ 330258 h 1495873"/>
                  <a:gd name="connsiteX1" fmla="*/ 710470 w 1401951"/>
                  <a:gd name="connsiteY1" fmla="*/ 2191 h 1495873"/>
                  <a:gd name="connsiteX2" fmla="*/ 691482 w 1401951"/>
                  <a:gd name="connsiteY2" fmla="*/ 2191 h 1495873"/>
                  <a:gd name="connsiteX3" fmla="*/ 12270 w 1401951"/>
                  <a:gd name="connsiteY3" fmla="*/ 330258 h 1495873"/>
                  <a:gd name="connsiteX4" fmla="*/ 0 w 1401951"/>
                  <a:gd name="connsiteY4" fmla="*/ 350123 h 1495873"/>
                  <a:gd name="connsiteX5" fmla="*/ 0 w 1401951"/>
                  <a:gd name="connsiteY5" fmla="*/ 1146188 h 1495873"/>
                  <a:gd name="connsiteX6" fmla="*/ 12270 w 1401951"/>
                  <a:gd name="connsiteY6" fmla="*/ 1166054 h 1495873"/>
                  <a:gd name="connsiteX7" fmla="*/ 691482 w 1401951"/>
                  <a:gd name="connsiteY7" fmla="*/ 1493828 h 1495873"/>
                  <a:gd name="connsiteX8" fmla="*/ 701122 w 1401951"/>
                  <a:gd name="connsiteY8" fmla="*/ 1495873 h 1495873"/>
                  <a:gd name="connsiteX9" fmla="*/ 710762 w 1401951"/>
                  <a:gd name="connsiteY9" fmla="*/ 1493828 h 1495873"/>
                  <a:gd name="connsiteX10" fmla="*/ 1389682 w 1401951"/>
                  <a:gd name="connsiteY10" fmla="*/ 1165762 h 1495873"/>
                  <a:gd name="connsiteX11" fmla="*/ 1401952 w 1401951"/>
                  <a:gd name="connsiteY11" fmla="*/ 1145896 h 1495873"/>
                  <a:gd name="connsiteX12" fmla="*/ 1401952 w 1401951"/>
                  <a:gd name="connsiteY12" fmla="*/ 349831 h 1495873"/>
                  <a:gd name="connsiteX13" fmla="*/ 1389682 w 1401951"/>
                  <a:gd name="connsiteY13" fmla="*/ 330258 h 1495873"/>
                  <a:gd name="connsiteX14" fmla="*/ 701122 w 1401951"/>
                  <a:gd name="connsiteY14" fmla="*/ 46303 h 1495873"/>
                  <a:gd name="connsiteX15" fmla="*/ 1329795 w 1401951"/>
                  <a:gd name="connsiteY15" fmla="*/ 349831 h 1495873"/>
                  <a:gd name="connsiteX16" fmla="*/ 1147503 w 1401951"/>
                  <a:gd name="connsiteY16" fmla="*/ 437763 h 1495873"/>
                  <a:gd name="connsiteX17" fmla="*/ 1143705 w 1401951"/>
                  <a:gd name="connsiteY17" fmla="*/ 435426 h 1495873"/>
                  <a:gd name="connsiteX18" fmla="*/ 519415 w 1401951"/>
                  <a:gd name="connsiteY18" fmla="*/ 134236 h 1495873"/>
                  <a:gd name="connsiteX19" fmla="*/ 701122 w 1401951"/>
                  <a:gd name="connsiteY19" fmla="*/ 46303 h 1495873"/>
                  <a:gd name="connsiteX20" fmla="*/ 469752 w 1401951"/>
                  <a:gd name="connsiteY20" fmla="*/ 158775 h 1495873"/>
                  <a:gd name="connsiteX21" fmla="*/ 1097548 w 1401951"/>
                  <a:gd name="connsiteY21" fmla="*/ 461718 h 1495873"/>
                  <a:gd name="connsiteX22" fmla="*/ 969009 w 1401951"/>
                  <a:gd name="connsiteY22" fmla="*/ 523651 h 1495873"/>
                  <a:gd name="connsiteX23" fmla="*/ 341505 w 1401951"/>
                  <a:gd name="connsiteY23" fmla="*/ 221000 h 1495873"/>
                  <a:gd name="connsiteX24" fmla="*/ 469752 w 1401951"/>
                  <a:gd name="connsiteY24" fmla="*/ 158775 h 1495873"/>
                  <a:gd name="connsiteX25" fmla="*/ 1112447 w 1401951"/>
                  <a:gd name="connsiteY25" fmla="*/ 503493 h 1495873"/>
                  <a:gd name="connsiteX26" fmla="*/ 1112447 w 1401951"/>
                  <a:gd name="connsiteY26" fmla="*/ 732819 h 1495873"/>
                  <a:gd name="connsiteX27" fmla="*/ 992380 w 1401951"/>
                  <a:gd name="connsiteY27" fmla="*/ 790661 h 1495873"/>
                  <a:gd name="connsiteX28" fmla="*/ 992380 w 1401951"/>
                  <a:gd name="connsiteY28" fmla="*/ 561336 h 1495873"/>
                  <a:gd name="connsiteX29" fmla="*/ 1112447 w 1401951"/>
                  <a:gd name="connsiteY29" fmla="*/ 503493 h 1495873"/>
                  <a:gd name="connsiteX30" fmla="*/ 1358132 w 1401951"/>
                  <a:gd name="connsiteY30" fmla="*/ 1132458 h 1495873"/>
                  <a:gd name="connsiteX31" fmla="*/ 722740 w 1401951"/>
                  <a:gd name="connsiteY31" fmla="*/ 1439199 h 1495873"/>
                  <a:gd name="connsiteX32" fmla="*/ 722740 w 1401951"/>
                  <a:gd name="connsiteY32" fmla="*/ 691628 h 1495873"/>
                  <a:gd name="connsiteX33" fmla="*/ 874358 w 1401951"/>
                  <a:gd name="connsiteY33" fmla="*/ 618594 h 1495873"/>
                  <a:gd name="connsiteX34" fmla="*/ 884582 w 1401951"/>
                  <a:gd name="connsiteY34" fmla="*/ 589381 h 1495873"/>
                  <a:gd name="connsiteX35" fmla="*/ 855369 w 1401951"/>
                  <a:gd name="connsiteY35" fmla="*/ 579156 h 1495873"/>
                  <a:gd name="connsiteX36" fmla="*/ 701122 w 1401951"/>
                  <a:gd name="connsiteY36" fmla="*/ 653358 h 1495873"/>
                  <a:gd name="connsiteX37" fmla="*/ 640358 w 1401951"/>
                  <a:gd name="connsiteY37" fmla="*/ 624145 h 1495873"/>
                  <a:gd name="connsiteX38" fmla="*/ 611145 w 1401951"/>
                  <a:gd name="connsiteY38" fmla="*/ 634369 h 1495873"/>
                  <a:gd name="connsiteX39" fmla="*/ 621369 w 1401951"/>
                  <a:gd name="connsiteY39" fmla="*/ 663583 h 1495873"/>
                  <a:gd name="connsiteX40" fmla="*/ 679212 w 1401951"/>
                  <a:gd name="connsiteY40" fmla="*/ 691628 h 1495873"/>
                  <a:gd name="connsiteX41" fmla="*/ 679212 w 1401951"/>
                  <a:gd name="connsiteY41" fmla="*/ 1439199 h 1495873"/>
                  <a:gd name="connsiteX42" fmla="*/ 43820 w 1401951"/>
                  <a:gd name="connsiteY42" fmla="*/ 1132458 h 1495873"/>
                  <a:gd name="connsiteX43" fmla="*/ 43820 w 1401951"/>
                  <a:gd name="connsiteY43" fmla="*/ 384887 h 1495873"/>
                  <a:gd name="connsiteX44" fmla="*/ 527594 w 1401951"/>
                  <a:gd name="connsiteY44" fmla="*/ 618302 h 1495873"/>
                  <a:gd name="connsiteX45" fmla="*/ 537235 w 1401951"/>
                  <a:gd name="connsiteY45" fmla="*/ 620347 h 1495873"/>
                  <a:gd name="connsiteX46" fmla="*/ 557100 w 1401951"/>
                  <a:gd name="connsiteY46" fmla="*/ 608077 h 1495873"/>
                  <a:gd name="connsiteX47" fmla="*/ 546875 w 1401951"/>
                  <a:gd name="connsiteY47" fmla="*/ 578864 h 1495873"/>
                  <a:gd name="connsiteX48" fmla="*/ 72449 w 1401951"/>
                  <a:gd name="connsiteY48" fmla="*/ 349831 h 1495873"/>
                  <a:gd name="connsiteX49" fmla="*/ 290089 w 1401951"/>
                  <a:gd name="connsiteY49" fmla="*/ 244662 h 1495873"/>
                  <a:gd name="connsiteX50" fmla="*/ 948268 w 1401951"/>
                  <a:gd name="connsiteY50" fmla="*/ 562504 h 1495873"/>
                  <a:gd name="connsiteX51" fmla="*/ 948560 w 1401951"/>
                  <a:gd name="connsiteY51" fmla="*/ 562797 h 1495873"/>
                  <a:gd name="connsiteX52" fmla="*/ 948560 w 1401951"/>
                  <a:gd name="connsiteY52" fmla="*/ 825717 h 1495873"/>
                  <a:gd name="connsiteX53" fmla="*/ 958784 w 1401951"/>
                  <a:gd name="connsiteY53" fmla="*/ 844414 h 1495873"/>
                  <a:gd name="connsiteX54" fmla="*/ 970470 w 1401951"/>
                  <a:gd name="connsiteY54" fmla="*/ 847627 h 1495873"/>
                  <a:gd name="connsiteX55" fmla="*/ 980110 w 1401951"/>
                  <a:gd name="connsiteY55" fmla="*/ 845582 h 1495873"/>
                  <a:gd name="connsiteX56" fmla="*/ 1143997 w 1401951"/>
                  <a:gd name="connsiteY56" fmla="*/ 766414 h 1495873"/>
                  <a:gd name="connsiteX57" fmla="*/ 1156267 w 1401951"/>
                  <a:gd name="connsiteY57" fmla="*/ 746549 h 1495873"/>
                  <a:gd name="connsiteX58" fmla="*/ 1156267 w 1401951"/>
                  <a:gd name="connsiteY58" fmla="*/ 482167 h 1495873"/>
                  <a:gd name="connsiteX59" fmla="*/ 1358424 w 1401951"/>
                  <a:gd name="connsiteY59" fmla="*/ 384595 h 1495873"/>
                  <a:gd name="connsiteX60" fmla="*/ 1358132 w 1401951"/>
                  <a:gd name="connsiteY60" fmla="*/ 1132458 h 1495873"/>
                  <a:gd name="connsiteX61" fmla="*/ 1358132 w 1401951"/>
                  <a:gd name="connsiteY61" fmla="*/ 1132458 h 149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01951" h="1495873">
                    <a:moveTo>
                      <a:pt x="1389682" y="330258"/>
                    </a:moveTo>
                    <a:lnTo>
                      <a:pt x="710470" y="2191"/>
                    </a:lnTo>
                    <a:cubicBezTo>
                      <a:pt x="704336" y="-730"/>
                      <a:pt x="697324" y="-730"/>
                      <a:pt x="691482" y="2191"/>
                    </a:cubicBezTo>
                    <a:lnTo>
                      <a:pt x="12270" y="330258"/>
                    </a:lnTo>
                    <a:cubicBezTo>
                      <a:pt x="4674" y="334055"/>
                      <a:pt x="0" y="341651"/>
                      <a:pt x="0" y="350123"/>
                    </a:cubicBezTo>
                    <a:lnTo>
                      <a:pt x="0" y="1146188"/>
                    </a:lnTo>
                    <a:cubicBezTo>
                      <a:pt x="0" y="1154660"/>
                      <a:pt x="4674" y="1162256"/>
                      <a:pt x="12270" y="1166054"/>
                    </a:cubicBezTo>
                    <a:lnTo>
                      <a:pt x="691482" y="1493828"/>
                    </a:lnTo>
                    <a:cubicBezTo>
                      <a:pt x="694403" y="1495289"/>
                      <a:pt x="697616" y="1495873"/>
                      <a:pt x="701122" y="1495873"/>
                    </a:cubicBezTo>
                    <a:cubicBezTo>
                      <a:pt x="704336" y="1495873"/>
                      <a:pt x="707549" y="1495289"/>
                      <a:pt x="710762" y="1493828"/>
                    </a:cubicBezTo>
                    <a:lnTo>
                      <a:pt x="1389682" y="1165762"/>
                    </a:lnTo>
                    <a:cubicBezTo>
                      <a:pt x="1397278" y="1161964"/>
                      <a:pt x="1401952" y="1154368"/>
                      <a:pt x="1401952" y="1145896"/>
                    </a:cubicBezTo>
                    <a:lnTo>
                      <a:pt x="1401952" y="349831"/>
                    </a:lnTo>
                    <a:cubicBezTo>
                      <a:pt x="1401952" y="341359"/>
                      <a:pt x="1397278" y="333763"/>
                      <a:pt x="1389682" y="330258"/>
                    </a:cubicBezTo>
                    <a:close/>
                    <a:moveTo>
                      <a:pt x="701122" y="46303"/>
                    </a:moveTo>
                    <a:lnTo>
                      <a:pt x="1329795" y="349831"/>
                    </a:lnTo>
                    <a:lnTo>
                      <a:pt x="1147503" y="437763"/>
                    </a:lnTo>
                    <a:cubicBezTo>
                      <a:pt x="1146335" y="436887"/>
                      <a:pt x="1145166" y="436010"/>
                      <a:pt x="1143705" y="435426"/>
                    </a:cubicBezTo>
                    <a:lnTo>
                      <a:pt x="519415" y="134236"/>
                    </a:lnTo>
                    <a:lnTo>
                      <a:pt x="701122" y="46303"/>
                    </a:lnTo>
                    <a:close/>
                    <a:moveTo>
                      <a:pt x="469752" y="158775"/>
                    </a:moveTo>
                    <a:lnTo>
                      <a:pt x="1097548" y="461718"/>
                    </a:lnTo>
                    <a:lnTo>
                      <a:pt x="969009" y="523651"/>
                    </a:lnTo>
                    <a:lnTo>
                      <a:pt x="341505" y="221000"/>
                    </a:lnTo>
                    <a:lnTo>
                      <a:pt x="469752" y="158775"/>
                    </a:lnTo>
                    <a:close/>
                    <a:moveTo>
                      <a:pt x="1112447" y="503493"/>
                    </a:moveTo>
                    <a:lnTo>
                      <a:pt x="1112447" y="732819"/>
                    </a:lnTo>
                    <a:lnTo>
                      <a:pt x="992380" y="790661"/>
                    </a:lnTo>
                    <a:lnTo>
                      <a:pt x="992380" y="561336"/>
                    </a:lnTo>
                    <a:lnTo>
                      <a:pt x="1112447" y="503493"/>
                    </a:lnTo>
                    <a:close/>
                    <a:moveTo>
                      <a:pt x="1358132" y="1132458"/>
                    </a:moveTo>
                    <a:lnTo>
                      <a:pt x="722740" y="1439199"/>
                    </a:lnTo>
                    <a:lnTo>
                      <a:pt x="722740" y="691628"/>
                    </a:lnTo>
                    <a:lnTo>
                      <a:pt x="874358" y="618594"/>
                    </a:lnTo>
                    <a:cubicBezTo>
                      <a:pt x="885167" y="613336"/>
                      <a:pt x="889841" y="600190"/>
                      <a:pt x="884582" y="589381"/>
                    </a:cubicBezTo>
                    <a:cubicBezTo>
                      <a:pt x="879324" y="578572"/>
                      <a:pt x="866178" y="573898"/>
                      <a:pt x="855369" y="579156"/>
                    </a:cubicBezTo>
                    <a:lnTo>
                      <a:pt x="701122" y="653358"/>
                    </a:lnTo>
                    <a:lnTo>
                      <a:pt x="640358" y="624145"/>
                    </a:lnTo>
                    <a:cubicBezTo>
                      <a:pt x="629549" y="618886"/>
                      <a:pt x="616403" y="623560"/>
                      <a:pt x="611145" y="634369"/>
                    </a:cubicBezTo>
                    <a:cubicBezTo>
                      <a:pt x="605886" y="645178"/>
                      <a:pt x="610560" y="658324"/>
                      <a:pt x="621369" y="663583"/>
                    </a:cubicBezTo>
                    <a:lnTo>
                      <a:pt x="679212" y="691628"/>
                    </a:lnTo>
                    <a:lnTo>
                      <a:pt x="679212" y="1439199"/>
                    </a:lnTo>
                    <a:lnTo>
                      <a:pt x="43820" y="1132458"/>
                    </a:lnTo>
                    <a:lnTo>
                      <a:pt x="43820" y="384887"/>
                    </a:lnTo>
                    <a:lnTo>
                      <a:pt x="527594" y="618302"/>
                    </a:lnTo>
                    <a:cubicBezTo>
                      <a:pt x="530808" y="619763"/>
                      <a:pt x="534021" y="620347"/>
                      <a:pt x="537235" y="620347"/>
                    </a:cubicBezTo>
                    <a:cubicBezTo>
                      <a:pt x="545415" y="620347"/>
                      <a:pt x="553302" y="615673"/>
                      <a:pt x="557100" y="608077"/>
                    </a:cubicBezTo>
                    <a:cubicBezTo>
                      <a:pt x="562358" y="597268"/>
                      <a:pt x="557684" y="584122"/>
                      <a:pt x="546875" y="578864"/>
                    </a:cubicBezTo>
                    <a:lnTo>
                      <a:pt x="72449" y="349831"/>
                    </a:lnTo>
                    <a:lnTo>
                      <a:pt x="290089" y="244662"/>
                    </a:lnTo>
                    <a:lnTo>
                      <a:pt x="948268" y="562504"/>
                    </a:lnTo>
                    <a:cubicBezTo>
                      <a:pt x="948268" y="562504"/>
                      <a:pt x="948560" y="562797"/>
                      <a:pt x="948560" y="562797"/>
                    </a:cubicBezTo>
                    <a:lnTo>
                      <a:pt x="948560" y="825717"/>
                    </a:lnTo>
                    <a:cubicBezTo>
                      <a:pt x="948560" y="833313"/>
                      <a:pt x="952357" y="840324"/>
                      <a:pt x="958784" y="844414"/>
                    </a:cubicBezTo>
                    <a:cubicBezTo>
                      <a:pt x="962290" y="846751"/>
                      <a:pt x="966380" y="847627"/>
                      <a:pt x="970470" y="847627"/>
                    </a:cubicBezTo>
                    <a:cubicBezTo>
                      <a:pt x="973683" y="847627"/>
                      <a:pt x="976897" y="847043"/>
                      <a:pt x="980110" y="845582"/>
                    </a:cubicBezTo>
                    <a:lnTo>
                      <a:pt x="1143997" y="766414"/>
                    </a:lnTo>
                    <a:cubicBezTo>
                      <a:pt x="1151593" y="762616"/>
                      <a:pt x="1156267" y="755021"/>
                      <a:pt x="1156267" y="746549"/>
                    </a:cubicBezTo>
                    <a:lnTo>
                      <a:pt x="1156267" y="482167"/>
                    </a:lnTo>
                    <a:lnTo>
                      <a:pt x="1358424" y="384595"/>
                    </a:lnTo>
                    <a:lnTo>
                      <a:pt x="1358132" y="1132458"/>
                    </a:lnTo>
                    <a:lnTo>
                      <a:pt x="1358132" y="1132458"/>
                    </a:lnTo>
                    <a:close/>
                  </a:path>
                </a:pathLst>
              </a:custGeom>
              <a:solidFill>
                <a:srgbClr val="313840"/>
              </a:solidFill>
              <a:ln w="2917" cap="flat">
                <a:noFill/>
                <a:prstDash val="solid"/>
                <a:miter/>
              </a:ln>
            </p:spPr>
            <p:txBody>
              <a:bodyPr rtlCol="0" anchor="ctr"/>
              <a:lstStyle/>
              <a:p>
                <a:endParaRPr lang="it-IT"/>
              </a:p>
            </p:txBody>
          </p:sp>
          <p:sp>
            <p:nvSpPr>
              <p:cNvPr id="57" name="Elemento grafico 41">
                <a:extLst>
                  <a:ext uri="{FF2B5EF4-FFF2-40B4-BE49-F238E27FC236}">
                    <a16:creationId xmlns:a16="http://schemas.microsoft.com/office/drawing/2014/main" id="{D55AB854-B6B2-456D-B415-7A05C0B5255D}"/>
                  </a:ext>
                </a:extLst>
              </p:cNvPr>
              <p:cNvSpPr/>
              <p:nvPr/>
            </p:nvSpPr>
            <p:spPr>
              <a:xfrm>
                <a:off x="3154355" y="5720237"/>
                <a:ext cx="143495" cy="91849"/>
              </a:xfrm>
              <a:custGeom>
                <a:avLst/>
                <a:gdLst>
                  <a:gd name="connsiteX0" fmla="*/ 130995 w 143495"/>
                  <a:gd name="connsiteY0" fmla="*/ 50366 h 91849"/>
                  <a:gd name="connsiteX1" fmla="*/ 31378 w 143495"/>
                  <a:gd name="connsiteY1" fmla="*/ 2164 h 91849"/>
                  <a:gd name="connsiteX2" fmla="*/ 2164 w 143495"/>
                  <a:gd name="connsiteY2" fmla="*/ 12389 h 91849"/>
                  <a:gd name="connsiteX3" fmla="*/ 12389 w 143495"/>
                  <a:gd name="connsiteY3" fmla="*/ 41602 h 91849"/>
                  <a:gd name="connsiteX4" fmla="*/ 112007 w 143495"/>
                  <a:gd name="connsiteY4" fmla="*/ 89805 h 91849"/>
                  <a:gd name="connsiteX5" fmla="*/ 121647 w 143495"/>
                  <a:gd name="connsiteY5" fmla="*/ 91850 h 91849"/>
                  <a:gd name="connsiteX6" fmla="*/ 141512 w 143495"/>
                  <a:gd name="connsiteY6" fmla="*/ 79580 h 91849"/>
                  <a:gd name="connsiteX7" fmla="*/ 130995 w 143495"/>
                  <a:gd name="connsiteY7" fmla="*/ 50366 h 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495" h="91849">
                    <a:moveTo>
                      <a:pt x="130995" y="50366"/>
                    </a:moveTo>
                    <a:lnTo>
                      <a:pt x="31378" y="2164"/>
                    </a:lnTo>
                    <a:cubicBezTo>
                      <a:pt x="20569" y="-3094"/>
                      <a:pt x="7423" y="1580"/>
                      <a:pt x="2164" y="12389"/>
                    </a:cubicBezTo>
                    <a:cubicBezTo>
                      <a:pt x="-3094" y="23198"/>
                      <a:pt x="1580" y="36344"/>
                      <a:pt x="12389" y="41602"/>
                    </a:cubicBezTo>
                    <a:lnTo>
                      <a:pt x="112007" y="89805"/>
                    </a:lnTo>
                    <a:cubicBezTo>
                      <a:pt x="115220" y="91265"/>
                      <a:pt x="118434" y="91850"/>
                      <a:pt x="121647" y="91850"/>
                    </a:cubicBezTo>
                    <a:cubicBezTo>
                      <a:pt x="129827" y="91850"/>
                      <a:pt x="137715" y="87175"/>
                      <a:pt x="141512" y="79580"/>
                    </a:cubicBezTo>
                    <a:cubicBezTo>
                      <a:pt x="146479" y="68771"/>
                      <a:pt x="141804" y="55625"/>
                      <a:pt x="130995" y="50366"/>
                    </a:cubicBezTo>
                    <a:close/>
                  </a:path>
                </a:pathLst>
              </a:custGeom>
              <a:solidFill>
                <a:srgbClr val="313840"/>
              </a:solidFill>
              <a:ln w="2917" cap="flat">
                <a:noFill/>
                <a:prstDash val="solid"/>
                <a:miter/>
              </a:ln>
            </p:spPr>
            <p:txBody>
              <a:bodyPr rtlCol="0" anchor="ctr"/>
              <a:lstStyle/>
              <a:p>
                <a:endParaRPr lang="it-IT"/>
              </a:p>
            </p:txBody>
          </p:sp>
          <p:sp>
            <p:nvSpPr>
              <p:cNvPr id="58" name="Elemento grafico 41">
                <a:extLst>
                  <a:ext uri="{FF2B5EF4-FFF2-40B4-BE49-F238E27FC236}">
                    <a16:creationId xmlns:a16="http://schemas.microsoft.com/office/drawing/2014/main" id="{D55AB854-B6B2-456D-B415-7A05C0B5255D}"/>
                  </a:ext>
                </a:extLst>
              </p:cNvPr>
              <p:cNvSpPr/>
              <p:nvPr/>
            </p:nvSpPr>
            <p:spPr>
              <a:xfrm>
                <a:off x="3154355" y="5616237"/>
                <a:ext cx="235225" cy="135961"/>
              </a:xfrm>
              <a:custGeom>
                <a:avLst/>
                <a:gdLst>
                  <a:gd name="connsiteX0" fmla="*/ 222726 w 235225"/>
                  <a:gd name="connsiteY0" fmla="*/ 94479 h 135961"/>
                  <a:gd name="connsiteX1" fmla="*/ 31378 w 235225"/>
                  <a:gd name="connsiteY1" fmla="*/ 2164 h 135961"/>
                  <a:gd name="connsiteX2" fmla="*/ 2164 w 235225"/>
                  <a:gd name="connsiteY2" fmla="*/ 12389 h 135961"/>
                  <a:gd name="connsiteX3" fmla="*/ 12389 w 235225"/>
                  <a:gd name="connsiteY3" fmla="*/ 41602 h 135961"/>
                  <a:gd name="connsiteX4" fmla="*/ 203737 w 235225"/>
                  <a:gd name="connsiteY4" fmla="*/ 133917 h 135961"/>
                  <a:gd name="connsiteX5" fmla="*/ 213377 w 235225"/>
                  <a:gd name="connsiteY5" fmla="*/ 135962 h 135961"/>
                  <a:gd name="connsiteX6" fmla="*/ 233242 w 235225"/>
                  <a:gd name="connsiteY6" fmla="*/ 123692 h 135961"/>
                  <a:gd name="connsiteX7" fmla="*/ 222726 w 235225"/>
                  <a:gd name="connsiteY7" fmla="*/ 94479 h 13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225" h="135961">
                    <a:moveTo>
                      <a:pt x="222726" y="94479"/>
                    </a:moveTo>
                    <a:lnTo>
                      <a:pt x="31378" y="2164"/>
                    </a:lnTo>
                    <a:cubicBezTo>
                      <a:pt x="20569" y="-3094"/>
                      <a:pt x="7423" y="1580"/>
                      <a:pt x="2164" y="12389"/>
                    </a:cubicBezTo>
                    <a:cubicBezTo>
                      <a:pt x="-3094" y="23198"/>
                      <a:pt x="1580" y="36344"/>
                      <a:pt x="12389" y="41602"/>
                    </a:cubicBezTo>
                    <a:lnTo>
                      <a:pt x="203737" y="133917"/>
                    </a:lnTo>
                    <a:cubicBezTo>
                      <a:pt x="206950" y="135377"/>
                      <a:pt x="210164" y="135962"/>
                      <a:pt x="213377" y="135962"/>
                    </a:cubicBezTo>
                    <a:cubicBezTo>
                      <a:pt x="221557" y="135962"/>
                      <a:pt x="229445" y="131288"/>
                      <a:pt x="233242" y="123692"/>
                    </a:cubicBezTo>
                    <a:cubicBezTo>
                      <a:pt x="238209" y="112883"/>
                      <a:pt x="233535" y="99737"/>
                      <a:pt x="222726" y="94479"/>
                    </a:cubicBezTo>
                    <a:close/>
                  </a:path>
                </a:pathLst>
              </a:custGeom>
              <a:solidFill>
                <a:srgbClr val="313840"/>
              </a:solidFill>
              <a:ln w="2917" cap="flat">
                <a:noFill/>
                <a:prstDash val="solid"/>
                <a:miter/>
              </a:ln>
            </p:spPr>
            <p:txBody>
              <a:bodyPr rtlCol="0" anchor="ctr"/>
              <a:lstStyle/>
              <a:p>
                <a:endParaRPr lang="it-IT"/>
              </a:p>
            </p:txBody>
          </p:sp>
        </p:grpSp>
        <p:sp>
          <p:nvSpPr>
            <p:cNvPr id="25" name="CasellaDiTesto 24">
              <a:extLst>
                <a:ext uri="{FF2B5EF4-FFF2-40B4-BE49-F238E27FC236}">
                  <a16:creationId xmlns:a16="http://schemas.microsoft.com/office/drawing/2014/main" id="{0B7D4BB7-6FBE-480D-ABCA-1CE996D71DDC}"/>
                </a:ext>
              </a:extLst>
            </p:cNvPr>
            <p:cNvSpPr txBox="1"/>
            <p:nvPr/>
          </p:nvSpPr>
          <p:spPr>
            <a:xfrm>
              <a:off x="8266949" y="2734419"/>
              <a:ext cx="1985231" cy="600164"/>
            </a:xfrm>
            <a:prstGeom prst="rect">
              <a:avLst/>
            </a:prstGeom>
            <a:noFill/>
          </p:spPr>
          <p:txBody>
            <a:bodyPr wrap="square">
              <a:spAutoFit/>
            </a:bodyPr>
            <a:lstStyle/>
            <a:p>
              <a:pPr algn="l"/>
              <a:r>
                <a:rPr lang="it-IT" sz="1100" dirty="0">
                  <a:solidFill>
                    <a:srgbClr val="313840"/>
                  </a:solidFill>
                  <a:latin typeface="+mj-lt"/>
                </a:rPr>
                <a:t>Informatica, Elettronica, Telecomunicazioni e macchine per l'ufficio</a:t>
              </a:r>
            </a:p>
          </p:txBody>
        </p:sp>
        <p:pic>
          <p:nvPicPr>
            <p:cNvPr id="26" name="Elemento grafico 5">
              <a:extLst>
                <a:ext uri="{FF2B5EF4-FFF2-40B4-BE49-F238E27FC236}">
                  <a16:creationId xmlns:a16="http://schemas.microsoft.com/office/drawing/2014/main" id="{53C85FCD-E78C-4EE6-A9BA-69E69F949F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04779" y="2816067"/>
              <a:ext cx="462170" cy="462170"/>
            </a:xfrm>
            <a:prstGeom prst="rect">
              <a:avLst/>
            </a:prstGeom>
          </p:spPr>
        </p:pic>
        <p:sp>
          <p:nvSpPr>
            <p:cNvPr id="27" name="CasellaDiTesto 26">
              <a:extLst>
                <a:ext uri="{FF2B5EF4-FFF2-40B4-BE49-F238E27FC236}">
                  <a16:creationId xmlns:a16="http://schemas.microsoft.com/office/drawing/2014/main" id="{C6BF1491-F2C2-4EA8-9818-DBEA7D41BD8D}"/>
                </a:ext>
              </a:extLst>
            </p:cNvPr>
            <p:cNvSpPr txBox="1"/>
            <p:nvPr/>
          </p:nvSpPr>
          <p:spPr>
            <a:xfrm>
              <a:off x="7722964" y="5991150"/>
              <a:ext cx="2376264" cy="525785"/>
            </a:xfrm>
            <a:prstGeom prst="rect">
              <a:avLst/>
            </a:prstGeom>
            <a:noFill/>
          </p:spPr>
          <p:txBody>
            <a:bodyPr wrap="square">
              <a:spAutoFit/>
            </a:bodyPr>
            <a:lstStyle/>
            <a:p>
              <a:pPr>
                <a:spcAft>
                  <a:spcPts val="450"/>
                </a:spcAft>
              </a:pPr>
              <a:r>
                <a:rPr lang="it-IT" sz="1200" b="1" dirty="0">
                  <a:solidFill>
                    <a:schemeClr val="tx1">
                      <a:lumMod val="75000"/>
                      <a:lumOff val="25000"/>
                    </a:schemeClr>
                  </a:solidFill>
                </a:rPr>
                <a:t>Modalità di acquisto</a:t>
              </a:r>
            </a:p>
            <a:p>
              <a:pPr>
                <a:spcAft>
                  <a:spcPts val="450"/>
                </a:spcAft>
              </a:pPr>
              <a:r>
                <a:rPr lang="it-IT" sz="1200" dirty="0">
                  <a:solidFill>
                    <a:schemeClr val="tx1">
                      <a:lumMod val="75000"/>
                      <a:lumOff val="25000"/>
                    </a:schemeClr>
                  </a:solidFill>
                </a:rPr>
                <a:t>Ordine diretto</a:t>
              </a:r>
            </a:p>
          </p:txBody>
        </p:sp>
      </p:grpSp>
      <p:sp>
        <p:nvSpPr>
          <p:cNvPr id="43" name="Rettangolo con angoli arrotondati 2">
            <a:hlinkClick r:id="rId6"/>
            <a:extLst>
              <a:ext uri="{FF2B5EF4-FFF2-40B4-BE49-F238E27FC236}">
                <a16:creationId xmlns:a16="http://schemas.microsoft.com/office/drawing/2014/main" id="{1C3AA89B-4D66-4B30-B43B-5F516D3DD28E}"/>
              </a:ext>
            </a:extLst>
          </p:cNvPr>
          <p:cNvSpPr/>
          <p:nvPr/>
        </p:nvSpPr>
        <p:spPr>
          <a:xfrm>
            <a:off x="7596000" y="828000"/>
            <a:ext cx="1570648" cy="223917"/>
          </a:xfrm>
          <a:prstGeom prst="roundRect">
            <a:avLst>
              <a:gd name="adj" fmla="val 27051"/>
            </a:avLst>
          </a:prstGeom>
          <a:solidFill>
            <a:srgbClr val="AAB9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000" b="1" dirty="0">
                <a:solidFill>
                  <a:schemeClr val="bg1"/>
                </a:solidFill>
              </a:rPr>
              <a:t>CONVENZIONI</a:t>
            </a:r>
            <a:endParaRPr lang="it-IT" sz="1000" b="1" dirty="0">
              <a:highlight>
                <a:srgbClr val="956B9C"/>
              </a:highlight>
            </a:endParaRPr>
          </a:p>
        </p:txBody>
      </p:sp>
    </p:spTree>
    <p:extLst>
      <p:ext uri="{BB962C8B-B14F-4D97-AF65-F5344CB8AC3E}">
        <p14:creationId xmlns:p14="http://schemas.microsoft.com/office/powerpoint/2010/main" val="303044568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36AB56A7-1C4D-43E1-8033-912385B285DA}"/>
              </a:ext>
            </a:extLst>
          </p:cNvPr>
          <p:cNvSpPr>
            <a:spLocks noGrp="1"/>
          </p:cNvSpPr>
          <p:nvPr>
            <p:ph type="title"/>
          </p:nvPr>
        </p:nvSpPr>
        <p:spPr>
          <a:xfrm>
            <a:off x="4482604" y="7005826"/>
            <a:ext cx="5805347" cy="401167"/>
          </a:xfrm>
        </p:spPr>
        <p:txBody>
          <a:bodyPr anchor="t"/>
          <a:lstStyle/>
          <a:p>
            <a:r>
              <a:rPr lang="it-IT" dirty="0"/>
              <a:t>Pc desktop 15 (2/2)</a:t>
            </a:r>
          </a:p>
        </p:txBody>
      </p:sp>
      <p:sp>
        <p:nvSpPr>
          <p:cNvPr id="8" name="CasellaDiTesto 7">
            <a:extLst>
              <a:ext uri="{FF2B5EF4-FFF2-40B4-BE49-F238E27FC236}">
                <a16:creationId xmlns:a16="http://schemas.microsoft.com/office/drawing/2014/main" id="{1AE2C511-57C5-4E83-A1DF-017A6043859B}"/>
              </a:ext>
            </a:extLst>
          </p:cNvPr>
          <p:cNvSpPr txBox="1"/>
          <p:nvPr/>
        </p:nvSpPr>
        <p:spPr>
          <a:xfrm>
            <a:off x="494606" y="900311"/>
            <a:ext cx="502806" cy="584775"/>
          </a:xfrm>
          <a:prstGeom prst="rect">
            <a:avLst/>
          </a:prstGeom>
          <a:noFill/>
        </p:spPr>
        <p:txBody>
          <a:bodyPr wrap="square">
            <a:spAutoFit/>
          </a:bodyPr>
          <a:lstStyle/>
          <a:p>
            <a:r>
              <a:rPr lang="it-IT" sz="1200" b="1" dirty="0">
                <a:solidFill>
                  <a:srgbClr val="313840"/>
                </a:solidFill>
              </a:rPr>
              <a:t>Lotti</a:t>
            </a:r>
          </a:p>
          <a:p>
            <a:pPr algn="ctr">
              <a:spcAft>
                <a:spcPts val="450"/>
              </a:spcAft>
            </a:pPr>
            <a:r>
              <a:rPr lang="it-IT" dirty="0">
                <a:solidFill>
                  <a:srgbClr val="313840"/>
                </a:solidFill>
              </a:rPr>
              <a:t>2</a:t>
            </a:r>
            <a:endParaRPr lang="it-IT" sz="1200" dirty="0">
              <a:solidFill>
                <a:srgbClr val="313840"/>
              </a:solidFill>
            </a:endParaRPr>
          </a:p>
        </p:txBody>
      </p:sp>
      <p:grpSp>
        <p:nvGrpSpPr>
          <p:cNvPr id="44" name="Gruppo 43">
            <a:extLst>
              <a:ext uri="{FF2B5EF4-FFF2-40B4-BE49-F238E27FC236}">
                <a16:creationId xmlns:a16="http://schemas.microsoft.com/office/drawing/2014/main" id="{088B57FC-8439-4592-A902-6E43319EB00B}"/>
              </a:ext>
            </a:extLst>
          </p:cNvPr>
          <p:cNvGrpSpPr/>
          <p:nvPr/>
        </p:nvGrpSpPr>
        <p:grpSpPr>
          <a:xfrm>
            <a:off x="10457552" y="0"/>
            <a:ext cx="74693" cy="7567588"/>
            <a:chOff x="10457552" y="0"/>
            <a:chExt cx="74693" cy="7567588"/>
          </a:xfrm>
          <a:solidFill>
            <a:srgbClr val="AAB964"/>
          </a:solidFill>
        </p:grpSpPr>
        <p:sp>
          <p:nvSpPr>
            <p:cNvPr id="45" name="Rettangolo 44">
              <a:extLst>
                <a:ext uri="{FF2B5EF4-FFF2-40B4-BE49-F238E27FC236}">
                  <a16:creationId xmlns:a16="http://schemas.microsoft.com/office/drawing/2014/main" id="{80D9CB12-EBB9-4560-A18F-A54D6A9CC1D0}"/>
                </a:ext>
              </a:extLst>
            </p:cNvPr>
            <p:cNvSpPr/>
            <p:nvPr/>
          </p:nvSpPr>
          <p:spPr>
            <a:xfrm>
              <a:off x="10457552" y="0"/>
              <a:ext cx="74693" cy="52927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6" name="Rettangolo 45">
              <a:extLst>
                <a:ext uri="{FF2B5EF4-FFF2-40B4-BE49-F238E27FC236}">
                  <a16:creationId xmlns:a16="http://schemas.microsoft.com/office/drawing/2014/main" id="{B3E838E0-1420-4757-B357-AB86137B9FE2}"/>
                </a:ext>
              </a:extLst>
            </p:cNvPr>
            <p:cNvSpPr/>
            <p:nvPr/>
          </p:nvSpPr>
          <p:spPr>
            <a:xfrm>
              <a:off x="10457552" y="7296323"/>
              <a:ext cx="74693" cy="27126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aphicFrame>
        <p:nvGraphicFramePr>
          <p:cNvPr id="62" name="Tabella 61">
            <a:extLst>
              <a:ext uri="{FF2B5EF4-FFF2-40B4-BE49-F238E27FC236}">
                <a16:creationId xmlns:a16="http://schemas.microsoft.com/office/drawing/2014/main" id="{7F6A6757-11AB-46E6-A301-6E698D345442}"/>
              </a:ext>
            </a:extLst>
          </p:cNvPr>
          <p:cNvGraphicFramePr>
            <a:graphicFrameLocks noGrp="1"/>
          </p:cNvGraphicFramePr>
          <p:nvPr>
            <p:extLst/>
          </p:nvPr>
        </p:nvGraphicFramePr>
        <p:xfrm>
          <a:off x="450157" y="1620000"/>
          <a:ext cx="9830794" cy="994920"/>
        </p:xfrm>
        <a:graphic>
          <a:graphicData uri="http://schemas.openxmlformats.org/drawingml/2006/table">
            <a:tbl>
              <a:tblPr bandRow="1">
                <a:tableStyleId>{2D5ABB26-0587-4C30-8999-92F81FD0307C}</a:tableStyleId>
              </a:tblPr>
              <a:tblGrid>
                <a:gridCol w="576063">
                  <a:extLst>
                    <a:ext uri="{9D8B030D-6E8A-4147-A177-3AD203B41FA5}">
                      <a16:colId xmlns:a16="http://schemas.microsoft.com/office/drawing/2014/main" val="20000"/>
                    </a:ext>
                  </a:extLst>
                </a:gridCol>
                <a:gridCol w="3960440">
                  <a:extLst>
                    <a:ext uri="{9D8B030D-6E8A-4147-A177-3AD203B41FA5}">
                      <a16:colId xmlns:a16="http://schemas.microsoft.com/office/drawing/2014/main" val="20001"/>
                    </a:ext>
                  </a:extLst>
                </a:gridCol>
                <a:gridCol w="988833">
                  <a:extLst>
                    <a:ext uri="{9D8B030D-6E8A-4147-A177-3AD203B41FA5}">
                      <a16:colId xmlns:a16="http://schemas.microsoft.com/office/drawing/2014/main" val="20002"/>
                    </a:ext>
                  </a:extLst>
                </a:gridCol>
                <a:gridCol w="932849">
                  <a:extLst>
                    <a:ext uri="{9D8B030D-6E8A-4147-A177-3AD203B41FA5}">
                      <a16:colId xmlns:a16="http://schemas.microsoft.com/office/drawing/2014/main" val="20003"/>
                    </a:ext>
                  </a:extLst>
                </a:gridCol>
                <a:gridCol w="670606">
                  <a:extLst>
                    <a:ext uri="{9D8B030D-6E8A-4147-A177-3AD203B41FA5}">
                      <a16:colId xmlns:a16="http://schemas.microsoft.com/office/drawing/2014/main" val="2670798473"/>
                    </a:ext>
                  </a:extLst>
                </a:gridCol>
                <a:gridCol w="2702003">
                  <a:extLst>
                    <a:ext uri="{9D8B030D-6E8A-4147-A177-3AD203B41FA5}">
                      <a16:colId xmlns:a16="http://schemas.microsoft.com/office/drawing/2014/main" val="20004"/>
                    </a:ext>
                  </a:extLst>
                </a:gridCol>
              </a:tblGrid>
              <a:tr h="243084">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Lotto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Descrizione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Attivazione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Scadenza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it-IT" sz="1100" b="1" noProof="0" dirty="0">
                          <a:solidFill>
                            <a:srgbClr val="404040"/>
                          </a:solidFill>
                          <a:latin typeface="+mn-lt"/>
                        </a:rPr>
                        <a:t>Stato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Fornitori</a:t>
                      </a:r>
                      <a:endParaRPr lang="it-IT" sz="1100" b="0" dirty="0">
                        <a:solidFill>
                          <a:srgbClr val="404040"/>
                        </a:solidFill>
                        <a:latin typeface="+mn-lt"/>
                      </a:endParaRPr>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50856">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algn="ctr"/>
                      <a:r>
                        <a:rPr lang="it-IT" sz="1800" b="1" dirty="0">
                          <a:solidFill>
                            <a:srgbClr val="821B4C"/>
                          </a:solidFill>
                          <a:latin typeface="+mn-lt"/>
                        </a:rPr>
                        <a:t>1</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Fornitura in acquisto di personal computer desktop compatti tipo A e dei relativi servizi connessi</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03/09/2021</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31/12/2022</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l" defTabSz="497937" rtl="0" eaLnBrk="1" fontAlgn="auto" latinLnBrk="0" hangingPunct="1">
                        <a:lnSpc>
                          <a:spcPct val="100000"/>
                        </a:lnSpc>
                        <a:spcBef>
                          <a:spcPts val="0"/>
                        </a:spcBef>
                        <a:spcAft>
                          <a:spcPts val="0"/>
                        </a:spcAft>
                        <a:buClrTx/>
                        <a:buSzTx/>
                        <a:buFontTx/>
                        <a:buNone/>
                        <a:tabLst/>
                        <a:defRPr/>
                      </a:pPr>
                      <a:endParaRPr lang="it-IT" sz="1200" kern="1200" dirty="0">
                        <a:solidFill>
                          <a:schemeClr val="tx2"/>
                        </a:solidFill>
                        <a:effectLst/>
                        <a:latin typeface="Calibri" panose="020F0502020204030204" pitchFamily="34" charset="0"/>
                        <a:ea typeface="Calibri" panose="020F0502020204030204" pitchFamily="34" charset="0"/>
                        <a:cs typeface="+mn-cs"/>
                      </a:endParaRPr>
                    </a:p>
                  </a:txBody>
                  <a:tcPr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177800" marR="0" lvl="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ITALWARE S.R.L.</a:t>
                      </a:r>
                    </a:p>
                  </a:txBody>
                  <a:tcPr marL="0" marR="0" marT="0"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0856">
                <a:tc>
                  <a:txBody>
                    <a:bodyPr/>
                    <a:lstStyle/>
                    <a:p>
                      <a:pPr algn="ctr"/>
                      <a:r>
                        <a:rPr lang="it-IT" sz="1800" b="1" dirty="0">
                          <a:solidFill>
                            <a:srgbClr val="821B4C"/>
                          </a:solidFill>
                          <a:latin typeface="+mn-lt"/>
                        </a:rPr>
                        <a:t>2</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Fornitura in acquisto di personal computer desktop compatti tipo B e dei relativi servizi connessi</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30/11/2017</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17/04/2018</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97937" rtl="0" eaLnBrk="1" fontAlgn="auto" latinLnBrk="0" hangingPunct="1">
                        <a:lnSpc>
                          <a:spcPct val="100000"/>
                        </a:lnSpc>
                        <a:spcBef>
                          <a:spcPts val="0"/>
                        </a:spcBef>
                        <a:spcAft>
                          <a:spcPts val="0"/>
                        </a:spcAft>
                        <a:buClrTx/>
                        <a:buSzTx/>
                        <a:buFontTx/>
                        <a:buNone/>
                        <a:tabLst/>
                        <a:defRPr/>
                      </a:pPr>
                      <a:endParaRPr lang="it-IT" sz="1200" kern="1200" dirty="0">
                        <a:solidFill>
                          <a:schemeClr val="tx2"/>
                        </a:solidFill>
                        <a:effectLst/>
                        <a:latin typeface="Calibri" panose="020F0502020204030204" pitchFamily="34" charset="0"/>
                        <a:ea typeface="Calibri" panose="020F0502020204030204" pitchFamily="34" charset="0"/>
                        <a:cs typeface="+mn-cs"/>
                      </a:endParaRPr>
                    </a:p>
                  </a:txBody>
                  <a:tcPr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177800" marR="0" lvl="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ITALWARE S.R.L.</a:t>
                      </a:r>
                    </a:p>
                  </a:txBody>
                  <a:tcPr marL="0" marR="0" marT="0"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7469364"/>
                  </a:ext>
                </a:extLst>
              </a:tr>
            </a:tbl>
          </a:graphicData>
        </a:graphic>
      </p:graphicFrame>
      <p:pic>
        <p:nvPicPr>
          <p:cNvPr id="63" name="Picture 4">
            <a:extLst>
              <a:ext uri="{FF2B5EF4-FFF2-40B4-BE49-F238E27FC236}">
                <a16:creationId xmlns:a16="http://schemas.microsoft.com/office/drawing/2014/main" id="{4865E429-E10C-4D44-8C18-02165A02A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6900" y="1965361"/>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38" name="CasellaDiTesto 37">
            <a:extLst>
              <a:ext uri="{FF2B5EF4-FFF2-40B4-BE49-F238E27FC236}">
                <a16:creationId xmlns:a16="http://schemas.microsoft.com/office/drawing/2014/main" id="{37586D21-BA75-42A3-827F-342EA1B5BA97}"/>
              </a:ext>
            </a:extLst>
          </p:cNvPr>
          <p:cNvSpPr txBox="1"/>
          <p:nvPr/>
        </p:nvSpPr>
        <p:spPr>
          <a:xfrm>
            <a:off x="1422415" y="1149810"/>
            <a:ext cx="1944216" cy="246221"/>
          </a:xfrm>
          <a:prstGeom prst="rect">
            <a:avLst/>
          </a:prstGeom>
          <a:noFill/>
        </p:spPr>
        <p:txBody>
          <a:bodyPr wrap="square">
            <a:spAutoFit/>
          </a:bodyPr>
          <a:lstStyle/>
          <a:p>
            <a:r>
              <a:rPr lang="it-IT" sz="1000" b="1" dirty="0">
                <a:solidFill>
                  <a:srgbClr val="404040"/>
                </a:solidFill>
                <a:latin typeface="+mn-lt"/>
              </a:rPr>
              <a:t>MERCEOLOGICI</a:t>
            </a:r>
            <a:endParaRPr lang="it-IT" sz="1000" b="1" dirty="0"/>
          </a:p>
        </p:txBody>
      </p:sp>
      <p:grpSp>
        <p:nvGrpSpPr>
          <p:cNvPr id="39" name="Gruppo 38">
            <a:extLst>
              <a:ext uri="{FF2B5EF4-FFF2-40B4-BE49-F238E27FC236}">
                <a16:creationId xmlns:a16="http://schemas.microsoft.com/office/drawing/2014/main" id="{5B40962C-2E54-4C9F-B5B8-E16DDA3BD256}"/>
              </a:ext>
            </a:extLst>
          </p:cNvPr>
          <p:cNvGrpSpPr/>
          <p:nvPr/>
        </p:nvGrpSpPr>
        <p:grpSpPr>
          <a:xfrm>
            <a:off x="1180279" y="1172497"/>
            <a:ext cx="188236" cy="200846"/>
            <a:chOff x="3060700" y="4723156"/>
            <a:chExt cx="1401951" cy="1495873"/>
          </a:xfrm>
        </p:grpSpPr>
        <p:sp>
          <p:nvSpPr>
            <p:cNvPr id="41" name="Elemento grafico 41">
              <a:extLst>
                <a:ext uri="{FF2B5EF4-FFF2-40B4-BE49-F238E27FC236}">
                  <a16:creationId xmlns:a16="http://schemas.microsoft.com/office/drawing/2014/main" id="{D55AB854-B6B2-456D-B415-7A05C0B5255D}"/>
                </a:ext>
              </a:extLst>
            </p:cNvPr>
            <p:cNvSpPr/>
            <p:nvPr/>
          </p:nvSpPr>
          <p:spPr>
            <a:xfrm>
              <a:off x="3060700" y="4723156"/>
              <a:ext cx="1401951" cy="1495873"/>
            </a:xfrm>
            <a:custGeom>
              <a:avLst/>
              <a:gdLst>
                <a:gd name="connsiteX0" fmla="*/ 1389682 w 1401951"/>
                <a:gd name="connsiteY0" fmla="*/ 330258 h 1495873"/>
                <a:gd name="connsiteX1" fmla="*/ 710470 w 1401951"/>
                <a:gd name="connsiteY1" fmla="*/ 2191 h 1495873"/>
                <a:gd name="connsiteX2" fmla="*/ 691482 w 1401951"/>
                <a:gd name="connsiteY2" fmla="*/ 2191 h 1495873"/>
                <a:gd name="connsiteX3" fmla="*/ 12270 w 1401951"/>
                <a:gd name="connsiteY3" fmla="*/ 330258 h 1495873"/>
                <a:gd name="connsiteX4" fmla="*/ 0 w 1401951"/>
                <a:gd name="connsiteY4" fmla="*/ 350123 h 1495873"/>
                <a:gd name="connsiteX5" fmla="*/ 0 w 1401951"/>
                <a:gd name="connsiteY5" fmla="*/ 1146188 h 1495873"/>
                <a:gd name="connsiteX6" fmla="*/ 12270 w 1401951"/>
                <a:gd name="connsiteY6" fmla="*/ 1166054 h 1495873"/>
                <a:gd name="connsiteX7" fmla="*/ 691482 w 1401951"/>
                <a:gd name="connsiteY7" fmla="*/ 1493828 h 1495873"/>
                <a:gd name="connsiteX8" fmla="*/ 701122 w 1401951"/>
                <a:gd name="connsiteY8" fmla="*/ 1495873 h 1495873"/>
                <a:gd name="connsiteX9" fmla="*/ 710762 w 1401951"/>
                <a:gd name="connsiteY9" fmla="*/ 1493828 h 1495873"/>
                <a:gd name="connsiteX10" fmla="*/ 1389682 w 1401951"/>
                <a:gd name="connsiteY10" fmla="*/ 1165762 h 1495873"/>
                <a:gd name="connsiteX11" fmla="*/ 1401952 w 1401951"/>
                <a:gd name="connsiteY11" fmla="*/ 1145896 h 1495873"/>
                <a:gd name="connsiteX12" fmla="*/ 1401952 w 1401951"/>
                <a:gd name="connsiteY12" fmla="*/ 349831 h 1495873"/>
                <a:gd name="connsiteX13" fmla="*/ 1389682 w 1401951"/>
                <a:gd name="connsiteY13" fmla="*/ 330258 h 1495873"/>
                <a:gd name="connsiteX14" fmla="*/ 701122 w 1401951"/>
                <a:gd name="connsiteY14" fmla="*/ 46303 h 1495873"/>
                <a:gd name="connsiteX15" fmla="*/ 1329795 w 1401951"/>
                <a:gd name="connsiteY15" fmla="*/ 349831 h 1495873"/>
                <a:gd name="connsiteX16" fmla="*/ 1147503 w 1401951"/>
                <a:gd name="connsiteY16" fmla="*/ 437763 h 1495873"/>
                <a:gd name="connsiteX17" fmla="*/ 1143705 w 1401951"/>
                <a:gd name="connsiteY17" fmla="*/ 435426 h 1495873"/>
                <a:gd name="connsiteX18" fmla="*/ 519415 w 1401951"/>
                <a:gd name="connsiteY18" fmla="*/ 134236 h 1495873"/>
                <a:gd name="connsiteX19" fmla="*/ 701122 w 1401951"/>
                <a:gd name="connsiteY19" fmla="*/ 46303 h 1495873"/>
                <a:gd name="connsiteX20" fmla="*/ 469752 w 1401951"/>
                <a:gd name="connsiteY20" fmla="*/ 158775 h 1495873"/>
                <a:gd name="connsiteX21" fmla="*/ 1097548 w 1401951"/>
                <a:gd name="connsiteY21" fmla="*/ 461718 h 1495873"/>
                <a:gd name="connsiteX22" fmla="*/ 969009 w 1401951"/>
                <a:gd name="connsiteY22" fmla="*/ 523651 h 1495873"/>
                <a:gd name="connsiteX23" fmla="*/ 341505 w 1401951"/>
                <a:gd name="connsiteY23" fmla="*/ 221000 h 1495873"/>
                <a:gd name="connsiteX24" fmla="*/ 469752 w 1401951"/>
                <a:gd name="connsiteY24" fmla="*/ 158775 h 1495873"/>
                <a:gd name="connsiteX25" fmla="*/ 1112447 w 1401951"/>
                <a:gd name="connsiteY25" fmla="*/ 503493 h 1495873"/>
                <a:gd name="connsiteX26" fmla="*/ 1112447 w 1401951"/>
                <a:gd name="connsiteY26" fmla="*/ 732819 h 1495873"/>
                <a:gd name="connsiteX27" fmla="*/ 992380 w 1401951"/>
                <a:gd name="connsiteY27" fmla="*/ 790661 h 1495873"/>
                <a:gd name="connsiteX28" fmla="*/ 992380 w 1401951"/>
                <a:gd name="connsiteY28" fmla="*/ 561336 h 1495873"/>
                <a:gd name="connsiteX29" fmla="*/ 1112447 w 1401951"/>
                <a:gd name="connsiteY29" fmla="*/ 503493 h 1495873"/>
                <a:gd name="connsiteX30" fmla="*/ 1358132 w 1401951"/>
                <a:gd name="connsiteY30" fmla="*/ 1132458 h 1495873"/>
                <a:gd name="connsiteX31" fmla="*/ 722740 w 1401951"/>
                <a:gd name="connsiteY31" fmla="*/ 1439199 h 1495873"/>
                <a:gd name="connsiteX32" fmla="*/ 722740 w 1401951"/>
                <a:gd name="connsiteY32" fmla="*/ 691628 h 1495873"/>
                <a:gd name="connsiteX33" fmla="*/ 874358 w 1401951"/>
                <a:gd name="connsiteY33" fmla="*/ 618594 h 1495873"/>
                <a:gd name="connsiteX34" fmla="*/ 884582 w 1401951"/>
                <a:gd name="connsiteY34" fmla="*/ 589381 h 1495873"/>
                <a:gd name="connsiteX35" fmla="*/ 855369 w 1401951"/>
                <a:gd name="connsiteY35" fmla="*/ 579156 h 1495873"/>
                <a:gd name="connsiteX36" fmla="*/ 701122 w 1401951"/>
                <a:gd name="connsiteY36" fmla="*/ 653358 h 1495873"/>
                <a:gd name="connsiteX37" fmla="*/ 640358 w 1401951"/>
                <a:gd name="connsiteY37" fmla="*/ 624145 h 1495873"/>
                <a:gd name="connsiteX38" fmla="*/ 611145 w 1401951"/>
                <a:gd name="connsiteY38" fmla="*/ 634369 h 1495873"/>
                <a:gd name="connsiteX39" fmla="*/ 621369 w 1401951"/>
                <a:gd name="connsiteY39" fmla="*/ 663583 h 1495873"/>
                <a:gd name="connsiteX40" fmla="*/ 679212 w 1401951"/>
                <a:gd name="connsiteY40" fmla="*/ 691628 h 1495873"/>
                <a:gd name="connsiteX41" fmla="*/ 679212 w 1401951"/>
                <a:gd name="connsiteY41" fmla="*/ 1439199 h 1495873"/>
                <a:gd name="connsiteX42" fmla="*/ 43820 w 1401951"/>
                <a:gd name="connsiteY42" fmla="*/ 1132458 h 1495873"/>
                <a:gd name="connsiteX43" fmla="*/ 43820 w 1401951"/>
                <a:gd name="connsiteY43" fmla="*/ 384887 h 1495873"/>
                <a:gd name="connsiteX44" fmla="*/ 527594 w 1401951"/>
                <a:gd name="connsiteY44" fmla="*/ 618302 h 1495873"/>
                <a:gd name="connsiteX45" fmla="*/ 537235 w 1401951"/>
                <a:gd name="connsiteY45" fmla="*/ 620347 h 1495873"/>
                <a:gd name="connsiteX46" fmla="*/ 557100 w 1401951"/>
                <a:gd name="connsiteY46" fmla="*/ 608077 h 1495873"/>
                <a:gd name="connsiteX47" fmla="*/ 546875 w 1401951"/>
                <a:gd name="connsiteY47" fmla="*/ 578864 h 1495873"/>
                <a:gd name="connsiteX48" fmla="*/ 72449 w 1401951"/>
                <a:gd name="connsiteY48" fmla="*/ 349831 h 1495873"/>
                <a:gd name="connsiteX49" fmla="*/ 290089 w 1401951"/>
                <a:gd name="connsiteY49" fmla="*/ 244662 h 1495873"/>
                <a:gd name="connsiteX50" fmla="*/ 948268 w 1401951"/>
                <a:gd name="connsiteY50" fmla="*/ 562504 h 1495873"/>
                <a:gd name="connsiteX51" fmla="*/ 948560 w 1401951"/>
                <a:gd name="connsiteY51" fmla="*/ 562797 h 1495873"/>
                <a:gd name="connsiteX52" fmla="*/ 948560 w 1401951"/>
                <a:gd name="connsiteY52" fmla="*/ 825717 h 1495873"/>
                <a:gd name="connsiteX53" fmla="*/ 958784 w 1401951"/>
                <a:gd name="connsiteY53" fmla="*/ 844414 h 1495873"/>
                <a:gd name="connsiteX54" fmla="*/ 970470 w 1401951"/>
                <a:gd name="connsiteY54" fmla="*/ 847627 h 1495873"/>
                <a:gd name="connsiteX55" fmla="*/ 980110 w 1401951"/>
                <a:gd name="connsiteY55" fmla="*/ 845582 h 1495873"/>
                <a:gd name="connsiteX56" fmla="*/ 1143997 w 1401951"/>
                <a:gd name="connsiteY56" fmla="*/ 766414 h 1495873"/>
                <a:gd name="connsiteX57" fmla="*/ 1156267 w 1401951"/>
                <a:gd name="connsiteY57" fmla="*/ 746549 h 1495873"/>
                <a:gd name="connsiteX58" fmla="*/ 1156267 w 1401951"/>
                <a:gd name="connsiteY58" fmla="*/ 482167 h 1495873"/>
                <a:gd name="connsiteX59" fmla="*/ 1358424 w 1401951"/>
                <a:gd name="connsiteY59" fmla="*/ 384595 h 1495873"/>
                <a:gd name="connsiteX60" fmla="*/ 1358132 w 1401951"/>
                <a:gd name="connsiteY60" fmla="*/ 1132458 h 1495873"/>
                <a:gd name="connsiteX61" fmla="*/ 1358132 w 1401951"/>
                <a:gd name="connsiteY61" fmla="*/ 1132458 h 149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01951" h="1495873">
                  <a:moveTo>
                    <a:pt x="1389682" y="330258"/>
                  </a:moveTo>
                  <a:lnTo>
                    <a:pt x="710470" y="2191"/>
                  </a:lnTo>
                  <a:cubicBezTo>
                    <a:pt x="704336" y="-730"/>
                    <a:pt x="697324" y="-730"/>
                    <a:pt x="691482" y="2191"/>
                  </a:cubicBezTo>
                  <a:lnTo>
                    <a:pt x="12270" y="330258"/>
                  </a:lnTo>
                  <a:cubicBezTo>
                    <a:pt x="4674" y="334055"/>
                    <a:pt x="0" y="341651"/>
                    <a:pt x="0" y="350123"/>
                  </a:cubicBezTo>
                  <a:lnTo>
                    <a:pt x="0" y="1146188"/>
                  </a:lnTo>
                  <a:cubicBezTo>
                    <a:pt x="0" y="1154660"/>
                    <a:pt x="4674" y="1162256"/>
                    <a:pt x="12270" y="1166054"/>
                  </a:cubicBezTo>
                  <a:lnTo>
                    <a:pt x="691482" y="1493828"/>
                  </a:lnTo>
                  <a:cubicBezTo>
                    <a:pt x="694403" y="1495289"/>
                    <a:pt x="697616" y="1495873"/>
                    <a:pt x="701122" y="1495873"/>
                  </a:cubicBezTo>
                  <a:cubicBezTo>
                    <a:pt x="704336" y="1495873"/>
                    <a:pt x="707549" y="1495289"/>
                    <a:pt x="710762" y="1493828"/>
                  </a:cubicBezTo>
                  <a:lnTo>
                    <a:pt x="1389682" y="1165762"/>
                  </a:lnTo>
                  <a:cubicBezTo>
                    <a:pt x="1397278" y="1161964"/>
                    <a:pt x="1401952" y="1154368"/>
                    <a:pt x="1401952" y="1145896"/>
                  </a:cubicBezTo>
                  <a:lnTo>
                    <a:pt x="1401952" y="349831"/>
                  </a:lnTo>
                  <a:cubicBezTo>
                    <a:pt x="1401952" y="341359"/>
                    <a:pt x="1397278" y="333763"/>
                    <a:pt x="1389682" y="330258"/>
                  </a:cubicBezTo>
                  <a:close/>
                  <a:moveTo>
                    <a:pt x="701122" y="46303"/>
                  </a:moveTo>
                  <a:lnTo>
                    <a:pt x="1329795" y="349831"/>
                  </a:lnTo>
                  <a:lnTo>
                    <a:pt x="1147503" y="437763"/>
                  </a:lnTo>
                  <a:cubicBezTo>
                    <a:pt x="1146335" y="436887"/>
                    <a:pt x="1145166" y="436010"/>
                    <a:pt x="1143705" y="435426"/>
                  </a:cubicBezTo>
                  <a:lnTo>
                    <a:pt x="519415" y="134236"/>
                  </a:lnTo>
                  <a:lnTo>
                    <a:pt x="701122" y="46303"/>
                  </a:lnTo>
                  <a:close/>
                  <a:moveTo>
                    <a:pt x="469752" y="158775"/>
                  </a:moveTo>
                  <a:lnTo>
                    <a:pt x="1097548" y="461718"/>
                  </a:lnTo>
                  <a:lnTo>
                    <a:pt x="969009" y="523651"/>
                  </a:lnTo>
                  <a:lnTo>
                    <a:pt x="341505" y="221000"/>
                  </a:lnTo>
                  <a:lnTo>
                    <a:pt x="469752" y="158775"/>
                  </a:lnTo>
                  <a:close/>
                  <a:moveTo>
                    <a:pt x="1112447" y="503493"/>
                  </a:moveTo>
                  <a:lnTo>
                    <a:pt x="1112447" y="732819"/>
                  </a:lnTo>
                  <a:lnTo>
                    <a:pt x="992380" y="790661"/>
                  </a:lnTo>
                  <a:lnTo>
                    <a:pt x="992380" y="561336"/>
                  </a:lnTo>
                  <a:lnTo>
                    <a:pt x="1112447" y="503493"/>
                  </a:lnTo>
                  <a:close/>
                  <a:moveTo>
                    <a:pt x="1358132" y="1132458"/>
                  </a:moveTo>
                  <a:lnTo>
                    <a:pt x="722740" y="1439199"/>
                  </a:lnTo>
                  <a:lnTo>
                    <a:pt x="722740" y="691628"/>
                  </a:lnTo>
                  <a:lnTo>
                    <a:pt x="874358" y="618594"/>
                  </a:lnTo>
                  <a:cubicBezTo>
                    <a:pt x="885167" y="613336"/>
                    <a:pt x="889841" y="600190"/>
                    <a:pt x="884582" y="589381"/>
                  </a:cubicBezTo>
                  <a:cubicBezTo>
                    <a:pt x="879324" y="578572"/>
                    <a:pt x="866178" y="573898"/>
                    <a:pt x="855369" y="579156"/>
                  </a:cubicBezTo>
                  <a:lnTo>
                    <a:pt x="701122" y="653358"/>
                  </a:lnTo>
                  <a:lnTo>
                    <a:pt x="640358" y="624145"/>
                  </a:lnTo>
                  <a:cubicBezTo>
                    <a:pt x="629549" y="618886"/>
                    <a:pt x="616403" y="623560"/>
                    <a:pt x="611145" y="634369"/>
                  </a:cubicBezTo>
                  <a:cubicBezTo>
                    <a:pt x="605886" y="645178"/>
                    <a:pt x="610560" y="658324"/>
                    <a:pt x="621369" y="663583"/>
                  </a:cubicBezTo>
                  <a:lnTo>
                    <a:pt x="679212" y="691628"/>
                  </a:lnTo>
                  <a:lnTo>
                    <a:pt x="679212" y="1439199"/>
                  </a:lnTo>
                  <a:lnTo>
                    <a:pt x="43820" y="1132458"/>
                  </a:lnTo>
                  <a:lnTo>
                    <a:pt x="43820" y="384887"/>
                  </a:lnTo>
                  <a:lnTo>
                    <a:pt x="527594" y="618302"/>
                  </a:lnTo>
                  <a:cubicBezTo>
                    <a:pt x="530808" y="619763"/>
                    <a:pt x="534021" y="620347"/>
                    <a:pt x="537235" y="620347"/>
                  </a:cubicBezTo>
                  <a:cubicBezTo>
                    <a:pt x="545415" y="620347"/>
                    <a:pt x="553302" y="615673"/>
                    <a:pt x="557100" y="608077"/>
                  </a:cubicBezTo>
                  <a:cubicBezTo>
                    <a:pt x="562358" y="597268"/>
                    <a:pt x="557684" y="584122"/>
                    <a:pt x="546875" y="578864"/>
                  </a:cubicBezTo>
                  <a:lnTo>
                    <a:pt x="72449" y="349831"/>
                  </a:lnTo>
                  <a:lnTo>
                    <a:pt x="290089" y="244662"/>
                  </a:lnTo>
                  <a:lnTo>
                    <a:pt x="948268" y="562504"/>
                  </a:lnTo>
                  <a:cubicBezTo>
                    <a:pt x="948268" y="562504"/>
                    <a:pt x="948560" y="562797"/>
                    <a:pt x="948560" y="562797"/>
                  </a:cubicBezTo>
                  <a:lnTo>
                    <a:pt x="948560" y="825717"/>
                  </a:lnTo>
                  <a:cubicBezTo>
                    <a:pt x="948560" y="833313"/>
                    <a:pt x="952357" y="840324"/>
                    <a:pt x="958784" y="844414"/>
                  </a:cubicBezTo>
                  <a:cubicBezTo>
                    <a:pt x="962290" y="846751"/>
                    <a:pt x="966380" y="847627"/>
                    <a:pt x="970470" y="847627"/>
                  </a:cubicBezTo>
                  <a:cubicBezTo>
                    <a:pt x="973683" y="847627"/>
                    <a:pt x="976897" y="847043"/>
                    <a:pt x="980110" y="845582"/>
                  </a:cubicBezTo>
                  <a:lnTo>
                    <a:pt x="1143997" y="766414"/>
                  </a:lnTo>
                  <a:cubicBezTo>
                    <a:pt x="1151593" y="762616"/>
                    <a:pt x="1156267" y="755021"/>
                    <a:pt x="1156267" y="746549"/>
                  </a:cubicBezTo>
                  <a:lnTo>
                    <a:pt x="1156267" y="482167"/>
                  </a:lnTo>
                  <a:lnTo>
                    <a:pt x="1358424" y="384595"/>
                  </a:lnTo>
                  <a:lnTo>
                    <a:pt x="1358132" y="1132458"/>
                  </a:lnTo>
                  <a:lnTo>
                    <a:pt x="1358132" y="1132458"/>
                  </a:lnTo>
                  <a:close/>
                </a:path>
              </a:pathLst>
            </a:custGeom>
            <a:solidFill>
              <a:srgbClr val="313840"/>
            </a:solidFill>
            <a:ln w="2917" cap="flat">
              <a:noFill/>
              <a:prstDash val="solid"/>
              <a:miter/>
            </a:ln>
          </p:spPr>
          <p:txBody>
            <a:bodyPr rtlCol="0" anchor="ctr"/>
            <a:lstStyle/>
            <a:p>
              <a:endParaRPr lang="it-IT"/>
            </a:p>
          </p:txBody>
        </p:sp>
        <p:sp>
          <p:nvSpPr>
            <p:cNvPr id="42" name="Elemento grafico 41">
              <a:extLst>
                <a:ext uri="{FF2B5EF4-FFF2-40B4-BE49-F238E27FC236}">
                  <a16:creationId xmlns:a16="http://schemas.microsoft.com/office/drawing/2014/main" id="{D55AB854-B6B2-456D-B415-7A05C0B5255D}"/>
                </a:ext>
              </a:extLst>
            </p:cNvPr>
            <p:cNvSpPr/>
            <p:nvPr/>
          </p:nvSpPr>
          <p:spPr>
            <a:xfrm>
              <a:off x="3154355" y="5720237"/>
              <a:ext cx="143495" cy="91849"/>
            </a:xfrm>
            <a:custGeom>
              <a:avLst/>
              <a:gdLst>
                <a:gd name="connsiteX0" fmla="*/ 130995 w 143495"/>
                <a:gd name="connsiteY0" fmla="*/ 50366 h 91849"/>
                <a:gd name="connsiteX1" fmla="*/ 31378 w 143495"/>
                <a:gd name="connsiteY1" fmla="*/ 2164 h 91849"/>
                <a:gd name="connsiteX2" fmla="*/ 2164 w 143495"/>
                <a:gd name="connsiteY2" fmla="*/ 12389 h 91849"/>
                <a:gd name="connsiteX3" fmla="*/ 12389 w 143495"/>
                <a:gd name="connsiteY3" fmla="*/ 41602 h 91849"/>
                <a:gd name="connsiteX4" fmla="*/ 112007 w 143495"/>
                <a:gd name="connsiteY4" fmla="*/ 89805 h 91849"/>
                <a:gd name="connsiteX5" fmla="*/ 121647 w 143495"/>
                <a:gd name="connsiteY5" fmla="*/ 91850 h 91849"/>
                <a:gd name="connsiteX6" fmla="*/ 141512 w 143495"/>
                <a:gd name="connsiteY6" fmla="*/ 79580 h 91849"/>
                <a:gd name="connsiteX7" fmla="*/ 130995 w 143495"/>
                <a:gd name="connsiteY7" fmla="*/ 50366 h 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495" h="91849">
                  <a:moveTo>
                    <a:pt x="130995" y="50366"/>
                  </a:moveTo>
                  <a:lnTo>
                    <a:pt x="31378" y="2164"/>
                  </a:lnTo>
                  <a:cubicBezTo>
                    <a:pt x="20569" y="-3094"/>
                    <a:pt x="7423" y="1580"/>
                    <a:pt x="2164" y="12389"/>
                  </a:cubicBezTo>
                  <a:cubicBezTo>
                    <a:pt x="-3094" y="23198"/>
                    <a:pt x="1580" y="36344"/>
                    <a:pt x="12389" y="41602"/>
                  </a:cubicBezTo>
                  <a:lnTo>
                    <a:pt x="112007" y="89805"/>
                  </a:lnTo>
                  <a:cubicBezTo>
                    <a:pt x="115220" y="91265"/>
                    <a:pt x="118434" y="91850"/>
                    <a:pt x="121647" y="91850"/>
                  </a:cubicBezTo>
                  <a:cubicBezTo>
                    <a:pt x="129827" y="91850"/>
                    <a:pt x="137715" y="87175"/>
                    <a:pt x="141512" y="79580"/>
                  </a:cubicBezTo>
                  <a:cubicBezTo>
                    <a:pt x="146479" y="68771"/>
                    <a:pt x="141804" y="55625"/>
                    <a:pt x="130995" y="50366"/>
                  </a:cubicBezTo>
                  <a:close/>
                </a:path>
              </a:pathLst>
            </a:custGeom>
            <a:solidFill>
              <a:srgbClr val="313840"/>
            </a:solidFill>
            <a:ln w="2917" cap="flat">
              <a:noFill/>
              <a:prstDash val="solid"/>
              <a:miter/>
            </a:ln>
          </p:spPr>
          <p:txBody>
            <a:bodyPr rtlCol="0" anchor="ctr"/>
            <a:lstStyle/>
            <a:p>
              <a:endParaRPr lang="it-IT"/>
            </a:p>
          </p:txBody>
        </p:sp>
        <p:sp>
          <p:nvSpPr>
            <p:cNvPr id="47" name="Elemento grafico 41">
              <a:extLst>
                <a:ext uri="{FF2B5EF4-FFF2-40B4-BE49-F238E27FC236}">
                  <a16:creationId xmlns:a16="http://schemas.microsoft.com/office/drawing/2014/main" id="{D55AB854-B6B2-456D-B415-7A05C0B5255D}"/>
                </a:ext>
              </a:extLst>
            </p:cNvPr>
            <p:cNvSpPr/>
            <p:nvPr/>
          </p:nvSpPr>
          <p:spPr>
            <a:xfrm>
              <a:off x="3154355" y="5616237"/>
              <a:ext cx="235225" cy="135961"/>
            </a:xfrm>
            <a:custGeom>
              <a:avLst/>
              <a:gdLst>
                <a:gd name="connsiteX0" fmla="*/ 222726 w 235225"/>
                <a:gd name="connsiteY0" fmla="*/ 94479 h 135961"/>
                <a:gd name="connsiteX1" fmla="*/ 31378 w 235225"/>
                <a:gd name="connsiteY1" fmla="*/ 2164 h 135961"/>
                <a:gd name="connsiteX2" fmla="*/ 2164 w 235225"/>
                <a:gd name="connsiteY2" fmla="*/ 12389 h 135961"/>
                <a:gd name="connsiteX3" fmla="*/ 12389 w 235225"/>
                <a:gd name="connsiteY3" fmla="*/ 41602 h 135961"/>
                <a:gd name="connsiteX4" fmla="*/ 203737 w 235225"/>
                <a:gd name="connsiteY4" fmla="*/ 133917 h 135961"/>
                <a:gd name="connsiteX5" fmla="*/ 213377 w 235225"/>
                <a:gd name="connsiteY5" fmla="*/ 135962 h 135961"/>
                <a:gd name="connsiteX6" fmla="*/ 233242 w 235225"/>
                <a:gd name="connsiteY6" fmla="*/ 123692 h 135961"/>
                <a:gd name="connsiteX7" fmla="*/ 222726 w 235225"/>
                <a:gd name="connsiteY7" fmla="*/ 94479 h 13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225" h="135961">
                  <a:moveTo>
                    <a:pt x="222726" y="94479"/>
                  </a:moveTo>
                  <a:lnTo>
                    <a:pt x="31378" y="2164"/>
                  </a:lnTo>
                  <a:cubicBezTo>
                    <a:pt x="20569" y="-3094"/>
                    <a:pt x="7423" y="1580"/>
                    <a:pt x="2164" y="12389"/>
                  </a:cubicBezTo>
                  <a:cubicBezTo>
                    <a:pt x="-3094" y="23198"/>
                    <a:pt x="1580" y="36344"/>
                    <a:pt x="12389" y="41602"/>
                  </a:cubicBezTo>
                  <a:lnTo>
                    <a:pt x="203737" y="133917"/>
                  </a:lnTo>
                  <a:cubicBezTo>
                    <a:pt x="206950" y="135377"/>
                    <a:pt x="210164" y="135962"/>
                    <a:pt x="213377" y="135962"/>
                  </a:cubicBezTo>
                  <a:cubicBezTo>
                    <a:pt x="221557" y="135962"/>
                    <a:pt x="229445" y="131288"/>
                    <a:pt x="233242" y="123692"/>
                  </a:cubicBezTo>
                  <a:cubicBezTo>
                    <a:pt x="238209" y="112883"/>
                    <a:pt x="233535" y="99737"/>
                    <a:pt x="222726" y="94479"/>
                  </a:cubicBezTo>
                  <a:close/>
                </a:path>
              </a:pathLst>
            </a:custGeom>
            <a:solidFill>
              <a:srgbClr val="313840"/>
            </a:solidFill>
            <a:ln w="2917" cap="flat">
              <a:noFill/>
              <a:prstDash val="solid"/>
              <a:miter/>
            </a:ln>
          </p:spPr>
          <p:txBody>
            <a:bodyPr rtlCol="0" anchor="ctr"/>
            <a:lstStyle/>
            <a:p>
              <a:endParaRPr lang="it-IT"/>
            </a:p>
          </p:txBody>
        </p:sp>
      </p:grpSp>
      <p:sp>
        <p:nvSpPr>
          <p:cNvPr id="33" name="CasellaDiTesto 32">
            <a:extLst>
              <a:ext uri="{FF2B5EF4-FFF2-40B4-BE49-F238E27FC236}">
                <a16:creationId xmlns:a16="http://schemas.microsoft.com/office/drawing/2014/main" id="{CE59B404-CE90-4190-B0E1-A638FE24AC7F}"/>
              </a:ext>
            </a:extLst>
          </p:cNvPr>
          <p:cNvSpPr txBox="1"/>
          <p:nvPr/>
        </p:nvSpPr>
        <p:spPr>
          <a:xfrm>
            <a:off x="7651306" y="236664"/>
            <a:ext cx="1224136" cy="253916"/>
          </a:xfrm>
          <a:prstGeom prst="rect">
            <a:avLst/>
          </a:prstGeom>
          <a:noFill/>
        </p:spPr>
        <p:txBody>
          <a:bodyPr wrap="square">
            <a:spAutoFit/>
          </a:bodyPr>
          <a:lstStyle/>
          <a:p>
            <a:pPr>
              <a:spcAft>
                <a:spcPts val="450"/>
              </a:spcAft>
            </a:pPr>
            <a:r>
              <a:rPr lang="it-IT" sz="1050" b="1" dirty="0">
                <a:solidFill>
                  <a:schemeClr val="tx1">
                    <a:lumMod val="75000"/>
                    <a:lumOff val="25000"/>
                  </a:schemeClr>
                </a:solidFill>
              </a:rPr>
              <a:t>Legenda stati</a:t>
            </a:r>
          </a:p>
        </p:txBody>
      </p:sp>
      <p:pic>
        <p:nvPicPr>
          <p:cNvPr id="36" name="Picture 14" descr="Anteprima immagine">
            <a:extLst>
              <a:ext uri="{FF2B5EF4-FFF2-40B4-BE49-F238E27FC236}">
                <a16:creationId xmlns:a16="http://schemas.microsoft.com/office/drawing/2014/main" id="{7C51E9F3-5FBC-4679-BFE1-7FA3464FB6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9652" y="516793"/>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37" name="CasellaDiTesto 36">
            <a:extLst>
              <a:ext uri="{FF2B5EF4-FFF2-40B4-BE49-F238E27FC236}">
                <a16:creationId xmlns:a16="http://schemas.microsoft.com/office/drawing/2014/main" id="{B480F62B-3DAC-4A6B-9C9B-7AB96FC063BD}"/>
              </a:ext>
            </a:extLst>
          </p:cNvPr>
          <p:cNvSpPr txBox="1"/>
          <p:nvPr/>
        </p:nvSpPr>
        <p:spPr>
          <a:xfrm>
            <a:off x="7917254" y="499071"/>
            <a:ext cx="681757" cy="215444"/>
          </a:xfrm>
          <a:prstGeom prst="rect">
            <a:avLst/>
          </a:prstGeom>
          <a:noFill/>
        </p:spPr>
        <p:txBody>
          <a:bodyPr wrap="square">
            <a:spAutoFit/>
          </a:bodyPr>
          <a:lstStyle/>
          <a:p>
            <a:pPr algn="l"/>
            <a:r>
              <a:rPr lang="it-IT" sz="800" b="0" kern="1200" dirty="0">
                <a:solidFill>
                  <a:srgbClr val="404040"/>
                </a:solidFill>
                <a:effectLst/>
                <a:latin typeface="+mn-lt"/>
              </a:rPr>
              <a:t>Pubblicato</a:t>
            </a:r>
            <a:endParaRPr lang="it-IT" sz="800" b="0" kern="1200" dirty="0">
              <a:solidFill>
                <a:srgbClr val="404040"/>
              </a:solidFill>
              <a:effectLst/>
              <a:latin typeface="+mn-lt"/>
              <a:ea typeface="+mn-ea"/>
              <a:cs typeface="+mn-cs"/>
            </a:endParaRPr>
          </a:p>
        </p:txBody>
      </p:sp>
      <p:pic>
        <p:nvPicPr>
          <p:cNvPr id="40" name="Picture 8" descr="Anteprima immagine">
            <a:extLst>
              <a:ext uri="{FF2B5EF4-FFF2-40B4-BE49-F238E27FC236}">
                <a16:creationId xmlns:a16="http://schemas.microsoft.com/office/drawing/2014/main" id="{107D2EA1-9424-4EA1-928C-00C170C991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2820"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3" name="CasellaDiTesto 42">
            <a:extLst>
              <a:ext uri="{FF2B5EF4-FFF2-40B4-BE49-F238E27FC236}">
                <a16:creationId xmlns:a16="http://schemas.microsoft.com/office/drawing/2014/main" id="{B76B23CF-7E44-4534-A008-5E2EB3B1D160}"/>
              </a:ext>
            </a:extLst>
          </p:cNvPr>
          <p:cNvSpPr txBox="1"/>
          <p:nvPr/>
        </p:nvSpPr>
        <p:spPr>
          <a:xfrm>
            <a:off x="8814235" y="499071"/>
            <a:ext cx="681757" cy="215444"/>
          </a:xfrm>
          <a:prstGeom prst="rect">
            <a:avLst/>
          </a:prstGeom>
          <a:noFill/>
        </p:spPr>
        <p:txBody>
          <a:bodyPr wrap="square">
            <a:spAutoFit/>
          </a:bodyPr>
          <a:lstStyle/>
          <a:p>
            <a:pPr algn="l"/>
            <a:r>
              <a:rPr lang="it-IT" sz="800" b="0" kern="1200" dirty="0">
                <a:solidFill>
                  <a:srgbClr val="404040"/>
                </a:solidFill>
                <a:effectLst/>
                <a:latin typeface="+mn-lt"/>
              </a:rPr>
              <a:t>Aggiudicato</a:t>
            </a:r>
            <a:endParaRPr lang="it-IT" sz="800" b="0" kern="1200" dirty="0">
              <a:solidFill>
                <a:srgbClr val="404040"/>
              </a:solidFill>
              <a:effectLst/>
              <a:latin typeface="+mn-lt"/>
              <a:ea typeface="+mn-ea"/>
              <a:cs typeface="+mn-cs"/>
            </a:endParaRPr>
          </a:p>
        </p:txBody>
      </p:sp>
      <p:pic>
        <p:nvPicPr>
          <p:cNvPr id="48" name="Picture 4">
            <a:extLst>
              <a:ext uri="{FF2B5EF4-FFF2-40B4-BE49-F238E27FC236}">
                <a16:creationId xmlns:a16="http://schemas.microsoft.com/office/drawing/2014/main" id="{A5B1E13C-8443-4D20-8EC8-561B7F3070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8757"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9" name="CasellaDiTesto 48">
            <a:extLst>
              <a:ext uri="{FF2B5EF4-FFF2-40B4-BE49-F238E27FC236}">
                <a16:creationId xmlns:a16="http://schemas.microsoft.com/office/drawing/2014/main" id="{563CA58E-343F-43B5-A32C-D5ED96686D98}"/>
              </a:ext>
            </a:extLst>
          </p:cNvPr>
          <p:cNvSpPr txBox="1"/>
          <p:nvPr/>
        </p:nvSpPr>
        <p:spPr>
          <a:xfrm>
            <a:off x="9768676" y="499071"/>
            <a:ext cx="482060" cy="215444"/>
          </a:xfrm>
          <a:prstGeom prst="rect">
            <a:avLst/>
          </a:prstGeom>
          <a:noFill/>
        </p:spPr>
        <p:txBody>
          <a:bodyPr wrap="square">
            <a:spAutoFit/>
          </a:bodyPr>
          <a:lstStyle/>
          <a:p>
            <a:pPr algn="l"/>
            <a:r>
              <a:rPr lang="it-IT" sz="800" b="0" kern="1200" dirty="0">
                <a:solidFill>
                  <a:srgbClr val="404040"/>
                </a:solidFill>
                <a:effectLst/>
                <a:latin typeface="+mn-lt"/>
              </a:rPr>
              <a:t>Attivo</a:t>
            </a:r>
            <a:endParaRPr lang="it-IT" sz="800" b="0" kern="1200" dirty="0">
              <a:solidFill>
                <a:srgbClr val="404040"/>
              </a:solidFill>
              <a:effectLst/>
              <a:latin typeface="+mn-lt"/>
              <a:ea typeface="+mn-ea"/>
              <a:cs typeface="+mn-cs"/>
            </a:endParaRPr>
          </a:p>
        </p:txBody>
      </p:sp>
      <p:pic>
        <p:nvPicPr>
          <p:cNvPr id="50" name="Picture 10" descr="Anteprima immagine">
            <a:extLst>
              <a:ext uri="{FF2B5EF4-FFF2-40B4-BE49-F238E27FC236}">
                <a16:creationId xmlns:a16="http://schemas.microsoft.com/office/drawing/2014/main" id="{A678FE1C-D176-4400-8D15-7BCB2BDB71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4786" y="1008079"/>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51" name="CasellaDiTesto 50">
            <a:extLst>
              <a:ext uri="{FF2B5EF4-FFF2-40B4-BE49-F238E27FC236}">
                <a16:creationId xmlns:a16="http://schemas.microsoft.com/office/drawing/2014/main" id="{8DB60A0A-B66A-4ECF-B47E-C91B3B9A1814}"/>
              </a:ext>
            </a:extLst>
          </p:cNvPr>
          <p:cNvSpPr txBox="1"/>
          <p:nvPr/>
        </p:nvSpPr>
        <p:spPr>
          <a:xfrm>
            <a:off x="7914764" y="985705"/>
            <a:ext cx="1383779" cy="215444"/>
          </a:xfrm>
          <a:prstGeom prst="rect">
            <a:avLst/>
          </a:prstGeom>
          <a:noFill/>
        </p:spPr>
        <p:txBody>
          <a:bodyPr wrap="square">
            <a:spAutoFit/>
          </a:bodyPr>
          <a:lstStyle/>
          <a:p>
            <a:pPr algn="l"/>
            <a:r>
              <a:rPr lang="it-IT" sz="800" b="0" kern="1200" dirty="0">
                <a:solidFill>
                  <a:srgbClr val="404040"/>
                </a:solidFill>
                <a:effectLst/>
                <a:latin typeface="+mn-lt"/>
              </a:rPr>
              <a:t>Attivo per acquisti successivi</a:t>
            </a:r>
            <a:endParaRPr lang="it-IT" sz="800" b="0" kern="1200" dirty="0">
              <a:solidFill>
                <a:srgbClr val="404040"/>
              </a:solidFill>
              <a:effectLst/>
              <a:latin typeface="+mn-lt"/>
              <a:ea typeface="+mn-ea"/>
              <a:cs typeface="+mn-cs"/>
            </a:endParaRPr>
          </a:p>
        </p:txBody>
      </p:sp>
      <p:pic>
        <p:nvPicPr>
          <p:cNvPr id="52" name="Picture 18" descr="Anteprima immagine">
            <a:extLst>
              <a:ext uri="{FF2B5EF4-FFF2-40B4-BE49-F238E27FC236}">
                <a16:creationId xmlns:a16="http://schemas.microsoft.com/office/drawing/2014/main" id="{4F87953A-ED1C-43C4-AC4A-C394BE873C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018"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53" name="CasellaDiTesto 52">
            <a:extLst>
              <a:ext uri="{FF2B5EF4-FFF2-40B4-BE49-F238E27FC236}">
                <a16:creationId xmlns:a16="http://schemas.microsoft.com/office/drawing/2014/main" id="{E388691D-5BE4-4265-A158-8F58355D3D30}"/>
              </a:ext>
            </a:extLst>
          </p:cNvPr>
          <p:cNvSpPr txBox="1"/>
          <p:nvPr/>
        </p:nvSpPr>
        <p:spPr>
          <a:xfrm>
            <a:off x="7935095" y="742388"/>
            <a:ext cx="534965" cy="215444"/>
          </a:xfrm>
          <a:prstGeom prst="rect">
            <a:avLst/>
          </a:prstGeom>
          <a:noFill/>
        </p:spPr>
        <p:txBody>
          <a:bodyPr wrap="square">
            <a:spAutoFit/>
          </a:bodyPr>
          <a:lstStyle/>
          <a:p>
            <a:pPr algn="l"/>
            <a:r>
              <a:rPr lang="it-IT" sz="800" b="0" kern="1200" dirty="0">
                <a:solidFill>
                  <a:srgbClr val="404040"/>
                </a:solidFill>
                <a:effectLst/>
                <a:latin typeface="+mn-lt"/>
              </a:rPr>
              <a:t>Sospeso</a:t>
            </a:r>
            <a:endParaRPr lang="it-IT" sz="800" b="0" kern="1200" dirty="0">
              <a:solidFill>
                <a:srgbClr val="404040"/>
              </a:solidFill>
              <a:effectLst/>
              <a:latin typeface="+mn-lt"/>
              <a:ea typeface="+mn-ea"/>
              <a:cs typeface="+mn-cs"/>
            </a:endParaRPr>
          </a:p>
        </p:txBody>
      </p:sp>
      <p:pic>
        <p:nvPicPr>
          <p:cNvPr id="54" name="Picture 12" descr="Anteprima immagine">
            <a:extLst>
              <a:ext uri="{FF2B5EF4-FFF2-40B4-BE49-F238E27FC236}">
                <a16:creationId xmlns:a16="http://schemas.microsoft.com/office/drawing/2014/main" id="{B987A87D-358C-4B29-BE38-BB1CDAD818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10035"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55" name="CasellaDiTesto 54">
            <a:extLst>
              <a:ext uri="{FF2B5EF4-FFF2-40B4-BE49-F238E27FC236}">
                <a16:creationId xmlns:a16="http://schemas.microsoft.com/office/drawing/2014/main" id="{3A858EAD-BC0E-4887-B2BA-F37F1713396D}"/>
              </a:ext>
            </a:extLst>
          </p:cNvPr>
          <p:cNvSpPr txBox="1"/>
          <p:nvPr/>
        </p:nvSpPr>
        <p:spPr>
          <a:xfrm>
            <a:off x="9761896" y="742388"/>
            <a:ext cx="502806" cy="215444"/>
          </a:xfrm>
          <a:prstGeom prst="rect">
            <a:avLst/>
          </a:prstGeom>
          <a:noFill/>
        </p:spPr>
        <p:txBody>
          <a:bodyPr wrap="square">
            <a:spAutoFit/>
          </a:bodyPr>
          <a:lstStyle/>
          <a:p>
            <a:pPr algn="l"/>
            <a:r>
              <a:rPr lang="it-IT" sz="800" b="0" kern="1200" dirty="0">
                <a:solidFill>
                  <a:srgbClr val="404040"/>
                </a:solidFill>
                <a:effectLst/>
                <a:latin typeface="+mn-lt"/>
              </a:rPr>
              <a:t>Chiuso</a:t>
            </a:r>
            <a:endParaRPr lang="it-IT" sz="800" b="0" kern="1200" dirty="0">
              <a:solidFill>
                <a:srgbClr val="404040"/>
              </a:solidFill>
              <a:effectLst/>
              <a:latin typeface="+mn-lt"/>
              <a:ea typeface="+mn-ea"/>
              <a:cs typeface="+mn-cs"/>
            </a:endParaRPr>
          </a:p>
        </p:txBody>
      </p:sp>
      <p:pic>
        <p:nvPicPr>
          <p:cNvPr id="56" name="Picture 16" descr="Anteprima immagine">
            <a:extLst>
              <a:ext uri="{FF2B5EF4-FFF2-40B4-BE49-F238E27FC236}">
                <a16:creationId xmlns:a16="http://schemas.microsoft.com/office/drawing/2014/main" id="{4C5360CC-0214-4279-B7EB-6D544A2F6F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7253" y="760110"/>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57" name="CasellaDiTesto 56">
            <a:extLst>
              <a:ext uri="{FF2B5EF4-FFF2-40B4-BE49-F238E27FC236}">
                <a16:creationId xmlns:a16="http://schemas.microsoft.com/office/drawing/2014/main" id="{FD05AC21-5C89-444D-BAA4-8A13793F4D9A}"/>
              </a:ext>
            </a:extLst>
          </p:cNvPr>
          <p:cNvSpPr txBox="1"/>
          <p:nvPr/>
        </p:nvSpPr>
        <p:spPr>
          <a:xfrm>
            <a:off x="8815900" y="742388"/>
            <a:ext cx="625090" cy="215444"/>
          </a:xfrm>
          <a:prstGeom prst="rect">
            <a:avLst/>
          </a:prstGeom>
          <a:noFill/>
        </p:spPr>
        <p:txBody>
          <a:bodyPr wrap="square">
            <a:spAutoFit/>
          </a:bodyPr>
          <a:lstStyle/>
          <a:p>
            <a:pPr algn="l"/>
            <a:r>
              <a:rPr lang="it-IT" sz="800" b="0" kern="1200" dirty="0">
                <a:solidFill>
                  <a:srgbClr val="404040"/>
                </a:solidFill>
                <a:effectLst/>
                <a:latin typeface="+mn-lt"/>
              </a:rPr>
              <a:t>Revocato</a:t>
            </a:r>
            <a:endParaRPr lang="it-IT" sz="800" b="0" kern="1200" dirty="0">
              <a:solidFill>
                <a:srgbClr val="404040"/>
              </a:solidFill>
              <a:effectLst/>
              <a:latin typeface="+mn-lt"/>
              <a:ea typeface="+mn-ea"/>
              <a:cs typeface="+mn-cs"/>
            </a:endParaRPr>
          </a:p>
        </p:txBody>
      </p:sp>
      <p:pic>
        <p:nvPicPr>
          <p:cNvPr id="29" name="Picture 12" descr="Anteprima immagine">
            <a:extLst>
              <a:ext uri="{FF2B5EF4-FFF2-40B4-BE49-F238E27FC236}">
                <a16:creationId xmlns:a16="http://schemas.microsoft.com/office/drawing/2014/main" id="{B987A87D-358C-4B29-BE38-BB1CDAD818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0362" y="2349595"/>
            <a:ext cx="173077" cy="1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039096"/>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a:extLst>
              <a:ext uri="{FF2B5EF4-FFF2-40B4-BE49-F238E27FC236}">
                <a16:creationId xmlns:a16="http://schemas.microsoft.com/office/drawing/2014/main" id="{159B03CB-18AE-455A-B1BC-C320C6551076}"/>
              </a:ext>
            </a:extLst>
          </p:cNvPr>
          <p:cNvSpPr>
            <a:spLocks noGrp="1"/>
          </p:cNvSpPr>
          <p:nvPr>
            <p:ph type="title"/>
          </p:nvPr>
        </p:nvSpPr>
        <p:spPr/>
        <p:txBody>
          <a:bodyPr/>
          <a:lstStyle/>
          <a:p>
            <a:r>
              <a:rPr lang="it-IT" dirty="0"/>
              <a:t>Pc Desktop e workstation (1/2)</a:t>
            </a:r>
          </a:p>
        </p:txBody>
      </p:sp>
      <p:sp>
        <p:nvSpPr>
          <p:cNvPr id="33" name="CasellaDiTesto 32">
            <a:extLst>
              <a:ext uri="{FF2B5EF4-FFF2-40B4-BE49-F238E27FC236}">
                <a16:creationId xmlns:a16="http://schemas.microsoft.com/office/drawing/2014/main" id="{103FD0AA-7B1F-4A9C-8D6C-327625748FFE}"/>
              </a:ext>
            </a:extLst>
          </p:cNvPr>
          <p:cNvSpPr txBox="1"/>
          <p:nvPr/>
        </p:nvSpPr>
        <p:spPr>
          <a:xfrm>
            <a:off x="348816" y="1476375"/>
            <a:ext cx="6893998" cy="523220"/>
          </a:xfrm>
          <a:prstGeom prst="rect">
            <a:avLst/>
          </a:prstGeom>
          <a:noFill/>
        </p:spPr>
        <p:txBody>
          <a:bodyPr wrap="square">
            <a:spAutoFit/>
          </a:bodyPr>
          <a:lstStyle/>
          <a:p>
            <a:pPr>
              <a:spcAft>
                <a:spcPts val="450"/>
              </a:spcAft>
            </a:pPr>
            <a:r>
              <a:rPr lang="it-IT" sz="1400" dirty="0">
                <a:solidFill>
                  <a:schemeClr val="tx1">
                    <a:lumMod val="75000"/>
                    <a:lumOff val="25000"/>
                  </a:schemeClr>
                </a:solidFill>
              </a:rPr>
              <a:t>L’iniziativa prevede la fornitura di personal computer desktop a basso impatto ambientale accompagnata da servizi connessi e opzionali</a:t>
            </a:r>
          </a:p>
        </p:txBody>
      </p:sp>
      <p:sp>
        <p:nvSpPr>
          <p:cNvPr id="34" name="CasellaDiTesto 33">
            <a:extLst>
              <a:ext uri="{FF2B5EF4-FFF2-40B4-BE49-F238E27FC236}">
                <a16:creationId xmlns:a16="http://schemas.microsoft.com/office/drawing/2014/main" id="{C4D4D3EF-0523-4BB0-99CF-A4A30DD1128D}"/>
              </a:ext>
            </a:extLst>
          </p:cNvPr>
          <p:cNvSpPr txBox="1"/>
          <p:nvPr/>
        </p:nvSpPr>
        <p:spPr>
          <a:xfrm>
            <a:off x="353543" y="2124447"/>
            <a:ext cx="3480989" cy="2200602"/>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Servizi / Prodotti</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PC Desktop ultracompatti</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PC Desktop Small Form </a:t>
            </a:r>
            <a:r>
              <a:rPr lang="it-IT" sz="1400" dirty="0" err="1">
                <a:solidFill>
                  <a:schemeClr val="tx1">
                    <a:lumMod val="75000"/>
                    <a:lumOff val="25000"/>
                  </a:schemeClr>
                </a:solidFill>
              </a:rPr>
              <a:t>Factor</a:t>
            </a:r>
            <a:endParaRPr lang="it-IT" sz="1400" dirty="0">
              <a:solidFill>
                <a:schemeClr val="tx1">
                  <a:lumMod val="75000"/>
                  <a:lumOff val="25000"/>
                </a:schemeClr>
              </a:solidFill>
            </a:endParaRP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PC </a:t>
            </a:r>
            <a:r>
              <a:rPr lang="it-IT" sz="1400" dirty="0" err="1">
                <a:solidFill>
                  <a:schemeClr val="tx1">
                    <a:lumMod val="75000"/>
                    <a:lumOff val="25000"/>
                  </a:schemeClr>
                </a:solidFill>
              </a:rPr>
              <a:t>Tower</a:t>
            </a:r>
            <a:endParaRPr lang="it-IT" sz="1400" dirty="0">
              <a:solidFill>
                <a:schemeClr val="tx1">
                  <a:lumMod val="75000"/>
                  <a:lumOff val="25000"/>
                </a:schemeClr>
              </a:solidFill>
            </a:endParaRP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Workstation grafiche</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PC </a:t>
            </a:r>
            <a:r>
              <a:rPr lang="it-IT" sz="1400" dirty="0" err="1">
                <a:solidFill>
                  <a:schemeClr val="tx1">
                    <a:lumMod val="75000"/>
                    <a:lumOff val="25000"/>
                  </a:schemeClr>
                </a:solidFill>
              </a:rPr>
              <a:t>All</a:t>
            </a:r>
            <a:r>
              <a:rPr lang="it-IT" sz="1400" dirty="0">
                <a:solidFill>
                  <a:schemeClr val="tx1">
                    <a:lumMod val="75000"/>
                    <a:lumOff val="25000"/>
                  </a:schemeClr>
                </a:solidFill>
              </a:rPr>
              <a:t>-in-</a:t>
            </a:r>
            <a:r>
              <a:rPr lang="it-IT" sz="1400" dirty="0" err="1">
                <a:solidFill>
                  <a:schemeClr val="tx1">
                    <a:lumMod val="75000"/>
                    <a:lumOff val="25000"/>
                  </a:schemeClr>
                </a:solidFill>
              </a:rPr>
              <a:t>one</a:t>
            </a:r>
            <a:endParaRPr lang="it-IT" sz="1400" dirty="0">
              <a:solidFill>
                <a:schemeClr val="tx1">
                  <a:lumMod val="75000"/>
                  <a:lumOff val="25000"/>
                </a:schemeClr>
              </a:solidFill>
            </a:endParaRP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Monitor professionali ad elevate prestazioni</a:t>
            </a:r>
          </a:p>
        </p:txBody>
      </p:sp>
      <p:sp>
        <p:nvSpPr>
          <p:cNvPr id="35" name="CasellaDiTesto 34">
            <a:extLst>
              <a:ext uri="{FF2B5EF4-FFF2-40B4-BE49-F238E27FC236}">
                <a16:creationId xmlns:a16="http://schemas.microsoft.com/office/drawing/2014/main" id="{DED2DF5D-18DB-4CE4-AC07-DB57CE4B69AB}"/>
              </a:ext>
            </a:extLst>
          </p:cNvPr>
          <p:cNvSpPr txBox="1"/>
          <p:nvPr/>
        </p:nvSpPr>
        <p:spPr>
          <a:xfrm>
            <a:off x="348815" y="6065723"/>
            <a:ext cx="6893998" cy="523220"/>
          </a:xfrm>
          <a:prstGeom prst="rect">
            <a:avLst/>
          </a:prstGeom>
          <a:noFill/>
        </p:spPr>
        <p:txBody>
          <a:bodyPr wrap="square">
            <a:spAutoFit/>
          </a:bodyPr>
          <a:lstStyle/>
          <a:p>
            <a:pPr marL="214313" indent="-214313">
              <a:spcAft>
                <a:spcPts val="450"/>
              </a:spcAft>
              <a:buFont typeface="Arial" panose="020B0604020202020204" pitchFamily="34" charset="0"/>
              <a:buChar char="•"/>
            </a:pPr>
            <a:r>
              <a:rPr lang="it-IT" sz="1400" dirty="0">
                <a:solidFill>
                  <a:schemeClr val="tx1">
                    <a:lumMod val="75000"/>
                    <a:lumOff val="25000"/>
                  </a:schemeClr>
                </a:solidFill>
              </a:rPr>
              <a:t>Disponibilità di tutte le tecnologie e configurazioni presenti sul mercato suddivise in lotti merceologici</a:t>
            </a:r>
          </a:p>
        </p:txBody>
      </p:sp>
      <p:sp>
        <p:nvSpPr>
          <p:cNvPr id="37" name="CasellaDiTesto 36">
            <a:extLst>
              <a:ext uri="{FF2B5EF4-FFF2-40B4-BE49-F238E27FC236}">
                <a16:creationId xmlns:a16="http://schemas.microsoft.com/office/drawing/2014/main" id="{5FD5201D-A351-4AAC-B048-D0A88CB1D2BE}"/>
              </a:ext>
            </a:extLst>
          </p:cNvPr>
          <p:cNvSpPr txBox="1"/>
          <p:nvPr/>
        </p:nvSpPr>
        <p:spPr>
          <a:xfrm>
            <a:off x="348815" y="5813131"/>
            <a:ext cx="2940077" cy="307777"/>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Vantaggi</a:t>
            </a:r>
            <a:endParaRPr lang="it-IT" sz="2000" b="1" dirty="0">
              <a:solidFill>
                <a:schemeClr val="tx1">
                  <a:lumMod val="75000"/>
                  <a:lumOff val="25000"/>
                </a:schemeClr>
              </a:solidFill>
            </a:endParaRPr>
          </a:p>
        </p:txBody>
      </p:sp>
      <p:pic>
        <p:nvPicPr>
          <p:cNvPr id="6" name="Segnaposto immagine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124" b="1124"/>
          <a:stretch>
            <a:fillRect/>
          </a:stretch>
        </p:blipFill>
        <p:spPr>
          <a:xfrm>
            <a:off x="7587950" y="1141200"/>
            <a:ext cx="2700000" cy="1800000"/>
          </a:xfrm>
        </p:spPr>
      </p:pic>
      <p:sp>
        <p:nvSpPr>
          <p:cNvPr id="38" name="CasellaDiTesto 37">
            <a:extLst>
              <a:ext uri="{FF2B5EF4-FFF2-40B4-BE49-F238E27FC236}">
                <a16:creationId xmlns:a16="http://schemas.microsoft.com/office/drawing/2014/main" id="{E00B9923-BE16-4B51-ABE4-DC485C2CB932}"/>
              </a:ext>
            </a:extLst>
          </p:cNvPr>
          <p:cNvSpPr txBox="1"/>
          <p:nvPr/>
        </p:nvSpPr>
        <p:spPr>
          <a:xfrm>
            <a:off x="353544" y="944399"/>
            <a:ext cx="6889269" cy="400110"/>
          </a:xfrm>
          <a:prstGeom prst="rect">
            <a:avLst/>
          </a:prstGeom>
          <a:noFill/>
        </p:spPr>
        <p:txBody>
          <a:bodyPr wrap="square">
            <a:spAutoFit/>
          </a:bodyPr>
          <a:lstStyle/>
          <a:p>
            <a:pPr>
              <a:spcAft>
                <a:spcPts val="450"/>
              </a:spcAft>
            </a:pPr>
            <a:r>
              <a:rPr lang="it-IT" b="1" dirty="0">
                <a:solidFill>
                  <a:schemeClr val="tx1">
                    <a:lumMod val="75000"/>
                    <a:lumOff val="25000"/>
                  </a:schemeClr>
                </a:solidFill>
              </a:rPr>
              <a:t>Pc Desktop e workstation</a:t>
            </a:r>
          </a:p>
        </p:txBody>
      </p:sp>
      <p:grpSp>
        <p:nvGrpSpPr>
          <p:cNvPr id="5" name="Gruppo 4">
            <a:extLst>
              <a:ext uri="{FF2B5EF4-FFF2-40B4-BE49-F238E27FC236}">
                <a16:creationId xmlns:a16="http://schemas.microsoft.com/office/drawing/2014/main" id="{DA38122B-72E1-4512-A4B8-60B6424A2FE9}"/>
              </a:ext>
            </a:extLst>
          </p:cNvPr>
          <p:cNvGrpSpPr/>
          <p:nvPr/>
        </p:nvGrpSpPr>
        <p:grpSpPr>
          <a:xfrm>
            <a:off x="10457552" y="0"/>
            <a:ext cx="74693" cy="7567588"/>
            <a:chOff x="10457552" y="0"/>
            <a:chExt cx="74693" cy="7567588"/>
          </a:xfrm>
          <a:solidFill>
            <a:srgbClr val="AAB964"/>
          </a:solidFill>
        </p:grpSpPr>
        <p:sp>
          <p:nvSpPr>
            <p:cNvPr id="4" name="Rettangolo 3">
              <a:extLst>
                <a:ext uri="{FF2B5EF4-FFF2-40B4-BE49-F238E27FC236}">
                  <a16:creationId xmlns:a16="http://schemas.microsoft.com/office/drawing/2014/main" id="{684398B7-5272-4216-B74C-FE0F4C1B0453}"/>
                </a:ext>
              </a:extLst>
            </p:cNvPr>
            <p:cNvSpPr/>
            <p:nvPr/>
          </p:nvSpPr>
          <p:spPr>
            <a:xfrm>
              <a:off x="10457552" y="0"/>
              <a:ext cx="74693" cy="52927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7" name="Rettangolo 46">
              <a:extLst>
                <a:ext uri="{FF2B5EF4-FFF2-40B4-BE49-F238E27FC236}">
                  <a16:creationId xmlns:a16="http://schemas.microsoft.com/office/drawing/2014/main" id="{EECA3354-30A2-4FFA-A863-3A4539086409}"/>
                </a:ext>
              </a:extLst>
            </p:cNvPr>
            <p:cNvSpPr/>
            <p:nvPr/>
          </p:nvSpPr>
          <p:spPr>
            <a:xfrm>
              <a:off x="10457552" y="7296323"/>
              <a:ext cx="74693" cy="27126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sp>
        <p:nvSpPr>
          <p:cNvPr id="45" name="CasellaDiTesto 44">
            <a:extLst>
              <a:ext uri="{FF2B5EF4-FFF2-40B4-BE49-F238E27FC236}">
                <a16:creationId xmlns:a16="http://schemas.microsoft.com/office/drawing/2014/main" id="{C4D4D3EF-0523-4BB0-99CF-A4A30DD1128D}"/>
              </a:ext>
            </a:extLst>
          </p:cNvPr>
          <p:cNvSpPr txBox="1"/>
          <p:nvPr/>
        </p:nvSpPr>
        <p:spPr>
          <a:xfrm>
            <a:off x="3826652" y="2124447"/>
            <a:ext cx="3480989" cy="2695610"/>
          </a:xfrm>
          <a:prstGeom prst="rect">
            <a:avLst/>
          </a:prstGeom>
          <a:noFill/>
        </p:spPr>
        <p:txBody>
          <a:bodyPr wrap="square">
            <a:spAutoFit/>
          </a:bodyPr>
          <a:lstStyle/>
          <a:p>
            <a:pPr>
              <a:spcAft>
                <a:spcPts val="450"/>
              </a:spcAft>
            </a:pPr>
            <a:endParaRPr lang="it-IT" sz="1400" dirty="0">
              <a:solidFill>
                <a:schemeClr val="tx1">
                  <a:lumMod val="75000"/>
                  <a:lumOff val="25000"/>
                </a:schemeClr>
              </a:solidFill>
            </a:endParaRPr>
          </a:p>
          <a:p>
            <a:pPr>
              <a:spcAft>
                <a:spcPts val="450"/>
              </a:spcAft>
            </a:pPr>
            <a:r>
              <a:rPr lang="it-IT" sz="1400" dirty="0">
                <a:solidFill>
                  <a:schemeClr val="tx1">
                    <a:lumMod val="75000"/>
                    <a:lumOff val="25000"/>
                  </a:schemeClr>
                </a:solidFill>
              </a:rPr>
              <a:t>Nel prezzo della fornitura sono inclusi:</a:t>
            </a:r>
          </a:p>
          <a:p>
            <a:pPr marL="214313" lvl="1" indent="-214313">
              <a:spcAft>
                <a:spcPts val="450"/>
              </a:spcAft>
              <a:buFont typeface="Arial" panose="020B0604020202020204" pitchFamily="34" charset="0"/>
              <a:buChar char="•"/>
            </a:pPr>
            <a:r>
              <a:rPr lang="it-IT" sz="1400" dirty="0">
                <a:solidFill>
                  <a:schemeClr val="tx1">
                    <a:lumMod val="75000"/>
                    <a:lumOff val="25000"/>
                  </a:schemeClr>
                </a:solidFill>
              </a:rPr>
              <a:t>Consegna</a:t>
            </a:r>
          </a:p>
          <a:p>
            <a:pPr marL="214313" lvl="1" indent="-214313">
              <a:spcAft>
                <a:spcPts val="450"/>
              </a:spcAft>
              <a:buFont typeface="Arial" panose="020B0604020202020204" pitchFamily="34" charset="0"/>
              <a:buChar char="•"/>
            </a:pPr>
            <a:r>
              <a:rPr lang="it-IT" sz="1400" dirty="0">
                <a:solidFill>
                  <a:schemeClr val="tx1">
                    <a:lumMod val="75000"/>
                    <a:lumOff val="25000"/>
                  </a:schemeClr>
                </a:solidFill>
              </a:rPr>
              <a:t>Installazione</a:t>
            </a:r>
          </a:p>
          <a:p>
            <a:pPr marL="214313" lvl="1" indent="-214313">
              <a:spcAft>
                <a:spcPts val="450"/>
              </a:spcAft>
              <a:buFont typeface="Arial" panose="020B0604020202020204" pitchFamily="34" charset="0"/>
              <a:buChar char="•"/>
            </a:pPr>
            <a:r>
              <a:rPr lang="it-IT" sz="1400" dirty="0">
                <a:solidFill>
                  <a:schemeClr val="tx1">
                    <a:lumMod val="75000"/>
                    <a:lumOff val="25000"/>
                  </a:schemeClr>
                </a:solidFill>
              </a:rPr>
              <a:t>Assistenza e manutenzione per 36 mesi </a:t>
            </a:r>
          </a:p>
          <a:p>
            <a:pPr marL="214313" lvl="1" indent="-214313">
              <a:spcAft>
                <a:spcPts val="450"/>
              </a:spcAft>
              <a:buFont typeface="Arial" panose="020B0604020202020204" pitchFamily="34" charset="0"/>
              <a:buChar char="•"/>
            </a:pPr>
            <a:r>
              <a:rPr lang="it-IT" sz="1400" dirty="0">
                <a:solidFill>
                  <a:schemeClr val="tx1">
                    <a:lumMod val="75000"/>
                    <a:lumOff val="25000"/>
                  </a:schemeClr>
                </a:solidFill>
              </a:rPr>
              <a:t>Servizio di Call Center</a:t>
            </a:r>
          </a:p>
          <a:p>
            <a:pPr marL="214313" lvl="1" indent="-214313">
              <a:spcAft>
                <a:spcPts val="450"/>
              </a:spcAft>
              <a:buFont typeface="Arial" panose="020B0604020202020204" pitchFamily="34" charset="0"/>
              <a:buChar char="•"/>
            </a:pPr>
            <a:r>
              <a:rPr lang="it-IT" sz="1400" dirty="0">
                <a:solidFill>
                  <a:schemeClr val="tx1">
                    <a:lumMod val="75000"/>
                    <a:lumOff val="25000"/>
                  </a:schemeClr>
                </a:solidFill>
              </a:rPr>
              <a:t>Parti di ricambio</a:t>
            </a:r>
          </a:p>
          <a:p>
            <a:pPr marL="214313" lvl="1" indent="-214313">
              <a:spcAft>
                <a:spcPts val="450"/>
              </a:spcAft>
              <a:buFont typeface="Arial" panose="020B0604020202020204" pitchFamily="34" charset="0"/>
              <a:buChar char="•"/>
            </a:pPr>
            <a:r>
              <a:rPr lang="it-IT" sz="1400" dirty="0">
                <a:solidFill>
                  <a:schemeClr val="tx1">
                    <a:lumMod val="75000"/>
                    <a:lumOff val="25000"/>
                  </a:schemeClr>
                </a:solidFill>
              </a:rPr>
              <a:t>Ritiro per smaltimento dei pc dismessi per una quantità pari al numero di apparecchiature ordinate</a:t>
            </a:r>
          </a:p>
        </p:txBody>
      </p:sp>
      <p:grpSp>
        <p:nvGrpSpPr>
          <p:cNvPr id="2" name="Gruppo 1">
            <a:extLst>
              <a:ext uri="{FF2B5EF4-FFF2-40B4-BE49-F238E27FC236}">
                <a16:creationId xmlns:a16="http://schemas.microsoft.com/office/drawing/2014/main" id="{21E035A2-F41B-4232-BCF9-0F5C15ABD97D}"/>
              </a:ext>
            </a:extLst>
          </p:cNvPr>
          <p:cNvGrpSpPr/>
          <p:nvPr/>
        </p:nvGrpSpPr>
        <p:grpSpPr>
          <a:xfrm>
            <a:off x="7722964" y="3081600"/>
            <a:ext cx="2529216" cy="4358580"/>
            <a:chOff x="7722964" y="2734419"/>
            <a:chExt cx="2529216" cy="4358580"/>
          </a:xfrm>
        </p:grpSpPr>
        <p:sp>
          <p:nvSpPr>
            <p:cNvPr id="31" name="CasellaDiTesto 30">
              <a:extLst>
                <a:ext uri="{FF2B5EF4-FFF2-40B4-BE49-F238E27FC236}">
                  <a16:creationId xmlns:a16="http://schemas.microsoft.com/office/drawing/2014/main" id="{E0BE3770-B40A-415D-AA95-3140F63953F2}"/>
                </a:ext>
              </a:extLst>
            </p:cNvPr>
            <p:cNvSpPr txBox="1"/>
            <p:nvPr/>
          </p:nvSpPr>
          <p:spPr>
            <a:xfrm>
              <a:off x="7722964" y="4788743"/>
              <a:ext cx="2376264" cy="802784"/>
            </a:xfrm>
            <a:prstGeom prst="rect">
              <a:avLst/>
            </a:prstGeom>
            <a:noFill/>
          </p:spPr>
          <p:txBody>
            <a:bodyPr wrap="square">
              <a:spAutoFit/>
            </a:bodyPr>
            <a:lstStyle/>
            <a:p>
              <a:r>
                <a:rPr lang="it-IT" sz="1200" b="1" dirty="0">
                  <a:solidFill>
                    <a:schemeClr val="tx1">
                      <a:lumMod val="75000"/>
                      <a:lumOff val="25000"/>
                    </a:schemeClr>
                  </a:solidFill>
                </a:rPr>
                <a:t>Durata dei contratti</a:t>
              </a:r>
            </a:p>
            <a:p>
              <a:pPr>
                <a:spcAft>
                  <a:spcPts val="450"/>
                </a:spcAft>
              </a:pPr>
              <a:r>
                <a:rPr lang="it-IT" sz="1800" dirty="0">
                  <a:solidFill>
                    <a:schemeClr val="tx1">
                      <a:lumMod val="75000"/>
                      <a:lumOff val="25000"/>
                    </a:schemeClr>
                  </a:solidFill>
                </a:rPr>
                <a:t>da 36 a 60 mesi</a:t>
              </a:r>
            </a:p>
            <a:p>
              <a:pPr>
                <a:spcAft>
                  <a:spcPts val="450"/>
                </a:spcAft>
              </a:pPr>
              <a:endParaRPr lang="it-IT" sz="1200" dirty="0">
                <a:solidFill>
                  <a:schemeClr val="tx1">
                    <a:lumMod val="75000"/>
                    <a:lumOff val="25000"/>
                  </a:schemeClr>
                </a:solidFill>
              </a:endParaRPr>
            </a:p>
          </p:txBody>
        </p:sp>
        <p:sp>
          <p:nvSpPr>
            <p:cNvPr id="18" name="CasellaDiTesto 17">
              <a:extLst>
                <a:ext uri="{FF2B5EF4-FFF2-40B4-BE49-F238E27FC236}">
                  <a16:creationId xmlns:a16="http://schemas.microsoft.com/office/drawing/2014/main" id="{D4BECAC2-0645-40D6-B10C-83E6B4308A7C}"/>
                </a:ext>
              </a:extLst>
            </p:cNvPr>
            <p:cNvSpPr txBox="1"/>
            <p:nvPr/>
          </p:nvSpPr>
          <p:spPr>
            <a:xfrm>
              <a:off x="9291680" y="3484544"/>
              <a:ext cx="502806" cy="584775"/>
            </a:xfrm>
            <a:prstGeom prst="rect">
              <a:avLst/>
            </a:prstGeom>
            <a:noFill/>
          </p:spPr>
          <p:txBody>
            <a:bodyPr wrap="square">
              <a:spAutoFit/>
            </a:bodyPr>
            <a:lstStyle/>
            <a:p>
              <a:r>
                <a:rPr lang="it-IT" sz="1200" b="1" dirty="0">
                  <a:solidFill>
                    <a:srgbClr val="313840"/>
                  </a:solidFill>
                </a:rPr>
                <a:t>Lotti</a:t>
              </a:r>
            </a:p>
            <a:p>
              <a:pPr>
                <a:spcAft>
                  <a:spcPts val="450"/>
                </a:spcAft>
              </a:pPr>
              <a:r>
                <a:rPr lang="it-IT" dirty="0">
                  <a:solidFill>
                    <a:srgbClr val="313840"/>
                  </a:solidFill>
                </a:rPr>
                <a:t>6</a:t>
              </a:r>
              <a:endParaRPr lang="it-IT" sz="1200" dirty="0">
                <a:solidFill>
                  <a:srgbClr val="313840"/>
                </a:solidFill>
              </a:endParaRPr>
            </a:p>
          </p:txBody>
        </p:sp>
        <p:sp>
          <p:nvSpPr>
            <p:cNvPr id="19" name="CasellaDiTesto 18">
              <a:extLst>
                <a:ext uri="{FF2B5EF4-FFF2-40B4-BE49-F238E27FC236}">
                  <a16:creationId xmlns:a16="http://schemas.microsoft.com/office/drawing/2014/main" id="{6CD4AB0F-C69A-47B0-B7B4-A9002D1AC72A}"/>
                </a:ext>
              </a:extLst>
            </p:cNvPr>
            <p:cNvSpPr txBox="1"/>
            <p:nvPr/>
          </p:nvSpPr>
          <p:spPr>
            <a:xfrm>
              <a:off x="7722964" y="3489439"/>
              <a:ext cx="1450282" cy="584775"/>
            </a:xfrm>
            <a:prstGeom prst="rect">
              <a:avLst/>
            </a:prstGeom>
            <a:noFill/>
          </p:spPr>
          <p:txBody>
            <a:bodyPr wrap="square">
              <a:spAutoFit/>
            </a:bodyPr>
            <a:lstStyle/>
            <a:p>
              <a:r>
                <a:rPr lang="it-IT" sz="1200" b="1" dirty="0">
                  <a:solidFill>
                    <a:srgbClr val="404040"/>
                  </a:solidFill>
                </a:rPr>
                <a:t>Attiva dal</a:t>
              </a:r>
            </a:p>
            <a:p>
              <a:pPr>
                <a:spcAft>
                  <a:spcPts val="450"/>
                </a:spcAft>
              </a:pPr>
              <a:r>
                <a:rPr lang="it-IT" dirty="0">
                  <a:solidFill>
                    <a:srgbClr val="404040"/>
                  </a:solidFill>
                </a:rPr>
                <a:t>05/03/2021</a:t>
              </a:r>
              <a:endParaRPr lang="it-IT" sz="1100" dirty="0">
                <a:solidFill>
                  <a:srgbClr val="404040"/>
                </a:solidFill>
              </a:endParaRPr>
            </a:p>
          </p:txBody>
        </p:sp>
        <p:sp>
          <p:nvSpPr>
            <p:cNvPr id="30" name="CasellaDiTesto 29">
              <a:extLst>
                <a:ext uri="{FF2B5EF4-FFF2-40B4-BE49-F238E27FC236}">
                  <a16:creationId xmlns:a16="http://schemas.microsoft.com/office/drawing/2014/main" id="{69CC6538-8930-4B5E-8783-5BED0FFC535D}"/>
                </a:ext>
              </a:extLst>
            </p:cNvPr>
            <p:cNvSpPr txBox="1"/>
            <p:nvPr/>
          </p:nvSpPr>
          <p:spPr>
            <a:xfrm>
              <a:off x="7722964" y="4154479"/>
              <a:ext cx="2376264" cy="553998"/>
            </a:xfrm>
            <a:prstGeom prst="rect">
              <a:avLst/>
            </a:prstGeom>
            <a:noFill/>
          </p:spPr>
          <p:txBody>
            <a:bodyPr wrap="square">
              <a:spAutoFit/>
            </a:bodyPr>
            <a:lstStyle/>
            <a:p>
              <a:r>
                <a:rPr lang="it-IT" sz="1200" b="1" dirty="0">
                  <a:solidFill>
                    <a:schemeClr val="tx1">
                      <a:lumMod val="75000"/>
                      <a:lumOff val="25000"/>
                    </a:schemeClr>
                  </a:solidFill>
                </a:rPr>
                <a:t>Durata della Convenzione</a:t>
              </a:r>
            </a:p>
            <a:p>
              <a:pPr>
                <a:spcAft>
                  <a:spcPts val="450"/>
                </a:spcAft>
              </a:pPr>
              <a:r>
                <a:rPr lang="it-IT" sz="1800" dirty="0">
                  <a:solidFill>
                    <a:schemeClr val="tx1">
                      <a:lumMod val="75000"/>
                      <a:lumOff val="25000"/>
                    </a:schemeClr>
                  </a:solidFill>
                </a:rPr>
                <a:t>12 mesi + 3</a:t>
              </a:r>
              <a:endParaRPr lang="it-IT" sz="1200" dirty="0">
                <a:solidFill>
                  <a:schemeClr val="tx1">
                    <a:lumMod val="75000"/>
                    <a:lumOff val="25000"/>
                  </a:schemeClr>
                </a:solidFill>
              </a:endParaRPr>
            </a:p>
          </p:txBody>
        </p:sp>
        <p:sp>
          <p:nvSpPr>
            <p:cNvPr id="32" name="CasellaDiTesto 31">
              <a:extLst>
                <a:ext uri="{FF2B5EF4-FFF2-40B4-BE49-F238E27FC236}">
                  <a16:creationId xmlns:a16="http://schemas.microsoft.com/office/drawing/2014/main" id="{05C907B6-0390-44C6-A673-C51F523ECAC7}"/>
                </a:ext>
              </a:extLst>
            </p:cNvPr>
            <p:cNvSpPr txBox="1"/>
            <p:nvPr/>
          </p:nvSpPr>
          <p:spPr>
            <a:xfrm>
              <a:off x="7722964" y="6567214"/>
              <a:ext cx="2376264" cy="525785"/>
            </a:xfrm>
            <a:prstGeom prst="rect">
              <a:avLst/>
            </a:prstGeom>
            <a:noFill/>
          </p:spPr>
          <p:txBody>
            <a:bodyPr wrap="square">
              <a:spAutoFit/>
            </a:bodyPr>
            <a:lstStyle/>
            <a:p>
              <a:pPr>
                <a:spcAft>
                  <a:spcPts val="450"/>
                </a:spcAft>
              </a:pPr>
              <a:r>
                <a:rPr lang="it-IT" sz="1200" b="1" dirty="0">
                  <a:solidFill>
                    <a:srgbClr val="404040"/>
                  </a:solidFill>
                  <a:ea typeface="ＭＳ Ｐゴシック"/>
                </a:rPr>
                <a:t>Link utili</a:t>
              </a:r>
            </a:p>
            <a:p>
              <a:pPr marL="171450" indent="-171450">
                <a:spcAft>
                  <a:spcPts val="450"/>
                </a:spcAft>
                <a:buFont typeface="Arial" panose="020B0604020202020204" pitchFamily="34" charset="0"/>
                <a:buChar char="•"/>
              </a:pPr>
              <a:r>
                <a:rPr lang="it-IT" sz="1200" dirty="0">
                  <a:solidFill>
                    <a:srgbClr val="404040"/>
                  </a:solidFill>
                  <a:ea typeface="ＭＳ Ｐゴシック"/>
                  <a:hlinkClick r:id="rId3"/>
                </a:rPr>
                <a:t>Scheda riassuntiva</a:t>
              </a:r>
              <a:endParaRPr lang="it-IT" sz="1200" dirty="0">
                <a:solidFill>
                  <a:srgbClr val="404040"/>
                </a:solidFill>
                <a:ea typeface="ＭＳ Ｐゴシック"/>
              </a:endParaRPr>
            </a:p>
          </p:txBody>
        </p:sp>
        <p:grpSp>
          <p:nvGrpSpPr>
            <p:cNvPr id="46" name="Gruppo 45">
              <a:extLst>
                <a:ext uri="{FF2B5EF4-FFF2-40B4-BE49-F238E27FC236}">
                  <a16:creationId xmlns:a16="http://schemas.microsoft.com/office/drawing/2014/main" id="{5B40962C-2E54-4C9F-B5B8-E16DDA3BD256}"/>
                </a:ext>
              </a:extLst>
            </p:cNvPr>
            <p:cNvGrpSpPr/>
            <p:nvPr/>
          </p:nvGrpSpPr>
          <p:grpSpPr>
            <a:xfrm>
              <a:off x="9727870" y="3761272"/>
              <a:ext cx="188236" cy="200846"/>
              <a:chOff x="3060700" y="4723156"/>
              <a:chExt cx="1401951" cy="1495873"/>
            </a:xfrm>
          </p:grpSpPr>
          <p:sp>
            <p:nvSpPr>
              <p:cNvPr id="48" name="Elemento grafico 41">
                <a:extLst>
                  <a:ext uri="{FF2B5EF4-FFF2-40B4-BE49-F238E27FC236}">
                    <a16:creationId xmlns:a16="http://schemas.microsoft.com/office/drawing/2014/main" id="{D55AB854-B6B2-456D-B415-7A05C0B5255D}"/>
                  </a:ext>
                </a:extLst>
              </p:cNvPr>
              <p:cNvSpPr/>
              <p:nvPr/>
            </p:nvSpPr>
            <p:spPr>
              <a:xfrm>
                <a:off x="3060700" y="4723156"/>
                <a:ext cx="1401951" cy="1495873"/>
              </a:xfrm>
              <a:custGeom>
                <a:avLst/>
                <a:gdLst>
                  <a:gd name="connsiteX0" fmla="*/ 1389682 w 1401951"/>
                  <a:gd name="connsiteY0" fmla="*/ 330258 h 1495873"/>
                  <a:gd name="connsiteX1" fmla="*/ 710470 w 1401951"/>
                  <a:gd name="connsiteY1" fmla="*/ 2191 h 1495873"/>
                  <a:gd name="connsiteX2" fmla="*/ 691482 w 1401951"/>
                  <a:gd name="connsiteY2" fmla="*/ 2191 h 1495873"/>
                  <a:gd name="connsiteX3" fmla="*/ 12270 w 1401951"/>
                  <a:gd name="connsiteY3" fmla="*/ 330258 h 1495873"/>
                  <a:gd name="connsiteX4" fmla="*/ 0 w 1401951"/>
                  <a:gd name="connsiteY4" fmla="*/ 350123 h 1495873"/>
                  <a:gd name="connsiteX5" fmla="*/ 0 w 1401951"/>
                  <a:gd name="connsiteY5" fmla="*/ 1146188 h 1495873"/>
                  <a:gd name="connsiteX6" fmla="*/ 12270 w 1401951"/>
                  <a:gd name="connsiteY6" fmla="*/ 1166054 h 1495873"/>
                  <a:gd name="connsiteX7" fmla="*/ 691482 w 1401951"/>
                  <a:gd name="connsiteY7" fmla="*/ 1493828 h 1495873"/>
                  <a:gd name="connsiteX8" fmla="*/ 701122 w 1401951"/>
                  <a:gd name="connsiteY8" fmla="*/ 1495873 h 1495873"/>
                  <a:gd name="connsiteX9" fmla="*/ 710762 w 1401951"/>
                  <a:gd name="connsiteY9" fmla="*/ 1493828 h 1495873"/>
                  <a:gd name="connsiteX10" fmla="*/ 1389682 w 1401951"/>
                  <a:gd name="connsiteY10" fmla="*/ 1165762 h 1495873"/>
                  <a:gd name="connsiteX11" fmla="*/ 1401952 w 1401951"/>
                  <a:gd name="connsiteY11" fmla="*/ 1145896 h 1495873"/>
                  <a:gd name="connsiteX12" fmla="*/ 1401952 w 1401951"/>
                  <a:gd name="connsiteY12" fmla="*/ 349831 h 1495873"/>
                  <a:gd name="connsiteX13" fmla="*/ 1389682 w 1401951"/>
                  <a:gd name="connsiteY13" fmla="*/ 330258 h 1495873"/>
                  <a:gd name="connsiteX14" fmla="*/ 701122 w 1401951"/>
                  <a:gd name="connsiteY14" fmla="*/ 46303 h 1495873"/>
                  <a:gd name="connsiteX15" fmla="*/ 1329795 w 1401951"/>
                  <a:gd name="connsiteY15" fmla="*/ 349831 h 1495873"/>
                  <a:gd name="connsiteX16" fmla="*/ 1147503 w 1401951"/>
                  <a:gd name="connsiteY16" fmla="*/ 437763 h 1495873"/>
                  <a:gd name="connsiteX17" fmla="*/ 1143705 w 1401951"/>
                  <a:gd name="connsiteY17" fmla="*/ 435426 h 1495873"/>
                  <a:gd name="connsiteX18" fmla="*/ 519415 w 1401951"/>
                  <a:gd name="connsiteY18" fmla="*/ 134236 h 1495873"/>
                  <a:gd name="connsiteX19" fmla="*/ 701122 w 1401951"/>
                  <a:gd name="connsiteY19" fmla="*/ 46303 h 1495873"/>
                  <a:gd name="connsiteX20" fmla="*/ 469752 w 1401951"/>
                  <a:gd name="connsiteY20" fmla="*/ 158775 h 1495873"/>
                  <a:gd name="connsiteX21" fmla="*/ 1097548 w 1401951"/>
                  <a:gd name="connsiteY21" fmla="*/ 461718 h 1495873"/>
                  <a:gd name="connsiteX22" fmla="*/ 969009 w 1401951"/>
                  <a:gd name="connsiteY22" fmla="*/ 523651 h 1495873"/>
                  <a:gd name="connsiteX23" fmla="*/ 341505 w 1401951"/>
                  <a:gd name="connsiteY23" fmla="*/ 221000 h 1495873"/>
                  <a:gd name="connsiteX24" fmla="*/ 469752 w 1401951"/>
                  <a:gd name="connsiteY24" fmla="*/ 158775 h 1495873"/>
                  <a:gd name="connsiteX25" fmla="*/ 1112447 w 1401951"/>
                  <a:gd name="connsiteY25" fmla="*/ 503493 h 1495873"/>
                  <a:gd name="connsiteX26" fmla="*/ 1112447 w 1401951"/>
                  <a:gd name="connsiteY26" fmla="*/ 732819 h 1495873"/>
                  <a:gd name="connsiteX27" fmla="*/ 992380 w 1401951"/>
                  <a:gd name="connsiteY27" fmla="*/ 790661 h 1495873"/>
                  <a:gd name="connsiteX28" fmla="*/ 992380 w 1401951"/>
                  <a:gd name="connsiteY28" fmla="*/ 561336 h 1495873"/>
                  <a:gd name="connsiteX29" fmla="*/ 1112447 w 1401951"/>
                  <a:gd name="connsiteY29" fmla="*/ 503493 h 1495873"/>
                  <a:gd name="connsiteX30" fmla="*/ 1358132 w 1401951"/>
                  <a:gd name="connsiteY30" fmla="*/ 1132458 h 1495873"/>
                  <a:gd name="connsiteX31" fmla="*/ 722740 w 1401951"/>
                  <a:gd name="connsiteY31" fmla="*/ 1439199 h 1495873"/>
                  <a:gd name="connsiteX32" fmla="*/ 722740 w 1401951"/>
                  <a:gd name="connsiteY32" fmla="*/ 691628 h 1495873"/>
                  <a:gd name="connsiteX33" fmla="*/ 874358 w 1401951"/>
                  <a:gd name="connsiteY33" fmla="*/ 618594 h 1495873"/>
                  <a:gd name="connsiteX34" fmla="*/ 884582 w 1401951"/>
                  <a:gd name="connsiteY34" fmla="*/ 589381 h 1495873"/>
                  <a:gd name="connsiteX35" fmla="*/ 855369 w 1401951"/>
                  <a:gd name="connsiteY35" fmla="*/ 579156 h 1495873"/>
                  <a:gd name="connsiteX36" fmla="*/ 701122 w 1401951"/>
                  <a:gd name="connsiteY36" fmla="*/ 653358 h 1495873"/>
                  <a:gd name="connsiteX37" fmla="*/ 640358 w 1401951"/>
                  <a:gd name="connsiteY37" fmla="*/ 624145 h 1495873"/>
                  <a:gd name="connsiteX38" fmla="*/ 611145 w 1401951"/>
                  <a:gd name="connsiteY38" fmla="*/ 634369 h 1495873"/>
                  <a:gd name="connsiteX39" fmla="*/ 621369 w 1401951"/>
                  <a:gd name="connsiteY39" fmla="*/ 663583 h 1495873"/>
                  <a:gd name="connsiteX40" fmla="*/ 679212 w 1401951"/>
                  <a:gd name="connsiteY40" fmla="*/ 691628 h 1495873"/>
                  <a:gd name="connsiteX41" fmla="*/ 679212 w 1401951"/>
                  <a:gd name="connsiteY41" fmla="*/ 1439199 h 1495873"/>
                  <a:gd name="connsiteX42" fmla="*/ 43820 w 1401951"/>
                  <a:gd name="connsiteY42" fmla="*/ 1132458 h 1495873"/>
                  <a:gd name="connsiteX43" fmla="*/ 43820 w 1401951"/>
                  <a:gd name="connsiteY43" fmla="*/ 384887 h 1495873"/>
                  <a:gd name="connsiteX44" fmla="*/ 527594 w 1401951"/>
                  <a:gd name="connsiteY44" fmla="*/ 618302 h 1495873"/>
                  <a:gd name="connsiteX45" fmla="*/ 537235 w 1401951"/>
                  <a:gd name="connsiteY45" fmla="*/ 620347 h 1495873"/>
                  <a:gd name="connsiteX46" fmla="*/ 557100 w 1401951"/>
                  <a:gd name="connsiteY46" fmla="*/ 608077 h 1495873"/>
                  <a:gd name="connsiteX47" fmla="*/ 546875 w 1401951"/>
                  <a:gd name="connsiteY47" fmla="*/ 578864 h 1495873"/>
                  <a:gd name="connsiteX48" fmla="*/ 72449 w 1401951"/>
                  <a:gd name="connsiteY48" fmla="*/ 349831 h 1495873"/>
                  <a:gd name="connsiteX49" fmla="*/ 290089 w 1401951"/>
                  <a:gd name="connsiteY49" fmla="*/ 244662 h 1495873"/>
                  <a:gd name="connsiteX50" fmla="*/ 948268 w 1401951"/>
                  <a:gd name="connsiteY50" fmla="*/ 562504 h 1495873"/>
                  <a:gd name="connsiteX51" fmla="*/ 948560 w 1401951"/>
                  <a:gd name="connsiteY51" fmla="*/ 562797 h 1495873"/>
                  <a:gd name="connsiteX52" fmla="*/ 948560 w 1401951"/>
                  <a:gd name="connsiteY52" fmla="*/ 825717 h 1495873"/>
                  <a:gd name="connsiteX53" fmla="*/ 958784 w 1401951"/>
                  <a:gd name="connsiteY53" fmla="*/ 844414 h 1495873"/>
                  <a:gd name="connsiteX54" fmla="*/ 970470 w 1401951"/>
                  <a:gd name="connsiteY54" fmla="*/ 847627 h 1495873"/>
                  <a:gd name="connsiteX55" fmla="*/ 980110 w 1401951"/>
                  <a:gd name="connsiteY55" fmla="*/ 845582 h 1495873"/>
                  <a:gd name="connsiteX56" fmla="*/ 1143997 w 1401951"/>
                  <a:gd name="connsiteY56" fmla="*/ 766414 h 1495873"/>
                  <a:gd name="connsiteX57" fmla="*/ 1156267 w 1401951"/>
                  <a:gd name="connsiteY57" fmla="*/ 746549 h 1495873"/>
                  <a:gd name="connsiteX58" fmla="*/ 1156267 w 1401951"/>
                  <a:gd name="connsiteY58" fmla="*/ 482167 h 1495873"/>
                  <a:gd name="connsiteX59" fmla="*/ 1358424 w 1401951"/>
                  <a:gd name="connsiteY59" fmla="*/ 384595 h 1495873"/>
                  <a:gd name="connsiteX60" fmla="*/ 1358132 w 1401951"/>
                  <a:gd name="connsiteY60" fmla="*/ 1132458 h 1495873"/>
                  <a:gd name="connsiteX61" fmla="*/ 1358132 w 1401951"/>
                  <a:gd name="connsiteY61" fmla="*/ 1132458 h 149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01951" h="1495873">
                    <a:moveTo>
                      <a:pt x="1389682" y="330258"/>
                    </a:moveTo>
                    <a:lnTo>
                      <a:pt x="710470" y="2191"/>
                    </a:lnTo>
                    <a:cubicBezTo>
                      <a:pt x="704336" y="-730"/>
                      <a:pt x="697324" y="-730"/>
                      <a:pt x="691482" y="2191"/>
                    </a:cubicBezTo>
                    <a:lnTo>
                      <a:pt x="12270" y="330258"/>
                    </a:lnTo>
                    <a:cubicBezTo>
                      <a:pt x="4674" y="334055"/>
                      <a:pt x="0" y="341651"/>
                      <a:pt x="0" y="350123"/>
                    </a:cubicBezTo>
                    <a:lnTo>
                      <a:pt x="0" y="1146188"/>
                    </a:lnTo>
                    <a:cubicBezTo>
                      <a:pt x="0" y="1154660"/>
                      <a:pt x="4674" y="1162256"/>
                      <a:pt x="12270" y="1166054"/>
                    </a:cubicBezTo>
                    <a:lnTo>
                      <a:pt x="691482" y="1493828"/>
                    </a:lnTo>
                    <a:cubicBezTo>
                      <a:pt x="694403" y="1495289"/>
                      <a:pt x="697616" y="1495873"/>
                      <a:pt x="701122" y="1495873"/>
                    </a:cubicBezTo>
                    <a:cubicBezTo>
                      <a:pt x="704336" y="1495873"/>
                      <a:pt x="707549" y="1495289"/>
                      <a:pt x="710762" y="1493828"/>
                    </a:cubicBezTo>
                    <a:lnTo>
                      <a:pt x="1389682" y="1165762"/>
                    </a:lnTo>
                    <a:cubicBezTo>
                      <a:pt x="1397278" y="1161964"/>
                      <a:pt x="1401952" y="1154368"/>
                      <a:pt x="1401952" y="1145896"/>
                    </a:cubicBezTo>
                    <a:lnTo>
                      <a:pt x="1401952" y="349831"/>
                    </a:lnTo>
                    <a:cubicBezTo>
                      <a:pt x="1401952" y="341359"/>
                      <a:pt x="1397278" y="333763"/>
                      <a:pt x="1389682" y="330258"/>
                    </a:cubicBezTo>
                    <a:close/>
                    <a:moveTo>
                      <a:pt x="701122" y="46303"/>
                    </a:moveTo>
                    <a:lnTo>
                      <a:pt x="1329795" y="349831"/>
                    </a:lnTo>
                    <a:lnTo>
                      <a:pt x="1147503" y="437763"/>
                    </a:lnTo>
                    <a:cubicBezTo>
                      <a:pt x="1146335" y="436887"/>
                      <a:pt x="1145166" y="436010"/>
                      <a:pt x="1143705" y="435426"/>
                    </a:cubicBezTo>
                    <a:lnTo>
                      <a:pt x="519415" y="134236"/>
                    </a:lnTo>
                    <a:lnTo>
                      <a:pt x="701122" y="46303"/>
                    </a:lnTo>
                    <a:close/>
                    <a:moveTo>
                      <a:pt x="469752" y="158775"/>
                    </a:moveTo>
                    <a:lnTo>
                      <a:pt x="1097548" y="461718"/>
                    </a:lnTo>
                    <a:lnTo>
                      <a:pt x="969009" y="523651"/>
                    </a:lnTo>
                    <a:lnTo>
                      <a:pt x="341505" y="221000"/>
                    </a:lnTo>
                    <a:lnTo>
                      <a:pt x="469752" y="158775"/>
                    </a:lnTo>
                    <a:close/>
                    <a:moveTo>
                      <a:pt x="1112447" y="503493"/>
                    </a:moveTo>
                    <a:lnTo>
                      <a:pt x="1112447" y="732819"/>
                    </a:lnTo>
                    <a:lnTo>
                      <a:pt x="992380" y="790661"/>
                    </a:lnTo>
                    <a:lnTo>
                      <a:pt x="992380" y="561336"/>
                    </a:lnTo>
                    <a:lnTo>
                      <a:pt x="1112447" y="503493"/>
                    </a:lnTo>
                    <a:close/>
                    <a:moveTo>
                      <a:pt x="1358132" y="1132458"/>
                    </a:moveTo>
                    <a:lnTo>
                      <a:pt x="722740" y="1439199"/>
                    </a:lnTo>
                    <a:lnTo>
                      <a:pt x="722740" y="691628"/>
                    </a:lnTo>
                    <a:lnTo>
                      <a:pt x="874358" y="618594"/>
                    </a:lnTo>
                    <a:cubicBezTo>
                      <a:pt x="885167" y="613336"/>
                      <a:pt x="889841" y="600190"/>
                      <a:pt x="884582" y="589381"/>
                    </a:cubicBezTo>
                    <a:cubicBezTo>
                      <a:pt x="879324" y="578572"/>
                      <a:pt x="866178" y="573898"/>
                      <a:pt x="855369" y="579156"/>
                    </a:cubicBezTo>
                    <a:lnTo>
                      <a:pt x="701122" y="653358"/>
                    </a:lnTo>
                    <a:lnTo>
                      <a:pt x="640358" y="624145"/>
                    </a:lnTo>
                    <a:cubicBezTo>
                      <a:pt x="629549" y="618886"/>
                      <a:pt x="616403" y="623560"/>
                      <a:pt x="611145" y="634369"/>
                    </a:cubicBezTo>
                    <a:cubicBezTo>
                      <a:pt x="605886" y="645178"/>
                      <a:pt x="610560" y="658324"/>
                      <a:pt x="621369" y="663583"/>
                    </a:cubicBezTo>
                    <a:lnTo>
                      <a:pt x="679212" y="691628"/>
                    </a:lnTo>
                    <a:lnTo>
                      <a:pt x="679212" y="1439199"/>
                    </a:lnTo>
                    <a:lnTo>
                      <a:pt x="43820" y="1132458"/>
                    </a:lnTo>
                    <a:lnTo>
                      <a:pt x="43820" y="384887"/>
                    </a:lnTo>
                    <a:lnTo>
                      <a:pt x="527594" y="618302"/>
                    </a:lnTo>
                    <a:cubicBezTo>
                      <a:pt x="530808" y="619763"/>
                      <a:pt x="534021" y="620347"/>
                      <a:pt x="537235" y="620347"/>
                    </a:cubicBezTo>
                    <a:cubicBezTo>
                      <a:pt x="545415" y="620347"/>
                      <a:pt x="553302" y="615673"/>
                      <a:pt x="557100" y="608077"/>
                    </a:cubicBezTo>
                    <a:cubicBezTo>
                      <a:pt x="562358" y="597268"/>
                      <a:pt x="557684" y="584122"/>
                      <a:pt x="546875" y="578864"/>
                    </a:cubicBezTo>
                    <a:lnTo>
                      <a:pt x="72449" y="349831"/>
                    </a:lnTo>
                    <a:lnTo>
                      <a:pt x="290089" y="244662"/>
                    </a:lnTo>
                    <a:lnTo>
                      <a:pt x="948268" y="562504"/>
                    </a:lnTo>
                    <a:cubicBezTo>
                      <a:pt x="948268" y="562504"/>
                      <a:pt x="948560" y="562797"/>
                      <a:pt x="948560" y="562797"/>
                    </a:cubicBezTo>
                    <a:lnTo>
                      <a:pt x="948560" y="825717"/>
                    </a:lnTo>
                    <a:cubicBezTo>
                      <a:pt x="948560" y="833313"/>
                      <a:pt x="952357" y="840324"/>
                      <a:pt x="958784" y="844414"/>
                    </a:cubicBezTo>
                    <a:cubicBezTo>
                      <a:pt x="962290" y="846751"/>
                      <a:pt x="966380" y="847627"/>
                      <a:pt x="970470" y="847627"/>
                    </a:cubicBezTo>
                    <a:cubicBezTo>
                      <a:pt x="973683" y="847627"/>
                      <a:pt x="976897" y="847043"/>
                      <a:pt x="980110" y="845582"/>
                    </a:cubicBezTo>
                    <a:lnTo>
                      <a:pt x="1143997" y="766414"/>
                    </a:lnTo>
                    <a:cubicBezTo>
                      <a:pt x="1151593" y="762616"/>
                      <a:pt x="1156267" y="755021"/>
                      <a:pt x="1156267" y="746549"/>
                    </a:cubicBezTo>
                    <a:lnTo>
                      <a:pt x="1156267" y="482167"/>
                    </a:lnTo>
                    <a:lnTo>
                      <a:pt x="1358424" y="384595"/>
                    </a:lnTo>
                    <a:lnTo>
                      <a:pt x="1358132" y="1132458"/>
                    </a:lnTo>
                    <a:lnTo>
                      <a:pt x="1358132" y="1132458"/>
                    </a:lnTo>
                    <a:close/>
                  </a:path>
                </a:pathLst>
              </a:custGeom>
              <a:solidFill>
                <a:srgbClr val="313840"/>
              </a:solidFill>
              <a:ln w="2917" cap="flat">
                <a:noFill/>
                <a:prstDash val="solid"/>
                <a:miter/>
              </a:ln>
            </p:spPr>
            <p:txBody>
              <a:bodyPr rtlCol="0" anchor="ctr"/>
              <a:lstStyle/>
              <a:p>
                <a:endParaRPr lang="it-IT"/>
              </a:p>
            </p:txBody>
          </p:sp>
          <p:sp>
            <p:nvSpPr>
              <p:cNvPr id="49" name="Elemento grafico 41">
                <a:extLst>
                  <a:ext uri="{FF2B5EF4-FFF2-40B4-BE49-F238E27FC236}">
                    <a16:creationId xmlns:a16="http://schemas.microsoft.com/office/drawing/2014/main" id="{D55AB854-B6B2-456D-B415-7A05C0B5255D}"/>
                  </a:ext>
                </a:extLst>
              </p:cNvPr>
              <p:cNvSpPr/>
              <p:nvPr/>
            </p:nvSpPr>
            <p:spPr>
              <a:xfrm>
                <a:off x="3154355" y="5720237"/>
                <a:ext cx="143495" cy="91849"/>
              </a:xfrm>
              <a:custGeom>
                <a:avLst/>
                <a:gdLst>
                  <a:gd name="connsiteX0" fmla="*/ 130995 w 143495"/>
                  <a:gd name="connsiteY0" fmla="*/ 50366 h 91849"/>
                  <a:gd name="connsiteX1" fmla="*/ 31378 w 143495"/>
                  <a:gd name="connsiteY1" fmla="*/ 2164 h 91849"/>
                  <a:gd name="connsiteX2" fmla="*/ 2164 w 143495"/>
                  <a:gd name="connsiteY2" fmla="*/ 12389 h 91849"/>
                  <a:gd name="connsiteX3" fmla="*/ 12389 w 143495"/>
                  <a:gd name="connsiteY3" fmla="*/ 41602 h 91849"/>
                  <a:gd name="connsiteX4" fmla="*/ 112007 w 143495"/>
                  <a:gd name="connsiteY4" fmla="*/ 89805 h 91849"/>
                  <a:gd name="connsiteX5" fmla="*/ 121647 w 143495"/>
                  <a:gd name="connsiteY5" fmla="*/ 91850 h 91849"/>
                  <a:gd name="connsiteX6" fmla="*/ 141512 w 143495"/>
                  <a:gd name="connsiteY6" fmla="*/ 79580 h 91849"/>
                  <a:gd name="connsiteX7" fmla="*/ 130995 w 143495"/>
                  <a:gd name="connsiteY7" fmla="*/ 50366 h 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495" h="91849">
                    <a:moveTo>
                      <a:pt x="130995" y="50366"/>
                    </a:moveTo>
                    <a:lnTo>
                      <a:pt x="31378" y="2164"/>
                    </a:lnTo>
                    <a:cubicBezTo>
                      <a:pt x="20569" y="-3094"/>
                      <a:pt x="7423" y="1580"/>
                      <a:pt x="2164" y="12389"/>
                    </a:cubicBezTo>
                    <a:cubicBezTo>
                      <a:pt x="-3094" y="23198"/>
                      <a:pt x="1580" y="36344"/>
                      <a:pt x="12389" y="41602"/>
                    </a:cubicBezTo>
                    <a:lnTo>
                      <a:pt x="112007" y="89805"/>
                    </a:lnTo>
                    <a:cubicBezTo>
                      <a:pt x="115220" y="91265"/>
                      <a:pt x="118434" y="91850"/>
                      <a:pt x="121647" y="91850"/>
                    </a:cubicBezTo>
                    <a:cubicBezTo>
                      <a:pt x="129827" y="91850"/>
                      <a:pt x="137715" y="87175"/>
                      <a:pt x="141512" y="79580"/>
                    </a:cubicBezTo>
                    <a:cubicBezTo>
                      <a:pt x="146479" y="68771"/>
                      <a:pt x="141804" y="55625"/>
                      <a:pt x="130995" y="50366"/>
                    </a:cubicBezTo>
                    <a:close/>
                  </a:path>
                </a:pathLst>
              </a:custGeom>
              <a:solidFill>
                <a:srgbClr val="313840"/>
              </a:solidFill>
              <a:ln w="2917" cap="flat">
                <a:noFill/>
                <a:prstDash val="solid"/>
                <a:miter/>
              </a:ln>
            </p:spPr>
            <p:txBody>
              <a:bodyPr rtlCol="0" anchor="ctr"/>
              <a:lstStyle/>
              <a:p>
                <a:endParaRPr lang="it-IT"/>
              </a:p>
            </p:txBody>
          </p:sp>
          <p:sp>
            <p:nvSpPr>
              <p:cNvPr id="50" name="Elemento grafico 41">
                <a:extLst>
                  <a:ext uri="{FF2B5EF4-FFF2-40B4-BE49-F238E27FC236}">
                    <a16:creationId xmlns:a16="http://schemas.microsoft.com/office/drawing/2014/main" id="{D55AB854-B6B2-456D-B415-7A05C0B5255D}"/>
                  </a:ext>
                </a:extLst>
              </p:cNvPr>
              <p:cNvSpPr/>
              <p:nvPr/>
            </p:nvSpPr>
            <p:spPr>
              <a:xfrm>
                <a:off x="3154355" y="5616237"/>
                <a:ext cx="235225" cy="135961"/>
              </a:xfrm>
              <a:custGeom>
                <a:avLst/>
                <a:gdLst>
                  <a:gd name="connsiteX0" fmla="*/ 222726 w 235225"/>
                  <a:gd name="connsiteY0" fmla="*/ 94479 h 135961"/>
                  <a:gd name="connsiteX1" fmla="*/ 31378 w 235225"/>
                  <a:gd name="connsiteY1" fmla="*/ 2164 h 135961"/>
                  <a:gd name="connsiteX2" fmla="*/ 2164 w 235225"/>
                  <a:gd name="connsiteY2" fmla="*/ 12389 h 135961"/>
                  <a:gd name="connsiteX3" fmla="*/ 12389 w 235225"/>
                  <a:gd name="connsiteY3" fmla="*/ 41602 h 135961"/>
                  <a:gd name="connsiteX4" fmla="*/ 203737 w 235225"/>
                  <a:gd name="connsiteY4" fmla="*/ 133917 h 135961"/>
                  <a:gd name="connsiteX5" fmla="*/ 213377 w 235225"/>
                  <a:gd name="connsiteY5" fmla="*/ 135962 h 135961"/>
                  <a:gd name="connsiteX6" fmla="*/ 233242 w 235225"/>
                  <a:gd name="connsiteY6" fmla="*/ 123692 h 135961"/>
                  <a:gd name="connsiteX7" fmla="*/ 222726 w 235225"/>
                  <a:gd name="connsiteY7" fmla="*/ 94479 h 13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225" h="135961">
                    <a:moveTo>
                      <a:pt x="222726" y="94479"/>
                    </a:moveTo>
                    <a:lnTo>
                      <a:pt x="31378" y="2164"/>
                    </a:lnTo>
                    <a:cubicBezTo>
                      <a:pt x="20569" y="-3094"/>
                      <a:pt x="7423" y="1580"/>
                      <a:pt x="2164" y="12389"/>
                    </a:cubicBezTo>
                    <a:cubicBezTo>
                      <a:pt x="-3094" y="23198"/>
                      <a:pt x="1580" y="36344"/>
                      <a:pt x="12389" y="41602"/>
                    </a:cubicBezTo>
                    <a:lnTo>
                      <a:pt x="203737" y="133917"/>
                    </a:lnTo>
                    <a:cubicBezTo>
                      <a:pt x="206950" y="135377"/>
                      <a:pt x="210164" y="135962"/>
                      <a:pt x="213377" y="135962"/>
                    </a:cubicBezTo>
                    <a:cubicBezTo>
                      <a:pt x="221557" y="135962"/>
                      <a:pt x="229445" y="131288"/>
                      <a:pt x="233242" y="123692"/>
                    </a:cubicBezTo>
                    <a:cubicBezTo>
                      <a:pt x="238209" y="112883"/>
                      <a:pt x="233535" y="99737"/>
                      <a:pt x="222726" y="94479"/>
                    </a:cubicBezTo>
                    <a:close/>
                  </a:path>
                </a:pathLst>
              </a:custGeom>
              <a:solidFill>
                <a:srgbClr val="313840"/>
              </a:solidFill>
              <a:ln w="2917" cap="flat">
                <a:noFill/>
                <a:prstDash val="solid"/>
                <a:miter/>
              </a:ln>
            </p:spPr>
            <p:txBody>
              <a:bodyPr rtlCol="0" anchor="ctr"/>
              <a:lstStyle/>
              <a:p>
                <a:endParaRPr lang="it-IT"/>
              </a:p>
            </p:txBody>
          </p:sp>
        </p:grpSp>
        <p:sp>
          <p:nvSpPr>
            <p:cNvPr id="36" name="CasellaDiTesto 35">
              <a:extLst>
                <a:ext uri="{FF2B5EF4-FFF2-40B4-BE49-F238E27FC236}">
                  <a16:creationId xmlns:a16="http://schemas.microsoft.com/office/drawing/2014/main" id="{0B7D4BB7-6FBE-480D-ABCA-1CE996D71DDC}"/>
                </a:ext>
              </a:extLst>
            </p:cNvPr>
            <p:cNvSpPr txBox="1"/>
            <p:nvPr/>
          </p:nvSpPr>
          <p:spPr>
            <a:xfrm>
              <a:off x="8266949" y="2734419"/>
              <a:ext cx="1985231" cy="600164"/>
            </a:xfrm>
            <a:prstGeom prst="rect">
              <a:avLst/>
            </a:prstGeom>
            <a:noFill/>
          </p:spPr>
          <p:txBody>
            <a:bodyPr wrap="square">
              <a:spAutoFit/>
            </a:bodyPr>
            <a:lstStyle/>
            <a:p>
              <a:pPr algn="l"/>
              <a:r>
                <a:rPr lang="it-IT" sz="1100" dirty="0">
                  <a:solidFill>
                    <a:srgbClr val="313840"/>
                  </a:solidFill>
                  <a:latin typeface="+mj-lt"/>
                </a:rPr>
                <a:t>Informatica, Elettronica, Telecomunicazioni e macchine per l'ufficio</a:t>
              </a:r>
            </a:p>
          </p:txBody>
        </p:sp>
        <p:pic>
          <p:nvPicPr>
            <p:cNvPr id="39" name="Elemento grafico 5">
              <a:extLst>
                <a:ext uri="{FF2B5EF4-FFF2-40B4-BE49-F238E27FC236}">
                  <a16:creationId xmlns:a16="http://schemas.microsoft.com/office/drawing/2014/main" id="{53C85FCD-E78C-4EE6-A9BA-69E69F949F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04779" y="2816067"/>
              <a:ext cx="462170" cy="462170"/>
            </a:xfrm>
            <a:prstGeom prst="rect">
              <a:avLst/>
            </a:prstGeom>
          </p:spPr>
        </p:pic>
        <p:sp>
          <p:nvSpPr>
            <p:cNvPr id="40" name="CasellaDiTesto 39">
              <a:extLst>
                <a:ext uri="{FF2B5EF4-FFF2-40B4-BE49-F238E27FC236}">
                  <a16:creationId xmlns:a16="http://schemas.microsoft.com/office/drawing/2014/main" id="{C6BF1491-F2C2-4EA8-9818-DBEA7D41BD8D}"/>
                </a:ext>
              </a:extLst>
            </p:cNvPr>
            <p:cNvSpPr txBox="1"/>
            <p:nvPr/>
          </p:nvSpPr>
          <p:spPr>
            <a:xfrm>
              <a:off x="7722964" y="5991150"/>
              <a:ext cx="2376264" cy="525785"/>
            </a:xfrm>
            <a:prstGeom prst="rect">
              <a:avLst/>
            </a:prstGeom>
            <a:noFill/>
          </p:spPr>
          <p:txBody>
            <a:bodyPr wrap="square">
              <a:spAutoFit/>
            </a:bodyPr>
            <a:lstStyle/>
            <a:p>
              <a:pPr>
                <a:spcAft>
                  <a:spcPts val="450"/>
                </a:spcAft>
              </a:pPr>
              <a:r>
                <a:rPr lang="it-IT" sz="1200" b="1" dirty="0">
                  <a:solidFill>
                    <a:schemeClr val="tx1">
                      <a:lumMod val="75000"/>
                      <a:lumOff val="25000"/>
                    </a:schemeClr>
                  </a:solidFill>
                </a:rPr>
                <a:t>Modalità di acquisto</a:t>
              </a:r>
            </a:p>
            <a:p>
              <a:pPr>
                <a:spcAft>
                  <a:spcPts val="450"/>
                </a:spcAft>
              </a:pPr>
              <a:r>
                <a:rPr lang="it-IT" sz="1200" dirty="0">
                  <a:solidFill>
                    <a:schemeClr val="tx1">
                      <a:lumMod val="75000"/>
                      <a:lumOff val="25000"/>
                    </a:schemeClr>
                  </a:solidFill>
                </a:rPr>
                <a:t>Ordine diretto</a:t>
              </a:r>
            </a:p>
          </p:txBody>
        </p:sp>
      </p:grpSp>
      <p:sp>
        <p:nvSpPr>
          <p:cNvPr id="41" name="CasellaDiTesto 40">
            <a:extLst>
              <a:ext uri="{FF2B5EF4-FFF2-40B4-BE49-F238E27FC236}">
                <a16:creationId xmlns:a16="http://schemas.microsoft.com/office/drawing/2014/main" id="{5FD5201D-A351-4AAC-B048-D0A88CB1D2BE}"/>
              </a:ext>
            </a:extLst>
          </p:cNvPr>
          <p:cNvSpPr txBox="1"/>
          <p:nvPr/>
        </p:nvSpPr>
        <p:spPr>
          <a:xfrm>
            <a:off x="353543" y="4283620"/>
            <a:ext cx="3473109" cy="1297791"/>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Opzioni a pagamento lotto 2</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Estensione del servizio di assistenza e manutenzione per ulteriori 24 mesi </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RAM aggiuntiva, hard disk aggiuntivi, monitor, schede grafiche</a:t>
            </a:r>
          </a:p>
        </p:txBody>
      </p:sp>
      <p:grpSp>
        <p:nvGrpSpPr>
          <p:cNvPr id="60" name="Gruppo 59">
            <a:extLst>
              <a:ext uri="{FF2B5EF4-FFF2-40B4-BE49-F238E27FC236}">
                <a16:creationId xmlns:a16="http://schemas.microsoft.com/office/drawing/2014/main" id="{9988D585-37C8-4E8E-868D-8EA1789C78EF}"/>
              </a:ext>
            </a:extLst>
          </p:cNvPr>
          <p:cNvGrpSpPr/>
          <p:nvPr/>
        </p:nvGrpSpPr>
        <p:grpSpPr>
          <a:xfrm>
            <a:off x="9185145" y="819399"/>
            <a:ext cx="1187164" cy="246221"/>
            <a:chOff x="8963365" y="939299"/>
            <a:chExt cx="1187164" cy="246221"/>
          </a:xfrm>
        </p:grpSpPr>
        <p:sp>
          <p:nvSpPr>
            <p:cNvPr id="63" name="Rettangolo con angoli arrotondati 40">
              <a:extLst>
                <a:ext uri="{FF2B5EF4-FFF2-40B4-BE49-F238E27FC236}">
                  <a16:creationId xmlns:a16="http://schemas.microsoft.com/office/drawing/2014/main" id="{442124B1-1695-4107-8E77-2010D56F65A2}"/>
                </a:ext>
              </a:extLst>
            </p:cNvPr>
            <p:cNvSpPr/>
            <p:nvPr/>
          </p:nvSpPr>
          <p:spPr>
            <a:xfrm>
              <a:off x="8964803" y="956523"/>
              <a:ext cx="1185726" cy="223917"/>
            </a:xfrm>
            <a:prstGeom prst="roundRect">
              <a:avLst>
                <a:gd name="adj" fmla="val 27051"/>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000" b="1" dirty="0">
                <a:highlight>
                  <a:srgbClr val="956B9C"/>
                </a:highlight>
              </a:endParaRPr>
            </a:p>
          </p:txBody>
        </p:sp>
        <p:grpSp>
          <p:nvGrpSpPr>
            <p:cNvPr id="64" name="Gruppo 63">
              <a:extLst>
                <a:ext uri="{FF2B5EF4-FFF2-40B4-BE49-F238E27FC236}">
                  <a16:creationId xmlns:a16="http://schemas.microsoft.com/office/drawing/2014/main" id="{340C0EE2-B45D-40BB-B6E5-B72257F03EB0}"/>
                </a:ext>
              </a:extLst>
            </p:cNvPr>
            <p:cNvGrpSpPr/>
            <p:nvPr/>
          </p:nvGrpSpPr>
          <p:grpSpPr>
            <a:xfrm>
              <a:off x="8963365" y="939299"/>
              <a:ext cx="1147699" cy="246221"/>
              <a:chOff x="9019760" y="985639"/>
              <a:chExt cx="1147699" cy="246221"/>
            </a:xfrm>
          </p:grpSpPr>
          <p:sp>
            <p:nvSpPr>
              <p:cNvPr id="65" name="CasellaDiTesto 64">
                <a:hlinkClick r:id="rId6"/>
                <a:extLst>
                  <a:ext uri="{FF2B5EF4-FFF2-40B4-BE49-F238E27FC236}">
                    <a16:creationId xmlns:a16="http://schemas.microsoft.com/office/drawing/2014/main" id="{0460D370-9671-47B4-959E-D88708BEDF63}"/>
                  </a:ext>
                </a:extLst>
              </p:cNvPr>
              <p:cNvSpPr txBox="1"/>
              <p:nvPr/>
            </p:nvSpPr>
            <p:spPr>
              <a:xfrm>
                <a:off x="9019760" y="985639"/>
                <a:ext cx="1147699" cy="246221"/>
              </a:xfrm>
              <a:prstGeom prst="rect">
                <a:avLst/>
              </a:prstGeom>
              <a:noFill/>
            </p:spPr>
            <p:txBody>
              <a:bodyPr wrap="square">
                <a:spAutoFit/>
              </a:bodyPr>
              <a:lstStyle/>
              <a:p>
                <a:pPr>
                  <a:spcAft>
                    <a:spcPts val="450"/>
                  </a:spcAft>
                </a:pPr>
                <a:r>
                  <a:rPr lang="it-IT" sz="1000" b="1" dirty="0">
                    <a:solidFill>
                      <a:srgbClr val="8ADB53"/>
                    </a:solidFill>
                  </a:rPr>
                  <a:t>ACQUISTI VERDI</a:t>
                </a:r>
              </a:p>
            </p:txBody>
          </p:sp>
          <p:grpSp>
            <p:nvGrpSpPr>
              <p:cNvPr id="66" name="Elemento grafico 54">
                <a:extLst>
                  <a:ext uri="{FF2B5EF4-FFF2-40B4-BE49-F238E27FC236}">
                    <a16:creationId xmlns:a16="http://schemas.microsoft.com/office/drawing/2014/main" id="{F951566E-ADC2-4726-B2E0-6A252A6D467D}"/>
                  </a:ext>
                </a:extLst>
              </p:cNvPr>
              <p:cNvGrpSpPr/>
              <p:nvPr/>
            </p:nvGrpSpPr>
            <p:grpSpPr>
              <a:xfrm>
                <a:off x="10012935" y="1061795"/>
                <a:ext cx="107228" cy="107228"/>
                <a:chOff x="5020713" y="3716970"/>
                <a:chExt cx="293923" cy="293923"/>
              </a:xfrm>
            </p:grpSpPr>
            <p:sp>
              <p:nvSpPr>
                <p:cNvPr id="67" name="Figura a mano libera: forma 44">
                  <a:extLst>
                    <a:ext uri="{FF2B5EF4-FFF2-40B4-BE49-F238E27FC236}">
                      <a16:creationId xmlns:a16="http://schemas.microsoft.com/office/drawing/2014/main" id="{26ACE5ED-E9C5-4A16-9D54-2C601058112B}"/>
                    </a:ext>
                  </a:extLst>
                </p:cNvPr>
                <p:cNvSpPr/>
                <p:nvPr/>
              </p:nvSpPr>
              <p:spPr>
                <a:xfrm>
                  <a:off x="5020713" y="3716970"/>
                  <a:ext cx="293923" cy="293923"/>
                </a:xfrm>
                <a:custGeom>
                  <a:avLst/>
                  <a:gdLst>
                    <a:gd name="connsiteX0" fmla="*/ 3969 w 293923"/>
                    <a:gd name="connsiteY0" fmla="*/ 289955 h 293923"/>
                    <a:gd name="connsiteX1" fmla="*/ 229480 w 293923"/>
                    <a:gd name="connsiteY1" fmla="*/ 229480 h 293923"/>
                    <a:gd name="connsiteX2" fmla="*/ 289955 w 293923"/>
                    <a:gd name="connsiteY2" fmla="*/ 3969 h 293923"/>
                    <a:gd name="connsiteX3" fmla="*/ 64444 w 293923"/>
                    <a:gd name="connsiteY3" fmla="*/ 64444 h 293923"/>
                    <a:gd name="connsiteX4" fmla="*/ 3969 w 293923"/>
                    <a:gd name="connsiteY4" fmla="*/ 289955 h 293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923" h="293923">
                      <a:moveTo>
                        <a:pt x="3969" y="289955"/>
                      </a:moveTo>
                      <a:cubicBezTo>
                        <a:pt x="3969" y="289955"/>
                        <a:pt x="141875" y="317084"/>
                        <a:pt x="229480" y="229480"/>
                      </a:cubicBezTo>
                      <a:cubicBezTo>
                        <a:pt x="317084" y="141875"/>
                        <a:pt x="289955" y="3969"/>
                        <a:pt x="289955" y="3969"/>
                      </a:cubicBezTo>
                      <a:cubicBezTo>
                        <a:pt x="289955" y="3969"/>
                        <a:pt x="152048" y="-23161"/>
                        <a:pt x="64444" y="64444"/>
                      </a:cubicBezTo>
                      <a:cubicBezTo>
                        <a:pt x="-23161" y="152048"/>
                        <a:pt x="3969" y="289955"/>
                        <a:pt x="3969" y="289955"/>
                      </a:cubicBezTo>
                      <a:close/>
                    </a:path>
                  </a:pathLst>
                </a:custGeom>
                <a:solidFill>
                  <a:srgbClr val="C3EA21"/>
                </a:solidFill>
                <a:ln w="5495" cap="flat">
                  <a:noFill/>
                  <a:prstDash val="solid"/>
                  <a:miter/>
                </a:ln>
              </p:spPr>
              <p:txBody>
                <a:bodyPr rtlCol="0" anchor="ctr"/>
                <a:lstStyle/>
                <a:p>
                  <a:endParaRPr lang="it-IT" b="1"/>
                </a:p>
              </p:txBody>
            </p:sp>
            <p:sp>
              <p:nvSpPr>
                <p:cNvPr id="68" name="Figura a mano libera: forma 45">
                  <a:extLst>
                    <a:ext uri="{FF2B5EF4-FFF2-40B4-BE49-F238E27FC236}">
                      <a16:creationId xmlns:a16="http://schemas.microsoft.com/office/drawing/2014/main" id="{B72740B2-0FCF-4FF4-BF5B-6E6371D2B4F6}"/>
                    </a:ext>
                  </a:extLst>
                </p:cNvPr>
                <p:cNvSpPr/>
                <p:nvPr/>
              </p:nvSpPr>
              <p:spPr>
                <a:xfrm>
                  <a:off x="5024679" y="3720931"/>
                  <a:ext cx="289954" cy="289954"/>
                </a:xfrm>
                <a:custGeom>
                  <a:avLst/>
                  <a:gdLst>
                    <a:gd name="connsiteX0" fmla="*/ 0 w 289954"/>
                    <a:gd name="connsiteY0" fmla="*/ 285986 h 289954"/>
                    <a:gd name="connsiteX1" fmla="*/ 225511 w 289954"/>
                    <a:gd name="connsiteY1" fmla="*/ 225511 h 289954"/>
                    <a:gd name="connsiteX2" fmla="*/ 285986 w 289954"/>
                    <a:gd name="connsiteY2" fmla="*/ 0 h 289954"/>
                    <a:gd name="connsiteX3" fmla="*/ 0 w 289954"/>
                    <a:gd name="connsiteY3" fmla="*/ 285986 h 289954"/>
                  </a:gdLst>
                  <a:ahLst/>
                  <a:cxnLst>
                    <a:cxn ang="0">
                      <a:pos x="connsiteX0" y="connsiteY0"/>
                    </a:cxn>
                    <a:cxn ang="0">
                      <a:pos x="connsiteX1" y="connsiteY1"/>
                    </a:cxn>
                    <a:cxn ang="0">
                      <a:pos x="connsiteX2" y="connsiteY2"/>
                    </a:cxn>
                    <a:cxn ang="0">
                      <a:pos x="connsiteX3" y="connsiteY3"/>
                    </a:cxn>
                  </a:cxnLst>
                  <a:rect l="l" t="t" r="r" b="b"/>
                  <a:pathLst>
                    <a:path w="289954" h="289954">
                      <a:moveTo>
                        <a:pt x="0" y="285986"/>
                      </a:moveTo>
                      <a:cubicBezTo>
                        <a:pt x="0" y="285986"/>
                        <a:pt x="137906" y="313115"/>
                        <a:pt x="225511" y="225511"/>
                      </a:cubicBezTo>
                      <a:cubicBezTo>
                        <a:pt x="313115" y="137906"/>
                        <a:pt x="285986" y="0"/>
                        <a:pt x="285986" y="0"/>
                      </a:cubicBezTo>
                      <a:lnTo>
                        <a:pt x="0" y="285986"/>
                      </a:lnTo>
                      <a:close/>
                    </a:path>
                  </a:pathLst>
                </a:custGeom>
                <a:solidFill>
                  <a:srgbClr val="8ADB53"/>
                </a:solidFill>
                <a:ln w="5495" cap="flat">
                  <a:noFill/>
                  <a:prstDash val="solid"/>
                  <a:miter/>
                </a:ln>
              </p:spPr>
              <p:txBody>
                <a:bodyPr rtlCol="0" anchor="ctr"/>
                <a:lstStyle/>
                <a:p>
                  <a:endParaRPr lang="it-IT" b="1"/>
                </a:p>
              </p:txBody>
            </p:sp>
          </p:grpSp>
        </p:grpSp>
      </p:grpSp>
      <p:sp>
        <p:nvSpPr>
          <p:cNvPr id="69" name="Rettangolo con angoli arrotondati 2">
            <a:hlinkClick r:id="rId7"/>
            <a:extLst>
              <a:ext uri="{FF2B5EF4-FFF2-40B4-BE49-F238E27FC236}">
                <a16:creationId xmlns:a16="http://schemas.microsoft.com/office/drawing/2014/main" id="{0C82BFFC-D2CD-477C-8075-0F84ED2312C4}"/>
              </a:ext>
            </a:extLst>
          </p:cNvPr>
          <p:cNvSpPr/>
          <p:nvPr/>
        </p:nvSpPr>
        <p:spPr>
          <a:xfrm>
            <a:off x="7596000" y="828000"/>
            <a:ext cx="1570648" cy="223917"/>
          </a:xfrm>
          <a:prstGeom prst="roundRect">
            <a:avLst>
              <a:gd name="adj" fmla="val 27051"/>
            </a:avLst>
          </a:prstGeom>
          <a:solidFill>
            <a:srgbClr val="AAB9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000" b="1" dirty="0">
                <a:solidFill>
                  <a:schemeClr val="bg1"/>
                </a:solidFill>
              </a:rPr>
              <a:t>CONVENZIONI</a:t>
            </a:r>
            <a:endParaRPr lang="it-IT" sz="1000" b="1" dirty="0">
              <a:highlight>
                <a:srgbClr val="956B9C"/>
              </a:highlight>
            </a:endParaRPr>
          </a:p>
        </p:txBody>
      </p:sp>
    </p:spTree>
    <p:extLst>
      <p:ext uri="{BB962C8B-B14F-4D97-AF65-F5344CB8AC3E}">
        <p14:creationId xmlns:p14="http://schemas.microsoft.com/office/powerpoint/2010/main" val="3411949508"/>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36AB56A7-1C4D-43E1-8033-912385B285DA}"/>
              </a:ext>
            </a:extLst>
          </p:cNvPr>
          <p:cNvSpPr>
            <a:spLocks noGrp="1"/>
          </p:cNvSpPr>
          <p:nvPr>
            <p:ph type="title"/>
          </p:nvPr>
        </p:nvSpPr>
        <p:spPr>
          <a:xfrm>
            <a:off x="4482604" y="7005826"/>
            <a:ext cx="5805347" cy="401167"/>
          </a:xfrm>
        </p:spPr>
        <p:txBody>
          <a:bodyPr anchor="t"/>
          <a:lstStyle/>
          <a:p>
            <a:r>
              <a:rPr lang="it-IT" dirty="0"/>
              <a:t>Pc Desktop e workstation (2/2)</a:t>
            </a:r>
          </a:p>
        </p:txBody>
      </p:sp>
      <p:sp>
        <p:nvSpPr>
          <p:cNvPr id="8" name="CasellaDiTesto 7">
            <a:extLst>
              <a:ext uri="{FF2B5EF4-FFF2-40B4-BE49-F238E27FC236}">
                <a16:creationId xmlns:a16="http://schemas.microsoft.com/office/drawing/2014/main" id="{1AE2C511-57C5-4E83-A1DF-017A6043859B}"/>
              </a:ext>
            </a:extLst>
          </p:cNvPr>
          <p:cNvSpPr txBox="1"/>
          <p:nvPr/>
        </p:nvSpPr>
        <p:spPr>
          <a:xfrm>
            <a:off x="494606" y="900311"/>
            <a:ext cx="502806" cy="584775"/>
          </a:xfrm>
          <a:prstGeom prst="rect">
            <a:avLst/>
          </a:prstGeom>
          <a:noFill/>
        </p:spPr>
        <p:txBody>
          <a:bodyPr wrap="square">
            <a:spAutoFit/>
          </a:bodyPr>
          <a:lstStyle/>
          <a:p>
            <a:r>
              <a:rPr lang="it-IT" sz="1200" b="1" dirty="0">
                <a:solidFill>
                  <a:srgbClr val="313840"/>
                </a:solidFill>
              </a:rPr>
              <a:t>Lotti</a:t>
            </a:r>
          </a:p>
          <a:p>
            <a:pPr algn="ctr">
              <a:spcAft>
                <a:spcPts val="450"/>
              </a:spcAft>
            </a:pPr>
            <a:r>
              <a:rPr lang="it-IT" dirty="0">
                <a:solidFill>
                  <a:srgbClr val="313840"/>
                </a:solidFill>
              </a:rPr>
              <a:t>6</a:t>
            </a:r>
            <a:endParaRPr lang="it-IT" sz="1200" dirty="0">
              <a:solidFill>
                <a:srgbClr val="313840"/>
              </a:solidFill>
            </a:endParaRPr>
          </a:p>
        </p:txBody>
      </p:sp>
      <p:grpSp>
        <p:nvGrpSpPr>
          <p:cNvPr id="44" name="Gruppo 43">
            <a:extLst>
              <a:ext uri="{FF2B5EF4-FFF2-40B4-BE49-F238E27FC236}">
                <a16:creationId xmlns:a16="http://schemas.microsoft.com/office/drawing/2014/main" id="{088B57FC-8439-4592-A902-6E43319EB00B}"/>
              </a:ext>
            </a:extLst>
          </p:cNvPr>
          <p:cNvGrpSpPr/>
          <p:nvPr/>
        </p:nvGrpSpPr>
        <p:grpSpPr>
          <a:xfrm>
            <a:off x="10457552" y="0"/>
            <a:ext cx="74693" cy="7567588"/>
            <a:chOff x="10457552" y="0"/>
            <a:chExt cx="74693" cy="7567588"/>
          </a:xfrm>
          <a:solidFill>
            <a:srgbClr val="AAB964"/>
          </a:solidFill>
        </p:grpSpPr>
        <p:sp>
          <p:nvSpPr>
            <p:cNvPr id="45" name="Rettangolo 44">
              <a:extLst>
                <a:ext uri="{FF2B5EF4-FFF2-40B4-BE49-F238E27FC236}">
                  <a16:creationId xmlns:a16="http://schemas.microsoft.com/office/drawing/2014/main" id="{80D9CB12-EBB9-4560-A18F-A54D6A9CC1D0}"/>
                </a:ext>
              </a:extLst>
            </p:cNvPr>
            <p:cNvSpPr/>
            <p:nvPr/>
          </p:nvSpPr>
          <p:spPr>
            <a:xfrm>
              <a:off x="10457552" y="0"/>
              <a:ext cx="74693" cy="52927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6" name="Rettangolo 45">
              <a:extLst>
                <a:ext uri="{FF2B5EF4-FFF2-40B4-BE49-F238E27FC236}">
                  <a16:creationId xmlns:a16="http://schemas.microsoft.com/office/drawing/2014/main" id="{B3E838E0-1420-4757-B357-AB86137B9FE2}"/>
                </a:ext>
              </a:extLst>
            </p:cNvPr>
            <p:cNvSpPr/>
            <p:nvPr/>
          </p:nvSpPr>
          <p:spPr>
            <a:xfrm>
              <a:off x="10457552" y="7296323"/>
              <a:ext cx="74693" cy="27126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aphicFrame>
        <p:nvGraphicFramePr>
          <p:cNvPr id="62" name="Tabella 61">
            <a:extLst>
              <a:ext uri="{FF2B5EF4-FFF2-40B4-BE49-F238E27FC236}">
                <a16:creationId xmlns:a16="http://schemas.microsoft.com/office/drawing/2014/main" id="{7F6A6757-11AB-46E6-A301-6E698D345442}"/>
              </a:ext>
            </a:extLst>
          </p:cNvPr>
          <p:cNvGraphicFramePr>
            <a:graphicFrameLocks noGrp="1"/>
          </p:cNvGraphicFramePr>
          <p:nvPr>
            <p:extLst/>
          </p:nvPr>
        </p:nvGraphicFramePr>
        <p:xfrm>
          <a:off x="450157" y="1620000"/>
          <a:ext cx="9830794" cy="2466600"/>
        </p:xfrm>
        <a:graphic>
          <a:graphicData uri="http://schemas.openxmlformats.org/drawingml/2006/table">
            <a:tbl>
              <a:tblPr bandRow="1">
                <a:tableStyleId>{2D5ABB26-0587-4C30-8999-92F81FD0307C}</a:tableStyleId>
              </a:tblPr>
              <a:tblGrid>
                <a:gridCol w="576063">
                  <a:extLst>
                    <a:ext uri="{9D8B030D-6E8A-4147-A177-3AD203B41FA5}">
                      <a16:colId xmlns:a16="http://schemas.microsoft.com/office/drawing/2014/main" val="20000"/>
                    </a:ext>
                  </a:extLst>
                </a:gridCol>
                <a:gridCol w="3960440">
                  <a:extLst>
                    <a:ext uri="{9D8B030D-6E8A-4147-A177-3AD203B41FA5}">
                      <a16:colId xmlns:a16="http://schemas.microsoft.com/office/drawing/2014/main" val="20001"/>
                    </a:ext>
                  </a:extLst>
                </a:gridCol>
                <a:gridCol w="988833">
                  <a:extLst>
                    <a:ext uri="{9D8B030D-6E8A-4147-A177-3AD203B41FA5}">
                      <a16:colId xmlns:a16="http://schemas.microsoft.com/office/drawing/2014/main" val="20002"/>
                    </a:ext>
                  </a:extLst>
                </a:gridCol>
                <a:gridCol w="932849">
                  <a:extLst>
                    <a:ext uri="{9D8B030D-6E8A-4147-A177-3AD203B41FA5}">
                      <a16:colId xmlns:a16="http://schemas.microsoft.com/office/drawing/2014/main" val="20003"/>
                    </a:ext>
                  </a:extLst>
                </a:gridCol>
                <a:gridCol w="670606">
                  <a:extLst>
                    <a:ext uri="{9D8B030D-6E8A-4147-A177-3AD203B41FA5}">
                      <a16:colId xmlns:a16="http://schemas.microsoft.com/office/drawing/2014/main" val="2670798473"/>
                    </a:ext>
                  </a:extLst>
                </a:gridCol>
                <a:gridCol w="2702003">
                  <a:extLst>
                    <a:ext uri="{9D8B030D-6E8A-4147-A177-3AD203B41FA5}">
                      <a16:colId xmlns:a16="http://schemas.microsoft.com/office/drawing/2014/main" val="20004"/>
                    </a:ext>
                  </a:extLst>
                </a:gridCol>
              </a:tblGrid>
              <a:tr h="158528">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Lotto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Descrizione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Attivazione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Scadenza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it-IT" sz="1100" b="1" noProof="0" dirty="0">
                          <a:solidFill>
                            <a:srgbClr val="404040"/>
                          </a:solidFill>
                          <a:latin typeface="+mn-lt"/>
                        </a:rPr>
                        <a:t>Stato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Fornitori</a:t>
                      </a:r>
                      <a:endParaRPr lang="it-IT" sz="1100" b="0" dirty="0">
                        <a:solidFill>
                          <a:srgbClr val="404040"/>
                        </a:solidFill>
                        <a:latin typeface="+mn-lt"/>
                      </a:endParaRPr>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25125">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algn="ctr"/>
                      <a:r>
                        <a:rPr lang="it-IT" sz="1800" b="1" dirty="0">
                          <a:solidFill>
                            <a:srgbClr val="821B4C"/>
                          </a:solidFill>
                          <a:latin typeface="+mn-lt"/>
                        </a:rPr>
                        <a:t>1</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Personal Computer Desktop ultracompatti </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05/03/2021</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31/12/2022</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err="1">
                          <a:solidFill>
                            <a:srgbClr val="404040"/>
                          </a:solidFill>
                          <a:latin typeface="+mn-lt"/>
                          <a:ea typeface="ＭＳ Ｐゴシック"/>
                          <a:cs typeface="+mn-cs"/>
                        </a:rPr>
                        <a:t>Italware</a:t>
                      </a:r>
                      <a:r>
                        <a:rPr lang="it-IT" sz="900" kern="1200" dirty="0">
                          <a:solidFill>
                            <a:srgbClr val="404040"/>
                          </a:solidFill>
                          <a:latin typeface="+mn-lt"/>
                          <a:ea typeface="ＭＳ Ｐゴシック"/>
                          <a:cs typeface="+mn-cs"/>
                        </a:rPr>
                        <a:t> S.r.l.</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25125">
                <a:tc>
                  <a:txBody>
                    <a:bodyPr/>
                    <a:lstStyle/>
                    <a:p>
                      <a:pPr algn="ctr"/>
                      <a:r>
                        <a:rPr lang="it-IT" sz="1800" b="1" dirty="0">
                          <a:solidFill>
                            <a:srgbClr val="821B4C"/>
                          </a:solidFill>
                          <a:latin typeface="+mn-lt"/>
                        </a:rPr>
                        <a:t>2</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en-US" sz="1000" b="0" kern="1200" noProof="0" dirty="0">
                          <a:solidFill>
                            <a:srgbClr val="404040"/>
                          </a:solidFill>
                          <a:effectLst/>
                          <a:latin typeface="+mn-lt"/>
                          <a:ea typeface="+mn-ea"/>
                          <a:cs typeface="+mn-cs"/>
                        </a:rPr>
                        <a:t>Personal Computer Desktop Small Form Factor</a:t>
                      </a:r>
                      <a:endParaRPr lang="it-IT" sz="1000" b="0" kern="1200" noProof="0" dirty="0">
                        <a:solidFill>
                          <a:srgbClr val="404040"/>
                        </a:solidFill>
                        <a:effectLst/>
                        <a:latin typeface="+mn-lt"/>
                        <a:ea typeface="+mn-ea"/>
                        <a:cs typeface="+mn-cs"/>
                      </a:endParaRP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latin typeface="+mn-lt"/>
                          <a:ea typeface="ＭＳ Ｐゴシック"/>
                          <a:cs typeface="+mn-cs"/>
                        </a:rPr>
                        <a:t>05/03/2021</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latin typeface="+mn-lt"/>
                          <a:ea typeface="ＭＳ Ｐゴシック"/>
                          <a:cs typeface="+mn-cs"/>
                        </a:rPr>
                        <a:t>11/10/2022</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dirty="0"/>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err="1">
                          <a:solidFill>
                            <a:srgbClr val="404040"/>
                          </a:solidFill>
                          <a:latin typeface="+mn-lt"/>
                          <a:ea typeface="ＭＳ Ｐゴシック"/>
                          <a:cs typeface="+mn-cs"/>
                        </a:rPr>
                        <a:t>Italware</a:t>
                      </a:r>
                      <a:r>
                        <a:rPr lang="it-IT" sz="900" kern="1200" dirty="0">
                          <a:solidFill>
                            <a:srgbClr val="404040"/>
                          </a:solidFill>
                          <a:latin typeface="+mn-lt"/>
                          <a:ea typeface="ＭＳ Ｐゴシック"/>
                          <a:cs typeface="+mn-cs"/>
                        </a:rPr>
                        <a:t> S.r.l.</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4598808"/>
                  </a:ext>
                </a:extLst>
              </a:tr>
              <a:tr h="225125">
                <a:tc>
                  <a:txBody>
                    <a:bodyPr/>
                    <a:lstStyle/>
                    <a:p>
                      <a:pPr algn="ctr"/>
                      <a:r>
                        <a:rPr lang="it-IT" sz="1800" b="1" dirty="0">
                          <a:solidFill>
                            <a:srgbClr val="821B4C"/>
                          </a:solidFill>
                          <a:latin typeface="+mn-lt"/>
                        </a:rPr>
                        <a:t>3</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effectLst/>
                          <a:latin typeface="+mn-lt"/>
                          <a:ea typeface="+mn-ea"/>
                          <a:cs typeface="+mn-cs"/>
                        </a:rPr>
                        <a:t>Personal Computer </a:t>
                      </a:r>
                      <a:r>
                        <a:rPr lang="it-IT" sz="1000" b="0" kern="1200" noProof="0" dirty="0" err="1">
                          <a:solidFill>
                            <a:srgbClr val="404040"/>
                          </a:solidFill>
                          <a:effectLst/>
                          <a:latin typeface="+mn-lt"/>
                          <a:ea typeface="+mn-ea"/>
                          <a:cs typeface="+mn-cs"/>
                        </a:rPr>
                        <a:t>Tower</a:t>
                      </a:r>
                      <a:endParaRPr lang="it-IT" sz="1000" b="0" kern="1200" noProof="0" dirty="0">
                        <a:solidFill>
                          <a:srgbClr val="404040"/>
                        </a:solidFill>
                        <a:effectLst/>
                        <a:latin typeface="+mn-lt"/>
                        <a:ea typeface="+mn-ea"/>
                        <a:cs typeface="+mn-cs"/>
                      </a:endParaRP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latin typeface="+mn-lt"/>
                          <a:ea typeface="ＭＳ Ｐゴシック"/>
                          <a:cs typeface="+mn-cs"/>
                        </a:rPr>
                        <a:t>08/03/2021</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latin typeface="+mn-lt"/>
                          <a:ea typeface="ＭＳ Ｐゴシック"/>
                          <a:cs typeface="+mn-cs"/>
                        </a:rPr>
                        <a:t>25/03/2022</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dirty="0"/>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Converge S.p.A.</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3146628"/>
                  </a:ext>
                </a:extLst>
              </a:tr>
              <a:tr h="225125">
                <a:tc>
                  <a:txBody>
                    <a:bodyPr/>
                    <a:lstStyle/>
                    <a:p>
                      <a:pPr algn="ctr"/>
                      <a:r>
                        <a:rPr lang="it-IT" sz="1800" b="1" dirty="0">
                          <a:solidFill>
                            <a:srgbClr val="821B4C"/>
                          </a:solidFill>
                          <a:latin typeface="+mn-lt"/>
                        </a:rPr>
                        <a:t>4</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effectLst/>
                          <a:latin typeface="+mn-lt"/>
                          <a:ea typeface="+mn-ea"/>
                          <a:cs typeface="+mn-cs"/>
                        </a:rPr>
                        <a:t>Workstation grafiche </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latin typeface="+mn-lt"/>
                          <a:ea typeface="ＭＳ Ｐゴシック"/>
                          <a:cs typeface="+mn-cs"/>
                        </a:rPr>
                        <a:t>05/03/2021</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latin typeface="+mn-lt"/>
                          <a:ea typeface="ＭＳ Ｐゴシック"/>
                          <a:cs typeface="+mn-cs"/>
                        </a:rPr>
                        <a:t>31/12/2022</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err="1">
                          <a:solidFill>
                            <a:srgbClr val="404040"/>
                          </a:solidFill>
                          <a:latin typeface="+mn-lt"/>
                          <a:ea typeface="ＭＳ Ｐゴシック"/>
                          <a:cs typeface="+mn-cs"/>
                        </a:rPr>
                        <a:t>Italware</a:t>
                      </a:r>
                      <a:r>
                        <a:rPr lang="it-IT" sz="900" kern="1200" dirty="0">
                          <a:solidFill>
                            <a:srgbClr val="404040"/>
                          </a:solidFill>
                          <a:latin typeface="+mn-lt"/>
                          <a:ea typeface="ＭＳ Ｐゴシック"/>
                          <a:cs typeface="+mn-cs"/>
                        </a:rPr>
                        <a:t> S.r.l.</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0928779"/>
                  </a:ext>
                </a:extLst>
              </a:tr>
              <a:tr h="225125">
                <a:tc>
                  <a:txBody>
                    <a:bodyPr/>
                    <a:lstStyle/>
                    <a:p>
                      <a:pPr algn="ctr"/>
                      <a:r>
                        <a:rPr lang="it-IT" sz="1800" b="1" dirty="0">
                          <a:solidFill>
                            <a:srgbClr val="821B4C"/>
                          </a:solidFill>
                          <a:latin typeface="+mn-lt"/>
                        </a:rPr>
                        <a:t>5</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effectLst/>
                          <a:latin typeface="+mn-lt"/>
                          <a:ea typeface="+mn-ea"/>
                          <a:cs typeface="+mn-cs"/>
                        </a:rPr>
                        <a:t>Personal Computer </a:t>
                      </a:r>
                      <a:r>
                        <a:rPr lang="it-IT" sz="1000" b="0" kern="1200" noProof="0" dirty="0" err="1">
                          <a:solidFill>
                            <a:srgbClr val="404040"/>
                          </a:solidFill>
                          <a:effectLst/>
                          <a:latin typeface="+mn-lt"/>
                          <a:ea typeface="+mn-ea"/>
                          <a:cs typeface="+mn-cs"/>
                        </a:rPr>
                        <a:t>All</a:t>
                      </a:r>
                      <a:r>
                        <a:rPr lang="it-IT" sz="1000" b="0" kern="1200" noProof="0" dirty="0">
                          <a:solidFill>
                            <a:srgbClr val="404040"/>
                          </a:solidFill>
                          <a:effectLst/>
                          <a:latin typeface="+mn-lt"/>
                          <a:ea typeface="+mn-ea"/>
                          <a:cs typeface="+mn-cs"/>
                        </a:rPr>
                        <a:t>-in-</a:t>
                      </a:r>
                      <a:r>
                        <a:rPr lang="it-IT" sz="1000" b="0" kern="1200" noProof="0" dirty="0" err="1">
                          <a:solidFill>
                            <a:srgbClr val="404040"/>
                          </a:solidFill>
                          <a:effectLst/>
                          <a:latin typeface="+mn-lt"/>
                          <a:ea typeface="+mn-ea"/>
                          <a:cs typeface="+mn-cs"/>
                        </a:rPr>
                        <a:t>one</a:t>
                      </a:r>
                      <a:r>
                        <a:rPr lang="it-IT" sz="1000" b="0" kern="1200" noProof="0" dirty="0">
                          <a:solidFill>
                            <a:srgbClr val="404040"/>
                          </a:solidFill>
                          <a:effectLst/>
                          <a:latin typeface="+mn-lt"/>
                          <a:ea typeface="+mn-ea"/>
                          <a:cs typeface="+mn-cs"/>
                        </a:rPr>
                        <a:t> </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latin typeface="+mn-lt"/>
                          <a:ea typeface="ＭＳ Ｐゴシック"/>
                          <a:cs typeface="+mn-cs"/>
                        </a:rPr>
                        <a:t>05/03/2021</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latin typeface="+mn-lt"/>
                          <a:ea typeface="ＭＳ Ｐゴシック"/>
                          <a:cs typeface="+mn-cs"/>
                        </a:rPr>
                        <a:t>17/11/2022</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err="1">
                          <a:solidFill>
                            <a:srgbClr val="404040"/>
                          </a:solidFill>
                          <a:latin typeface="+mn-lt"/>
                          <a:ea typeface="ＭＳ Ｐゴシック"/>
                          <a:cs typeface="+mn-cs"/>
                        </a:rPr>
                        <a:t>Italware</a:t>
                      </a:r>
                      <a:r>
                        <a:rPr lang="it-IT" sz="900" kern="1200" dirty="0">
                          <a:solidFill>
                            <a:srgbClr val="404040"/>
                          </a:solidFill>
                          <a:latin typeface="+mn-lt"/>
                          <a:ea typeface="ＭＳ Ｐゴシック"/>
                          <a:cs typeface="+mn-cs"/>
                        </a:rPr>
                        <a:t> S.r.l.</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5576135"/>
                  </a:ext>
                </a:extLst>
              </a:tr>
              <a:tr h="225125">
                <a:tc>
                  <a:txBody>
                    <a:bodyPr/>
                    <a:lstStyle/>
                    <a:p>
                      <a:pPr algn="ctr"/>
                      <a:r>
                        <a:rPr lang="it-IT" sz="1800" b="1" dirty="0">
                          <a:solidFill>
                            <a:srgbClr val="821B4C"/>
                          </a:solidFill>
                          <a:latin typeface="+mn-lt"/>
                        </a:rPr>
                        <a:t>6</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effectLst/>
                          <a:latin typeface="+mn-lt"/>
                          <a:ea typeface="+mn-ea"/>
                          <a:cs typeface="+mn-cs"/>
                        </a:rPr>
                        <a:t>Monitor professionali ad elevate prestazioni </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latin typeface="+mn-lt"/>
                          <a:ea typeface="ＭＳ Ｐゴシック"/>
                          <a:cs typeface="+mn-cs"/>
                        </a:rPr>
                        <a:t>08/03/2021</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latin typeface="+mn-lt"/>
                          <a:ea typeface="ＭＳ Ｐゴシック"/>
                          <a:cs typeface="+mn-cs"/>
                        </a:rPr>
                        <a:t>25/03/2022</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dirty="0"/>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Converge S.p.A.</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860562"/>
                  </a:ext>
                </a:extLst>
              </a:tr>
            </a:tbl>
          </a:graphicData>
        </a:graphic>
      </p:graphicFrame>
      <p:pic>
        <p:nvPicPr>
          <p:cNvPr id="63" name="Picture 4">
            <a:extLst>
              <a:ext uri="{FF2B5EF4-FFF2-40B4-BE49-F238E27FC236}">
                <a16:creationId xmlns:a16="http://schemas.microsoft.com/office/drawing/2014/main" id="{4865E429-E10C-4D44-8C18-02165A02A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6900" y="1958845"/>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7" name="CasellaDiTesto 46">
            <a:extLst>
              <a:ext uri="{FF2B5EF4-FFF2-40B4-BE49-F238E27FC236}">
                <a16:creationId xmlns:a16="http://schemas.microsoft.com/office/drawing/2014/main" id="{37586D21-BA75-42A3-827F-342EA1B5BA97}"/>
              </a:ext>
            </a:extLst>
          </p:cNvPr>
          <p:cNvSpPr txBox="1"/>
          <p:nvPr/>
        </p:nvSpPr>
        <p:spPr>
          <a:xfrm>
            <a:off x="1422415" y="1149810"/>
            <a:ext cx="1944216" cy="246221"/>
          </a:xfrm>
          <a:prstGeom prst="rect">
            <a:avLst/>
          </a:prstGeom>
          <a:noFill/>
        </p:spPr>
        <p:txBody>
          <a:bodyPr wrap="square">
            <a:spAutoFit/>
          </a:bodyPr>
          <a:lstStyle/>
          <a:p>
            <a:r>
              <a:rPr lang="it-IT" sz="1000" b="1" dirty="0">
                <a:solidFill>
                  <a:srgbClr val="404040"/>
                </a:solidFill>
                <a:latin typeface="+mn-lt"/>
              </a:rPr>
              <a:t>MERCEOLOGICI</a:t>
            </a:r>
            <a:endParaRPr lang="it-IT" sz="1000" b="1" dirty="0"/>
          </a:p>
        </p:txBody>
      </p:sp>
      <p:grpSp>
        <p:nvGrpSpPr>
          <p:cNvPr id="48" name="Gruppo 47">
            <a:extLst>
              <a:ext uri="{FF2B5EF4-FFF2-40B4-BE49-F238E27FC236}">
                <a16:creationId xmlns:a16="http://schemas.microsoft.com/office/drawing/2014/main" id="{5B40962C-2E54-4C9F-B5B8-E16DDA3BD256}"/>
              </a:ext>
            </a:extLst>
          </p:cNvPr>
          <p:cNvGrpSpPr/>
          <p:nvPr/>
        </p:nvGrpSpPr>
        <p:grpSpPr>
          <a:xfrm>
            <a:off x="1180279" y="1172497"/>
            <a:ext cx="188236" cy="200846"/>
            <a:chOff x="3060700" y="4723156"/>
            <a:chExt cx="1401951" cy="1495873"/>
          </a:xfrm>
        </p:grpSpPr>
        <p:sp>
          <p:nvSpPr>
            <p:cNvPr id="57" name="Elemento grafico 41">
              <a:extLst>
                <a:ext uri="{FF2B5EF4-FFF2-40B4-BE49-F238E27FC236}">
                  <a16:creationId xmlns:a16="http://schemas.microsoft.com/office/drawing/2014/main" id="{D55AB854-B6B2-456D-B415-7A05C0B5255D}"/>
                </a:ext>
              </a:extLst>
            </p:cNvPr>
            <p:cNvSpPr/>
            <p:nvPr/>
          </p:nvSpPr>
          <p:spPr>
            <a:xfrm>
              <a:off x="3060700" y="4723156"/>
              <a:ext cx="1401951" cy="1495873"/>
            </a:xfrm>
            <a:custGeom>
              <a:avLst/>
              <a:gdLst>
                <a:gd name="connsiteX0" fmla="*/ 1389682 w 1401951"/>
                <a:gd name="connsiteY0" fmla="*/ 330258 h 1495873"/>
                <a:gd name="connsiteX1" fmla="*/ 710470 w 1401951"/>
                <a:gd name="connsiteY1" fmla="*/ 2191 h 1495873"/>
                <a:gd name="connsiteX2" fmla="*/ 691482 w 1401951"/>
                <a:gd name="connsiteY2" fmla="*/ 2191 h 1495873"/>
                <a:gd name="connsiteX3" fmla="*/ 12270 w 1401951"/>
                <a:gd name="connsiteY3" fmla="*/ 330258 h 1495873"/>
                <a:gd name="connsiteX4" fmla="*/ 0 w 1401951"/>
                <a:gd name="connsiteY4" fmla="*/ 350123 h 1495873"/>
                <a:gd name="connsiteX5" fmla="*/ 0 w 1401951"/>
                <a:gd name="connsiteY5" fmla="*/ 1146188 h 1495873"/>
                <a:gd name="connsiteX6" fmla="*/ 12270 w 1401951"/>
                <a:gd name="connsiteY6" fmla="*/ 1166054 h 1495873"/>
                <a:gd name="connsiteX7" fmla="*/ 691482 w 1401951"/>
                <a:gd name="connsiteY7" fmla="*/ 1493828 h 1495873"/>
                <a:gd name="connsiteX8" fmla="*/ 701122 w 1401951"/>
                <a:gd name="connsiteY8" fmla="*/ 1495873 h 1495873"/>
                <a:gd name="connsiteX9" fmla="*/ 710762 w 1401951"/>
                <a:gd name="connsiteY9" fmla="*/ 1493828 h 1495873"/>
                <a:gd name="connsiteX10" fmla="*/ 1389682 w 1401951"/>
                <a:gd name="connsiteY10" fmla="*/ 1165762 h 1495873"/>
                <a:gd name="connsiteX11" fmla="*/ 1401952 w 1401951"/>
                <a:gd name="connsiteY11" fmla="*/ 1145896 h 1495873"/>
                <a:gd name="connsiteX12" fmla="*/ 1401952 w 1401951"/>
                <a:gd name="connsiteY12" fmla="*/ 349831 h 1495873"/>
                <a:gd name="connsiteX13" fmla="*/ 1389682 w 1401951"/>
                <a:gd name="connsiteY13" fmla="*/ 330258 h 1495873"/>
                <a:gd name="connsiteX14" fmla="*/ 701122 w 1401951"/>
                <a:gd name="connsiteY14" fmla="*/ 46303 h 1495873"/>
                <a:gd name="connsiteX15" fmla="*/ 1329795 w 1401951"/>
                <a:gd name="connsiteY15" fmla="*/ 349831 h 1495873"/>
                <a:gd name="connsiteX16" fmla="*/ 1147503 w 1401951"/>
                <a:gd name="connsiteY16" fmla="*/ 437763 h 1495873"/>
                <a:gd name="connsiteX17" fmla="*/ 1143705 w 1401951"/>
                <a:gd name="connsiteY17" fmla="*/ 435426 h 1495873"/>
                <a:gd name="connsiteX18" fmla="*/ 519415 w 1401951"/>
                <a:gd name="connsiteY18" fmla="*/ 134236 h 1495873"/>
                <a:gd name="connsiteX19" fmla="*/ 701122 w 1401951"/>
                <a:gd name="connsiteY19" fmla="*/ 46303 h 1495873"/>
                <a:gd name="connsiteX20" fmla="*/ 469752 w 1401951"/>
                <a:gd name="connsiteY20" fmla="*/ 158775 h 1495873"/>
                <a:gd name="connsiteX21" fmla="*/ 1097548 w 1401951"/>
                <a:gd name="connsiteY21" fmla="*/ 461718 h 1495873"/>
                <a:gd name="connsiteX22" fmla="*/ 969009 w 1401951"/>
                <a:gd name="connsiteY22" fmla="*/ 523651 h 1495873"/>
                <a:gd name="connsiteX23" fmla="*/ 341505 w 1401951"/>
                <a:gd name="connsiteY23" fmla="*/ 221000 h 1495873"/>
                <a:gd name="connsiteX24" fmla="*/ 469752 w 1401951"/>
                <a:gd name="connsiteY24" fmla="*/ 158775 h 1495873"/>
                <a:gd name="connsiteX25" fmla="*/ 1112447 w 1401951"/>
                <a:gd name="connsiteY25" fmla="*/ 503493 h 1495873"/>
                <a:gd name="connsiteX26" fmla="*/ 1112447 w 1401951"/>
                <a:gd name="connsiteY26" fmla="*/ 732819 h 1495873"/>
                <a:gd name="connsiteX27" fmla="*/ 992380 w 1401951"/>
                <a:gd name="connsiteY27" fmla="*/ 790661 h 1495873"/>
                <a:gd name="connsiteX28" fmla="*/ 992380 w 1401951"/>
                <a:gd name="connsiteY28" fmla="*/ 561336 h 1495873"/>
                <a:gd name="connsiteX29" fmla="*/ 1112447 w 1401951"/>
                <a:gd name="connsiteY29" fmla="*/ 503493 h 1495873"/>
                <a:gd name="connsiteX30" fmla="*/ 1358132 w 1401951"/>
                <a:gd name="connsiteY30" fmla="*/ 1132458 h 1495873"/>
                <a:gd name="connsiteX31" fmla="*/ 722740 w 1401951"/>
                <a:gd name="connsiteY31" fmla="*/ 1439199 h 1495873"/>
                <a:gd name="connsiteX32" fmla="*/ 722740 w 1401951"/>
                <a:gd name="connsiteY32" fmla="*/ 691628 h 1495873"/>
                <a:gd name="connsiteX33" fmla="*/ 874358 w 1401951"/>
                <a:gd name="connsiteY33" fmla="*/ 618594 h 1495873"/>
                <a:gd name="connsiteX34" fmla="*/ 884582 w 1401951"/>
                <a:gd name="connsiteY34" fmla="*/ 589381 h 1495873"/>
                <a:gd name="connsiteX35" fmla="*/ 855369 w 1401951"/>
                <a:gd name="connsiteY35" fmla="*/ 579156 h 1495873"/>
                <a:gd name="connsiteX36" fmla="*/ 701122 w 1401951"/>
                <a:gd name="connsiteY36" fmla="*/ 653358 h 1495873"/>
                <a:gd name="connsiteX37" fmla="*/ 640358 w 1401951"/>
                <a:gd name="connsiteY37" fmla="*/ 624145 h 1495873"/>
                <a:gd name="connsiteX38" fmla="*/ 611145 w 1401951"/>
                <a:gd name="connsiteY38" fmla="*/ 634369 h 1495873"/>
                <a:gd name="connsiteX39" fmla="*/ 621369 w 1401951"/>
                <a:gd name="connsiteY39" fmla="*/ 663583 h 1495873"/>
                <a:gd name="connsiteX40" fmla="*/ 679212 w 1401951"/>
                <a:gd name="connsiteY40" fmla="*/ 691628 h 1495873"/>
                <a:gd name="connsiteX41" fmla="*/ 679212 w 1401951"/>
                <a:gd name="connsiteY41" fmla="*/ 1439199 h 1495873"/>
                <a:gd name="connsiteX42" fmla="*/ 43820 w 1401951"/>
                <a:gd name="connsiteY42" fmla="*/ 1132458 h 1495873"/>
                <a:gd name="connsiteX43" fmla="*/ 43820 w 1401951"/>
                <a:gd name="connsiteY43" fmla="*/ 384887 h 1495873"/>
                <a:gd name="connsiteX44" fmla="*/ 527594 w 1401951"/>
                <a:gd name="connsiteY44" fmla="*/ 618302 h 1495873"/>
                <a:gd name="connsiteX45" fmla="*/ 537235 w 1401951"/>
                <a:gd name="connsiteY45" fmla="*/ 620347 h 1495873"/>
                <a:gd name="connsiteX46" fmla="*/ 557100 w 1401951"/>
                <a:gd name="connsiteY46" fmla="*/ 608077 h 1495873"/>
                <a:gd name="connsiteX47" fmla="*/ 546875 w 1401951"/>
                <a:gd name="connsiteY47" fmla="*/ 578864 h 1495873"/>
                <a:gd name="connsiteX48" fmla="*/ 72449 w 1401951"/>
                <a:gd name="connsiteY48" fmla="*/ 349831 h 1495873"/>
                <a:gd name="connsiteX49" fmla="*/ 290089 w 1401951"/>
                <a:gd name="connsiteY49" fmla="*/ 244662 h 1495873"/>
                <a:gd name="connsiteX50" fmla="*/ 948268 w 1401951"/>
                <a:gd name="connsiteY50" fmla="*/ 562504 h 1495873"/>
                <a:gd name="connsiteX51" fmla="*/ 948560 w 1401951"/>
                <a:gd name="connsiteY51" fmla="*/ 562797 h 1495873"/>
                <a:gd name="connsiteX52" fmla="*/ 948560 w 1401951"/>
                <a:gd name="connsiteY52" fmla="*/ 825717 h 1495873"/>
                <a:gd name="connsiteX53" fmla="*/ 958784 w 1401951"/>
                <a:gd name="connsiteY53" fmla="*/ 844414 h 1495873"/>
                <a:gd name="connsiteX54" fmla="*/ 970470 w 1401951"/>
                <a:gd name="connsiteY54" fmla="*/ 847627 h 1495873"/>
                <a:gd name="connsiteX55" fmla="*/ 980110 w 1401951"/>
                <a:gd name="connsiteY55" fmla="*/ 845582 h 1495873"/>
                <a:gd name="connsiteX56" fmla="*/ 1143997 w 1401951"/>
                <a:gd name="connsiteY56" fmla="*/ 766414 h 1495873"/>
                <a:gd name="connsiteX57" fmla="*/ 1156267 w 1401951"/>
                <a:gd name="connsiteY57" fmla="*/ 746549 h 1495873"/>
                <a:gd name="connsiteX58" fmla="*/ 1156267 w 1401951"/>
                <a:gd name="connsiteY58" fmla="*/ 482167 h 1495873"/>
                <a:gd name="connsiteX59" fmla="*/ 1358424 w 1401951"/>
                <a:gd name="connsiteY59" fmla="*/ 384595 h 1495873"/>
                <a:gd name="connsiteX60" fmla="*/ 1358132 w 1401951"/>
                <a:gd name="connsiteY60" fmla="*/ 1132458 h 1495873"/>
                <a:gd name="connsiteX61" fmla="*/ 1358132 w 1401951"/>
                <a:gd name="connsiteY61" fmla="*/ 1132458 h 149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01951" h="1495873">
                  <a:moveTo>
                    <a:pt x="1389682" y="330258"/>
                  </a:moveTo>
                  <a:lnTo>
                    <a:pt x="710470" y="2191"/>
                  </a:lnTo>
                  <a:cubicBezTo>
                    <a:pt x="704336" y="-730"/>
                    <a:pt x="697324" y="-730"/>
                    <a:pt x="691482" y="2191"/>
                  </a:cubicBezTo>
                  <a:lnTo>
                    <a:pt x="12270" y="330258"/>
                  </a:lnTo>
                  <a:cubicBezTo>
                    <a:pt x="4674" y="334055"/>
                    <a:pt x="0" y="341651"/>
                    <a:pt x="0" y="350123"/>
                  </a:cubicBezTo>
                  <a:lnTo>
                    <a:pt x="0" y="1146188"/>
                  </a:lnTo>
                  <a:cubicBezTo>
                    <a:pt x="0" y="1154660"/>
                    <a:pt x="4674" y="1162256"/>
                    <a:pt x="12270" y="1166054"/>
                  </a:cubicBezTo>
                  <a:lnTo>
                    <a:pt x="691482" y="1493828"/>
                  </a:lnTo>
                  <a:cubicBezTo>
                    <a:pt x="694403" y="1495289"/>
                    <a:pt x="697616" y="1495873"/>
                    <a:pt x="701122" y="1495873"/>
                  </a:cubicBezTo>
                  <a:cubicBezTo>
                    <a:pt x="704336" y="1495873"/>
                    <a:pt x="707549" y="1495289"/>
                    <a:pt x="710762" y="1493828"/>
                  </a:cubicBezTo>
                  <a:lnTo>
                    <a:pt x="1389682" y="1165762"/>
                  </a:lnTo>
                  <a:cubicBezTo>
                    <a:pt x="1397278" y="1161964"/>
                    <a:pt x="1401952" y="1154368"/>
                    <a:pt x="1401952" y="1145896"/>
                  </a:cubicBezTo>
                  <a:lnTo>
                    <a:pt x="1401952" y="349831"/>
                  </a:lnTo>
                  <a:cubicBezTo>
                    <a:pt x="1401952" y="341359"/>
                    <a:pt x="1397278" y="333763"/>
                    <a:pt x="1389682" y="330258"/>
                  </a:cubicBezTo>
                  <a:close/>
                  <a:moveTo>
                    <a:pt x="701122" y="46303"/>
                  </a:moveTo>
                  <a:lnTo>
                    <a:pt x="1329795" y="349831"/>
                  </a:lnTo>
                  <a:lnTo>
                    <a:pt x="1147503" y="437763"/>
                  </a:lnTo>
                  <a:cubicBezTo>
                    <a:pt x="1146335" y="436887"/>
                    <a:pt x="1145166" y="436010"/>
                    <a:pt x="1143705" y="435426"/>
                  </a:cubicBezTo>
                  <a:lnTo>
                    <a:pt x="519415" y="134236"/>
                  </a:lnTo>
                  <a:lnTo>
                    <a:pt x="701122" y="46303"/>
                  </a:lnTo>
                  <a:close/>
                  <a:moveTo>
                    <a:pt x="469752" y="158775"/>
                  </a:moveTo>
                  <a:lnTo>
                    <a:pt x="1097548" y="461718"/>
                  </a:lnTo>
                  <a:lnTo>
                    <a:pt x="969009" y="523651"/>
                  </a:lnTo>
                  <a:lnTo>
                    <a:pt x="341505" y="221000"/>
                  </a:lnTo>
                  <a:lnTo>
                    <a:pt x="469752" y="158775"/>
                  </a:lnTo>
                  <a:close/>
                  <a:moveTo>
                    <a:pt x="1112447" y="503493"/>
                  </a:moveTo>
                  <a:lnTo>
                    <a:pt x="1112447" y="732819"/>
                  </a:lnTo>
                  <a:lnTo>
                    <a:pt x="992380" y="790661"/>
                  </a:lnTo>
                  <a:lnTo>
                    <a:pt x="992380" y="561336"/>
                  </a:lnTo>
                  <a:lnTo>
                    <a:pt x="1112447" y="503493"/>
                  </a:lnTo>
                  <a:close/>
                  <a:moveTo>
                    <a:pt x="1358132" y="1132458"/>
                  </a:moveTo>
                  <a:lnTo>
                    <a:pt x="722740" y="1439199"/>
                  </a:lnTo>
                  <a:lnTo>
                    <a:pt x="722740" y="691628"/>
                  </a:lnTo>
                  <a:lnTo>
                    <a:pt x="874358" y="618594"/>
                  </a:lnTo>
                  <a:cubicBezTo>
                    <a:pt x="885167" y="613336"/>
                    <a:pt x="889841" y="600190"/>
                    <a:pt x="884582" y="589381"/>
                  </a:cubicBezTo>
                  <a:cubicBezTo>
                    <a:pt x="879324" y="578572"/>
                    <a:pt x="866178" y="573898"/>
                    <a:pt x="855369" y="579156"/>
                  </a:cubicBezTo>
                  <a:lnTo>
                    <a:pt x="701122" y="653358"/>
                  </a:lnTo>
                  <a:lnTo>
                    <a:pt x="640358" y="624145"/>
                  </a:lnTo>
                  <a:cubicBezTo>
                    <a:pt x="629549" y="618886"/>
                    <a:pt x="616403" y="623560"/>
                    <a:pt x="611145" y="634369"/>
                  </a:cubicBezTo>
                  <a:cubicBezTo>
                    <a:pt x="605886" y="645178"/>
                    <a:pt x="610560" y="658324"/>
                    <a:pt x="621369" y="663583"/>
                  </a:cubicBezTo>
                  <a:lnTo>
                    <a:pt x="679212" y="691628"/>
                  </a:lnTo>
                  <a:lnTo>
                    <a:pt x="679212" y="1439199"/>
                  </a:lnTo>
                  <a:lnTo>
                    <a:pt x="43820" y="1132458"/>
                  </a:lnTo>
                  <a:lnTo>
                    <a:pt x="43820" y="384887"/>
                  </a:lnTo>
                  <a:lnTo>
                    <a:pt x="527594" y="618302"/>
                  </a:lnTo>
                  <a:cubicBezTo>
                    <a:pt x="530808" y="619763"/>
                    <a:pt x="534021" y="620347"/>
                    <a:pt x="537235" y="620347"/>
                  </a:cubicBezTo>
                  <a:cubicBezTo>
                    <a:pt x="545415" y="620347"/>
                    <a:pt x="553302" y="615673"/>
                    <a:pt x="557100" y="608077"/>
                  </a:cubicBezTo>
                  <a:cubicBezTo>
                    <a:pt x="562358" y="597268"/>
                    <a:pt x="557684" y="584122"/>
                    <a:pt x="546875" y="578864"/>
                  </a:cubicBezTo>
                  <a:lnTo>
                    <a:pt x="72449" y="349831"/>
                  </a:lnTo>
                  <a:lnTo>
                    <a:pt x="290089" y="244662"/>
                  </a:lnTo>
                  <a:lnTo>
                    <a:pt x="948268" y="562504"/>
                  </a:lnTo>
                  <a:cubicBezTo>
                    <a:pt x="948268" y="562504"/>
                    <a:pt x="948560" y="562797"/>
                    <a:pt x="948560" y="562797"/>
                  </a:cubicBezTo>
                  <a:lnTo>
                    <a:pt x="948560" y="825717"/>
                  </a:lnTo>
                  <a:cubicBezTo>
                    <a:pt x="948560" y="833313"/>
                    <a:pt x="952357" y="840324"/>
                    <a:pt x="958784" y="844414"/>
                  </a:cubicBezTo>
                  <a:cubicBezTo>
                    <a:pt x="962290" y="846751"/>
                    <a:pt x="966380" y="847627"/>
                    <a:pt x="970470" y="847627"/>
                  </a:cubicBezTo>
                  <a:cubicBezTo>
                    <a:pt x="973683" y="847627"/>
                    <a:pt x="976897" y="847043"/>
                    <a:pt x="980110" y="845582"/>
                  </a:cubicBezTo>
                  <a:lnTo>
                    <a:pt x="1143997" y="766414"/>
                  </a:lnTo>
                  <a:cubicBezTo>
                    <a:pt x="1151593" y="762616"/>
                    <a:pt x="1156267" y="755021"/>
                    <a:pt x="1156267" y="746549"/>
                  </a:cubicBezTo>
                  <a:lnTo>
                    <a:pt x="1156267" y="482167"/>
                  </a:lnTo>
                  <a:lnTo>
                    <a:pt x="1358424" y="384595"/>
                  </a:lnTo>
                  <a:lnTo>
                    <a:pt x="1358132" y="1132458"/>
                  </a:lnTo>
                  <a:lnTo>
                    <a:pt x="1358132" y="1132458"/>
                  </a:lnTo>
                  <a:close/>
                </a:path>
              </a:pathLst>
            </a:custGeom>
            <a:solidFill>
              <a:srgbClr val="313840"/>
            </a:solidFill>
            <a:ln w="2917" cap="flat">
              <a:noFill/>
              <a:prstDash val="solid"/>
              <a:miter/>
            </a:ln>
          </p:spPr>
          <p:txBody>
            <a:bodyPr rtlCol="0" anchor="ctr"/>
            <a:lstStyle/>
            <a:p>
              <a:endParaRPr lang="it-IT"/>
            </a:p>
          </p:txBody>
        </p:sp>
        <p:sp>
          <p:nvSpPr>
            <p:cNvPr id="58" name="Elemento grafico 41">
              <a:extLst>
                <a:ext uri="{FF2B5EF4-FFF2-40B4-BE49-F238E27FC236}">
                  <a16:creationId xmlns:a16="http://schemas.microsoft.com/office/drawing/2014/main" id="{D55AB854-B6B2-456D-B415-7A05C0B5255D}"/>
                </a:ext>
              </a:extLst>
            </p:cNvPr>
            <p:cNvSpPr/>
            <p:nvPr/>
          </p:nvSpPr>
          <p:spPr>
            <a:xfrm>
              <a:off x="3154355" y="5720237"/>
              <a:ext cx="143495" cy="91849"/>
            </a:xfrm>
            <a:custGeom>
              <a:avLst/>
              <a:gdLst>
                <a:gd name="connsiteX0" fmla="*/ 130995 w 143495"/>
                <a:gd name="connsiteY0" fmla="*/ 50366 h 91849"/>
                <a:gd name="connsiteX1" fmla="*/ 31378 w 143495"/>
                <a:gd name="connsiteY1" fmla="*/ 2164 h 91849"/>
                <a:gd name="connsiteX2" fmla="*/ 2164 w 143495"/>
                <a:gd name="connsiteY2" fmla="*/ 12389 h 91849"/>
                <a:gd name="connsiteX3" fmla="*/ 12389 w 143495"/>
                <a:gd name="connsiteY3" fmla="*/ 41602 h 91849"/>
                <a:gd name="connsiteX4" fmla="*/ 112007 w 143495"/>
                <a:gd name="connsiteY4" fmla="*/ 89805 h 91849"/>
                <a:gd name="connsiteX5" fmla="*/ 121647 w 143495"/>
                <a:gd name="connsiteY5" fmla="*/ 91850 h 91849"/>
                <a:gd name="connsiteX6" fmla="*/ 141512 w 143495"/>
                <a:gd name="connsiteY6" fmla="*/ 79580 h 91849"/>
                <a:gd name="connsiteX7" fmla="*/ 130995 w 143495"/>
                <a:gd name="connsiteY7" fmla="*/ 50366 h 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495" h="91849">
                  <a:moveTo>
                    <a:pt x="130995" y="50366"/>
                  </a:moveTo>
                  <a:lnTo>
                    <a:pt x="31378" y="2164"/>
                  </a:lnTo>
                  <a:cubicBezTo>
                    <a:pt x="20569" y="-3094"/>
                    <a:pt x="7423" y="1580"/>
                    <a:pt x="2164" y="12389"/>
                  </a:cubicBezTo>
                  <a:cubicBezTo>
                    <a:pt x="-3094" y="23198"/>
                    <a:pt x="1580" y="36344"/>
                    <a:pt x="12389" y="41602"/>
                  </a:cubicBezTo>
                  <a:lnTo>
                    <a:pt x="112007" y="89805"/>
                  </a:lnTo>
                  <a:cubicBezTo>
                    <a:pt x="115220" y="91265"/>
                    <a:pt x="118434" y="91850"/>
                    <a:pt x="121647" y="91850"/>
                  </a:cubicBezTo>
                  <a:cubicBezTo>
                    <a:pt x="129827" y="91850"/>
                    <a:pt x="137715" y="87175"/>
                    <a:pt x="141512" y="79580"/>
                  </a:cubicBezTo>
                  <a:cubicBezTo>
                    <a:pt x="146479" y="68771"/>
                    <a:pt x="141804" y="55625"/>
                    <a:pt x="130995" y="50366"/>
                  </a:cubicBezTo>
                  <a:close/>
                </a:path>
              </a:pathLst>
            </a:custGeom>
            <a:solidFill>
              <a:srgbClr val="313840"/>
            </a:solidFill>
            <a:ln w="2917" cap="flat">
              <a:noFill/>
              <a:prstDash val="solid"/>
              <a:miter/>
            </a:ln>
          </p:spPr>
          <p:txBody>
            <a:bodyPr rtlCol="0" anchor="ctr"/>
            <a:lstStyle/>
            <a:p>
              <a:endParaRPr lang="it-IT"/>
            </a:p>
          </p:txBody>
        </p:sp>
        <p:sp>
          <p:nvSpPr>
            <p:cNvPr id="59" name="Elemento grafico 41">
              <a:extLst>
                <a:ext uri="{FF2B5EF4-FFF2-40B4-BE49-F238E27FC236}">
                  <a16:creationId xmlns:a16="http://schemas.microsoft.com/office/drawing/2014/main" id="{D55AB854-B6B2-456D-B415-7A05C0B5255D}"/>
                </a:ext>
              </a:extLst>
            </p:cNvPr>
            <p:cNvSpPr/>
            <p:nvPr/>
          </p:nvSpPr>
          <p:spPr>
            <a:xfrm>
              <a:off x="3154355" y="5616237"/>
              <a:ext cx="235225" cy="135961"/>
            </a:xfrm>
            <a:custGeom>
              <a:avLst/>
              <a:gdLst>
                <a:gd name="connsiteX0" fmla="*/ 222726 w 235225"/>
                <a:gd name="connsiteY0" fmla="*/ 94479 h 135961"/>
                <a:gd name="connsiteX1" fmla="*/ 31378 w 235225"/>
                <a:gd name="connsiteY1" fmla="*/ 2164 h 135961"/>
                <a:gd name="connsiteX2" fmla="*/ 2164 w 235225"/>
                <a:gd name="connsiteY2" fmla="*/ 12389 h 135961"/>
                <a:gd name="connsiteX3" fmla="*/ 12389 w 235225"/>
                <a:gd name="connsiteY3" fmla="*/ 41602 h 135961"/>
                <a:gd name="connsiteX4" fmla="*/ 203737 w 235225"/>
                <a:gd name="connsiteY4" fmla="*/ 133917 h 135961"/>
                <a:gd name="connsiteX5" fmla="*/ 213377 w 235225"/>
                <a:gd name="connsiteY5" fmla="*/ 135962 h 135961"/>
                <a:gd name="connsiteX6" fmla="*/ 233242 w 235225"/>
                <a:gd name="connsiteY6" fmla="*/ 123692 h 135961"/>
                <a:gd name="connsiteX7" fmla="*/ 222726 w 235225"/>
                <a:gd name="connsiteY7" fmla="*/ 94479 h 13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225" h="135961">
                  <a:moveTo>
                    <a:pt x="222726" y="94479"/>
                  </a:moveTo>
                  <a:lnTo>
                    <a:pt x="31378" y="2164"/>
                  </a:lnTo>
                  <a:cubicBezTo>
                    <a:pt x="20569" y="-3094"/>
                    <a:pt x="7423" y="1580"/>
                    <a:pt x="2164" y="12389"/>
                  </a:cubicBezTo>
                  <a:cubicBezTo>
                    <a:pt x="-3094" y="23198"/>
                    <a:pt x="1580" y="36344"/>
                    <a:pt x="12389" y="41602"/>
                  </a:cubicBezTo>
                  <a:lnTo>
                    <a:pt x="203737" y="133917"/>
                  </a:lnTo>
                  <a:cubicBezTo>
                    <a:pt x="206950" y="135377"/>
                    <a:pt x="210164" y="135962"/>
                    <a:pt x="213377" y="135962"/>
                  </a:cubicBezTo>
                  <a:cubicBezTo>
                    <a:pt x="221557" y="135962"/>
                    <a:pt x="229445" y="131288"/>
                    <a:pt x="233242" y="123692"/>
                  </a:cubicBezTo>
                  <a:cubicBezTo>
                    <a:pt x="238209" y="112883"/>
                    <a:pt x="233535" y="99737"/>
                    <a:pt x="222726" y="94479"/>
                  </a:cubicBezTo>
                  <a:close/>
                </a:path>
              </a:pathLst>
            </a:custGeom>
            <a:solidFill>
              <a:srgbClr val="313840"/>
            </a:solidFill>
            <a:ln w="2917" cap="flat">
              <a:noFill/>
              <a:prstDash val="solid"/>
              <a:miter/>
            </a:ln>
          </p:spPr>
          <p:txBody>
            <a:bodyPr rtlCol="0" anchor="ctr"/>
            <a:lstStyle/>
            <a:p>
              <a:endParaRPr lang="it-IT"/>
            </a:p>
          </p:txBody>
        </p:sp>
      </p:grpSp>
      <p:sp>
        <p:nvSpPr>
          <p:cNvPr id="36" name="CasellaDiTesto 35">
            <a:extLst>
              <a:ext uri="{FF2B5EF4-FFF2-40B4-BE49-F238E27FC236}">
                <a16:creationId xmlns:a16="http://schemas.microsoft.com/office/drawing/2014/main" id="{E78584C4-5D27-49FA-A3E1-973A1D824CDB}"/>
              </a:ext>
            </a:extLst>
          </p:cNvPr>
          <p:cNvSpPr txBox="1"/>
          <p:nvPr/>
        </p:nvSpPr>
        <p:spPr>
          <a:xfrm>
            <a:off x="7651306" y="236664"/>
            <a:ext cx="1224136" cy="253916"/>
          </a:xfrm>
          <a:prstGeom prst="rect">
            <a:avLst/>
          </a:prstGeom>
          <a:noFill/>
        </p:spPr>
        <p:txBody>
          <a:bodyPr wrap="square">
            <a:spAutoFit/>
          </a:bodyPr>
          <a:lstStyle/>
          <a:p>
            <a:pPr>
              <a:spcAft>
                <a:spcPts val="450"/>
              </a:spcAft>
            </a:pPr>
            <a:r>
              <a:rPr lang="it-IT" sz="1050" b="1" dirty="0">
                <a:solidFill>
                  <a:schemeClr val="tx1">
                    <a:lumMod val="75000"/>
                    <a:lumOff val="25000"/>
                  </a:schemeClr>
                </a:solidFill>
              </a:rPr>
              <a:t>Legenda stati</a:t>
            </a:r>
          </a:p>
        </p:txBody>
      </p:sp>
      <p:pic>
        <p:nvPicPr>
          <p:cNvPr id="37" name="Picture 14" descr="Anteprima immagine">
            <a:extLst>
              <a:ext uri="{FF2B5EF4-FFF2-40B4-BE49-F238E27FC236}">
                <a16:creationId xmlns:a16="http://schemas.microsoft.com/office/drawing/2014/main" id="{8D17D02D-5AF1-4A7C-AC38-29BC7E7522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9652" y="516793"/>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38" name="CasellaDiTesto 37">
            <a:extLst>
              <a:ext uri="{FF2B5EF4-FFF2-40B4-BE49-F238E27FC236}">
                <a16:creationId xmlns:a16="http://schemas.microsoft.com/office/drawing/2014/main" id="{B4AA0446-AC9C-4705-A029-EA41FE640C2A}"/>
              </a:ext>
            </a:extLst>
          </p:cNvPr>
          <p:cNvSpPr txBox="1"/>
          <p:nvPr/>
        </p:nvSpPr>
        <p:spPr>
          <a:xfrm>
            <a:off x="7917254" y="499071"/>
            <a:ext cx="681757" cy="215444"/>
          </a:xfrm>
          <a:prstGeom prst="rect">
            <a:avLst/>
          </a:prstGeom>
          <a:noFill/>
        </p:spPr>
        <p:txBody>
          <a:bodyPr wrap="square">
            <a:spAutoFit/>
          </a:bodyPr>
          <a:lstStyle/>
          <a:p>
            <a:pPr algn="l"/>
            <a:r>
              <a:rPr lang="it-IT" sz="800" b="0" kern="1200" dirty="0">
                <a:solidFill>
                  <a:srgbClr val="404040"/>
                </a:solidFill>
                <a:effectLst/>
                <a:latin typeface="+mn-lt"/>
              </a:rPr>
              <a:t>Pubblicato</a:t>
            </a:r>
            <a:endParaRPr lang="it-IT" sz="800" b="0" kern="1200" dirty="0">
              <a:solidFill>
                <a:srgbClr val="404040"/>
              </a:solidFill>
              <a:effectLst/>
              <a:latin typeface="+mn-lt"/>
              <a:ea typeface="+mn-ea"/>
              <a:cs typeface="+mn-cs"/>
            </a:endParaRPr>
          </a:p>
        </p:txBody>
      </p:sp>
      <p:pic>
        <p:nvPicPr>
          <p:cNvPr id="39" name="Picture 8" descr="Anteprima immagine">
            <a:extLst>
              <a:ext uri="{FF2B5EF4-FFF2-40B4-BE49-F238E27FC236}">
                <a16:creationId xmlns:a16="http://schemas.microsoft.com/office/drawing/2014/main" id="{600377F8-DA84-4515-A4FF-DC26BDF0D6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2820"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0" name="CasellaDiTesto 39">
            <a:extLst>
              <a:ext uri="{FF2B5EF4-FFF2-40B4-BE49-F238E27FC236}">
                <a16:creationId xmlns:a16="http://schemas.microsoft.com/office/drawing/2014/main" id="{E7BEFBA5-DE70-4CE3-B9A3-03F8B663F2FD}"/>
              </a:ext>
            </a:extLst>
          </p:cNvPr>
          <p:cNvSpPr txBox="1"/>
          <p:nvPr/>
        </p:nvSpPr>
        <p:spPr>
          <a:xfrm>
            <a:off x="8814235" y="499071"/>
            <a:ext cx="681757" cy="215444"/>
          </a:xfrm>
          <a:prstGeom prst="rect">
            <a:avLst/>
          </a:prstGeom>
          <a:noFill/>
        </p:spPr>
        <p:txBody>
          <a:bodyPr wrap="square">
            <a:spAutoFit/>
          </a:bodyPr>
          <a:lstStyle/>
          <a:p>
            <a:pPr algn="l"/>
            <a:r>
              <a:rPr lang="it-IT" sz="800" b="0" kern="1200" dirty="0">
                <a:solidFill>
                  <a:srgbClr val="404040"/>
                </a:solidFill>
                <a:effectLst/>
                <a:latin typeface="+mn-lt"/>
              </a:rPr>
              <a:t>Aggiudicato</a:t>
            </a:r>
            <a:endParaRPr lang="it-IT" sz="800" b="0" kern="1200" dirty="0">
              <a:solidFill>
                <a:srgbClr val="404040"/>
              </a:solidFill>
              <a:effectLst/>
              <a:latin typeface="+mn-lt"/>
              <a:ea typeface="+mn-ea"/>
              <a:cs typeface="+mn-cs"/>
            </a:endParaRPr>
          </a:p>
        </p:txBody>
      </p:sp>
      <p:pic>
        <p:nvPicPr>
          <p:cNvPr id="41" name="Picture 4">
            <a:extLst>
              <a:ext uri="{FF2B5EF4-FFF2-40B4-BE49-F238E27FC236}">
                <a16:creationId xmlns:a16="http://schemas.microsoft.com/office/drawing/2014/main" id="{CF464B6A-FED3-4F30-9277-C6DCA293A1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8757"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2" name="CasellaDiTesto 41">
            <a:extLst>
              <a:ext uri="{FF2B5EF4-FFF2-40B4-BE49-F238E27FC236}">
                <a16:creationId xmlns:a16="http://schemas.microsoft.com/office/drawing/2014/main" id="{19B55DEC-B68E-4B1E-A820-313AFAF7891F}"/>
              </a:ext>
            </a:extLst>
          </p:cNvPr>
          <p:cNvSpPr txBox="1"/>
          <p:nvPr/>
        </p:nvSpPr>
        <p:spPr>
          <a:xfrm>
            <a:off x="9768676" y="499071"/>
            <a:ext cx="482060" cy="215444"/>
          </a:xfrm>
          <a:prstGeom prst="rect">
            <a:avLst/>
          </a:prstGeom>
          <a:noFill/>
        </p:spPr>
        <p:txBody>
          <a:bodyPr wrap="square">
            <a:spAutoFit/>
          </a:bodyPr>
          <a:lstStyle/>
          <a:p>
            <a:pPr algn="l"/>
            <a:r>
              <a:rPr lang="it-IT" sz="800" b="0" kern="1200" dirty="0">
                <a:solidFill>
                  <a:srgbClr val="404040"/>
                </a:solidFill>
                <a:effectLst/>
                <a:latin typeface="+mn-lt"/>
              </a:rPr>
              <a:t>Attivo</a:t>
            </a:r>
            <a:endParaRPr lang="it-IT" sz="800" b="0" kern="1200" dirty="0">
              <a:solidFill>
                <a:srgbClr val="404040"/>
              </a:solidFill>
              <a:effectLst/>
              <a:latin typeface="+mn-lt"/>
              <a:ea typeface="+mn-ea"/>
              <a:cs typeface="+mn-cs"/>
            </a:endParaRPr>
          </a:p>
        </p:txBody>
      </p:sp>
      <p:pic>
        <p:nvPicPr>
          <p:cNvPr id="43" name="Picture 10" descr="Anteprima immagine">
            <a:extLst>
              <a:ext uri="{FF2B5EF4-FFF2-40B4-BE49-F238E27FC236}">
                <a16:creationId xmlns:a16="http://schemas.microsoft.com/office/drawing/2014/main" id="{5483556D-13ED-47E0-B370-109935868D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4786" y="1008079"/>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9" name="CasellaDiTesto 48">
            <a:extLst>
              <a:ext uri="{FF2B5EF4-FFF2-40B4-BE49-F238E27FC236}">
                <a16:creationId xmlns:a16="http://schemas.microsoft.com/office/drawing/2014/main" id="{3AFE4AA3-7994-4482-8C90-F14C548FAC66}"/>
              </a:ext>
            </a:extLst>
          </p:cNvPr>
          <p:cNvSpPr txBox="1"/>
          <p:nvPr/>
        </p:nvSpPr>
        <p:spPr>
          <a:xfrm>
            <a:off x="7914764" y="985705"/>
            <a:ext cx="1383779" cy="215444"/>
          </a:xfrm>
          <a:prstGeom prst="rect">
            <a:avLst/>
          </a:prstGeom>
          <a:noFill/>
        </p:spPr>
        <p:txBody>
          <a:bodyPr wrap="square">
            <a:spAutoFit/>
          </a:bodyPr>
          <a:lstStyle/>
          <a:p>
            <a:pPr algn="l"/>
            <a:r>
              <a:rPr lang="it-IT" sz="800" b="0" kern="1200" dirty="0">
                <a:solidFill>
                  <a:srgbClr val="404040"/>
                </a:solidFill>
                <a:effectLst/>
                <a:latin typeface="+mn-lt"/>
              </a:rPr>
              <a:t>Attivo per acquisti successivi</a:t>
            </a:r>
            <a:endParaRPr lang="it-IT" sz="800" b="0" kern="1200" dirty="0">
              <a:solidFill>
                <a:srgbClr val="404040"/>
              </a:solidFill>
              <a:effectLst/>
              <a:latin typeface="+mn-lt"/>
              <a:ea typeface="+mn-ea"/>
              <a:cs typeface="+mn-cs"/>
            </a:endParaRPr>
          </a:p>
        </p:txBody>
      </p:sp>
      <p:pic>
        <p:nvPicPr>
          <p:cNvPr id="50" name="Picture 18" descr="Anteprima immagine">
            <a:extLst>
              <a:ext uri="{FF2B5EF4-FFF2-40B4-BE49-F238E27FC236}">
                <a16:creationId xmlns:a16="http://schemas.microsoft.com/office/drawing/2014/main" id="{CD680224-EC63-4C2C-9AF4-D0530A60C3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018"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51" name="CasellaDiTesto 50">
            <a:extLst>
              <a:ext uri="{FF2B5EF4-FFF2-40B4-BE49-F238E27FC236}">
                <a16:creationId xmlns:a16="http://schemas.microsoft.com/office/drawing/2014/main" id="{4A585C43-4694-4FE6-88DE-85CFB7EC0124}"/>
              </a:ext>
            </a:extLst>
          </p:cNvPr>
          <p:cNvSpPr txBox="1"/>
          <p:nvPr/>
        </p:nvSpPr>
        <p:spPr>
          <a:xfrm>
            <a:off x="7935095" y="742388"/>
            <a:ext cx="534965" cy="215444"/>
          </a:xfrm>
          <a:prstGeom prst="rect">
            <a:avLst/>
          </a:prstGeom>
          <a:noFill/>
        </p:spPr>
        <p:txBody>
          <a:bodyPr wrap="square">
            <a:spAutoFit/>
          </a:bodyPr>
          <a:lstStyle/>
          <a:p>
            <a:pPr algn="l"/>
            <a:r>
              <a:rPr lang="it-IT" sz="800" b="0" kern="1200" dirty="0">
                <a:solidFill>
                  <a:srgbClr val="404040"/>
                </a:solidFill>
                <a:effectLst/>
                <a:latin typeface="+mn-lt"/>
              </a:rPr>
              <a:t>Sospeso</a:t>
            </a:r>
            <a:endParaRPr lang="it-IT" sz="800" b="0" kern="1200" dirty="0">
              <a:solidFill>
                <a:srgbClr val="404040"/>
              </a:solidFill>
              <a:effectLst/>
              <a:latin typeface="+mn-lt"/>
              <a:ea typeface="+mn-ea"/>
              <a:cs typeface="+mn-cs"/>
            </a:endParaRPr>
          </a:p>
        </p:txBody>
      </p:sp>
      <p:pic>
        <p:nvPicPr>
          <p:cNvPr id="52" name="Picture 12" descr="Anteprima immagine">
            <a:extLst>
              <a:ext uri="{FF2B5EF4-FFF2-40B4-BE49-F238E27FC236}">
                <a16:creationId xmlns:a16="http://schemas.microsoft.com/office/drawing/2014/main" id="{59806ED6-DEA0-4ECE-A365-156A5E845A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10035"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53" name="CasellaDiTesto 52">
            <a:extLst>
              <a:ext uri="{FF2B5EF4-FFF2-40B4-BE49-F238E27FC236}">
                <a16:creationId xmlns:a16="http://schemas.microsoft.com/office/drawing/2014/main" id="{C34A3B6F-9E3D-4588-987E-CAB798A8181F}"/>
              </a:ext>
            </a:extLst>
          </p:cNvPr>
          <p:cNvSpPr txBox="1"/>
          <p:nvPr/>
        </p:nvSpPr>
        <p:spPr>
          <a:xfrm>
            <a:off x="9761896" y="742388"/>
            <a:ext cx="502806" cy="215444"/>
          </a:xfrm>
          <a:prstGeom prst="rect">
            <a:avLst/>
          </a:prstGeom>
          <a:noFill/>
        </p:spPr>
        <p:txBody>
          <a:bodyPr wrap="square">
            <a:spAutoFit/>
          </a:bodyPr>
          <a:lstStyle/>
          <a:p>
            <a:pPr algn="l"/>
            <a:r>
              <a:rPr lang="it-IT" sz="800" b="0" kern="1200" dirty="0">
                <a:solidFill>
                  <a:srgbClr val="404040"/>
                </a:solidFill>
                <a:effectLst/>
                <a:latin typeface="+mn-lt"/>
              </a:rPr>
              <a:t>Chiuso</a:t>
            </a:r>
            <a:endParaRPr lang="it-IT" sz="800" b="0" kern="1200" dirty="0">
              <a:solidFill>
                <a:srgbClr val="404040"/>
              </a:solidFill>
              <a:effectLst/>
              <a:latin typeface="+mn-lt"/>
              <a:ea typeface="+mn-ea"/>
              <a:cs typeface="+mn-cs"/>
            </a:endParaRPr>
          </a:p>
        </p:txBody>
      </p:sp>
      <p:pic>
        <p:nvPicPr>
          <p:cNvPr id="54" name="Picture 16" descr="Anteprima immagine">
            <a:extLst>
              <a:ext uri="{FF2B5EF4-FFF2-40B4-BE49-F238E27FC236}">
                <a16:creationId xmlns:a16="http://schemas.microsoft.com/office/drawing/2014/main" id="{10DFCD5C-5334-43B2-9081-76416930A9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7253" y="760110"/>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55" name="CasellaDiTesto 54">
            <a:extLst>
              <a:ext uri="{FF2B5EF4-FFF2-40B4-BE49-F238E27FC236}">
                <a16:creationId xmlns:a16="http://schemas.microsoft.com/office/drawing/2014/main" id="{F924BBE2-F3EF-4627-8558-1C3455E53E85}"/>
              </a:ext>
            </a:extLst>
          </p:cNvPr>
          <p:cNvSpPr txBox="1"/>
          <p:nvPr/>
        </p:nvSpPr>
        <p:spPr>
          <a:xfrm>
            <a:off x="8815900" y="742388"/>
            <a:ext cx="625090" cy="215444"/>
          </a:xfrm>
          <a:prstGeom prst="rect">
            <a:avLst/>
          </a:prstGeom>
          <a:noFill/>
        </p:spPr>
        <p:txBody>
          <a:bodyPr wrap="square">
            <a:spAutoFit/>
          </a:bodyPr>
          <a:lstStyle/>
          <a:p>
            <a:pPr algn="l"/>
            <a:r>
              <a:rPr lang="it-IT" sz="800" b="0" kern="1200" dirty="0">
                <a:solidFill>
                  <a:srgbClr val="404040"/>
                </a:solidFill>
                <a:effectLst/>
                <a:latin typeface="+mn-lt"/>
              </a:rPr>
              <a:t>Revocato</a:t>
            </a:r>
            <a:endParaRPr lang="it-IT" sz="800" b="0" kern="1200" dirty="0">
              <a:solidFill>
                <a:srgbClr val="404040"/>
              </a:solidFill>
              <a:effectLst/>
              <a:latin typeface="+mn-lt"/>
              <a:ea typeface="+mn-ea"/>
              <a:cs typeface="+mn-cs"/>
            </a:endParaRPr>
          </a:p>
        </p:txBody>
      </p:sp>
      <p:pic>
        <p:nvPicPr>
          <p:cNvPr id="35" name="Picture 12" descr="Anteprima immagine">
            <a:extLst>
              <a:ext uri="{FF2B5EF4-FFF2-40B4-BE49-F238E27FC236}">
                <a16:creationId xmlns:a16="http://schemas.microsoft.com/office/drawing/2014/main" id="{59806ED6-DEA0-4ECE-A365-156A5E845A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3823" y="2734545"/>
            <a:ext cx="173077" cy="1800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2" descr="Anteprima immagine">
            <a:extLst>
              <a:ext uri="{FF2B5EF4-FFF2-40B4-BE49-F238E27FC236}">
                <a16:creationId xmlns:a16="http://schemas.microsoft.com/office/drawing/2014/main" id="{59806ED6-DEA0-4ECE-A365-156A5E845A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5644" y="3793705"/>
            <a:ext cx="173077" cy="1800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a:extLst>
              <a:ext uri="{FF2B5EF4-FFF2-40B4-BE49-F238E27FC236}">
                <a16:creationId xmlns:a16="http://schemas.microsoft.com/office/drawing/2014/main" id="{4865E429-E10C-4D44-8C18-02165A02A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6900" y="3060551"/>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2" descr="Anteprima immagine">
            <a:extLst>
              <a:ext uri="{FF2B5EF4-FFF2-40B4-BE49-F238E27FC236}">
                <a16:creationId xmlns:a16="http://schemas.microsoft.com/office/drawing/2014/main" id="{59806ED6-DEA0-4ECE-A365-156A5E845A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4470" y="2348339"/>
            <a:ext cx="173077" cy="1800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2" descr="Anteprima immagine">
            <a:extLst>
              <a:ext uri="{FF2B5EF4-FFF2-40B4-BE49-F238E27FC236}">
                <a16:creationId xmlns:a16="http://schemas.microsoft.com/office/drawing/2014/main" id="{59806ED6-DEA0-4ECE-A365-156A5E845A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5644" y="3452091"/>
            <a:ext cx="173077" cy="1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669633"/>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a:extLst>
              <a:ext uri="{FF2B5EF4-FFF2-40B4-BE49-F238E27FC236}">
                <a16:creationId xmlns:a16="http://schemas.microsoft.com/office/drawing/2014/main" id="{159B03CB-18AE-455A-B1BC-C320C6551076}"/>
              </a:ext>
            </a:extLst>
          </p:cNvPr>
          <p:cNvSpPr>
            <a:spLocks noGrp="1"/>
          </p:cNvSpPr>
          <p:nvPr>
            <p:ph type="title"/>
          </p:nvPr>
        </p:nvSpPr>
        <p:spPr/>
        <p:txBody>
          <a:bodyPr/>
          <a:lstStyle/>
          <a:p>
            <a:r>
              <a:rPr lang="it-IT" dirty="0"/>
              <a:t>Pc Desktop e workstation 2 (1/2)</a:t>
            </a:r>
          </a:p>
        </p:txBody>
      </p:sp>
      <p:sp>
        <p:nvSpPr>
          <p:cNvPr id="33" name="CasellaDiTesto 32">
            <a:extLst>
              <a:ext uri="{FF2B5EF4-FFF2-40B4-BE49-F238E27FC236}">
                <a16:creationId xmlns:a16="http://schemas.microsoft.com/office/drawing/2014/main" id="{103FD0AA-7B1F-4A9C-8D6C-327625748FFE}"/>
              </a:ext>
            </a:extLst>
          </p:cNvPr>
          <p:cNvSpPr txBox="1"/>
          <p:nvPr/>
        </p:nvSpPr>
        <p:spPr>
          <a:xfrm>
            <a:off x="348816" y="1476375"/>
            <a:ext cx="6893998" cy="523220"/>
          </a:xfrm>
          <a:prstGeom prst="rect">
            <a:avLst/>
          </a:prstGeom>
          <a:noFill/>
        </p:spPr>
        <p:txBody>
          <a:bodyPr wrap="square">
            <a:spAutoFit/>
          </a:bodyPr>
          <a:lstStyle/>
          <a:p>
            <a:pPr>
              <a:spcAft>
                <a:spcPts val="450"/>
              </a:spcAft>
            </a:pPr>
            <a:r>
              <a:rPr lang="it-IT" sz="1400" dirty="0">
                <a:solidFill>
                  <a:schemeClr val="tx1">
                    <a:lumMod val="75000"/>
                    <a:lumOff val="25000"/>
                  </a:schemeClr>
                </a:solidFill>
              </a:rPr>
              <a:t>L’iniziativa prevede la fornitura di Personal Computer Desktop a basso impatto ambientale e servizi opzionali e connessi.</a:t>
            </a:r>
          </a:p>
        </p:txBody>
      </p:sp>
      <p:sp>
        <p:nvSpPr>
          <p:cNvPr id="34" name="CasellaDiTesto 33">
            <a:extLst>
              <a:ext uri="{FF2B5EF4-FFF2-40B4-BE49-F238E27FC236}">
                <a16:creationId xmlns:a16="http://schemas.microsoft.com/office/drawing/2014/main" id="{C4D4D3EF-0523-4BB0-99CF-A4A30DD1128D}"/>
              </a:ext>
            </a:extLst>
          </p:cNvPr>
          <p:cNvSpPr txBox="1"/>
          <p:nvPr/>
        </p:nvSpPr>
        <p:spPr>
          <a:xfrm>
            <a:off x="353543" y="2124447"/>
            <a:ext cx="3480989" cy="2264723"/>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Servizi / Prodotti</a:t>
            </a:r>
          </a:p>
          <a:p>
            <a:pPr>
              <a:spcAft>
                <a:spcPts val="450"/>
              </a:spcAft>
            </a:pPr>
            <a:r>
              <a:rPr lang="it-IT" sz="1400" dirty="0">
                <a:solidFill>
                  <a:schemeClr val="tx1">
                    <a:lumMod val="75000"/>
                    <a:lumOff val="25000"/>
                  </a:schemeClr>
                </a:solidFill>
              </a:rPr>
              <a:t>Personal Computer Desktop:</a:t>
            </a:r>
          </a:p>
          <a:p>
            <a:pPr marL="285750" indent="-285750">
              <a:spcAft>
                <a:spcPts val="450"/>
              </a:spcAft>
              <a:buFont typeface="Arial" panose="020B0604020202020204" pitchFamily="34" charset="0"/>
              <a:buChar char="•"/>
            </a:pPr>
            <a:r>
              <a:rPr lang="it-IT" sz="1400" dirty="0">
                <a:solidFill>
                  <a:schemeClr val="tx1">
                    <a:lumMod val="75000"/>
                    <a:lumOff val="25000"/>
                  </a:schemeClr>
                </a:solidFill>
              </a:rPr>
              <a:t>ultracompatti</a:t>
            </a:r>
          </a:p>
          <a:p>
            <a:pPr marL="285750" indent="-285750">
              <a:spcAft>
                <a:spcPts val="450"/>
              </a:spcAft>
              <a:buFont typeface="Arial" panose="020B0604020202020204" pitchFamily="34" charset="0"/>
              <a:buChar char="•"/>
            </a:pPr>
            <a:r>
              <a:rPr lang="it-IT" sz="1400" dirty="0">
                <a:solidFill>
                  <a:schemeClr val="tx1">
                    <a:lumMod val="75000"/>
                    <a:lumOff val="25000"/>
                  </a:schemeClr>
                </a:solidFill>
              </a:rPr>
              <a:t>small </a:t>
            </a:r>
            <a:r>
              <a:rPr lang="it-IT" sz="1400" dirty="0" err="1">
                <a:solidFill>
                  <a:schemeClr val="tx1">
                    <a:lumMod val="75000"/>
                    <a:lumOff val="25000"/>
                  </a:schemeClr>
                </a:solidFill>
              </a:rPr>
              <a:t>form</a:t>
            </a:r>
            <a:r>
              <a:rPr lang="it-IT" sz="1400" dirty="0">
                <a:solidFill>
                  <a:schemeClr val="tx1">
                    <a:lumMod val="75000"/>
                    <a:lumOff val="25000"/>
                  </a:schemeClr>
                </a:solidFill>
              </a:rPr>
              <a:t> </a:t>
            </a:r>
            <a:r>
              <a:rPr lang="it-IT" sz="1400" dirty="0" err="1">
                <a:solidFill>
                  <a:schemeClr val="tx1">
                    <a:lumMod val="75000"/>
                    <a:lumOff val="25000"/>
                  </a:schemeClr>
                </a:solidFill>
              </a:rPr>
              <a:t>factor</a:t>
            </a:r>
            <a:endParaRPr lang="it-IT" sz="1400" dirty="0">
              <a:solidFill>
                <a:schemeClr val="tx1">
                  <a:lumMod val="75000"/>
                  <a:lumOff val="25000"/>
                </a:schemeClr>
              </a:solidFill>
            </a:endParaRPr>
          </a:p>
          <a:p>
            <a:pPr marL="285750" indent="-285750">
              <a:spcAft>
                <a:spcPts val="450"/>
              </a:spcAft>
              <a:buFont typeface="Arial" panose="020B0604020202020204" pitchFamily="34" charset="0"/>
              <a:buChar char="•"/>
            </a:pPr>
            <a:r>
              <a:rPr lang="it-IT" sz="1400" dirty="0" err="1">
                <a:solidFill>
                  <a:schemeClr val="tx1">
                    <a:lumMod val="75000"/>
                    <a:lumOff val="25000"/>
                  </a:schemeClr>
                </a:solidFill>
              </a:rPr>
              <a:t>tower</a:t>
            </a:r>
            <a:endParaRPr lang="it-IT" sz="1400" dirty="0">
              <a:solidFill>
                <a:schemeClr val="tx1">
                  <a:lumMod val="75000"/>
                  <a:lumOff val="25000"/>
                </a:schemeClr>
              </a:solidFill>
            </a:endParaRPr>
          </a:p>
          <a:p>
            <a:pPr marL="285750" indent="-285750">
              <a:spcAft>
                <a:spcPts val="450"/>
              </a:spcAft>
              <a:buFont typeface="Arial" panose="020B0604020202020204" pitchFamily="34" charset="0"/>
              <a:buChar char="•"/>
            </a:pPr>
            <a:r>
              <a:rPr lang="it-IT" sz="1400" dirty="0">
                <a:solidFill>
                  <a:schemeClr val="tx1">
                    <a:lumMod val="75000"/>
                    <a:lumOff val="25000"/>
                  </a:schemeClr>
                </a:solidFill>
              </a:rPr>
              <a:t>workstation grafiche</a:t>
            </a:r>
          </a:p>
          <a:p>
            <a:pPr marL="285750" indent="-285750">
              <a:spcAft>
                <a:spcPts val="450"/>
              </a:spcAft>
              <a:buFont typeface="Arial" panose="020B0604020202020204" pitchFamily="34" charset="0"/>
              <a:buChar char="•"/>
            </a:pPr>
            <a:r>
              <a:rPr lang="it-IT" sz="1400" dirty="0" err="1">
                <a:solidFill>
                  <a:schemeClr val="tx1">
                    <a:lumMod val="75000"/>
                    <a:lumOff val="25000"/>
                  </a:schemeClr>
                </a:solidFill>
              </a:rPr>
              <a:t>all</a:t>
            </a:r>
            <a:r>
              <a:rPr lang="it-IT" sz="1400" dirty="0">
                <a:solidFill>
                  <a:schemeClr val="tx1">
                    <a:lumMod val="75000"/>
                    <a:lumOff val="25000"/>
                  </a:schemeClr>
                </a:solidFill>
              </a:rPr>
              <a:t>-in-</a:t>
            </a:r>
            <a:r>
              <a:rPr lang="it-IT" sz="1400" dirty="0" err="1">
                <a:solidFill>
                  <a:schemeClr val="tx1">
                    <a:lumMod val="75000"/>
                    <a:lumOff val="25000"/>
                  </a:schemeClr>
                </a:solidFill>
              </a:rPr>
              <a:t>one</a:t>
            </a:r>
            <a:endParaRPr lang="it-IT" sz="1400" dirty="0">
              <a:solidFill>
                <a:schemeClr val="tx1">
                  <a:lumMod val="75000"/>
                  <a:lumOff val="25000"/>
                </a:schemeClr>
              </a:solidFill>
            </a:endParaRPr>
          </a:p>
          <a:p>
            <a:pPr marL="285750" indent="-285750">
              <a:spcAft>
                <a:spcPts val="450"/>
              </a:spcAft>
              <a:buFont typeface="Arial" panose="020B0604020202020204" pitchFamily="34" charset="0"/>
              <a:buChar char="•"/>
            </a:pPr>
            <a:r>
              <a:rPr lang="it-IT" sz="1400" dirty="0">
                <a:solidFill>
                  <a:schemeClr val="tx1">
                    <a:lumMod val="75000"/>
                    <a:lumOff val="25000"/>
                  </a:schemeClr>
                </a:solidFill>
              </a:rPr>
              <a:t>monitor ad elevate prestazioni</a:t>
            </a:r>
          </a:p>
        </p:txBody>
      </p:sp>
      <p:sp>
        <p:nvSpPr>
          <p:cNvPr id="35" name="CasellaDiTesto 34">
            <a:extLst>
              <a:ext uri="{FF2B5EF4-FFF2-40B4-BE49-F238E27FC236}">
                <a16:creationId xmlns:a16="http://schemas.microsoft.com/office/drawing/2014/main" id="{DED2DF5D-18DB-4CE4-AC07-DB57CE4B69AB}"/>
              </a:ext>
            </a:extLst>
          </p:cNvPr>
          <p:cNvSpPr txBox="1"/>
          <p:nvPr/>
        </p:nvSpPr>
        <p:spPr>
          <a:xfrm>
            <a:off x="348814" y="5761415"/>
            <a:ext cx="7247185" cy="1082348"/>
          </a:xfrm>
          <a:prstGeom prst="rect">
            <a:avLst/>
          </a:prstGeom>
          <a:noFill/>
        </p:spPr>
        <p:txBody>
          <a:bodyPr wrap="square">
            <a:spAutoFit/>
          </a:bodyPr>
          <a:lstStyle/>
          <a:p>
            <a:pPr marL="214313" indent="-214313">
              <a:spcAft>
                <a:spcPts val="450"/>
              </a:spcAft>
              <a:buFont typeface="Arial" panose="020B0604020202020204" pitchFamily="34" charset="0"/>
              <a:buChar char="•"/>
            </a:pPr>
            <a:r>
              <a:rPr lang="it-IT" sz="1400" dirty="0">
                <a:solidFill>
                  <a:schemeClr val="tx1">
                    <a:lumMod val="75000"/>
                    <a:lumOff val="25000"/>
                  </a:schemeClr>
                </a:solidFill>
              </a:rPr>
              <a:t>Alti standard di qualità della fornitura garantiti attraverso la definizione delle caratteristiche tecniche minime/migliorative  </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Possibilità di scelta tra diverse tipologie di prodotti offerti</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Servizio di ritiro gratuito dei dispositivi dismessi</a:t>
            </a:r>
          </a:p>
        </p:txBody>
      </p:sp>
      <p:sp>
        <p:nvSpPr>
          <p:cNvPr id="37" name="CasellaDiTesto 36">
            <a:extLst>
              <a:ext uri="{FF2B5EF4-FFF2-40B4-BE49-F238E27FC236}">
                <a16:creationId xmlns:a16="http://schemas.microsoft.com/office/drawing/2014/main" id="{5FD5201D-A351-4AAC-B048-D0A88CB1D2BE}"/>
              </a:ext>
            </a:extLst>
          </p:cNvPr>
          <p:cNvSpPr txBox="1"/>
          <p:nvPr/>
        </p:nvSpPr>
        <p:spPr>
          <a:xfrm>
            <a:off x="348815" y="5508823"/>
            <a:ext cx="2940077" cy="307777"/>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Vantaggi</a:t>
            </a:r>
            <a:endParaRPr lang="it-IT" sz="2000" b="1" dirty="0">
              <a:solidFill>
                <a:schemeClr val="tx1">
                  <a:lumMod val="75000"/>
                  <a:lumOff val="25000"/>
                </a:schemeClr>
              </a:solidFill>
            </a:endParaRPr>
          </a:p>
        </p:txBody>
      </p:sp>
      <p:pic>
        <p:nvPicPr>
          <p:cNvPr id="6" name="Segnaposto immagine 5"/>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7588011" y="1142137"/>
            <a:ext cx="2699877" cy="1798125"/>
          </a:xfrm>
        </p:spPr>
      </p:pic>
      <p:sp>
        <p:nvSpPr>
          <p:cNvPr id="38" name="CasellaDiTesto 37">
            <a:extLst>
              <a:ext uri="{FF2B5EF4-FFF2-40B4-BE49-F238E27FC236}">
                <a16:creationId xmlns:a16="http://schemas.microsoft.com/office/drawing/2014/main" id="{E00B9923-BE16-4B51-ABE4-DC485C2CB932}"/>
              </a:ext>
            </a:extLst>
          </p:cNvPr>
          <p:cNvSpPr txBox="1"/>
          <p:nvPr/>
        </p:nvSpPr>
        <p:spPr>
          <a:xfrm>
            <a:off x="353544" y="944399"/>
            <a:ext cx="6889269" cy="400110"/>
          </a:xfrm>
          <a:prstGeom prst="rect">
            <a:avLst/>
          </a:prstGeom>
          <a:noFill/>
        </p:spPr>
        <p:txBody>
          <a:bodyPr wrap="square">
            <a:spAutoFit/>
          </a:bodyPr>
          <a:lstStyle/>
          <a:p>
            <a:pPr>
              <a:spcAft>
                <a:spcPts val="450"/>
              </a:spcAft>
            </a:pPr>
            <a:r>
              <a:rPr lang="it-IT" b="1" dirty="0">
                <a:solidFill>
                  <a:schemeClr val="tx1">
                    <a:lumMod val="75000"/>
                    <a:lumOff val="25000"/>
                  </a:schemeClr>
                </a:solidFill>
              </a:rPr>
              <a:t>Pc Desktop e workstation 2</a:t>
            </a:r>
          </a:p>
        </p:txBody>
      </p:sp>
      <p:grpSp>
        <p:nvGrpSpPr>
          <p:cNvPr id="5" name="Gruppo 4">
            <a:extLst>
              <a:ext uri="{FF2B5EF4-FFF2-40B4-BE49-F238E27FC236}">
                <a16:creationId xmlns:a16="http://schemas.microsoft.com/office/drawing/2014/main" id="{DA38122B-72E1-4512-A4B8-60B6424A2FE9}"/>
              </a:ext>
            </a:extLst>
          </p:cNvPr>
          <p:cNvGrpSpPr/>
          <p:nvPr/>
        </p:nvGrpSpPr>
        <p:grpSpPr>
          <a:xfrm>
            <a:off x="10457552" y="0"/>
            <a:ext cx="74693" cy="7567588"/>
            <a:chOff x="10457552" y="0"/>
            <a:chExt cx="74693" cy="7567588"/>
          </a:xfrm>
          <a:solidFill>
            <a:srgbClr val="AAB964"/>
          </a:solidFill>
        </p:grpSpPr>
        <p:sp>
          <p:nvSpPr>
            <p:cNvPr id="4" name="Rettangolo 3">
              <a:extLst>
                <a:ext uri="{FF2B5EF4-FFF2-40B4-BE49-F238E27FC236}">
                  <a16:creationId xmlns:a16="http://schemas.microsoft.com/office/drawing/2014/main" id="{684398B7-5272-4216-B74C-FE0F4C1B0453}"/>
                </a:ext>
              </a:extLst>
            </p:cNvPr>
            <p:cNvSpPr/>
            <p:nvPr/>
          </p:nvSpPr>
          <p:spPr>
            <a:xfrm>
              <a:off x="10457552" y="0"/>
              <a:ext cx="74693" cy="52927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7" name="Rettangolo 46">
              <a:extLst>
                <a:ext uri="{FF2B5EF4-FFF2-40B4-BE49-F238E27FC236}">
                  <a16:creationId xmlns:a16="http://schemas.microsoft.com/office/drawing/2014/main" id="{EECA3354-30A2-4FFA-A863-3A4539086409}"/>
                </a:ext>
              </a:extLst>
            </p:cNvPr>
            <p:cNvSpPr/>
            <p:nvPr/>
          </p:nvSpPr>
          <p:spPr>
            <a:xfrm>
              <a:off x="10457552" y="7296323"/>
              <a:ext cx="74693" cy="27126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sp>
        <p:nvSpPr>
          <p:cNvPr id="45" name="CasellaDiTesto 44">
            <a:extLst>
              <a:ext uri="{FF2B5EF4-FFF2-40B4-BE49-F238E27FC236}">
                <a16:creationId xmlns:a16="http://schemas.microsoft.com/office/drawing/2014/main" id="{C4D4D3EF-0523-4BB0-99CF-A4A30DD1128D}"/>
              </a:ext>
            </a:extLst>
          </p:cNvPr>
          <p:cNvSpPr txBox="1"/>
          <p:nvPr/>
        </p:nvSpPr>
        <p:spPr>
          <a:xfrm>
            <a:off x="3826652" y="2124447"/>
            <a:ext cx="3480989" cy="3406061"/>
          </a:xfrm>
          <a:prstGeom prst="rect">
            <a:avLst/>
          </a:prstGeom>
          <a:noFill/>
        </p:spPr>
        <p:txBody>
          <a:bodyPr wrap="square">
            <a:spAutoFit/>
          </a:bodyPr>
          <a:lstStyle/>
          <a:p>
            <a:pPr>
              <a:spcAft>
                <a:spcPts val="450"/>
              </a:spcAft>
            </a:pPr>
            <a:endParaRPr lang="it-IT" sz="1400" dirty="0">
              <a:solidFill>
                <a:schemeClr val="tx1">
                  <a:lumMod val="75000"/>
                  <a:lumOff val="25000"/>
                </a:schemeClr>
              </a:solidFill>
            </a:endParaRPr>
          </a:p>
          <a:p>
            <a:pPr>
              <a:spcAft>
                <a:spcPts val="450"/>
              </a:spcAft>
            </a:pPr>
            <a:r>
              <a:rPr lang="it-IT" sz="1400" dirty="0">
                <a:solidFill>
                  <a:schemeClr val="tx1">
                    <a:lumMod val="75000"/>
                    <a:lumOff val="25000"/>
                  </a:schemeClr>
                </a:solidFill>
              </a:rPr>
              <a:t>Nel prezzo della fornitura sono inclusi:</a:t>
            </a:r>
          </a:p>
          <a:p>
            <a:pPr marL="214313" lvl="1" indent="-214313">
              <a:spcAft>
                <a:spcPts val="450"/>
              </a:spcAft>
              <a:buFont typeface="Arial" panose="020B0604020202020204" pitchFamily="34" charset="0"/>
              <a:buChar char="•"/>
            </a:pPr>
            <a:r>
              <a:rPr lang="it-IT" sz="1400" dirty="0">
                <a:solidFill>
                  <a:schemeClr val="tx1">
                    <a:lumMod val="75000"/>
                    <a:lumOff val="25000"/>
                  </a:schemeClr>
                </a:solidFill>
              </a:rPr>
              <a:t>Consegna</a:t>
            </a:r>
          </a:p>
          <a:p>
            <a:pPr marL="214313" lvl="1" indent="-214313">
              <a:spcAft>
                <a:spcPts val="450"/>
              </a:spcAft>
              <a:buFont typeface="Arial" panose="020B0604020202020204" pitchFamily="34" charset="0"/>
              <a:buChar char="•"/>
            </a:pPr>
            <a:r>
              <a:rPr lang="it-IT" sz="1400" dirty="0">
                <a:solidFill>
                  <a:schemeClr val="tx1">
                    <a:lumMod val="75000"/>
                    <a:lumOff val="25000"/>
                  </a:schemeClr>
                </a:solidFill>
              </a:rPr>
              <a:t>Installazione</a:t>
            </a:r>
          </a:p>
          <a:p>
            <a:pPr marL="214313" lvl="1" indent="-214313">
              <a:spcAft>
                <a:spcPts val="450"/>
              </a:spcAft>
              <a:buFont typeface="Arial" panose="020B0604020202020204" pitchFamily="34" charset="0"/>
              <a:buChar char="•"/>
            </a:pPr>
            <a:r>
              <a:rPr lang="it-IT" sz="1400" dirty="0">
                <a:solidFill>
                  <a:schemeClr val="tx1">
                    <a:lumMod val="75000"/>
                    <a:lumOff val="25000"/>
                  </a:schemeClr>
                </a:solidFill>
              </a:rPr>
              <a:t>Predisposizione apparati e Master Disk</a:t>
            </a:r>
          </a:p>
          <a:p>
            <a:pPr marL="214313" lvl="1" indent="-214313">
              <a:spcAft>
                <a:spcPts val="450"/>
              </a:spcAft>
              <a:buFont typeface="Arial" panose="020B0604020202020204" pitchFamily="34" charset="0"/>
              <a:buChar char="•"/>
            </a:pPr>
            <a:r>
              <a:rPr lang="it-IT" sz="1400" dirty="0">
                <a:solidFill>
                  <a:schemeClr val="tx1">
                    <a:lumMod val="75000"/>
                    <a:lumOff val="25000"/>
                  </a:schemeClr>
                </a:solidFill>
              </a:rPr>
              <a:t>Assistenza e manutenzione per 36 mesi (o 60 mesi con l’estensione della garanzia di ulteriori 24 mesi)</a:t>
            </a:r>
          </a:p>
          <a:p>
            <a:pPr marL="214313" lvl="1" indent="-214313">
              <a:spcAft>
                <a:spcPts val="450"/>
              </a:spcAft>
              <a:buFont typeface="Arial" panose="020B0604020202020204" pitchFamily="34" charset="0"/>
              <a:buChar char="•"/>
            </a:pPr>
            <a:r>
              <a:rPr lang="it-IT" sz="1400" dirty="0">
                <a:solidFill>
                  <a:schemeClr val="tx1">
                    <a:lumMod val="75000"/>
                    <a:lumOff val="25000"/>
                  </a:schemeClr>
                </a:solidFill>
              </a:rPr>
              <a:t>Servizio di Call Center</a:t>
            </a:r>
          </a:p>
          <a:p>
            <a:pPr marL="214313" lvl="1" indent="-214313">
              <a:spcAft>
                <a:spcPts val="450"/>
              </a:spcAft>
              <a:buFont typeface="Arial" panose="020B0604020202020204" pitchFamily="34" charset="0"/>
              <a:buChar char="•"/>
            </a:pPr>
            <a:r>
              <a:rPr lang="it-IT" sz="1400" dirty="0">
                <a:solidFill>
                  <a:schemeClr val="tx1">
                    <a:lumMod val="75000"/>
                    <a:lumOff val="25000"/>
                  </a:schemeClr>
                </a:solidFill>
              </a:rPr>
              <a:t>Parti di ricambio</a:t>
            </a:r>
          </a:p>
          <a:p>
            <a:pPr marL="214313" lvl="1" indent="-214313">
              <a:spcAft>
                <a:spcPts val="450"/>
              </a:spcAft>
              <a:buFont typeface="Arial" panose="020B0604020202020204" pitchFamily="34" charset="0"/>
              <a:buChar char="•"/>
            </a:pPr>
            <a:r>
              <a:rPr lang="it-IT" sz="1400" dirty="0">
                <a:solidFill>
                  <a:schemeClr val="tx1">
                    <a:lumMod val="75000"/>
                    <a:lumOff val="25000"/>
                  </a:schemeClr>
                </a:solidFill>
              </a:rPr>
              <a:t>Ritiro per smaltimento dei pc dismessi per una quantità pari al numero di apparecchiature ordinate</a:t>
            </a:r>
          </a:p>
        </p:txBody>
      </p:sp>
      <p:grpSp>
        <p:nvGrpSpPr>
          <p:cNvPr id="2" name="Gruppo 1">
            <a:extLst>
              <a:ext uri="{FF2B5EF4-FFF2-40B4-BE49-F238E27FC236}">
                <a16:creationId xmlns:a16="http://schemas.microsoft.com/office/drawing/2014/main" id="{21E035A2-F41B-4232-BCF9-0F5C15ABD97D}"/>
              </a:ext>
            </a:extLst>
          </p:cNvPr>
          <p:cNvGrpSpPr/>
          <p:nvPr/>
        </p:nvGrpSpPr>
        <p:grpSpPr>
          <a:xfrm>
            <a:off x="7722964" y="3081600"/>
            <a:ext cx="2529216" cy="4358580"/>
            <a:chOff x="7722964" y="2734419"/>
            <a:chExt cx="2529216" cy="4358580"/>
          </a:xfrm>
        </p:grpSpPr>
        <p:sp>
          <p:nvSpPr>
            <p:cNvPr id="31" name="CasellaDiTesto 30">
              <a:extLst>
                <a:ext uri="{FF2B5EF4-FFF2-40B4-BE49-F238E27FC236}">
                  <a16:creationId xmlns:a16="http://schemas.microsoft.com/office/drawing/2014/main" id="{E0BE3770-B40A-415D-AA95-3140F63953F2}"/>
                </a:ext>
              </a:extLst>
            </p:cNvPr>
            <p:cNvSpPr txBox="1"/>
            <p:nvPr/>
          </p:nvSpPr>
          <p:spPr>
            <a:xfrm>
              <a:off x="7722964" y="4788743"/>
              <a:ext cx="2376264" cy="1051570"/>
            </a:xfrm>
            <a:prstGeom prst="rect">
              <a:avLst/>
            </a:prstGeom>
            <a:noFill/>
          </p:spPr>
          <p:txBody>
            <a:bodyPr wrap="square">
              <a:spAutoFit/>
            </a:bodyPr>
            <a:lstStyle/>
            <a:p>
              <a:r>
                <a:rPr lang="it-IT" sz="1200" b="1" dirty="0">
                  <a:solidFill>
                    <a:schemeClr val="tx1">
                      <a:lumMod val="75000"/>
                      <a:lumOff val="25000"/>
                    </a:schemeClr>
                  </a:solidFill>
                </a:rPr>
                <a:t>Durata dei contratti</a:t>
              </a:r>
            </a:p>
            <a:p>
              <a:pPr>
                <a:spcAft>
                  <a:spcPts val="450"/>
                </a:spcAft>
              </a:pPr>
              <a:r>
                <a:rPr lang="it-IT" sz="1800" dirty="0">
                  <a:solidFill>
                    <a:schemeClr val="tx1">
                      <a:lumMod val="75000"/>
                      <a:lumOff val="25000"/>
                    </a:schemeClr>
                  </a:solidFill>
                </a:rPr>
                <a:t>36 o 60 mesi</a:t>
              </a:r>
            </a:p>
            <a:p>
              <a:pPr>
                <a:spcAft>
                  <a:spcPts val="450"/>
                </a:spcAft>
              </a:pPr>
              <a:r>
                <a:rPr lang="it-IT" sz="1200" dirty="0">
                  <a:solidFill>
                    <a:schemeClr val="tx1">
                      <a:lumMod val="75000"/>
                      <a:lumOff val="25000"/>
                    </a:schemeClr>
                  </a:solidFill>
                </a:rPr>
                <a:t>36 per il lotto 6</a:t>
              </a:r>
            </a:p>
            <a:p>
              <a:pPr>
                <a:spcAft>
                  <a:spcPts val="450"/>
                </a:spcAft>
              </a:pPr>
              <a:endParaRPr lang="it-IT" sz="1200" dirty="0">
                <a:solidFill>
                  <a:schemeClr val="tx1">
                    <a:lumMod val="75000"/>
                    <a:lumOff val="25000"/>
                  </a:schemeClr>
                </a:solidFill>
              </a:endParaRPr>
            </a:p>
          </p:txBody>
        </p:sp>
        <p:sp>
          <p:nvSpPr>
            <p:cNvPr id="18" name="CasellaDiTesto 17">
              <a:extLst>
                <a:ext uri="{FF2B5EF4-FFF2-40B4-BE49-F238E27FC236}">
                  <a16:creationId xmlns:a16="http://schemas.microsoft.com/office/drawing/2014/main" id="{D4BECAC2-0645-40D6-B10C-83E6B4308A7C}"/>
                </a:ext>
              </a:extLst>
            </p:cNvPr>
            <p:cNvSpPr txBox="1"/>
            <p:nvPr/>
          </p:nvSpPr>
          <p:spPr>
            <a:xfrm>
              <a:off x="9291680" y="3484544"/>
              <a:ext cx="502806" cy="584775"/>
            </a:xfrm>
            <a:prstGeom prst="rect">
              <a:avLst/>
            </a:prstGeom>
            <a:noFill/>
          </p:spPr>
          <p:txBody>
            <a:bodyPr wrap="square">
              <a:spAutoFit/>
            </a:bodyPr>
            <a:lstStyle/>
            <a:p>
              <a:r>
                <a:rPr lang="it-IT" sz="1200" b="1" dirty="0">
                  <a:solidFill>
                    <a:srgbClr val="313840"/>
                  </a:solidFill>
                </a:rPr>
                <a:t>Lotti</a:t>
              </a:r>
            </a:p>
            <a:p>
              <a:pPr>
                <a:spcAft>
                  <a:spcPts val="450"/>
                </a:spcAft>
              </a:pPr>
              <a:r>
                <a:rPr lang="it-IT" dirty="0">
                  <a:solidFill>
                    <a:srgbClr val="313840"/>
                  </a:solidFill>
                </a:rPr>
                <a:t>6</a:t>
              </a:r>
              <a:endParaRPr lang="it-IT" sz="1200" dirty="0">
                <a:solidFill>
                  <a:srgbClr val="313840"/>
                </a:solidFill>
              </a:endParaRPr>
            </a:p>
          </p:txBody>
        </p:sp>
        <p:sp>
          <p:nvSpPr>
            <p:cNvPr id="19" name="CasellaDiTesto 18">
              <a:extLst>
                <a:ext uri="{FF2B5EF4-FFF2-40B4-BE49-F238E27FC236}">
                  <a16:creationId xmlns:a16="http://schemas.microsoft.com/office/drawing/2014/main" id="{6CD4AB0F-C69A-47B0-B7B4-A9002D1AC72A}"/>
                </a:ext>
              </a:extLst>
            </p:cNvPr>
            <p:cNvSpPr txBox="1"/>
            <p:nvPr/>
          </p:nvSpPr>
          <p:spPr>
            <a:xfrm>
              <a:off x="7722964" y="3489439"/>
              <a:ext cx="1450282" cy="584775"/>
            </a:xfrm>
            <a:prstGeom prst="rect">
              <a:avLst/>
            </a:prstGeom>
            <a:noFill/>
          </p:spPr>
          <p:txBody>
            <a:bodyPr wrap="square">
              <a:spAutoFit/>
            </a:bodyPr>
            <a:lstStyle/>
            <a:p>
              <a:r>
                <a:rPr lang="it-IT" sz="1200" b="1" dirty="0">
                  <a:solidFill>
                    <a:srgbClr val="404040"/>
                  </a:solidFill>
                </a:rPr>
                <a:t>Attiva dal</a:t>
              </a:r>
            </a:p>
            <a:p>
              <a:pPr>
                <a:spcAft>
                  <a:spcPts val="450"/>
                </a:spcAft>
              </a:pPr>
              <a:r>
                <a:rPr lang="it-IT" dirty="0">
                  <a:solidFill>
                    <a:srgbClr val="404040"/>
                  </a:solidFill>
                </a:rPr>
                <a:t>22/11/2022</a:t>
              </a:r>
              <a:endParaRPr lang="it-IT" sz="1100" dirty="0">
                <a:solidFill>
                  <a:srgbClr val="404040"/>
                </a:solidFill>
              </a:endParaRPr>
            </a:p>
          </p:txBody>
        </p:sp>
        <p:sp>
          <p:nvSpPr>
            <p:cNvPr id="30" name="CasellaDiTesto 29">
              <a:extLst>
                <a:ext uri="{FF2B5EF4-FFF2-40B4-BE49-F238E27FC236}">
                  <a16:creationId xmlns:a16="http://schemas.microsoft.com/office/drawing/2014/main" id="{69CC6538-8930-4B5E-8783-5BED0FFC535D}"/>
                </a:ext>
              </a:extLst>
            </p:cNvPr>
            <p:cNvSpPr txBox="1"/>
            <p:nvPr/>
          </p:nvSpPr>
          <p:spPr>
            <a:xfrm>
              <a:off x="7722964" y="4154479"/>
              <a:ext cx="2376264" cy="553998"/>
            </a:xfrm>
            <a:prstGeom prst="rect">
              <a:avLst/>
            </a:prstGeom>
            <a:noFill/>
          </p:spPr>
          <p:txBody>
            <a:bodyPr wrap="square">
              <a:spAutoFit/>
            </a:bodyPr>
            <a:lstStyle/>
            <a:p>
              <a:r>
                <a:rPr lang="it-IT" sz="1200" b="1" dirty="0">
                  <a:solidFill>
                    <a:schemeClr val="tx1">
                      <a:lumMod val="75000"/>
                      <a:lumOff val="25000"/>
                    </a:schemeClr>
                  </a:solidFill>
                </a:rPr>
                <a:t>Durata della Convenzione</a:t>
              </a:r>
            </a:p>
            <a:p>
              <a:pPr>
                <a:spcAft>
                  <a:spcPts val="450"/>
                </a:spcAft>
              </a:pPr>
              <a:r>
                <a:rPr lang="it-IT" sz="1800" dirty="0">
                  <a:solidFill>
                    <a:schemeClr val="tx1">
                      <a:lumMod val="75000"/>
                      <a:lumOff val="25000"/>
                    </a:schemeClr>
                  </a:solidFill>
                </a:rPr>
                <a:t>12 mesi</a:t>
              </a:r>
              <a:endParaRPr lang="it-IT" sz="1200" dirty="0">
                <a:solidFill>
                  <a:schemeClr val="tx1">
                    <a:lumMod val="75000"/>
                    <a:lumOff val="25000"/>
                  </a:schemeClr>
                </a:solidFill>
              </a:endParaRPr>
            </a:p>
          </p:txBody>
        </p:sp>
        <p:sp>
          <p:nvSpPr>
            <p:cNvPr id="32" name="CasellaDiTesto 31">
              <a:extLst>
                <a:ext uri="{FF2B5EF4-FFF2-40B4-BE49-F238E27FC236}">
                  <a16:creationId xmlns:a16="http://schemas.microsoft.com/office/drawing/2014/main" id="{05C907B6-0390-44C6-A673-C51F523ECAC7}"/>
                </a:ext>
              </a:extLst>
            </p:cNvPr>
            <p:cNvSpPr txBox="1"/>
            <p:nvPr/>
          </p:nvSpPr>
          <p:spPr>
            <a:xfrm>
              <a:off x="7722964" y="6567214"/>
              <a:ext cx="2376264" cy="525785"/>
            </a:xfrm>
            <a:prstGeom prst="rect">
              <a:avLst/>
            </a:prstGeom>
            <a:noFill/>
          </p:spPr>
          <p:txBody>
            <a:bodyPr wrap="square">
              <a:spAutoFit/>
            </a:bodyPr>
            <a:lstStyle/>
            <a:p>
              <a:pPr>
                <a:spcAft>
                  <a:spcPts val="450"/>
                </a:spcAft>
              </a:pPr>
              <a:r>
                <a:rPr lang="it-IT" sz="1200" b="1" dirty="0">
                  <a:solidFill>
                    <a:srgbClr val="404040"/>
                  </a:solidFill>
                  <a:ea typeface="ＭＳ Ｐゴシック"/>
                </a:rPr>
                <a:t>Link utili</a:t>
              </a:r>
            </a:p>
            <a:p>
              <a:pPr marL="171450" indent="-171450">
                <a:spcAft>
                  <a:spcPts val="450"/>
                </a:spcAft>
                <a:buFont typeface="Arial" panose="020B0604020202020204" pitchFamily="34" charset="0"/>
                <a:buChar char="•"/>
              </a:pPr>
              <a:r>
                <a:rPr lang="it-IT" sz="1200" dirty="0">
                  <a:solidFill>
                    <a:srgbClr val="404040"/>
                  </a:solidFill>
                  <a:ea typeface="ＭＳ Ｐゴシック"/>
                  <a:hlinkClick r:id="rId3"/>
                </a:rPr>
                <a:t>Scheda riassuntiva</a:t>
              </a:r>
              <a:endParaRPr lang="it-IT" sz="1200" dirty="0">
                <a:solidFill>
                  <a:srgbClr val="404040"/>
                </a:solidFill>
                <a:ea typeface="ＭＳ Ｐゴシック"/>
              </a:endParaRPr>
            </a:p>
          </p:txBody>
        </p:sp>
        <p:grpSp>
          <p:nvGrpSpPr>
            <p:cNvPr id="46" name="Gruppo 45">
              <a:extLst>
                <a:ext uri="{FF2B5EF4-FFF2-40B4-BE49-F238E27FC236}">
                  <a16:creationId xmlns:a16="http://schemas.microsoft.com/office/drawing/2014/main" id="{5B40962C-2E54-4C9F-B5B8-E16DDA3BD256}"/>
                </a:ext>
              </a:extLst>
            </p:cNvPr>
            <p:cNvGrpSpPr/>
            <p:nvPr/>
          </p:nvGrpSpPr>
          <p:grpSpPr>
            <a:xfrm>
              <a:off x="9727870" y="3761272"/>
              <a:ext cx="188236" cy="200846"/>
              <a:chOff x="3060700" y="4723156"/>
              <a:chExt cx="1401951" cy="1495873"/>
            </a:xfrm>
          </p:grpSpPr>
          <p:sp>
            <p:nvSpPr>
              <p:cNvPr id="48" name="Elemento grafico 41">
                <a:extLst>
                  <a:ext uri="{FF2B5EF4-FFF2-40B4-BE49-F238E27FC236}">
                    <a16:creationId xmlns:a16="http://schemas.microsoft.com/office/drawing/2014/main" id="{D55AB854-B6B2-456D-B415-7A05C0B5255D}"/>
                  </a:ext>
                </a:extLst>
              </p:cNvPr>
              <p:cNvSpPr/>
              <p:nvPr/>
            </p:nvSpPr>
            <p:spPr>
              <a:xfrm>
                <a:off x="3060700" y="4723156"/>
                <a:ext cx="1401951" cy="1495873"/>
              </a:xfrm>
              <a:custGeom>
                <a:avLst/>
                <a:gdLst>
                  <a:gd name="connsiteX0" fmla="*/ 1389682 w 1401951"/>
                  <a:gd name="connsiteY0" fmla="*/ 330258 h 1495873"/>
                  <a:gd name="connsiteX1" fmla="*/ 710470 w 1401951"/>
                  <a:gd name="connsiteY1" fmla="*/ 2191 h 1495873"/>
                  <a:gd name="connsiteX2" fmla="*/ 691482 w 1401951"/>
                  <a:gd name="connsiteY2" fmla="*/ 2191 h 1495873"/>
                  <a:gd name="connsiteX3" fmla="*/ 12270 w 1401951"/>
                  <a:gd name="connsiteY3" fmla="*/ 330258 h 1495873"/>
                  <a:gd name="connsiteX4" fmla="*/ 0 w 1401951"/>
                  <a:gd name="connsiteY4" fmla="*/ 350123 h 1495873"/>
                  <a:gd name="connsiteX5" fmla="*/ 0 w 1401951"/>
                  <a:gd name="connsiteY5" fmla="*/ 1146188 h 1495873"/>
                  <a:gd name="connsiteX6" fmla="*/ 12270 w 1401951"/>
                  <a:gd name="connsiteY6" fmla="*/ 1166054 h 1495873"/>
                  <a:gd name="connsiteX7" fmla="*/ 691482 w 1401951"/>
                  <a:gd name="connsiteY7" fmla="*/ 1493828 h 1495873"/>
                  <a:gd name="connsiteX8" fmla="*/ 701122 w 1401951"/>
                  <a:gd name="connsiteY8" fmla="*/ 1495873 h 1495873"/>
                  <a:gd name="connsiteX9" fmla="*/ 710762 w 1401951"/>
                  <a:gd name="connsiteY9" fmla="*/ 1493828 h 1495873"/>
                  <a:gd name="connsiteX10" fmla="*/ 1389682 w 1401951"/>
                  <a:gd name="connsiteY10" fmla="*/ 1165762 h 1495873"/>
                  <a:gd name="connsiteX11" fmla="*/ 1401952 w 1401951"/>
                  <a:gd name="connsiteY11" fmla="*/ 1145896 h 1495873"/>
                  <a:gd name="connsiteX12" fmla="*/ 1401952 w 1401951"/>
                  <a:gd name="connsiteY12" fmla="*/ 349831 h 1495873"/>
                  <a:gd name="connsiteX13" fmla="*/ 1389682 w 1401951"/>
                  <a:gd name="connsiteY13" fmla="*/ 330258 h 1495873"/>
                  <a:gd name="connsiteX14" fmla="*/ 701122 w 1401951"/>
                  <a:gd name="connsiteY14" fmla="*/ 46303 h 1495873"/>
                  <a:gd name="connsiteX15" fmla="*/ 1329795 w 1401951"/>
                  <a:gd name="connsiteY15" fmla="*/ 349831 h 1495873"/>
                  <a:gd name="connsiteX16" fmla="*/ 1147503 w 1401951"/>
                  <a:gd name="connsiteY16" fmla="*/ 437763 h 1495873"/>
                  <a:gd name="connsiteX17" fmla="*/ 1143705 w 1401951"/>
                  <a:gd name="connsiteY17" fmla="*/ 435426 h 1495873"/>
                  <a:gd name="connsiteX18" fmla="*/ 519415 w 1401951"/>
                  <a:gd name="connsiteY18" fmla="*/ 134236 h 1495873"/>
                  <a:gd name="connsiteX19" fmla="*/ 701122 w 1401951"/>
                  <a:gd name="connsiteY19" fmla="*/ 46303 h 1495873"/>
                  <a:gd name="connsiteX20" fmla="*/ 469752 w 1401951"/>
                  <a:gd name="connsiteY20" fmla="*/ 158775 h 1495873"/>
                  <a:gd name="connsiteX21" fmla="*/ 1097548 w 1401951"/>
                  <a:gd name="connsiteY21" fmla="*/ 461718 h 1495873"/>
                  <a:gd name="connsiteX22" fmla="*/ 969009 w 1401951"/>
                  <a:gd name="connsiteY22" fmla="*/ 523651 h 1495873"/>
                  <a:gd name="connsiteX23" fmla="*/ 341505 w 1401951"/>
                  <a:gd name="connsiteY23" fmla="*/ 221000 h 1495873"/>
                  <a:gd name="connsiteX24" fmla="*/ 469752 w 1401951"/>
                  <a:gd name="connsiteY24" fmla="*/ 158775 h 1495873"/>
                  <a:gd name="connsiteX25" fmla="*/ 1112447 w 1401951"/>
                  <a:gd name="connsiteY25" fmla="*/ 503493 h 1495873"/>
                  <a:gd name="connsiteX26" fmla="*/ 1112447 w 1401951"/>
                  <a:gd name="connsiteY26" fmla="*/ 732819 h 1495873"/>
                  <a:gd name="connsiteX27" fmla="*/ 992380 w 1401951"/>
                  <a:gd name="connsiteY27" fmla="*/ 790661 h 1495873"/>
                  <a:gd name="connsiteX28" fmla="*/ 992380 w 1401951"/>
                  <a:gd name="connsiteY28" fmla="*/ 561336 h 1495873"/>
                  <a:gd name="connsiteX29" fmla="*/ 1112447 w 1401951"/>
                  <a:gd name="connsiteY29" fmla="*/ 503493 h 1495873"/>
                  <a:gd name="connsiteX30" fmla="*/ 1358132 w 1401951"/>
                  <a:gd name="connsiteY30" fmla="*/ 1132458 h 1495873"/>
                  <a:gd name="connsiteX31" fmla="*/ 722740 w 1401951"/>
                  <a:gd name="connsiteY31" fmla="*/ 1439199 h 1495873"/>
                  <a:gd name="connsiteX32" fmla="*/ 722740 w 1401951"/>
                  <a:gd name="connsiteY32" fmla="*/ 691628 h 1495873"/>
                  <a:gd name="connsiteX33" fmla="*/ 874358 w 1401951"/>
                  <a:gd name="connsiteY33" fmla="*/ 618594 h 1495873"/>
                  <a:gd name="connsiteX34" fmla="*/ 884582 w 1401951"/>
                  <a:gd name="connsiteY34" fmla="*/ 589381 h 1495873"/>
                  <a:gd name="connsiteX35" fmla="*/ 855369 w 1401951"/>
                  <a:gd name="connsiteY35" fmla="*/ 579156 h 1495873"/>
                  <a:gd name="connsiteX36" fmla="*/ 701122 w 1401951"/>
                  <a:gd name="connsiteY36" fmla="*/ 653358 h 1495873"/>
                  <a:gd name="connsiteX37" fmla="*/ 640358 w 1401951"/>
                  <a:gd name="connsiteY37" fmla="*/ 624145 h 1495873"/>
                  <a:gd name="connsiteX38" fmla="*/ 611145 w 1401951"/>
                  <a:gd name="connsiteY38" fmla="*/ 634369 h 1495873"/>
                  <a:gd name="connsiteX39" fmla="*/ 621369 w 1401951"/>
                  <a:gd name="connsiteY39" fmla="*/ 663583 h 1495873"/>
                  <a:gd name="connsiteX40" fmla="*/ 679212 w 1401951"/>
                  <a:gd name="connsiteY40" fmla="*/ 691628 h 1495873"/>
                  <a:gd name="connsiteX41" fmla="*/ 679212 w 1401951"/>
                  <a:gd name="connsiteY41" fmla="*/ 1439199 h 1495873"/>
                  <a:gd name="connsiteX42" fmla="*/ 43820 w 1401951"/>
                  <a:gd name="connsiteY42" fmla="*/ 1132458 h 1495873"/>
                  <a:gd name="connsiteX43" fmla="*/ 43820 w 1401951"/>
                  <a:gd name="connsiteY43" fmla="*/ 384887 h 1495873"/>
                  <a:gd name="connsiteX44" fmla="*/ 527594 w 1401951"/>
                  <a:gd name="connsiteY44" fmla="*/ 618302 h 1495873"/>
                  <a:gd name="connsiteX45" fmla="*/ 537235 w 1401951"/>
                  <a:gd name="connsiteY45" fmla="*/ 620347 h 1495873"/>
                  <a:gd name="connsiteX46" fmla="*/ 557100 w 1401951"/>
                  <a:gd name="connsiteY46" fmla="*/ 608077 h 1495873"/>
                  <a:gd name="connsiteX47" fmla="*/ 546875 w 1401951"/>
                  <a:gd name="connsiteY47" fmla="*/ 578864 h 1495873"/>
                  <a:gd name="connsiteX48" fmla="*/ 72449 w 1401951"/>
                  <a:gd name="connsiteY48" fmla="*/ 349831 h 1495873"/>
                  <a:gd name="connsiteX49" fmla="*/ 290089 w 1401951"/>
                  <a:gd name="connsiteY49" fmla="*/ 244662 h 1495873"/>
                  <a:gd name="connsiteX50" fmla="*/ 948268 w 1401951"/>
                  <a:gd name="connsiteY50" fmla="*/ 562504 h 1495873"/>
                  <a:gd name="connsiteX51" fmla="*/ 948560 w 1401951"/>
                  <a:gd name="connsiteY51" fmla="*/ 562797 h 1495873"/>
                  <a:gd name="connsiteX52" fmla="*/ 948560 w 1401951"/>
                  <a:gd name="connsiteY52" fmla="*/ 825717 h 1495873"/>
                  <a:gd name="connsiteX53" fmla="*/ 958784 w 1401951"/>
                  <a:gd name="connsiteY53" fmla="*/ 844414 h 1495873"/>
                  <a:gd name="connsiteX54" fmla="*/ 970470 w 1401951"/>
                  <a:gd name="connsiteY54" fmla="*/ 847627 h 1495873"/>
                  <a:gd name="connsiteX55" fmla="*/ 980110 w 1401951"/>
                  <a:gd name="connsiteY55" fmla="*/ 845582 h 1495873"/>
                  <a:gd name="connsiteX56" fmla="*/ 1143997 w 1401951"/>
                  <a:gd name="connsiteY56" fmla="*/ 766414 h 1495873"/>
                  <a:gd name="connsiteX57" fmla="*/ 1156267 w 1401951"/>
                  <a:gd name="connsiteY57" fmla="*/ 746549 h 1495873"/>
                  <a:gd name="connsiteX58" fmla="*/ 1156267 w 1401951"/>
                  <a:gd name="connsiteY58" fmla="*/ 482167 h 1495873"/>
                  <a:gd name="connsiteX59" fmla="*/ 1358424 w 1401951"/>
                  <a:gd name="connsiteY59" fmla="*/ 384595 h 1495873"/>
                  <a:gd name="connsiteX60" fmla="*/ 1358132 w 1401951"/>
                  <a:gd name="connsiteY60" fmla="*/ 1132458 h 1495873"/>
                  <a:gd name="connsiteX61" fmla="*/ 1358132 w 1401951"/>
                  <a:gd name="connsiteY61" fmla="*/ 1132458 h 149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01951" h="1495873">
                    <a:moveTo>
                      <a:pt x="1389682" y="330258"/>
                    </a:moveTo>
                    <a:lnTo>
                      <a:pt x="710470" y="2191"/>
                    </a:lnTo>
                    <a:cubicBezTo>
                      <a:pt x="704336" y="-730"/>
                      <a:pt x="697324" y="-730"/>
                      <a:pt x="691482" y="2191"/>
                    </a:cubicBezTo>
                    <a:lnTo>
                      <a:pt x="12270" y="330258"/>
                    </a:lnTo>
                    <a:cubicBezTo>
                      <a:pt x="4674" y="334055"/>
                      <a:pt x="0" y="341651"/>
                      <a:pt x="0" y="350123"/>
                    </a:cubicBezTo>
                    <a:lnTo>
                      <a:pt x="0" y="1146188"/>
                    </a:lnTo>
                    <a:cubicBezTo>
                      <a:pt x="0" y="1154660"/>
                      <a:pt x="4674" y="1162256"/>
                      <a:pt x="12270" y="1166054"/>
                    </a:cubicBezTo>
                    <a:lnTo>
                      <a:pt x="691482" y="1493828"/>
                    </a:lnTo>
                    <a:cubicBezTo>
                      <a:pt x="694403" y="1495289"/>
                      <a:pt x="697616" y="1495873"/>
                      <a:pt x="701122" y="1495873"/>
                    </a:cubicBezTo>
                    <a:cubicBezTo>
                      <a:pt x="704336" y="1495873"/>
                      <a:pt x="707549" y="1495289"/>
                      <a:pt x="710762" y="1493828"/>
                    </a:cubicBezTo>
                    <a:lnTo>
                      <a:pt x="1389682" y="1165762"/>
                    </a:lnTo>
                    <a:cubicBezTo>
                      <a:pt x="1397278" y="1161964"/>
                      <a:pt x="1401952" y="1154368"/>
                      <a:pt x="1401952" y="1145896"/>
                    </a:cubicBezTo>
                    <a:lnTo>
                      <a:pt x="1401952" y="349831"/>
                    </a:lnTo>
                    <a:cubicBezTo>
                      <a:pt x="1401952" y="341359"/>
                      <a:pt x="1397278" y="333763"/>
                      <a:pt x="1389682" y="330258"/>
                    </a:cubicBezTo>
                    <a:close/>
                    <a:moveTo>
                      <a:pt x="701122" y="46303"/>
                    </a:moveTo>
                    <a:lnTo>
                      <a:pt x="1329795" y="349831"/>
                    </a:lnTo>
                    <a:lnTo>
                      <a:pt x="1147503" y="437763"/>
                    </a:lnTo>
                    <a:cubicBezTo>
                      <a:pt x="1146335" y="436887"/>
                      <a:pt x="1145166" y="436010"/>
                      <a:pt x="1143705" y="435426"/>
                    </a:cubicBezTo>
                    <a:lnTo>
                      <a:pt x="519415" y="134236"/>
                    </a:lnTo>
                    <a:lnTo>
                      <a:pt x="701122" y="46303"/>
                    </a:lnTo>
                    <a:close/>
                    <a:moveTo>
                      <a:pt x="469752" y="158775"/>
                    </a:moveTo>
                    <a:lnTo>
                      <a:pt x="1097548" y="461718"/>
                    </a:lnTo>
                    <a:lnTo>
                      <a:pt x="969009" y="523651"/>
                    </a:lnTo>
                    <a:lnTo>
                      <a:pt x="341505" y="221000"/>
                    </a:lnTo>
                    <a:lnTo>
                      <a:pt x="469752" y="158775"/>
                    </a:lnTo>
                    <a:close/>
                    <a:moveTo>
                      <a:pt x="1112447" y="503493"/>
                    </a:moveTo>
                    <a:lnTo>
                      <a:pt x="1112447" y="732819"/>
                    </a:lnTo>
                    <a:lnTo>
                      <a:pt x="992380" y="790661"/>
                    </a:lnTo>
                    <a:lnTo>
                      <a:pt x="992380" y="561336"/>
                    </a:lnTo>
                    <a:lnTo>
                      <a:pt x="1112447" y="503493"/>
                    </a:lnTo>
                    <a:close/>
                    <a:moveTo>
                      <a:pt x="1358132" y="1132458"/>
                    </a:moveTo>
                    <a:lnTo>
                      <a:pt x="722740" y="1439199"/>
                    </a:lnTo>
                    <a:lnTo>
                      <a:pt x="722740" y="691628"/>
                    </a:lnTo>
                    <a:lnTo>
                      <a:pt x="874358" y="618594"/>
                    </a:lnTo>
                    <a:cubicBezTo>
                      <a:pt x="885167" y="613336"/>
                      <a:pt x="889841" y="600190"/>
                      <a:pt x="884582" y="589381"/>
                    </a:cubicBezTo>
                    <a:cubicBezTo>
                      <a:pt x="879324" y="578572"/>
                      <a:pt x="866178" y="573898"/>
                      <a:pt x="855369" y="579156"/>
                    </a:cubicBezTo>
                    <a:lnTo>
                      <a:pt x="701122" y="653358"/>
                    </a:lnTo>
                    <a:lnTo>
                      <a:pt x="640358" y="624145"/>
                    </a:lnTo>
                    <a:cubicBezTo>
                      <a:pt x="629549" y="618886"/>
                      <a:pt x="616403" y="623560"/>
                      <a:pt x="611145" y="634369"/>
                    </a:cubicBezTo>
                    <a:cubicBezTo>
                      <a:pt x="605886" y="645178"/>
                      <a:pt x="610560" y="658324"/>
                      <a:pt x="621369" y="663583"/>
                    </a:cubicBezTo>
                    <a:lnTo>
                      <a:pt x="679212" y="691628"/>
                    </a:lnTo>
                    <a:lnTo>
                      <a:pt x="679212" y="1439199"/>
                    </a:lnTo>
                    <a:lnTo>
                      <a:pt x="43820" y="1132458"/>
                    </a:lnTo>
                    <a:lnTo>
                      <a:pt x="43820" y="384887"/>
                    </a:lnTo>
                    <a:lnTo>
                      <a:pt x="527594" y="618302"/>
                    </a:lnTo>
                    <a:cubicBezTo>
                      <a:pt x="530808" y="619763"/>
                      <a:pt x="534021" y="620347"/>
                      <a:pt x="537235" y="620347"/>
                    </a:cubicBezTo>
                    <a:cubicBezTo>
                      <a:pt x="545415" y="620347"/>
                      <a:pt x="553302" y="615673"/>
                      <a:pt x="557100" y="608077"/>
                    </a:cubicBezTo>
                    <a:cubicBezTo>
                      <a:pt x="562358" y="597268"/>
                      <a:pt x="557684" y="584122"/>
                      <a:pt x="546875" y="578864"/>
                    </a:cubicBezTo>
                    <a:lnTo>
                      <a:pt x="72449" y="349831"/>
                    </a:lnTo>
                    <a:lnTo>
                      <a:pt x="290089" y="244662"/>
                    </a:lnTo>
                    <a:lnTo>
                      <a:pt x="948268" y="562504"/>
                    </a:lnTo>
                    <a:cubicBezTo>
                      <a:pt x="948268" y="562504"/>
                      <a:pt x="948560" y="562797"/>
                      <a:pt x="948560" y="562797"/>
                    </a:cubicBezTo>
                    <a:lnTo>
                      <a:pt x="948560" y="825717"/>
                    </a:lnTo>
                    <a:cubicBezTo>
                      <a:pt x="948560" y="833313"/>
                      <a:pt x="952357" y="840324"/>
                      <a:pt x="958784" y="844414"/>
                    </a:cubicBezTo>
                    <a:cubicBezTo>
                      <a:pt x="962290" y="846751"/>
                      <a:pt x="966380" y="847627"/>
                      <a:pt x="970470" y="847627"/>
                    </a:cubicBezTo>
                    <a:cubicBezTo>
                      <a:pt x="973683" y="847627"/>
                      <a:pt x="976897" y="847043"/>
                      <a:pt x="980110" y="845582"/>
                    </a:cubicBezTo>
                    <a:lnTo>
                      <a:pt x="1143997" y="766414"/>
                    </a:lnTo>
                    <a:cubicBezTo>
                      <a:pt x="1151593" y="762616"/>
                      <a:pt x="1156267" y="755021"/>
                      <a:pt x="1156267" y="746549"/>
                    </a:cubicBezTo>
                    <a:lnTo>
                      <a:pt x="1156267" y="482167"/>
                    </a:lnTo>
                    <a:lnTo>
                      <a:pt x="1358424" y="384595"/>
                    </a:lnTo>
                    <a:lnTo>
                      <a:pt x="1358132" y="1132458"/>
                    </a:lnTo>
                    <a:lnTo>
                      <a:pt x="1358132" y="1132458"/>
                    </a:lnTo>
                    <a:close/>
                  </a:path>
                </a:pathLst>
              </a:custGeom>
              <a:solidFill>
                <a:srgbClr val="313840"/>
              </a:solidFill>
              <a:ln w="2917" cap="flat">
                <a:noFill/>
                <a:prstDash val="solid"/>
                <a:miter/>
              </a:ln>
            </p:spPr>
            <p:txBody>
              <a:bodyPr rtlCol="0" anchor="ctr"/>
              <a:lstStyle/>
              <a:p>
                <a:endParaRPr lang="it-IT"/>
              </a:p>
            </p:txBody>
          </p:sp>
          <p:sp>
            <p:nvSpPr>
              <p:cNvPr id="49" name="Elemento grafico 41">
                <a:extLst>
                  <a:ext uri="{FF2B5EF4-FFF2-40B4-BE49-F238E27FC236}">
                    <a16:creationId xmlns:a16="http://schemas.microsoft.com/office/drawing/2014/main" id="{D55AB854-B6B2-456D-B415-7A05C0B5255D}"/>
                  </a:ext>
                </a:extLst>
              </p:cNvPr>
              <p:cNvSpPr/>
              <p:nvPr/>
            </p:nvSpPr>
            <p:spPr>
              <a:xfrm>
                <a:off x="3154355" y="5720237"/>
                <a:ext cx="143495" cy="91849"/>
              </a:xfrm>
              <a:custGeom>
                <a:avLst/>
                <a:gdLst>
                  <a:gd name="connsiteX0" fmla="*/ 130995 w 143495"/>
                  <a:gd name="connsiteY0" fmla="*/ 50366 h 91849"/>
                  <a:gd name="connsiteX1" fmla="*/ 31378 w 143495"/>
                  <a:gd name="connsiteY1" fmla="*/ 2164 h 91849"/>
                  <a:gd name="connsiteX2" fmla="*/ 2164 w 143495"/>
                  <a:gd name="connsiteY2" fmla="*/ 12389 h 91849"/>
                  <a:gd name="connsiteX3" fmla="*/ 12389 w 143495"/>
                  <a:gd name="connsiteY3" fmla="*/ 41602 h 91849"/>
                  <a:gd name="connsiteX4" fmla="*/ 112007 w 143495"/>
                  <a:gd name="connsiteY4" fmla="*/ 89805 h 91849"/>
                  <a:gd name="connsiteX5" fmla="*/ 121647 w 143495"/>
                  <a:gd name="connsiteY5" fmla="*/ 91850 h 91849"/>
                  <a:gd name="connsiteX6" fmla="*/ 141512 w 143495"/>
                  <a:gd name="connsiteY6" fmla="*/ 79580 h 91849"/>
                  <a:gd name="connsiteX7" fmla="*/ 130995 w 143495"/>
                  <a:gd name="connsiteY7" fmla="*/ 50366 h 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495" h="91849">
                    <a:moveTo>
                      <a:pt x="130995" y="50366"/>
                    </a:moveTo>
                    <a:lnTo>
                      <a:pt x="31378" y="2164"/>
                    </a:lnTo>
                    <a:cubicBezTo>
                      <a:pt x="20569" y="-3094"/>
                      <a:pt x="7423" y="1580"/>
                      <a:pt x="2164" y="12389"/>
                    </a:cubicBezTo>
                    <a:cubicBezTo>
                      <a:pt x="-3094" y="23198"/>
                      <a:pt x="1580" y="36344"/>
                      <a:pt x="12389" y="41602"/>
                    </a:cubicBezTo>
                    <a:lnTo>
                      <a:pt x="112007" y="89805"/>
                    </a:lnTo>
                    <a:cubicBezTo>
                      <a:pt x="115220" y="91265"/>
                      <a:pt x="118434" y="91850"/>
                      <a:pt x="121647" y="91850"/>
                    </a:cubicBezTo>
                    <a:cubicBezTo>
                      <a:pt x="129827" y="91850"/>
                      <a:pt x="137715" y="87175"/>
                      <a:pt x="141512" y="79580"/>
                    </a:cubicBezTo>
                    <a:cubicBezTo>
                      <a:pt x="146479" y="68771"/>
                      <a:pt x="141804" y="55625"/>
                      <a:pt x="130995" y="50366"/>
                    </a:cubicBezTo>
                    <a:close/>
                  </a:path>
                </a:pathLst>
              </a:custGeom>
              <a:solidFill>
                <a:srgbClr val="313840"/>
              </a:solidFill>
              <a:ln w="2917" cap="flat">
                <a:noFill/>
                <a:prstDash val="solid"/>
                <a:miter/>
              </a:ln>
            </p:spPr>
            <p:txBody>
              <a:bodyPr rtlCol="0" anchor="ctr"/>
              <a:lstStyle/>
              <a:p>
                <a:endParaRPr lang="it-IT"/>
              </a:p>
            </p:txBody>
          </p:sp>
          <p:sp>
            <p:nvSpPr>
              <p:cNvPr id="50" name="Elemento grafico 41">
                <a:extLst>
                  <a:ext uri="{FF2B5EF4-FFF2-40B4-BE49-F238E27FC236}">
                    <a16:creationId xmlns:a16="http://schemas.microsoft.com/office/drawing/2014/main" id="{D55AB854-B6B2-456D-B415-7A05C0B5255D}"/>
                  </a:ext>
                </a:extLst>
              </p:cNvPr>
              <p:cNvSpPr/>
              <p:nvPr/>
            </p:nvSpPr>
            <p:spPr>
              <a:xfrm>
                <a:off x="3154355" y="5616237"/>
                <a:ext cx="235225" cy="135961"/>
              </a:xfrm>
              <a:custGeom>
                <a:avLst/>
                <a:gdLst>
                  <a:gd name="connsiteX0" fmla="*/ 222726 w 235225"/>
                  <a:gd name="connsiteY0" fmla="*/ 94479 h 135961"/>
                  <a:gd name="connsiteX1" fmla="*/ 31378 w 235225"/>
                  <a:gd name="connsiteY1" fmla="*/ 2164 h 135961"/>
                  <a:gd name="connsiteX2" fmla="*/ 2164 w 235225"/>
                  <a:gd name="connsiteY2" fmla="*/ 12389 h 135961"/>
                  <a:gd name="connsiteX3" fmla="*/ 12389 w 235225"/>
                  <a:gd name="connsiteY3" fmla="*/ 41602 h 135961"/>
                  <a:gd name="connsiteX4" fmla="*/ 203737 w 235225"/>
                  <a:gd name="connsiteY4" fmla="*/ 133917 h 135961"/>
                  <a:gd name="connsiteX5" fmla="*/ 213377 w 235225"/>
                  <a:gd name="connsiteY5" fmla="*/ 135962 h 135961"/>
                  <a:gd name="connsiteX6" fmla="*/ 233242 w 235225"/>
                  <a:gd name="connsiteY6" fmla="*/ 123692 h 135961"/>
                  <a:gd name="connsiteX7" fmla="*/ 222726 w 235225"/>
                  <a:gd name="connsiteY7" fmla="*/ 94479 h 13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225" h="135961">
                    <a:moveTo>
                      <a:pt x="222726" y="94479"/>
                    </a:moveTo>
                    <a:lnTo>
                      <a:pt x="31378" y="2164"/>
                    </a:lnTo>
                    <a:cubicBezTo>
                      <a:pt x="20569" y="-3094"/>
                      <a:pt x="7423" y="1580"/>
                      <a:pt x="2164" y="12389"/>
                    </a:cubicBezTo>
                    <a:cubicBezTo>
                      <a:pt x="-3094" y="23198"/>
                      <a:pt x="1580" y="36344"/>
                      <a:pt x="12389" y="41602"/>
                    </a:cubicBezTo>
                    <a:lnTo>
                      <a:pt x="203737" y="133917"/>
                    </a:lnTo>
                    <a:cubicBezTo>
                      <a:pt x="206950" y="135377"/>
                      <a:pt x="210164" y="135962"/>
                      <a:pt x="213377" y="135962"/>
                    </a:cubicBezTo>
                    <a:cubicBezTo>
                      <a:pt x="221557" y="135962"/>
                      <a:pt x="229445" y="131288"/>
                      <a:pt x="233242" y="123692"/>
                    </a:cubicBezTo>
                    <a:cubicBezTo>
                      <a:pt x="238209" y="112883"/>
                      <a:pt x="233535" y="99737"/>
                      <a:pt x="222726" y="94479"/>
                    </a:cubicBezTo>
                    <a:close/>
                  </a:path>
                </a:pathLst>
              </a:custGeom>
              <a:solidFill>
                <a:srgbClr val="313840"/>
              </a:solidFill>
              <a:ln w="2917" cap="flat">
                <a:noFill/>
                <a:prstDash val="solid"/>
                <a:miter/>
              </a:ln>
            </p:spPr>
            <p:txBody>
              <a:bodyPr rtlCol="0" anchor="ctr"/>
              <a:lstStyle/>
              <a:p>
                <a:endParaRPr lang="it-IT"/>
              </a:p>
            </p:txBody>
          </p:sp>
        </p:grpSp>
        <p:sp>
          <p:nvSpPr>
            <p:cNvPr id="36" name="CasellaDiTesto 35">
              <a:extLst>
                <a:ext uri="{FF2B5EF4-FFF2-40B4-BE49-F238E27FC236}">
                  <a16:creationId xmlns:a16="http://schemas.microsoft.com/office/drawing/2014/main" id="{0B7D4BB7-6FBE-480D-ABCA-1CE996D71DDC}"/>
                </a:ext>
              </a:extLst>
            </p:cNvPr>
            <p:cNvSpPr txBox="1"/>
            <p:nvPr/>
          </p:nvSpPr>
          <p:spPr>
            <a:xfrm>
              <a:off x="8266949" y="2734419"/>
              <a:ext cx="1985231" cy="600164"/>
            </a:xfrm>
            <a:prstGeom prst="rect">
              <a:avLst/>
            </a:prstGeom>
            <a:noFill/>
          </p:spPr>
          <p:txBody>
            <a:bodyPr wrap="square">
              <a:spAutoFit/>
            </a:bodyPr>
            <a:lstStyle/>
            <a:p>
              <a:pPr algn="l"/>
              <a:r>
                <a:rPr lang="it-IT" sz="1100" dirty="0">
                  <a:solidFill>
                    <a:srgbClr val="313840"/>
                  </a:solidFill>
                  <a:latin typeface="+mj-lt"/>
                </a:rPr>
                <a:t>Informatica, Elettronica, Telecomunicazioni e macchine per l'ufficio</a:t>
              </a:r>
            </a:p>
          </p:txBody>
        </p:sp>
        <p:pic>
          <p:nvPicPr>
            <p:cNvPr id="39" name="Elemento grafico 5">
              <a:extLst>
                <a:ext uri="{FF2B5EF4-FFF2-40B4-BE49-F238E27FC236}">
                  <a16:creationId xmlns:a16="http://schemas.microsoft.com/office/drawing/2014/main" id="{53C85FCD-E78C-4EE6-A9BA-69E69F949F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04779" y="2816067"/>
              <a:ext cx="462170" cy="462170"/>
            </a:xfrm>
            <a:prstGeom prst="rect">
              <a:avLst/>
            </a:prstGeom>
          </p:spPr>
        </p:pic>
        <p:sp>
          <p:nvSpPr>
            <p:cNvPr id="40" name="CasellaDiTesto 39">
              <a:extLst>
                <a:ext uri="{FF2B5EF4-FFF2-40B4-BE49-F238E27FC236}">
                  <a16:creationId xmlns:a16="http://schemas.microsoft.com/office/drawing/2014/main" id="{C6BF1491-F2C2-4EA8-9818-DBEA7D41BD8D}"/>
                </a:ext>
              </a:extLst>
            </p:cNvPr>
            <p:cNvSpPr txBox="1"/>
            <p:nvPr/>
          </p:nvSpPr>
          <p:spPr>
            <a:xfrm>
              <a:off x="7722964" y="5991150"/>
              <a:ext cx="2376264" cy="525785"/>
            </a:xfrm>
            <a:prstGeom prst="rect">
              <a:avLst/>
            </a:prstGeom>
            <a:noFill/>
          </p:spPr>
          <p:txBody>
            <a:bodyPr wrap="square">
              <a:spAutoFit/>
            </a:bodyPr>
            <a:lstStyle/>
            <a:p>
              <a:pPr>
                <a:spcAft>
                  <a:spcPts val="450"/>
                </a:spcAft>
              </a:pPr>
              <a:r>
                <a:rPr lang="it-IT" sz="1200" b="1" dirty="0">
                  <a:solidFill>
                    <a:schemeClr val="tx1">
                      <a:lumMod val="75000"/>
                      <a:lumOff val="25000"/>
                    </a:schemeClr>
                  </a:solidFill>
                </a:rPr>
                <a:t>Modalità di acquisto</a:t>
              </a:r>
            </a:p>
            <a:p>
              <a:pPr>
                <a:spcAft>
                  <a:spcPts val="450"/>
                </a:spcAft>
              </a:pPr>
              <a:r>
                <a:rPr lang="it-IT" sz="1200" dirty="0">
                  <a:solidFill>
                    <a:schemeClr val="tx1">
                      <a:lumMod val="75000"/>
                      <a:lumOff val="25000"/>
                    </a:schemeClr>
                  </a:solidFill>
                </a:rPr>
                <a:t>Ordine diretto</a:t>
              </a:r>
            </a:p>
          </p:txBody>
        </p:sp>
      </p:grpSp>
      <p:grpSp>
        <p:nvGrpSpPr>
          <p:cNvPr id="60" name="Gruppo 59">
            <a:extLst>
              <a:ext uri="{FF2B5EF4-FFF2-40B4-BE49-F238E27FC236}">
                <a16:creationId xmlns:a16="http://schemas.microsoft.com/office/drawing/2014/main" id="{9988D585-37C8-4E8E-868D-8EA1789C78EF}"/>
              </a:ext>
            </a:extLst>
          </p:cNvPr>
          <p:cNvGrpSpPr/>
          <p:nvPr/>
        </p:nvGrpSpPr>
        <p:grpSpPr>
          <a:xfrm>
            <a:off x="9185145" y="819399"/>
            <a:ext cx="1187164" cy="246221"/>
            <a:chOff x="8963365" y="939299"/>
            <a:chExt cx="1187164" cy="246221"/>
          </a:xfrm>
        </p:grpSpPr>
        <p:sp>
          <p:nvSpPr>
            <p:cNvPr id="63" name="Rettangolo con angoli arrotondati 40">
              <a:extLst>
                <a:ext uri="{FF2B5EF4-FFF2-40B4-BE49-F238E27FC236}">
                  <a16:creationId xmlns:a16="http://schemas.microsoft.com/office/drawing/2014/main" id="{442124B1-1695-4107-8E77-2010D56F65A2}"/>
                </a:ext>
              </a:extLst>
            </p:cNvPr>
            <p:cNvSpPr/>
            <p:nvPr/>
          </p:nvSpPr>
          <p:spPr>
            <a:xfrm>
              <a:off x="8964803" y="956523"/>
              <a:ext cx="1185726" cy="223917"/>
            </a:xfrm>
            <a:prstGeom prst="roundRect">
              <a:avLst>
                <a:gd name="adj" fmla="val 27051"/>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000" b="1" dirty="0">
                <a:highlight>
                  <a:srgbClr val="956B9C"/>
                </a:highlight>
              </a:endParaRPr>
            </a:p>
          </p:txBody>
        </p:sp>
        <p:grpSp>
          <p:nvGrpSpPr>
            <p:cNvPr id="64" name="Gruppo 63">
              <a:extLst>
                <a:ext uri="{FF2B5EF4-FFF2-40B4-BE49-F238E27FC236}">
                  <a16:creationId xmlns:a16="http://schemas.microsoft.com/office/drawing/2014/main" id="{340C0EE2-B45D-40BB-B6E5-B72257F03EB0}"/>
                </a:ext>
              </a:extLst>
            </p:cNvPr>
            <p:cNvGrpSpPr/>
            <p:nvPr/>
          </p:nvGrpSpPr>
          <p:grpSpPr>
            <a:xfrm>
              <a:off x="8963365" y="939299"/>
              <a:ext cx="1147699" cy="246221"/>
              <a:chOff x="9019760" y="985639"/>
              <a:chExt cx="1147699" cy="246221"/>
            </a:xfrm>
          </p:grpSpPr>
          <p:sp>
            <p:nvSpPr>
              <p:cNvPr id="65" name="CasellaDiTesto 64">
                <a:hlinkClick r:id="rId6"/>
                <a:extLst>
                  <a:ext uri="{FF2B5EF4-FFF2-40B4-BE49-F238E27FC236}">
                    <a16:creationId xmlns:a16="http://schemas.microsoft.com/office/drawing/2014/main" id="{0460D370-9671-47B4-959E-D88708BEDF63}"/>
                  </a:ext>
                </a:extLst>
              </p:cNvPr>
              <p:cNvSpPr txBox="1"/>
              <p:nvPr/>
            </p:nvSpPr>
            <p:spPr>
              <a:xfrm>
                <a:off x="9019760" y="985639"/>
                <a:ext cx="1147699" cy="246221"/>
              </a:xfrm>
              <a:prstGeom prst="rect">
                <a:avLst/>
              </a:prstGeom>
              <a:noFill/>
            </p:spPr>
            <p:txBody>
              <a:bodyPr wrap="square">
                <a:spAutoFit/>
              </a:bodyPr>
              <a:lstStyle/>
              <a:p>
                <a:pPr>
                  <a:spcAft>
                    <a:spcPts val="450"/>
                  </a:spcAft>
                </a:pPr>
                <a:r>
                  <a:rPr lang="it-IT" sz="1000" b="1" dirty="0">
                    <a:solidFill>
                      <a:srgbClr val="8ADB53"/>
                    </a:solidFill>
                  </a:rPr>
                  <a:t>ACQUISTI VERDI</a:t>
                </a:r>
              </a:p>
            </p:txBody>
          </p:sp>
          <p:grpSp>
            <p:nvGrpSpPr>
              <p:cNvPr id="66" name="Elemento grafico 54">
                <a:extLst>
                  <a:ext uri="{FF2B5EF4-FFF2-40B4-BE49-F238E27FC236}">
                    <a16:creationId xmlns:a16="http://schemas.microsoft.com/office/drawing/2014/main" id="{F951566E-ADC2-4726-B2E0-6A252A6D467D}"/>
                  </a:ext>
                </a:extLst>
              </p:cNvPr>
              <p:cNvGrpSpPr/>
              <p:nvPr/>
            </p:nvGrpSpPr>
            <p:grpSpPr>
              <a:xfrm>
                <a:off x="10012935" y="1061795"/>
                <a:ext cx="107228" cy="107228"/>
                <a:chOff x="5020713" y="3716970"/>
                <a:chExt cx="293923" cy="293923"/>
              </a:xfrm>
            </p:grpSpPr>
            <p:sp>
              <p:nvSpPr>
                <p:cNvPr id="67" name="Figura a mano libera: forma 44">
                  <a:extLst>
                    <a:ext uri="{FF2B5EF4-FFF2-40B4-BE49-F238E27FC236}">
                      <a16:creationId xmlns:a16="http://schemas.microsoft.com/office/drawing/2014/main" id="{26ACE5ED-E9C5-4A16-9D54-2C601058112B}"/>
                    </a:ext>
                  </a:extLst>
                </p:cNvPr>
                <p:cNvSpPr/>
                <p:nvPr/>
              </p:nvSpPr>
              <p:spPr>
                <a:xfrm>
                  <a:off x="5020713" y="3716970"/>
                  <a:ext cx="293923" cy="293923"/>
                </a:xfrm>
                <a:custGeom>
                  <a:avLst/>
                  <a:gdLst>
                    <a:gd name="connsiteX0" fmla="*/ 3969 w 293923"/>
                    <a:gd name="connsiteY0" fmla="*/ 289955 h 293923"/>
                    <a:gd name="connsiteX1" fmla="*/ 229480 w 293923"/>
                    <a:gd name="connsiteY1" fmla="*/ 229480 h 293923"/>
                    <a:gd name="connsiteX2" fmla="*/ 289955 w 293923"/>
                    <a:gd name="connsiteY2" fmla="*/ 3969 h 293923"/>
                    <a:gd name="connsiteX3" fmla="*/ 64444 w 293923"/>
                    <a:gd name="connsiteY3" fmla="*/ 64444 h 293923"/>
                    <a:gd name="connsiteX4" fmla="*/ 3969 w 293923"/>
                    <a:gd name="connsiteY4" fmla="*/ 289955 h 293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923" h="293923">
                      <a:moveTo>
                        <a:pt x="3969" y="289955"/>
                      </a:moveTo>
                      <a:cubicBezTo>
                        <a:pt x="3969" y="289955"/>
                        <a:pt x="141875" y="317084"/>
                        <a:pt x="229480" y="229480"/>
                      </a:cubicBezTo>
                      <a:cubicBezTo>
                        <a:pt x="317084" y="141875"/>
                        <a:pt x="289955" y="3969"/>
                        <a:pt x="289955" y="3969"/>
                      </a:cubicBezTo>
                      <a:cubicBezTo>
                        <a:pt x="289955" y="3969"/>
                        <a:pt x="152048" y="-23161"/>
                        <a:pt x="64444" y="64444"/>
                      </a:cubicBezTo>
                      <a:cubicBezTo>
                        <a:pt x="-23161" y="152048"/>
                        <a:pt x="3969" y="289955"/>
                        <a:pt x="3969" y="289955"/>
                      </a:cubicBezTo>
                      <a:close/>
                    </a:path>
                  </a:pathLst>
                </a:custGeom>
                <a:solidFill>
                  <a:srgbClr val="C3EA21"/>
                </a:solidFill>
                <a:ln w="5495" cap="flat">
                  <a:noFill/>
                  <a:prstDash val="solid"/>
                  <a:miter/>
                </a:ln>
              </p:spPr>
              <p:txBody>
                <a:bodyPr rtlCol="0" anchor="ctr"/>
                <a:lstStyle/>
                <a:p>
                  <a:endParaRPr lang="it-IT" b="1"/>
                </a:p>
              </p:txBody>
            </p:sp>
            <p:sp>
              <p:nvSpPr>
                <p:cNvPr id="68" name="Figura a mano libera: forma 45">
                  <a:extLst>
                    <a:ext uri="{FF2B5EF4-FFF2-40B4-BE49-F238E27FC236}">
                      <a16:creationId xmlns:a16="http://schemas.microsoft.com/office/drawing/2014/main" id="{B72740B2-0FCF-4FF4-BF5B-6E6371D2B4F6}"/>
                    </a:ext>
                  </a:extLst>
                </p:cNvPr>
                <p:cNvSpPr/>
                <p:nvPr/>
              </p:nvSpPr>
              <p:spPr>
                <a:xfrm>
                  <a:off x="5024679" y="3720931"/>
                  <a:ext cx="289954" cy="289954"/>
                </a:xfrm>
                <a:custGeom>
                  <a:avLst/>
                  <a:gdLst>
                    <a:gd name="connsiteX0" fmla="*/ 0 w 289954"/>
                    <a:gd name="connsiteY0" fmla="*/ 285986 h 289954"/>
                    <a:gd name="connsiteX1" fmla="*/ 225511 w 289954"/>
                    <a:gd name="connsiteY1" fmla="*/ 225511 h 289954"/>
                    <a:gd name="connsiteX2" fmla="*/ 285986 w 289954"/>
                    <a:gd name="connsiteY2" fmla="*/ 0 h 289954"/>
                    <a:gd name="connsiteX3" fmla="*/ 0 w 289954"/>
                    <a:gd name="connsiteY3" fmla="*/ 285986 h 289954"/>
                  </a:gdLst>
                  <a:ahLst/>
                  <a:cxnLst>
                    <a:cxn ang="0">
                      <a:pos x="connsiteX0" y="connsiteY0"/>
                    </a:cxn>
                    <a:cxn ang="0">
                      <a:pos x="connsiteX1" y="connsiteY1"/>
                    </a:cxn>
                    <a:cxn ang="0">
                      <a:pos x="connsiteX2" y="connsiteY2"/>
                    </a:cxn>
                    <a:cxn ang="0">
                      <a:pos x="connsiteX3" y="connsiteY3"/>
                    </a:cxn>
                  </a:cxnLst>
                  <a:rect l="l" t="t" r="r" b="b"/>
                  <a:pathLst>
                    <a:path w="289954" h="289954">
                      <a:moveTo>
                        <a:pt x="0" y="285986"/>
                      </a:moveTo>
                      <a:cubicBezTo>
                        <a:pt x="0" y="285986"/>
                        <a:pt x="137906" y="313115"/>
                        <a:pt x="225511" y="225511"/>
                      </a:cubicBezTo>
                      <a:cubicBezTo>
                        <a:pt x="313115" y="137906"/>
                        <a:pt x="285986" y="0"/>
                        <a:pt x="285986" y="0"/>
                      </a:cubicBezTo>
                      <a:lnTo>
                        <a:pt x="0" y="285986"/>
                      </a:lnTo>
                      <a:close/>
                    </a:path>
                  </a:pathLst>
                </a:custGeom>
                <a:solidFill>
                  <a:srgbClr val="8ADB53"/>
                </a:solidFill>
                <a:ln w="5495" cap="flat">
                  <a:noFill/>
                  <a:prstDash val="solid"/>
                  <a:miter/>
                </a:ln>
              </p:spPr>
              <p:txBody>
                <a:bodyPr rtlCol="0" anchor="ctr"/>
                <a:lstStyle/>
                <a:p>
                  <a:endParaRPr lang="it-IT" b="1"/>
                </a:p>
              </p:txBody>
            </p:sp>
          </p:grpSp>
        </p:grpSp>
      </p:grpSp>
      <p:sp>
        <p:nvSpPr>
          <p:cNvPr id="69" name="Rettangolo con angoli arrotondati 2">
            <a:hlinkClick r:id="rId7"/>
            <a:extLst>
              <a:ext uri="{FF2B5EF4-FFF2-40B4-BE49-F238E27FC236}">
                <a16:creationId xmlns:a16="http://schemas.microsoft.com/office/drawing/2014/main" id="{0C82BFFC-D2CD-477C-8075-0F84ED2312C4}"/>
              </a:ext>
            </a:extLst>
          </p:cNvPr>
          <p:cNvSpPr/>
          <p:nvPr/>
        </p:nvSpPr>
        <p:spPr>
          <a:xfrm>
            <a:off x="7596000" y="828000"/>
            <a:ext cx="1570648" cy="223917"/>
          </a:xfrm>
          <a:prstGeom prst="roundRect">
            <a:avLst>
              <a:gd name="adj" fmla="val 27051"/>
            </a:avLst>
          </a:prstGeom>
          <a:solidFill>
            <a:srgbClr val="AAB9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000" b="1" dirty="0">
                <a:solidFill>
                  <a:schemeClr val="bg1"/>
                </a:solidFill>
              </a:rPr>
              <a:t>CONVENZIONI</a:t>
            </a:r>
            <a:endParaRPr lang="it-IT" sz="1000" b="1" dirty="0">
              <a:highlight>
                <a:srgbClr val="956B9C"/>
              </a:highlight>
            </a:endParaRPr>
          </a:p>
        </p:txBody>
      </p:sp>
    </p:spTree>
    <p:extLst>
      <p:ext uri="{BB962C8B-B14F-4D97-AF65-F5344CB8AC3E}">
        <p14:creationId xmlns:p14="http://schemas.microsoft.com/office/powerpoint/2010/main" val="2095865833"/>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36AB56A7-1C4D-43E1-8033-912385B285DA}"/>
              </a:ext>
            </a:extLst>
          </p:cNvPr>
          <p:cNvSpPr>
            <a:spLocks noGrp="1"/>
          </p:cNvSpPr>
          <p:nvPr>
            <p:ph type="title"/>
          </p:nvPr>
        </p:nvSpPr>
        <p:spPr>
          <a:xfrm>
            <a:off x="4482604" y="7005826"/>
            <a:ext cx="5805347" cy="401167"/>
          </a:xfrm>
        </p:spPr>
        <p:txBody>
          <a:bodyPr anchor="t"/>
          <a:lstStyle/>
          <a:p>
            <a:r>
              <a:rPr lang="it-IT" dirty="0"/>
              <a:t>Pc Desktop e workstation 2 (2/2)</a:t>
            </a:r>
          </a:p>
        </p:txBody>
      </p:sp>
      <p:sp>
        <p:nvSpPr>
          <p:cNvPr id="8" name="CasellaDiTesto 7">
            <a:extLst>
              <a:ext uri="{FF2B5EF4-FFF2-40B4-BE49-F238E27FC236}">
                <a16:creationId xmlns:a16="http://schemas.microsoft.com/office/drawing/2014/main" id="{1AE2C511-57C5-4E83-A1DF-017A6043859B}"/>
              </a:ext>
            </a:extLst>
          </p:cNvPr>
          <p:cNvSpPr txBox="1"/>
          <p:nvPr/>
        </p:nvSpPr>
        <p:spPr>
          <a:xfrm>
            <a:off x="494606" y="900311"/>
            <a:ext cx="502806" cy="584775"/>
          </a:xfrm>
          <a:prstGeom prst="rect">
            <a:avLst/>
          </a:prstGeom>
          <a:noFill/>
        </p:spPr>
        <p:txBody>
          <a:bodyPr wrap="square">
            <a:spAutoFit/>
          </a:bodyPr>
          <a:lstStyle/>
          <a:p>
            <a:r>
              <a:rPr lang="it-IT" sz="1200" b="1" dirty="0">
                <a:solidFill>
                  <a:srgbClr val="313840"/>
                </a:solidFill>
              </a:rPr>
              <a:t>Lotti</a:t>
            </a:r>
          </a:p>
          <a:p>
            <a:pPr algn="ctr">
              <a:spcAft>
                <a:spcPts val="450"/>
              </a:spcAft>
            </a:pPr>
            <a:r>
              <a:rPr lang="it-IT" dirty="0">
                <a:solidFill>
                  <a:srgbClr val="313840"/>
                </a:solidFill>
              </a:rPr>
              <a:t>6</a:t>
            </a:r>
            <a:endParaRPr lang="it-IT" sz="1200" dirty="0">
              <a:solidFill>
                <a:srgbClr val="313840"/>
              </a:solidFill>
            </a:endParaRPr>
          </a:p>
        </p:txBody>
      </p:sp>
      <p:grpSp>
        <p:nvGrpSpPr>
          <p:cNvPr id="44" name="Gruppo 43">
            <a:extLst>
              <a:ext uri="{FF2B5EF4-FFF2-40B4-BE49-F238E27FC236}">
                <a16:creationId xmlns:a16="http://schemas.microsoft.com/office/drawing/2014/main" id="{088B57FC-8439-4592-A902-6E43319EB00B}"/>
              </a:ext>
            </a:extLst>
          </p:cNvPr>
          <p:cNvGrpSpPr/>
          <p:nvPr/>
        </p:nvGrpSpPr>
        <p:grpSpPr>
          <a:xfrm>
            <a:off x="10457552" y="0"/>
            <a:ext cx="74693" cy="7567588"/>
            <a:chOff x="10457552" y="0"/>
            <a:chExt cx="74693" cy="7567588"/>
          </a:xfrm>
          <a:solidFill>
            <a:srgbClr val="AAB964"/>
          </a:solidFill>
        </p:grpSpPr>
        <p:sp>
          <p:nvSpPr>
            <p:cNvPr id="45" name="Rettangolo 44">
              <a:extLst>
                <a:ext uri="{FF2B5EF4-FFF2-40B4-BE49-F238E27FC236}">
                  <a16:creationId xmlns:a16="http://schemas.microsoft.com/office/drawing/2014/main" id="{80D9CB12-EBB9-4560-A18F-A54D6A9CC1D0}"/>
                </a:ext>
              </a:extLst>
            </p:cNvPr>
            <p:cNvSpPr/>
            <p:nvPr/>
          </p:nvSpPr>
          <p:spPr>
            <a:xfrm>
              <a:off x="10457552" y="0"/>
              <a:ext cx="74693" cy="52927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6" name="Rettangolo 45">
              <a:extLst>
                <a:ext uri="{FF2B5EF4-FFF2-40B4-BE49-F238E27FC236}">
                  <a16:creationId xmlns:a16="http://schemas.microsoft.com/office/drawing/2014/main" id="{B3E838E0-1420-4757-B357-AB86137B9FE2}"/>
                </a:ext>
              </a:extLst>
            </p:cNvPr>
            <p:cNvSpPr/>
            <p:nvPr/>
          </p:nvSpPr>
          <p:spPr>
            <a:xfrm>
              <a:off x="10457552" y="7296323"/>
              <a:ext cx="74693" cy="27126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aphicFrame>
        <p:nvGraphicFramePr>
          <p:cNvPr id="62" name="Tabella 61">
            <a:extLst>
              <a:ext uri="{FF2B5EF4-FFF2-40B4-BE49-F238E27FC236}">
                <a16:creationId xmlns:a16="http://schemas.microsoft.com/office/drawing/2014/main" id="{7F6A6757-11AB-46E6-A301-6E698D345442}"/>
              </a:ext>
            </a:extLst>
          </p:cNvPr>
          <p:cNvGraphicFramePr>
            <a:graphicFrameLocks noGrp="1"/>
          </p:cNvGraphicFramePr>
          <p:nvPr>
            <p:extLst/>
          </p:nvPr>
        </p:nvGraphicFramePr>
        <p:xfrm>
          <a:off x="450157" y="1620000"/>
          <a:ext cx="9830794" cy="2466600"/>
        </p:xfrm>
        <a:graphic>
          <a:graphicData uri="http://schemas.openxmlformats.org/drawingml/2006/table">
            <a:tbl>
              <a:tblPr bandRow="1">
                <a:tableStyleId>{2D5ABB26-0587-4C30-8999-92F81FD0307C}</a:tableStyleId>
              </a:tblPr>
              <a:tblGrid>
                <a:gridCol w="576063">
                  <a:extLst>
                    <a:ext uri="{9D8B030D-6E8A-4147-A177-3AD203B41FA5}">
                      <a16:colId xmlns:a16="http://schemas.microsoft.com/office/drawing/2014/main" val="20000"/>
                    </a:ext>
                  </a:extLst>
                </a:gridCol>
                <a:gridCol w="3960440">
                  <a:extLst>
                    <a:ext uri="{9D8B030D-6E8A-4147-A177-3AD203B41FA5}">
                      <a16:colId xmlns:a16="http://schemas.microsoft.com/office/drawing/2014/main" val="20001"/>
                    </a:ext>
                  </a:extLst>
                </a:gridCol>
                <a:gridCol w="988833">
                  <a:extLst>
                    <a:ext uri="{9D8B030D-6E8A-4147-A177-3AD203B41FA5}">
                      <a16:colId xmlns:a16="http://schemas.microsoft.com/office/drawing/2014/main" val="20002"/>
                    </a:ext>
                  </a:extLst>
                </a:gridCol>
                <a:gridCol w="932849">
                  <a:extLst>
                    <a:ext uri="{9D8B030D-6E8A-4147-A177-3AD203B41FA5}">
                      <a16:colId xmlns:a16="http://schemas.microsoft.com/office/drawing/2014/main" val="20003"/>
                    </a:ext>
                  </a:extLst>
                </a:gridCol>
                <a:gridCol w="670606">
                  <a:extLst>
                    <a:ext uri="{9D8B030D-6E8A-4147-A177-3AD203B41FA5}">
                      <a16:colId xmlns:a16="http://schemas.microsoft.com/office/drawing/2014/main" val="2670798473"/>
                    </a:ext>
                  </a:extLst>
                </a:gridCol>
                <a:gridCol w="2702003">
                  <a:extLst>
                    <a:ext uri="{9D8B030D-6E8A-4147-A177-3AD203B41FA5}">
                      <a16:colId xmlns:a16="http://schemas.microsoft.com/office/drawing/2014/main" val="20004"/>
                    </a:ext>
                  </a:extLst>
                </a:gridCol>
              </a:tblGrid>
              <a:tr h="158528">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Lotto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Descrizione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Attivazione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Scadenza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it-IT" sz="1100" b="1" noProof="0" dirty="0">
                          <a:solidFill>
                            <a:srgbClr val="404040"/>
                          </a:solidFill>
                          <a:latin typeface="+mn-lt"/>
                        </a:rPr>
                        <a:t>Stato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Fornitori</a:t>
                      </a:r>
                      <a:endParaRPr lang="it-IT" sz="1100" b="0" dirty="0">
                        <a:solidFill>
                          <a:srgbClr val="404040"/>
                        </a:solidFill>
                        <a:latin typeface="+mn-lt"/>
                      </a:endParaRPr>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25125">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algn="ctr"/>
                      <a:r>
                        <a:rPr lang="it-IT" sz="1800" b="1" dirty="0">
                          <a:solidFill>
                            <a:srgbClr val="821B4C"/>
                          </a:solidFill>
                          <a:latin typeface="+mn-lt"/>
                        </a:rPr>
                        <a:t>1</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Personal Computer Desktop ultracompatto</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err="1">
                          <a:solidFill>
                            <a:srgbClr val="404040"/>
                          </a:solidFill>
                          <a:latin typeface="+mn-lt"/>
                          <a:ea typeface="ＭＳ Ｐゴシック"/>
                          <a:cs typeface="+mn-cs"/>
                        </a:rPr>
                        <a:t>Italware</a:t>
                      </a:r>
                      <a:r>
                        <a:rPr lang="it-IT" sz="900" kern="1200" dirty="0">
                          <a:solidFill>
                            <a:srgbClr val="404040"/>
                          </a:solidFill>
                          <a:latin typeface="+mn-lt"/>
                          <a:ea typeface="ＭＳ Ｐゴシック"/>
                          <a:cs typeface="+mn-cs"/>
                        </a:rPr>
                        <a:t> S.r.l.</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25125">
                <a:tc>
                  <a:txBody>
                    <a:bodyPr/>
                    <a:lstStyle/>
                    <a:p>
                      <a:pPr algn="ctr"/>
                      <a:r>
                        <a:rPr lang="it-IT" sz="1800" b="1" dirty="0">
                          <a:solidFill>
                            <a:srgbClr val="821B4C"/>
                          </a:solidFill>
                          <a:latin typeface="+mn-lt"/>
                        </a:rPr>
                        <a:t>2</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en-US" sz="1000" b="0" kern="1200" noProof="0" dirty="0">
                          <a:solidFill>
                            <a:srgbClr val="404040"/>
                          </a:solidFill>
                          <a:effectLst/>
                          <a:latin typeface="+mn-lt"/>
                          <a:ea typeface="+mn-ea"/>
                          <a:cs typeface="+mn-cs"/>
                        </a:rPr>
                        <a:t>Personal Computer Small Form Factor</a:t>
                      </a:r>
                      <a:endParaRPr lang="it-IT" sz="1000" b="0" kern="1200" noProof="0" dirty="0">
                        <a:solidFill>
                          <a:srgbClr val="404040"/>
                        </a:solidFill>
                        <a:effectLst/>
                        <a:latin typeface="+mn-lt"/>
                        <a:ea typeface="+mn-ea"/>
                        <a:cs typeface="+mn-cs"/>
                      </a:endParaRP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latin typeface="+mn-lt"/>
                          <a:ea typeface="ＭＳ Ｐゴシック"/>
                          <a:cs typeface="+mn-cs"/>
                        </a:rPr>
                        <a:t> 22/11/2022</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latin typeface="+mn-lt"/>
                          <a:ea typeface="ＭＳ Ｐゴシック"/>
                          <a:cs typeface="+mn-cs"/>
                        </a:rPr>
                        <a:t>21/11/2023</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err="1">
                          <a:solidFill>
                            <a:srgbClr val="404040"/>
                          </a:solidFill>
                          <a:latin typeface="Trebuchet MS"/>
                          <a:ea typeface="ＭＳ Ｐゴシック"/>
                          <a:cs typeface="+mn-cs"/>
                        </a:rPr>
                        <a:t>Italware</a:t>
                      </a:r>
                      <a:r>
                        <a:rPr lang="it-IT" sz="900" kern="1200" dirty="0">
                          <a:solidFill>
                            <a:srgbClr val="404040"/>
                          </a:solidFill>
                          <a:latin typeface="Trebuchet MS"/>
                          <a:ea typeface="ＭＳ Ｐゴシック"/>
                          <a:cs typeface="+mn-cs"/>
                        </a:rPr>
                        <a:t> S.r.l.</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4598808"/>
                  </a:ext>
                </a:extLst>
              </a:tr>
              <a:tr h="225125">
                <a:tc>
                  <a:txBody>
                    <a:bodyPr/>
                    <a:lstStyle/>
                    <a:p>
                      <a:pPr algn="ctr"/>
                      <a:r>
                        <a:rPr lang="it-IT" sz="1800" b="1" dirty="0">
                          <a:solidFill>
                            <a:srgbClr val="821B4C"/>
                          </a:solidFill>
                          <a:latin typeface="+mn-lt"/>
                        </a:rPr>
                        <a:t>3</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effectLst/>
                          <a:latin typeface="+mn-lt"/>
                          <a:ea typeface="+mn-ea"/>
                          <a:cs typeface="+mn-cs"/>
                        </a:rPr>
                        <a:t>Personal Computer </a:t>
                      </a:r>
                      <a:r>
                        <a:rPr lang="it-IT" sz="1000" b="0" kern="1200" dirty="0">
                          <a:solidFill>
                            <a:srgbClr val="404040"/>
                          </a:solidFill>
                          <a:effectLst/>
                          <a:latin typeface="+mn-lt"/>
                          <a:ea typeface="+mn-ea"/>
                          <a:cs typeface="+mn-cs"/>
                        </a:rPr>
                        <a:t>Desktop </a:t>
                      </a:r>
                      <a:r>
                        <a:rPr lang="it-IT" sz="1000" b="0" kern="1200" noProof="0" dirty="0" err="1">
                          <a:solidFill>
                            <a:srgbClr val="404040"/>
                          </a:solidFill>
                          <a:effectLst/>
                          <a:latin typeface="+mn-lt"/>
                          <a:ea typeface="+mn-ea"/>
                          <a:cs typeface="+mn-cs"/>
                        </a:rPr>
                        <a:t>Tower</a:t>
                      </a:r>
                      <a:endParaRPr lang="it-IT" sz="1000" b="0" kern="1200" noProof="0" dirty="0">
                        <a:solidFill>
                          <a:srgbClr val="404040"/>
                        </a:solidFill>
                        <a:effectLst/>
                        <a:latin typeface="+mn-lt"/>
                        <a:ea typeface="+mn-ea"/>
                        <a:cs typeface="+mn-cs"/>
                      </a:endParaRP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latin typeface="+mn-lt"/>
                          <a:ea typeface="ＭＳ Ｐゴシック"/>
                          <a:cs typeface="+mn-cs"/>
                        </a:rPr>
                        <a:t>-</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latin typeface="+mn-lt"/>
                          <a:ea typeface="ＭＳ Ｐゴシック"/>
                          <a:cs typeface="+mn-cs"/>
                        </a:rPr>
                        <a:t>-</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dirty="0"/>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lvl="0" indent="0" algn="l" defTabSz="497937"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a:ln>
                            <a:noFill/>
                          </a:ln>
                          <a:solidFill>
                            <a:srgbClr val="404040"/>
                          </a:solidFill>
                          <a:effectLst/>
                          <a:uLnTx/>
                          <a:uFillTx/>
                          <a:latin typeface="Calibri"/>
                          <a:ea typeface="ＭＳ Ｐゴシック"/>
                          <a:cs typeface="+mn-cs"/>
                        </a:rPr>
                        <a:t>Ingram-Team</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3146628"/>
                  </a:ext>
                </a:extLst>
              </a:tr>
              <a:tr h="225125">
                <a:tc>
                  <a:txBody>
                    <a:bodyPr/>
                    <a:lstStyle/>
                    <a:p>
                      <a:pPr algn="ctr"/>
                      <a:r>
                        <a:rPr lang="it-IT" sz="1800" b="1" dirty="0">
                          <a:solidFill>
                            <a:srgbClr val="821B4C"/>
                          </a:solidFill>
                          <a:latin typeface="+mn-lt"/>
                        </a:rPr>
                        <a:t>4</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effectLst/>
                          <a:latin typeface="+mn-lt"/>
                          <a:ea typeface="+mn-ea"/>
                          <a:cs typeface="+mn-cs"/>
                        </a:rPr>
                        <a:t>Workstation grafica</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latin typeface="+mn-lt"/>
                          <a:ea typeface="ＭＳ Ｐゴシック"/>
                          <a:cs typeface="+mn-cs"/>
                        </a:rPr>
                        <a:t>-</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latin typeface="+mn-lt"/>
                          <a:ea typeface="ＭＳ Ｐゴシック"/>
                          <a:cs typeface="+mn-cs"/>
                        </a:rPr>
                        <a:t>-</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a:ln>
                            <a:noFill/>
                          </a:ln>
                          <a:solidFill>
                            <a:srgbClr val="404040"/>
                          </a:solidFill>
                          <a:effectLst/>
                          <a:uLnTx/>
                          <a:uFillTx/>
                          <a:latin typeface="+mn-lt"/>
                          <a:ea typeface="ＭＳ Ｐゴシック"/>
                          <a:cs typeface="+mn-cs"/>
                        </a:rPr>
                        <a:t>Posdata S.r.l.</a:t>
                      </a:r>
                      <a:endParaRPr kumimoji="0" lang="it-IT" sz="900" b="0" i="0" u="none" strike="noStrike" kern="1200" cap="none" spc="0" normalizeH="0" baseline="0" noProof="0" dirty="0">
                        <a:ln>
                          <a:noFill/>
                        </a:ln>
                        <a:solidFill>
                          <a:srgbClr val="404040"/>
                        </a:solidFill>
                        <a:effectLst/>
                        <a:uLnTx/>
                        <a:uFillTx/>
                        <a:latin typeface="Calibri"/>
                        <a:ea typeface="ＭＳ Ｐゴシック"/>
                        <a:cs typeface="+mn-cs"/>
                      </a:endParaRP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0928779"/>
                  </a:ext>
                </a:extLst>
              </a:tr>
              <a:tr h="225125">
                <a:tc>
                  <a:txBody>
                    <a:bodyPr/>
                    <a:lstStyle/>
                    <a:p>
                      <a:pPr algn="ctr"/>
                      <a:r>
                        <a:rPr lang="it-IT" sz="1800" b="1" dirty="0">
                          <a:solidFill>
                            <a:srgbClr val="821B4C"/>
                          </a:solidFill>
                          <a:latin typeface="+mn-lt"/>
                        </a:rPr>
                        <a:t>5</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effectLst/>
                          <a:latin typeface="+mn-lt"/>
                          <a:ea typeface="+mn-ea"/>
                          <a:cs typeface="+mn-cs"/>
                        </a:rPr>
                        <a:t>Personal Computer </a:t>
                      </a:r>
                      <a:r>
                        <a:rPr lang="it-IT" sz="1000" b="0" kern="1200" noProof="0" dirty="0" err="1">
                          <a:solidFill>
                            <a:srgbClr val="404040"/>
                          </a:solidFill>
                          <a:effectLst/>
                          <a:latin typeface="+mn-lt"/>
                          <a:ea typeface="+mn-ea"/>
                          <a:cs typeface="+mn-cs"/>
                        </a:rPr>
                        <a:t>All</a:t>
                      </a:r>
                      <a:r>
                        <a:rPr lang="it-IT" sz="1000" b="0" kern="1200" noProof="0" dirty="0">
                          <a:solidFill>
                            <a:srgbClr val="404040"/>
                          </a:solidFill>
                          <a:effectLst/>
                          <a:latin typeface="+mn-lt"/>
                          <a:ea typeface="+mn-ea"/>
                          <a:cs typeface="+mn-cs"/>
                        </a:rPr>
                        <a:t>-in-</a:t>
                      </a:r>
                      <a:r>
                        <a:rPr lang="it-IT" sz="1000" b="0" kern="1200" noProof="0" dirty="0" err="1">
                          <a:solidFill>
                            <a:srgbClr val="404040"/>
                          </a:solidFill>
                          <a:effectLst/>
                          <a:latin typeface="+mn-lt"/>
                          <a:ea typeface="+mn-ea"/>
                          <a:cs typeface="+mn-cs"/>
                        </a:rPr>
                        <a:t>one</a:t>
                      </a:r>
                      <a:r>
                        <a:rPr lang="it-IT" sz="1000" b="0" kern="1200" noProof="0" dirty="0">
                          <a:solidFill>
                            <a:srgbClr val="404040"/>
                          </a:solidFill>
                          <a:effectLst/>
                          <a:latin typeface="+mn-lt"/>
                          <a:ea typeface="+mn-ea"/>
                          <a:cs typeface="+mn-cs"/>
                        </a:rPr>
                        <a:t> </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latin typeface="+mn-lt"/>
                          <a:ea typeface="ＭＳ Ｐゴシック"/>
                          <a:cs typeface="+mn-cs"/>
                        </a:rPr>
                        <a:t>28/11/2022</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latin typeface="+mn-lt"/>
                          <a:ea typeface="ＭＳ Ｐゴシック"/>
                          <a:cs typeface="+mn-cs"/>
                        </a:rPr>
                        <a:t>27/11/2023</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err="1">
                          <a:solidFill>
                            <a:srgbClr val="404040"/>
                          </a:solidFill>
                          <a:latin typeface="Trebuchet MS"/>
                          <a:ea typeface="ＭＳ Ｐゴシック"/>
                          <a:cs typeface="+mn-cs"/>
                        </a:rPr>
                        <a:t>Italware</a:t>
                      </a:r>
                      <a:r>
                        <a:rPr lang="it-IT" sz="900" kern="1200" dirty="0">
                          <a:solidFill>
                            <a:srgbClr val="404040"/>
                          </a:solidFill>
                          <a:latin typeface="Trebuchet MS"/>
                          <a:ea typeface="ＭＳ Ｐゴシック"/>
                          <a:cs typeface="+mn-cs"/>
                        </a:rPr>
                        <a:t> S.r.l.</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5576135"/>
                  </a:ext>
                </a:extLst>
              </a:tr>
              <a:tr h="225125">
                <a:tc>
                  <a:txBody>
                    <a:bodyPr/>
                    <a:lstStyle/>
                    <a:p>
                      <a:pPr algn="ctr"/>
                      <a:r>
                        <a:rPr lang="it-IT" sz="1800" b="1" dirty="0">
                          <a:solidFill>
                            <a:srgbClr val="821B4C"/>
                          </a:solidFill>
                          <a:latin typeface="+mn-lt"/>
                        </a:rPr>
                        <a:t>6</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effectLst/>
                          <a:latin typeface="+mn-lt"/>
                          <a:ea typeface="+mn-ea"/>
                          <a:cs typeface="+mn-cs"/>
                        </a:rPr>
                        <a:t>Monitor professionali ad elevate prestazioni </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latin typeface="+mn-lt"/>
                          <a:ea typeface="ＭＳ Ｐゴシック"/>
                          <a:cs typeface="+mn-cs"/>
                        </a:rPr>
                        <a:t>23/11/2022</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latin typeface="+mn-lt"/>
                          <a:ea typeface="ＭＳ Ｐゴシック"/>
                          <a:cs typeface="+mn-cs"/>
                        </a:rPr>
                        <a:t>22/11/2023</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dirty="0"/>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lvl="0" indent="0" algn="l" defTabSz="497937"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err="1">
                          <a:ln>
                            <a:noFill/>
                          </a:ln>
                          <a:solidFill>
                            <a:srgbClr val="404040"/>
                          </a:solidFill>
                          <a:effectLst/>
                          <a:uLnTx/>
                          <a:uFillTx/>
                          <a:latin typeface="Calibri"/>
                          <a:ea typeface="ＭＳ Ｐゴシック"/>
                          <a:cs typeface="+mn-cs"/>
                        </a:rPr>
                        <a:t>Italware</a:t>
                      </a:r>
                      <a:r>
                        <a:rPr kumimoji="0" lang="it-IT" sz="900" b="0" i="0" u="none" strike="noStrike" kern="1200" cap="none" spc="0" normalizeH="0" baseline="0" noProof="0" dirty="0">
                          <a:ln>
                            <a:noFill/>
                          </a:ln>
                          <a:solidFill>
                            <a:srgbClr val="404040"/>
                          </a:solidFill>
                          <a:effectLst/>
                          <a:uLnTx/>
                          <a:uFillTx/>
                          <a:latin typeface="Calibri"/>
                          <a:ea typeface="ＭＳ Ｐゴシック"/>
                          <a:cs typeface="+mn-cs"/>
                        </a:rPr>
                        <a:t> S.r.l.</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860562"/>
                  </a:ext>
                </a:extLst>
              </a:tr>
            </a:tbl>
          </a:graphicData>
        </a:graphic>
      </p:graphicFrame>
      <p:sp>
        <p:nvSpPr>
          <p:cNvPr id="47" name="CasellaDiTesto 46">
            <a:extLst>
              <a:ext uri="{FF2B5EF4-FFF2-40B4-BE49-F238E27FC236}">
                <a16:creationId xmlns:a16="http://schemas.microsoft.com/office/drawing/2014/main" id="{37586D21-BA75-42A3-827F-342EA1B5BA97}"/>
              </a:ext>
            </a:extLst>
          </p:cNvPr>
          <p:cNvSpPr txBox="1"/>
          <p:nvPr/>
        </p:nvSpPr>
        <p:spPr>
          <a:xfrm>
            <a:off x="1422415" y="1149810"/>
            <a:ext cx="1944216" cy="246221"/>
          </a:xfrm>
          <a:prstGeom prst="rect">
            <a:avLst/>
          </a:prstGeom>
          <a:noFill/>
        </p:spPr>
        <p:txBody>
          <a:bodyPr wrap="square">
            <a:spAutoFit/>
          </a:bodyPr>
          <a:lstStyle/>
          <a:p>
            <a:r>
              <a:rPr lang="it-IT" sz="1000" b="1" dirty="0">
                <a:solidFill>
                  <a:srgbClr val="404040"/>
                </a:solidFill>
                <a:latin typeface="+mn-lt"/>
              </a:rPr>
              <a:t>MERCEOLOGICI</a:t>
            </a:r>
            <a:endParaRPr lang="it-IT" sz="1000" b="1" dirty="0"/>
          </a:p>
        </p:txBody>
      </p:sp>
      <p:grpSp>
        <p:nvGrpSpPr>
          <p:cNvPr id="48" name="Gruppo 47">
            <a:extLst>
              <a:ext uri="{FF2B5EF4-FFF2-40B4-BE49-F238E27FC236}">
                <a16:creationId xmlns:a16="http://schemas.microsoft.com/office/drawing/2014/main" id="{5B40962C-2E54-4C9F-B5B8-E16DDA3BD256}"/>
              </a:ext>
            </a:extLst>
          </p:cNvPr>
          <p:cNvGrpSpPr/>
          <p:nvPr/>
        </p:nvGrpSpPr>
        <p:grpSpPr>
          <a:xfrm>
            <a:off x="1180279" y="1172497"/>
            <a:ext cx="188236" cy="200846"/>
            <a:chOff x="3060700" y="4723156"/>
            <a:chExt cx="1401951" cy="1495873"/>
          </a:xfrm>
        </p:grpSpPr>
        <p:sp>
          <p:nvSpPr>
            <p:cNvPr id="57" name="Elemento grafico 41">
              <a:extLst>
                <a:ext uri="{FF2B5EF4-FFF2-40B4-BE49-F238E27FC236}">
                  <a16:creationId xmlns:a16="http://schemas.microsoft.com/office/drawing/2014/main" id="{D55AB854-B6B2-456D-B415-7A05C0B5255D}"/>
                </a:ext>
              </a:extLst>
            </p:cNvPr>
            <p:cNvSpPr/>
            <p:nvPr/>
          </p:nvSpPr>
          <p:spPr>
            <a:xfrm>
              <a:off x="3060700" y="4723156"/>
              <a:ext cx="1401951" cy="1495873"/>
            </a:xfrm>
            <a:custGeom>
              <a:avLst/>
              <a:gdLst>
                <a:gd name="connsiteX0" fmla="*/ 1389682 w 1401951"/>
                <a:gd name="connsiteY0" fmla="*/ 330258 h 1495873"/>
                <a:gd name="connsiteX1" fmla="*/ 710470 w 1401951"/>
                <a:gd name="connsiteY1" fmla="*/ 2191 h 1495873"/>
                <a:gd name="connsiteX2" fmla="*/ 691482 w 1401951"/>
                <a:gd name="connsiteY2" fmla="*/ 2191 h 1495873"/>
                <a:gd name="connsiteX3" fmla="*/ 12270 w 1401951"/>
                <a:gd name="connsiteY3" fmla="*/ 330258 h 1495873"/>
                <a:gd name="connsiteX4" fmla="*/ 0 w 1401951"/>
                <a:gd name="connsiteY4" fmla="*/ 350123 h 1495873"/>
                <a:gd name="connsiteX5" fmla="*/ 0 w 1401951"/>
                <a:gd name="connsiteY5" fmla="*/ 1146188 h 1495873"/>
                <a:gd name="connsiteX6" fmla="*/ 12270 w 1401951"/>
                <a:gd name="connsiteY6" fmla="*/ 1166054 h 1495873"/>
                <a:gd name="connsiteX7" fmla="*/ 691482 w 1401951"/>
                <a:gd name="connsiteY7" fmla="*/ 1493828 h 1495873"/>
                <a:gd name="connsiteX8" fmla="*/ 701122 w 1401951"/>
                <a:gd name="connsiteY8" fmla="*/ 1495873 h 1495873"/>
                <a:gd name="connsiteX9" fmla="*/ 710762 w 1401951"/>
                <a:gd name="connsiteY9" fmla="*/ 1493828 h 1495873"/>
                <a:gd name="connsiteX10" fmla="*/ 1389682 w 1401951"/>
                <a:gd name="connsiteY10" fmla="*/ 1165762 h 1495873"/>
                <a:gd name="connsiteX11" fmla="*/ 1401952 w 1401951"/>
                <a:gd name="connsiteY11" fmla="*/ 1145896 h 1495873"/>
                <a:gd name="connsiteX12" fmla="*/ 1401952 w 1401951"/>
                <a:gd name="connsiteY12" fmla="*/ 349831 h 1495873"/>
                <a:gd name="connsiteX13" fmla="*/ 1389682 w 1401951"/>
                <a:gd name="connsiteY13" fmla="*/ 330258 h 1495873"/>
                <a:gd name="connsiteX14" fmla="*/ 701122 w 1401951"/>
                <a:gd name="connsiteY14" fmla="*/ 46303 h 1495873"/>
                <a:gd name="connsiteX15" fmla="*/ 1329795 w 1401951"/>
                <a:gd name="connsiteY15" fmla="*/ 349831 h 1495873"/>
                <a:gd name="connsiteX16" fmla="*/ 1147503 w 1401951"/>
                <a:gd name="connsiteY16" fmla="*/ 437763 h 1495873"/>
                <a:gd name="connsiteX17" fmla="*/ 1143705 w 1401951"/>
                <a:gd name="connsiteY17" fmla="*/ 435426 h 1495873"/>
                <a:gd name="connsiteX18" fmla="*/ 519415 w 1401951"/>
                <a:gd name="connsiteY18" fmla="*/ 134236 h 1495873"/>
                <a:gd name="connsiteX19" fmla="*/ 701122 w 1401951"/>
                <a:gd name="connsiteY19" fmla="*/ 46303 h 1495873"/>
                <a:gd name="connsiteX20" fmla="*/ 469752 w 1401951"/>
                <a:gd name="connsiteY20" fmla="*/ 158775 h 1495873"/>
                <a:gd name="connsiteX21" fmla="*/ 1097548 w 1401951"/>
                <a:gd name="connsiteY21" fmla="*/ 461718 h 1495873"/>
                <a:gd name="connsiteX22" fmla="*/ 969009 w 1401951"/>
                <a:gd name="connsiteY22" fmla="*/ 523651 h 1495873"/>
                <a:gd name="connsiteX23" fmla="*/ 341505 w 1401951"/>
                <a:gd name="connsiteY23" fmla="*/ 221000 h 1495873"/>
                <a:gd name="connsiteX24" fmla="*/ 469752 w 1401951"/>
                <a:gd name="connsiteY24" fmla="*/ 158775 h 1495873"/>
                <a:gd name="connsiteX25" fmla="*/ 1112447 w 1401951"/>
                <a:gd name="connsiteY25" fmla="*/ 503493 h 1495873"/>
                <a:gd name="connsiteX26" fmla="*/ 1112447 w 1401951"/>
                <a:gd name="connsiteY26" fmla="*/ 732819 h 1495873"/>
                <a:gd name="connsiteX27" fmla="*/ 992380 w 1401951"/>
                <a:gd name="connsiteY27" fmla="*/ 790661 h 1495873"/>
                <a:gd name="connsiteX28" fmla="*/ 992380 w 1401951"/>
                <a:gd name="connsiteY28" fmla="*/ 561336 h 1495873"/>
                <a:gd name="connsiteX29" fmla="*/ 1112447 w 1401951"/>
                <a:gd name="connsiteY29" fmla="*/ 503493 h 1495873"/>
                <a:gd name="connsiteX30" fmla="*/ 1358132 w 1401951"/>
                <a:gd name="connsiteY30" fmla="*/ 1132458 h 1495873"/>
                <a:gd name="connsiteX31" fmla="*/ 722740 w 1401951"/>
                <a:gd name="connsiteY31" fmla="*/ 1439199 h 1495873"/>
                <a:gd name="connsiteX32" fmla="*/ 722740 w 1401951"/>
                <a:gd name="connsiteY32" fmla="*/ 691628 h 1495873"/>
                <a:gd name="connsiteX33" fmla="*/ 874358 w 1401951"/>
                <a:gd name="connsiteY33" fmla="*/ 618594 h 1495873"/>
                <a:gd name="connsiteX34" fmla="*/ 884582 w 1401951"/>
                <a:gd name="connsiteY34" fmla="*/ 589381 h 1495873"/>
                <a:gd name="connsiteX35" fmla="*/ 855369 w 1401951"/>
                <a:gd name="connsiteY35" fmla="*/ 579156 h 1495873"/>
                <a:gd name="connsiteX36" fmla="*/ 701122 w 1401951"/>
                <a:gd name="connsiteY36" fmla="*/ 653358 h 1495873"/>
                <a:gd name="connsiteX37" fmla="*/ 640358 w 1401951"/>
                <a:gd name="connsiteY37" fmla="*/ 624145 h 1495873"/>
                <a:gd name="connsiteX38" fmla="*/ 611145 w 1401951"/>
                <a:gd name="connsiteY38" fmla="*/ 634369 h 1495873"/>
                <a:gd name="connsiteX39" fmla="*/ 621369 w 1401951"/>
                <a:gd name="connsiteY39" fmla="*/ 663583 h 1495873"/>
                <a:gd name="connsiteX40" fmla="*/ 679212 w 1401951"/>
                <a:gd name="connsiteY40" fmla="*/ 691628 h 1495873"/>
                <a:gd name="connsiteX41" fmla="*/ 679212 w 1401951"/>
                <a:gd name="connsiteY41" fmla="*/ 1439199 h 1495873"/>
                <a:gd name="connsiteX42" fmla="*/ 43820 w 1401951"/>
                <a:gd name="connsiteY42" fmla="*/ 1132458 h 1495873"/>
                <a:gd name="connsiteX43" fmla="*/ 43820 w 1401951"/>
                <a:gd name="connsiteY43" fmla="*/ 384887 h 1495873"/>
                <a:gd name="connsiteX44" fmla="*/ 527594 w 1401951"/>
                <a:gd name="connsiteY44" fmla="*/ 618302 h 1495873"/>
                <a:gd name="connsiteX45" fmla="*/ 537235 w 1401951"/>
                <a:gd name="connsiteY45" fmla="*/ 620347 h 1495873"/>
                <a:gd name="connsiteX46" fmla="*/ 557100 w 1401951"/>
                <a:gd name="connsiteY46" fmla="*/ 608077 h 1495873"/>
                <a:gd name="connsiteX47" fmla="*/ 546875 w 1401951"/>
                <a:gd name="connsiteY47" fmla="*/ 578864 h 1495873"/>
                <a:gd name="connsiteX48" fmla="*/ 72449 w 1401951"/>
                <a:gd name="connsiteY48" fmla="*/ 349831 h 1495873"/>
                <a:gd name="connsiteX49" fmla="*/ 290089 w 1401951"/>
                <a:gd name="connsiteY49" fmla="*/ 244662 h 1495873"/>
                <a:gd name="connsiteX50" fmla="*/ 948268 w 1401951"/>
                <a:gd name="connsiteY50" fmla="*/ 562504 h 1495873"/>
                <a:gd name="connsiteX51" fmla="*/ 948560 w 1401951"/>
                <a:gd name="connsiteY51" fmla="*/ 562797 h 1495873"/>
                <a:gd name="connsiteX52" fmla="*/ 948560 w 1401951"/>
                <a:gd name="connsiteY52" fmla="*/ 825717 h 1495873"/>
                <a:gd name="connsiteX53" fmla="*/ 958784 w 1401951"/>
                <a:gd name="connsiteY53" fmla="*/ 844414 h 1495873"/>
                <a:gd name="connsiteX54" fmla="*/ 970470 w 1401951"/>
                <a:gd name="connsiteY54" fmla="*/ 847627 h 1495873"/>
                <a:gd name="connsiteX55" fmla="*/ 980110 w 1401951"/>
                <a:gd name="connsiteY55" fmla="*/ 845582 h 1495873"/>
                <a:gd name="connsiteX56" fmla="*/ 1143997 w 1401951"/>
                <a:gd name="connsiteY56" fmla="*/ 766414 h 1495873"/>
                <a:gd name="connsiteX57" fmla="*/ 1156267 w 1401951"/>
                <a:gd name="connsiteY57" fmla="*/ 746549 h 1495873"/>
                <a:gd name="connsiteX58" fmla="*/ 1156267 w 1401951"/>
                <a:gd name="connsiteY58" fmla="*/ 482167 h 1495873"/>
                <a:gd name="connsiteX59" fmla="*/ 1358424 w 1401951"/>
                <a:gd name="connsiteY59" fmla="*/ 384595 h 1495873"/>
                <a:gd name="connsiteX60" fmla="*/ 1358132 w 1401951"/>
                <a:gd name="connsiteY60" fmla="*/ 1132458 h 1495873"/>
                <a:gd name="connsiteX61" fmla="*/ 1358132 w 1401951"/>
                <a:gd name="connsiteY61" fmla="*/ 1132458 h 149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01951" h="1495873">
                  <a:moveTo>
                    <a:pt x="1389682" y="330258"/>
                  </a:moveTo>
                  <a:lnTo>
                    <a:pt x="710470" y="2191"/>
                  </a:lnTo>
                  <a:cubicBezTo>
                    <a:pt x="704336" y="-730"/>
                    <a:pt x="697324" y="-730"/>
                    <a:pt x="691482" y="2191"/>
                  </a:cubicBezTo>
                  <a:lnTo>
                    <a:pt x="12270" y="330258"/>
                  </a:lnTo>
                  <a:cubicBezTo>
                    <a:pt x="4674" y="334055"/>
                    <a:pt x="0" y="341651"/>
                    <a:pt x="0" y="350123"/>
                  </a:cubicBezTo>
                  <a:lnTo>
                    <a:pt x="0" y="1146188"/>
                  </a:lnTo>
                  <a:cubicBezTo>
                    <a:pt x="0" y="1154660"/>
                    <a:pt x="4674" y="1162256"/>
                    <a:pt x="12270" y="1166054"/>
                  </a:cubicBezTo>
                  <a:lnTo>
                    <a:pt x="691482" y="1493828"/>
                  </a:lnTo>
                  <a:cubicBezTo>
                    <a:pt x="694403" y="1495289"/>
                    <a:pt x="697616" y="1495873"/>
                    <a:pt x="701122" y="1495873"/>
                  </a:cubicBezTo>
                  <a:cubicBezTo>
                    <a:pt x="704336" y="1495873"/>
                    <a:pt x="707549" y="1495289"/>
                    <a:pt x="710762" y="1493828"/>
                  </a:cubicBezTo>
                  <a:lnTo>
                    <a:pt x="1389682" y="1165762"/>
                  </a:lnTo>
                  <a:cubicBezTo>
                    <a:pt x="1397278" y="1161964"/>
                    <a:pt x="1401952" y="1154368"/>
                    <a:pt x="1401952" y="1145896"/>
                  </a:cubicBezTo>
                  <a:lnTo>
                    <a:pt x="1401952" y="349831"/>
                  </a:lnTo>
                  <a:cubicBezTo>
                    <a:pt x="1401952" y="341359"/>
                    <a:pt x="1397278" y="333763"/>
                    <a:pt x="1389682" y="330258"/>
                  </a:cubicBezTo>
                  <a:close/>
                  <a:moveTo>
                    <a:pt x="701122" y="46303"/>
                  </a:moveTo>
                  <a:lnTo>
                    <a:pt x="1329795" y="349831"/>
                  </a:lnTo>
                  <a:lnTo>
                    <a:pt x="1147503" y="437763"/>
                  </a:lnTo>
                  <a:cubicBezTo>
                    <a:pt x="1146335" y="436887"/>
                    <a:pt x="1145166" y="436010"/>
                    <a:pt x="1143705" y="435426"/>
                  </a:cubicBezTo>
                  <a:lnTo>
                    <a:pt x="519415" y="134236"/>
                  </a:lnTo>
                  <a:lnTo>
                    <a:pt x="701122" y="46303"/>
                  </a:lnTo>
                  <a:close/>
                  <a:moveTo>
                    <a:pt x="469752" y="158775"/>
                  </a:moveTo>
                  <a:lnTo>
                    <a:pt x="1097548" y="461718"/>
                  </a:lnTo>
                  <a:lnTo>
                    <a:pt x="969009" y="523651"/>
                  </a:lnTo>
                  <a:lnTo>
                    <a:pt x="341505" y="221000"/>
                  </a:lnTo>
                  <a:lnTo>
                    <a:pt x="469752" y="158775"/>
                  </a:lnTo>
                  <a:close/>
                  <a:moveTo>
                    <a:pt x="1112447" y="503493"/>
                  </a:moveTo>
                  <a:lnTo>
                    <a:pt x="1112447" y="732819"/>
                  </a:lnTo>
                  <a:lnTo>
                    <a:pt x="992380" y="790661"/>
                  </a:lnTo>
                  <a:lnTo>
                    <a:pt x="992380" y="561336"/>
                  </a:lnTo>
                  <a:lnTo>
                    <a:pt x="1112447" y="503493"/>
                  </a:lnTo>
                  <a:close/>
                  <a:moveTo>
                    <a:pt x="1358132" y="1132458"/>
                  </a:moveTo>
                  <a:lnTo>
                    <a:pt x="722740" y="1439199"/>
                  </a:lnTo>
                  <a:lnTo>
                    <a:pt x="722740" y="691628"/>
                  </a:lnTo>
                  <a:lnTo>
                    <a:pt x="874358" y="618594"/>
                  </a:lnTo>
                  <a:cubicBezTo>
                    <a:pt x="885167" y="613336"/>
                    <a:pt x="889841" y="600190"/>
                    <a:pt x="884582" y="589381"/>
                  </a:cubicBezTo>
                  <a:cubicBezTo>
                    <a:pt x="879324" y="578572"/>
                    <a:pt x="866178" y="573898"/>
                    <a:pt x="855369" y="579156"/>
                  </a:cubicBezTo>
                  <a:lnTo>
                    <a:pt x="701122" y="653358"/>
                  </a:lnTo>
                  <a:lnTo>
                    <a:pt x="640358" y="624145"/>
                  </a:lnTo>
                  <a:cubicBezTo>
                    <a:pt x="629549" y="618886"/>
                    <a:pt x="616403" y="623560"/>
                    <a:pt x="611145" y="634369"/>
                  </a:cubicBezTo>
                  <a:cubicBezTo>
                    <a:pt x="605886" y="645178"/>
                    <a:pt x="610560" y="658324"/>
                    <a:pt x="621369" y="663583"/>
                  </a:cubicBezTo>
                  <a:lnTo>
                    <a:pt x="679212" y="691628"/>
                  </a:lnTo>
                  <a:lnTo>
                    <a:pt x="679212" y="1439199"/>
                  </a:lnTo>
                  <a:lnTo>
                    <a:pt x="43820" y="1132458"/>
                  </a:lnTo>
                  <a:lnTo>
                    <a:pt x="43820" y="384887"/>
                  </a:lnTo>
                  <a:lnTo>
                    <a:pt x="527594" y="618302"/>
                  </a:lnTo>
                  <a:cubicBezTo>
                    <a:pt x="530808" y="619763"/>
                    <a:pt x="534021" y="620347"/>
                    <a:pt x="537235" y="620347"/>
                  </a:cubicBezTo>
                  <a:cubicBezTo>
                    <a:pt x="545415" y="620347"/>
                    <a:pt x="553302" y="615673"/>
                    <a:pt x="557100" y="608077"/>
                  </a:cubicBezTo>
                  <a:cubicBezTo>
                    <a:pt x="562358" y="597268"/>
                    <a:pt x="557684" y="584122"/>
                    <a:pt x="546875" y="578864"/>
                  </a:cubicBezTo>
                  <a:lnTo>
                    <a:pt x="72449" y="349831"/>
                  </a:lnTo>
                  <a:lnTo>
                    <a:pt x="290089" y="244662"/>
                  </a:lnTo>
                  <a:lnTo>
                    <a:pt x="948268" y="562504"/>
                  </a:lnTo>
                  <a:cubicBezTo>
                    <a:pt x="948268" y="562504"/>
                    <a:pt x="948560" y="562797"/>
                    <a:pt x="948560" y="562797"/>
                  </a:cubicBezTo>
                  <a:lnTo>
                    <a:pt x="948560" y="825717"/>
                  </a:lnTo>
                  <a:cubicBezTo>
                    <a:pt x="948560" y="833313"/>
                    <a:pt x="952357" y="840324"/>
                    <a:pt x="958784" y="844414"/>
                  </a:cubicBezTo>
                  <a:cubicBezTo>
                    <a:pt x="962290" y="846751"/>
                    <a:pt x="966380" y="847627"/>
                    <a:pt x="970470" y="847627"/>
                  </a:cubicBezTo>
                  <a:cubicBezTo>
                    <a:pt x="973683" y="847627"/>
                    <a:pt x="976897" y="847043"/>
                    <a:pt x="980110" y="845582"/>
                  </a:cubicBezTo>
                  <a:lnTo>
                    <a:pt x="1143997" y="766414"/>
                  </a:lnTo>
                  <a:cubicBezTo>
                    <a:pt x="1151593" y="762616"/>
                    <a:pt x="1156267" y="755021"/>
                    <a:pt x="1156267" y="746549"/>
                  </a:cubicBezTo>
                  <a:lnTo>
                    <a:pt x="1156267" y="482167"/>
                  </a:lnTo>
                  <a:lnTo>
                    <a:pt x="1358424" y="384595"/>
                  </a:lnTo>
                  <a:lnTo>
                    <a:pt x="1358132" y="1132458"/>
                  </a:lnTo>
                  <a:lnTo>
                    <a:pt x="1358132" y="1132458"/>
                  </a:lnTo>
                  <a:close/>
                </a:path>
              </a:pathLst>
            </a:custGeom>
            <a:solidFill>
              <a:srgbClr val="313840"/>
            </a:solidFill>
            <a:ln w="2917" cap="flat">
              <a:noFill/>
              <a:prstDash val="solid"/>
              <a:miter/>
            </a:ln>
          </p:spPr>
          <p:txBody>
            <a:bodyPr rtlCol="0" anchor="ctr"/>
            <a:lstStyle/>
            <a:p>
              <a:endParaRPr lang="it-IT"/>
            </a:p>
          </p:txBody>
        </p:sp>
        <p:sp>
          <p:nvSpPr>
            <p:cNvPr id="58" name="Elemento grafico 41">
              <a:extLst>
                <a:ext uri="{FF2B5EF4-FFF2-40B4-BE49-F238E27FC236}">
                  <a16:creationId xmlns:a16="http://schemas.microsoft.com/office/drawing/2014/main" id="{D55AB854-B6B2-456D-B415-7A05C0B5255D}"/>
                </a:ext>
              </a:extLst>
            </p:cNvPr>
            <p:cNvSpPr/>
            <p:nvPr/>
          </p:nvSpPr>
          <p:spPr>
            <a:xfrm>
              <a:off x="3154355" y="5720237"/>
              <a:ext cx="143495" cy="91849"/>
            </a:xfrm>
            <a:custGeom>
              <a:avLst/>
              <a:gdLst>
                <a:gd name="connsiteX0" fmla="*/ 130995 w 143495"/>
                <a:gd name="connsiteY0" fmla="*/ 50366 h 91849"/>
                <a:gd name="connsiteX1" fmla="*/ 31378 w 143495"/>
                <a:gd name="connsiteY1" fmla="*/ 2164 h 91849"/>
                <a:gd name="connsiteX2" fmla="*/ 2164 w 143495"/>
                <a:gd name="connsiteY2" fmla="*/ 12389 h 91849"/>
                <a:gd name="connsiteX3" fmla="*/ 12389 w 143495"/>
                <a:gd name="connsiteY3" fmla="*/ 41602 h 91849"/>
                <a:gd name="connsiteX4" fmla="*/ 112007 w 143495"/>
                <a:gd name="connsiteY4" fmla="*/ 89805 h 91849"/>
                <a:gd name="connsiteX5" fmla="*/ 121647 w 143495"/>
                <a:gd name="connsiteY5" fmla="*/ 91850 h 91849"/>
                <a:gd name="connsiteX6" fmla="*/ 141512 w 143495"/>
                <a:gd name="connsiteY6" fmla="*/ 79580 h 91849"/>
                <a:gd name="connsiteX7" fmla="*/ 130995 w 143495"/>
                <a:gd name="connsiteY7" fmla="*/ 50366 h 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495" h="91849">
                  <a:moveTo>
                    <a:pt x="130995" y="50366"/>
                  </a:moveTo>
                  <a:lnTo>
                    <a:pt x="31378" y="2164"/>
                  </a:lnTo>
                  <a:cubicBezTo>
                    <a:pt x="20569" y="-3094"/>
                    <a:pt x="7423" y="1580"/>
                    <a:pt x="2164" y="12389"/>
                  </a:cubicBezTo>
                  <a:cubicBezTo>
                    <a:pt x="-3094" y="23198"/>
                    <a:pt x="1580" y="36344"/>
                    <a:pt x="12389" y="41602"/>
                  </a:cubicBezTo>
                  <a:lnTo>
                    <a:pt x="112007" y="89805"/>
                  </a:lnTo>
                  <a:cubicBezTo>
                    <a:pt x="115220" y="91265"/>
                    <a:pt x="118434" y="91850"/>
                    <a:pt x="121647" y="91850"/>
                  </a:cubicBezTo>
                  <a:cubicBezTo>
                    <a:pt x="129827" y="91850"/>
                    <a:pt x="137715" y="87175"/>
                    <a:pt x="141512" y="79580"/>
                  </a:cubicBezTo>
                  <a:cubicBezTo>
                    <a:pt x="146479" y="68771"/>
                    <a:pt x="141804" y="55625"/>
                    <a:pt x="130995" y="50366"/>
                  </a:cubicBezTo>
                  <a:close/>
                </a:path>
              </a:pathLst>
            </a:custGeom>
            <a:solidFill>
              <a:srgbClr val="313840"/>
            </a:solidFill>
            <a:ln w="2917" cap="flat">
              <a:noFill/>
              <a:prstDash val="solid"/>
              <a:miter/>
            </a:ln>
          </p:spPr>
          <p:txBody>
            <a:bodyPr rtlCol="0" anchor="ctr"/>
            <a:lstStyle/>
            <a:p>
              <a:endParaRPr lang="it-IT"/>
            </a:p>
          </p:txBody>
        </p:sp>
        <p:sp>
          <p:nvSpPr>
            <p:cNvPr id="59" name="Elemento grafico 41">
              <a:extLst>
                <a:ext uri="{FF2B5EF4-FFF2-40B4-BE49-F238E27FC236}">
                  <a16:creationId xmlns:a16="http://schemas.microsoft.com/office/drawing/2014/main" id="{D55AB854-B6B2-456D-B415-7A05C0B5255D}"/>
                </a:ext>
              </a:extLst>
            </p:cNvPr>
            <p:cNvSpPr/>
            <p:nvPr/>
          </p:nvSpPr>
          <p:spPr>
            <a:xfrm>
              <a:off x="3154355" y="5616237"/>
              <a:ext cx="235225" cy="135961"/>
            </a:xfrm>
            <a:custGeom>
              <a:avLst/>
              <a:gdLst>
                <a:gd name="connsiteX0" fmla="*/ 222726 w 235225"/>
                <a:gd name="connsiteY0" fmla="*/ 94479 h 135961"/>
                <a:gd name="connsiteX1" fmla="*/ 31378 w 235225"/>
                <a:gd name="connsiteY1" fmla="*/ 2164 h 135961"/>
                <a:gd name="connsiteX2" fmla="*/ 2164 w 235225"/>
                <a:gd name="connsiteY2" fmla="*/ 12389 h 135961"/>
                <a:gd name="connsiteX3" fmla="*/ 12389 w 235225"/>
                <a:gd name="connsiteY3" fmla="*/ 41602 h 135961"/>
                <a:gd name="connsiteX4" fmla="*/ 203737 w 235225"/>
                <a:gd name="connsiteY4" fmla="*/ 133917 h 135961"/>
                <a:gd name="connsiteX5" fmla="*/ 213377 w 235225"/>
                <a:gd name="connsiteY5" fmla="*/ 135962 h 135961"/>
                <a:gd name="connsiteX6" fmla="*/ 233242 w 235225"/>
                <a:gd name="connsiteY6" fmla="*/ 123692 h 135961"/>
                <a:gd name="connsiteX7" fmla="*/ 222726 w 235225"/>
                <a:gd name="connsiteY7" fmla="*/ 94479 h 13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225" h="135961">
                  <a:moveTo>
                    <a:pt x="222726" y="94479"/>
                  </a:moveTo>
                  <a:lnTo>
                    <a:pt x="31378" y="2164"/>
                  </a:lnTo>
                  <a:cubicBezTo>
                    <a:pt x="20569" y="-3094"/>
                    <a:pt x="7423" y="1580"/>
                    <a:pt x="2164" y="12389"/>
                  </a:cubicBezTo>
                  <a:cubicBezTo>
                    <a:pt x="-3094" y="23198"/>
                    <a:pt x="1580" y="36344"/>
                    <a:pt x="12389" y="41602"/>
                  </a:cubicBezTo>
                  <a:lnTo>
                    <a:pt x="203737" y="133917"/>
                  </a:lnTo>
                  <a:cubicBezTo>
                    <a:pt x="206950" y="135377"/>
                    <a:pt x="210164" y="135962"/>
                    <a:pt x="213377" y="135962"/>
                  </a:cubicBezTo>
                  <a:cubicBezTo>
                    <a:pt x="221557" y="135962"/>
                    <a:pt x="229445" y="131288"/>
                    <a:pt x="233242" y="123692"/>
                  </a:cubicBezTo>
                  <a:cubicBezTo>
                    <a:pt x="238209" y="112883"/>
                    <a:pt x="233535" y="99737"/>
                    <a:pt x="222726" y="94479"/>
                  </a:cubicBezTo>
                  <a:close/>
                </a:path>
              </a:pathLst>
            </a:custGeom>
            <a:solidFill>
              <a:srgbClr val="313840"/>
            </a:solidFill>
            <a:ln w="2917" cap="flat">
              <a:noFill/>
              <a:prstDash val="solid"/>
              <a:miter/>
            </a:ln>
          </p:spPr>
          <p:txBody>
            <a:bodyPr rtlCol="0" anchor="ctr"/>
            <a:lstStyle/>
            <a:p>
              <a:endParaRPr lang="it-IT"/>
            </a:p>
          </p:txBody>
        </p:sp>
      </p:grpSp>
      <p:sp>
        <p:nvSpPr>
          <p:cNvPr id="36" name="CasellaDiTesto 35">
            <a:extLst>
              <a:ext uri="{FF2B5EF4-FFF2-40B4-BE49-F238E27FC236}">
                <a16:creationId xmlns:a16="http://schemas.microsoft.com/office/drawing/2014/main" id="{E78584C4-5D27-49FA-A3E1-973A1D824CDB}"/>
              </a:ext>
            </a:extLst>
          </p:cNvPr>
          <p:cNvSpPr txBox="1"/>
          <p:nvPr/>
        </p:nvSpPr>
        <p:spPr>
          <a:xfrm>
            <a:off x="7651306" y="236664"/>
            <a:ext cx="1224136" cy="253916"/>
          </a:xfrm>
          <a:prstGeom prst="rect">
            <a:avLst/>
          </a:prstGeom>
          <a:noFill/>
        </p:spPr>
        <p:txBody>
          <a:bodyPr wrap="square">
            <a:spAutoFit/>
          </a:bodyPr>
          <a:lstStyle/>
          <a:p>
            <a:pPr>
              <a:spcAft>
                <a:spcPts val="450"/>
              </a:spcAft>
            </a:pPr>
            <a:r>
              <a:rPr lang="it-IT" sz="1050" b="1" dirty="0">
                <a:solidFill>
                  <a:schemeClr val="tx1">
                    <a:lumMod val="75000"/>
                    <a:lumOff val="25000"/>
                  </a:schemeClr>
                </a:solidFill>
              </a:rPr>
              <a:t>Legenda stati</a:t>
            </a:r>
          </a:p>
        </p:txBody>
      </p:sp>
      <p:pic>
        <p:nvPicPr>
          <p:cNvPr id="37" name="Picture 14" descr="Anteprima immagine">
            <a:extLst>
              <a:ext uri="{FF2B5EF4-FFF2-40B4-BE49-F238E27FC236}">
                <a16:creationId xmlns:a16="http://schemas.microsoft.com/office/drawing/2014/main" id="{8D17D02D-5AF1-4A7C-AC38-29BC7E7522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9652" y="516793"/>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38" name="CasellaDiTesto 37">
            <a:extLst>
              <a:ext uri="{FF2B5EF4-FFF2-40B4-BE49-F238E27FC236}">
                <a16:creationId xmlns:a16="http://schemas.microsoft.com/office/drawing/2014/main" id="{B4AA0446-AC9C-4705-A029-EA41FE640C2A}"/>
              </a:ext>
            </a:extLst>
          </p:cNvPr>
          <p:cNvSpPr txBox="1"/>
          <p:nvPr/>
        </p:nvSpPr>
        <p:spPr>
          <a:xfrm>
            <a:off x="7917254" y="499071"/>
            <a:ext cx="681757" cy="215444"/>
          </a:xfrm>
          <a:prstGeom prst="rect">
            <a:avLst/>
          </a:prstGeom>
          <a:noFill/>
        </p:spPr>
        <p:txBody>
          <a:bodyPr wrap="square">
            <a:spAutoFit/>
          </a:bodyPr>
          <a:lstStyle/>
          <a:p>
            <a:pPr algn="l"/>
            <a:r>
              <a:rPr lang="it-IT" sz="800" b="0" kern="1200" dirty="0">
                <a:solidFill>
                  <a:srgbClr val="404040"/>
                </a:solidFill>
                <a:effectLst/>
                <a:latin typeface="+mn-lt"/>
              </a:rPr>
              <a:t>Pubblicato</a:t>
            </a:r>
            <a:endParaRPr lang="it-IT" sz="800" b="0" kern="1200" dirty="0">
              <a:solidFill>
                <a:srgbClr val="404040"/>
              </a:solidFill>
              <a:effectLst/>
              <a:latin typeface="+mn-lt"/>
              <a:ea typeface="+mn-ea"/>
              <a:cs typeface="+mn-cs"/>
            </a:endParaRPr>
          </a:p>
        </p:txBody>
      </p:sp>
      <p:pic>
        <p:nvPicPr>
          <p:cNvPr id="39" name="Picture 8" descr="Anteprima immagine">
            <a:extLst>
              <a:ext uri="{FF2B5EF4-FFF2-40B4-BE49-F238E27FC236}">
                <a16:creationId xmlns:a16="http://schemas.microsoft.com/office/drawing/2014/main" id="{600377F8-DA84-4515-A4FF-DC26BDF0D6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2820"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0" name="CasellaDiTesto 39">
            <a:extLst>
              <a:ext uri="{FF2B5EF4-FFF2-40B4-BE49-F238E27FC236}">
                <a16:creationId xmlns:a16="http://schemas.microsoft.com/office/drawing/2014/main" id="{E7BEFBA5-DE70-4CE3-B9A3-03F8B663F2FD}"/>
              </a:ext>
            </a:extLst>
          </p:cNvPr>
          <p:cNvSpPr txBox="1"/>
          <p:nvPr/>
        </p:nvSpPr>
        <p:spPr>
          <a:xfrm>
            <a:off x="8814235" y="499071"/>
            <a:ext cx="681757" cy="215444"/>
          </a:xfrm>
          <a:prstGeom prst="rect">
            <a:avLst/>
          </a:prstGeom>
          <a:noFill/>
        </p:spPr>
        <p:txBody>
          <a:bodyPr wrap="square">
            <a:spAutoFit/>
          </a:bodyPr>
          <a:lstStyle/>
          <a:p>
            <a:pPr algn="l"/>
            <a:r>
              <a:rPr lang="it-IT" sz="800" b="0" kern="1200" dirty="0">
                <a:solidFill>
                  <a:srgbClr val="404040"/>
                </a:solidFill>
                <a:effectLst/>
                <a:latin typeface="+mn-lt"/>
              </a:rPr>
              <a:t>Aggiudicato</a:t>
            </a:r>
            <a:endParaRPr lang="it-IT" sz="800" b="0" kern="1200" dirty="0">
              <a:solidFill>
                <a:srgbClr val="404040"/>
              </a:solidFill>
              <a:effectLst/>
              <a:latin typeface="+mn-lt"/>
              <a:ea typeface="+mn-ea"/>
              <a:cs typeface="+mn-cs"/>
            </a:endParaRPr>
          </a:p>
        </p:txBody>
      </p:sp>
      <p:pic>
        <p:nvPicPr>
          <p:cNvPr id="41" name="Picture 4">
            <a:extLst>
              <a:ext uri="{FF2B5EF4-FFF2-40B4-BE49-F238E27FC236}">
                <a16:creationId xmlns:a16="http://schemas.microsoft.com/office/drawing/2014/main" id="{CF464B6A-FED3-4F30-9277-C6DCA293A1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8757"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2" name="CasellaDiTesto 41">
            <a:extLst>
              <a:ext uri="{FF2B5EF4-FFF2-40B4-BE49-F238E27FC236}">
                <a16:creationId xmlns:a16="http://schemas.microsoft.com/office/drawing/2014/main" id="{19B55DEC-B68E-4B1E-A820-313AFAF7891F}"/>
              </a:ext>
            </a:extLst>
          </p:cNvPr>
          <p:cNvSpPr txBox="1"/>
          <p:nvPr/>
        </p:nvSpPr>
        <p:spPr>
          <a:xfrm>
            <a:off x="9768676" y="499071"/>
            <a:ext cx="482060" cy="215444"/>
          </a:xfrm>
          <a:prstGeom prst="rect">
            <a:avLst/>
          </a:prstGeom>
          <a:noFill/>
        </p:spPr>
        <p:txBody>
          <a:bodyPr wrap="square">
            <a:spAutoFit/>
          </a:bodyPr>
          <a:lstStyle/>
          <a:p>
            <a:pPr algn="l"/>
            <a:r>
              <a:rPr lang="it-IT" sz="800" b="0" kern="1200" dirty="0">
                <a:solidFill>
                  <a:srgbClr val="404040"/>
                </a:solidFill>
                <a:effectLst/>
                <a:latin typeface="+mn-lt"/>
              </a:rPr>
              <a:t>Attivo</a:t>
            </a:r>
            <a:endParaRPr lang="it-IT" sz="800" b="0" kern="1200" dirty="0">
              <a:solidFill>
                <a:srgbClr val="404040"/>
              </a:solidFill>
              <a:effectLst/>
              <a:latin typeface="+mn-lt"/>
              <a:ea typeface="+mn-ea"/>
              <a:cs typeface="+mn-cs"/>
            </a:endParaRPr>
          </a:p>
        </p:txBody>
      </p:sp>
      <p:pic>
        <p:nvPicPr>
          <p:cNvPr id="43" name="Picture 10" descr="Anteprima immagine">
            <a:extLst>
              <a:ext uri="{FF2B5EF4-FFF2-40B4-BE49-F238E27FC236}">
                <a16:creationId xmlns:a16="http://schemas.microsoft.com/office/drawing/2014/main" id="{5483556D-13ED-47E0-B370-109935868D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4786" y="1008079"/>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9" name="CasellaDiTesto 48">
            <a:extLst>
              <a:ext uri="{FF2B5EF4-FFF2-40B4-BE49-F238E27FC236}">
                <a16:creationId xmlns:a16="http://schemas.microsoft.com/office/drawing/2014/main" id="{3AFE4AA3-7994-4482-8C90-F14C548FAC66}"/>
              </a:ext>
            </a:extLst>
          </p:cNvPr>
          <p:cNvSpPr txBox="1"/>
          <p:nvPr/>
        </p:nvSpPr>
        <p:spPr>
          <a:xfrm>
            <a:off x="7914764" y="985705"/>
            <a:ext cx="1383779" cy="215444"/>
          </a:xfrm>
          <a:prstGeom prst="rect">
            <a:avLst/>
          </a:prstGeom>
          <a:noFill/>
        </p:spPr>
        <p:txBody>
          <a:bodyPr wrap="square">
            <a:spAutoFit/>
          </a:bodyPr>
          <a:lstStyle/>
          <a:p>
            <a:pPr algn="l"/>
            <a:r>
              <a:rPr lang="it-IT" sz="800" b="0" kern="1200" dirty="0">
                <a:solidFill>
                  <a:srgbClr val="404040"/>
                </a:solidFill>
                <a:effectLst/>
                <a:latin typeface="+mn-lt"/>
              </a:rPr>
              <a:t>Attivo per acquisti successivi</a:t>
            </a:r>
            <a:endParaRPr lang="it-IT" sz="800" b="0" kern="1200" dirty="0">
              <a:solidFill>
                <a:srgbClr val="404040"/>
              </a:solidFill>
              <a:effectLst/>
              <a:latin typeface="+mn-lt"/>
              <a:ea typeface="+mn-ea"/>
              <a:cs typeface="+mn-cs"/>
            </a:endParaRPr>
          </a:p>
        </p:txBody>
      </p:sp>
      <p:pic>
        <p:nvPicPr>
          <p:cNvPr id="50" name="Picture 18" descr="Anteprima immagine">
            <a:extLst>
              <a:ext uri="{FF2B5EF4-FFF2-40B4-BE49-F238E27FC236}">
                <a16:creationId xmlns:a16="http://schemas.microsoft.com/office/drawing/2014/main" id="{CD680224-EC63-4C2C-9AF4-D0530A60C3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018"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51" name="CasellaDiTesto 50">
            <a:extLst>
              <a:ext uri="{FF2B5EF4-FFF2-40B4-BE49-F238E27FC236}">
                <a16:creationId xmlns:a16="http://schemas.microsoft.com/office/drawing/2014/main" id="{4A585C43-4694-4FE6-88DE-85CFB7EC0124}"/>
              </a:ext>
            </a:extLst>
          </p:cNvPr>
          <p:cNvSpPr txBox="1"/>
          <p:nvPr/>
        </p:nvSpPr>
        <p:spPr>
          <a:xfrm>
            <a:off x="7935095" y="742388"/>
            <a:ext cx="534965" cy="215444"/>
          </a:xfrm>
          <a:prstGeom prst="rect">
            <a:avLst/>
          </a:prstGeom>
          <a:noFill/>
        </p:spPr>
        <p:txBody>
          <a:bodyPr wrap="square">
            <a:spAutoFit/>
          </a:bodyPr>
          <a:lstStyle/>
          <a:p>
            <a:pPr algn="l"/>
            <a:r>
              <a:rPr lang="it-IT" sz="800" b="0" kern="1200" dirty="0">
                <a:solidFill>
                  <a:srgbClr val="404040"/>
                </a:solidFill>
                <a:effectLst/>
                <a:latin typeface="+mn-lt"/>
              </a:rPr>
              <a:t>Sospeso</a:t>
            </a:r>
            <a:endParaRPr lang="it-IT" sz="800" b="0" kern="1200" dirty="0">
              <a:solidFill>
                <a:srgbClr val="404040"/>
              </a:solidFill>
              <a:effectLst/>
              <a:latin typeface="+mn-lt"/>
              <a:ea typeface="+mn-ea"/>
              <a:cs typeface="+mn-cs"/>
            </a:endParaRPr>
          </a:p>
        </p:txBody>
      </p:sp>
      <p:pic>
        <p:nvPicPr>
          <p:cNvPr id="52" name="Picture 12" descr="Anteprima immagine">
            <a:extLst>
              <a:ext uri="{FF2B5EF4-FFF2-40B4-BE49-F238E27FC236}">
                <a16:creationId xmlns:a16="http://schemas.microsoft.com/office/drawing/2014/main" id="{59806ED6-DEA0-4ECE-A365-156A5E845A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10035"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53" name="CasellaDiTesto 52">
            <a:extLst>
              <a:ext uri="{FF2B5EF4-FFF2-40B4-BE49-F238E27FC236}">
                <a16:creationId xmlns:a16="http://schemas.microsoft.com/office/drawing/2014/main" id="{C34A3B6F-9E3D-4588-987E-CAB798A8181F}"/>
              </a:ext>
            </a:extLst>
          </p:cNvPr>
          <p:cNvSpPr txBox="1"/>
          <p:nvPr/>
        </p:nvSpPr>
        <p:spPr>
          <a:xfrm>
            <a:off x="9761896" y="742388"/>
            <a:ext cx="502806" cy="215444"/>
          </a:xfrm>
          <a:prstGeom prst="rect">
            <a:avLst/>
          </a:prstGeom>
          <a:noFill/>
        </p:spPr>
        <p:txBody>
          <a:bodyPr wrap="square">
            <a:spAutoFit/>
          </a:bodyPr>
          <a:lstStyle/>
          <a:p>
            <a:pPr algn="l"/>
            <a:r>
              <a:rPr lang="it-IT" sz="800" b="0" kern="1200" dirty="0">
                <a:solidFill>
                  <a:srgbClr val="404040"/>
                </a:solidFill>
                <a:effectLst/>
                <a:latin typeface="+mn-lt"/>
              </a:rPr>
              <a:t>Chiuso</a:t>
            </a:r>
            <a:endParaRPr lang="it-IT" sz="800" b="0" kern="1200" dirty="0">
              <a:solidFill>
                <a:srgbClr val="404040"/>
              </a:solidFill>
              <a:effectLst/>
              <a:latin typeface="+mn-lt"/>
              <a:ea typeface="+mn-ea"/>
              <a:cs typeface="+mn-cs"/>
            </a:endParaRPr>
          </a:p>
        </p:txBody>
      </p:sp>
      <p:pic>
        <p:nvPicPr>
          <p:cNvPr id="54" name="Picture 16" descr="Anteprima immagine">
            <a:extLst>
              <a:ext uri="{FF2B5EF4-FFF2-40B4-BE49-F238E27FC236}">
                <a16:creationId xmlns:a16="http://schemas.microsoft.com/office/drawing/2014/main" id="{10DFCD5C-5334-43B2-9081-76416930A9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7253" y="760110"/>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55" name="CasellaDiTesto 54">
            <a:extLst>
              <a:ext uri="{FF2B5EF4-FFF2-40B4-BE49-F238E27FC236}">
                <a16:creationId xmlns:a16="http://schemas.microsoft.com/office/drawing/2014/main" id="{F924BBE2-F3EF-4627-8558-1C3455E53E85}"/>
              </a:ext>
            </a:extLst>
          </p:cNvPr>
          <p:cNvSpPr txBox="1"/>
          <p:nvPr/>
        </p:nvSpPr>
        <p:spPr>
          <a:xfrm>
            <a:off x="8815900" y="742388"/>
            <a:ext cx="625090" cy="215444"/>
          </a:xfrm>
          <a:prstGeom prst="rect">
            <a:avLst/>
          </a:prstGeom>
          <a:noFill/>
        </p:spPr>
        <p:txBody>
          <a:bodyPr wrap="square">
            <a:spAutoFit/>
          </a:bodyPr>
          <a:lstStyle/>
          <a:p>
            <a:pPr algn="l"/>
            <a:r>
              <a:rPr lang="it-IT" sz="800" b="0" kern="1200" dirty="0">
                <a:solidFill>
                  <a:srgbClr val="404040"/>
                </a:solidFill>
                <a:effectLst/>
                <a:latin typeface="+mn-lt"/>
              </a:rPr>
              <a:t>Revocato</a:t>
            </a:r>
            <a:endParaRPr lang="it-IT" sz="800" b="0" kern="1200" dirty="0">
              <a:solidFill>
                <a:srgbClr val="404040"/>
              </a:solidFill>
              <a:effectLst/>
              <a:latin typeface="+mn-lt"/>
              <a:ea typeface="+mn-ea"/>
              <a:cs typeface="+mn-cs"/>
            </a:endParaRPr>
          </a:p>
        </p:txBody>
      </p:sp>
      <p:pic>
        <p:nvPicPr>
          <p:cNvPr id="60" name="Picture 8" descr="Anteprima immagine">
            <a:extLst>
              <a:ext uri="{FF2B5EF4-FFF2-40B4-BE49-F238E27FC236}">
                <a16:creationId xmlns:a16="http://schemas.microsoft.com/office/drawing/2014/main" id="{600377F8-DA84-4515-A4FF-DC26BDF0D6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4506" y="1980431"/>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8" descr="Anteprima immagine">
            <a:extLst>
              <a:ext uri="{FF2B5EF4-FFF2-40B4-BE49-F238E27FC236}">
                <a16:creationId xmlns:a16="http://schemas.microsoft.com/office/drawing/2014/main" id="{600377F8-DA84-4515-A4FF-DC26BDF0D6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4506" y="2727875"/>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8" descr="Anteprima immagine">
            <a:extLst>
              <a:ext uri="{FF2B5EF4-FFF2-40B4-BE49-F238E27FC236}">
                <a16:creationId xmlns:a16="http://schemas.microsoft.com/office/drawing/2014/main" id="{600377F8-DA84-4515-A4FF-DC26BDF0D6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4506" y="3088306"/>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a:extLst>
              <a:ext uri="{FF2B5EF4-FFF2-40B4-BE49-F238E27FC236}">
                <a16:creationId xmlns:a16="http://schemas.microsoft.com/office/drawing/2014/main" id="{4865E429-E10C-4D44-8C18-02165A02AE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4506" y="2338450"/>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a:extLst>
              <a:ext uri="{FF2B5EF4-FFF2-40B4-BE49-F238E27FC236}">
                <a16:creationId xmlns:a16="http://schemas.microsoft.com/office/drawing/2014/main" id="{4865E429-E10C-4D44-8C18-02165A02AE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4506" y="3437542"/>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a:extLst>
              <a:ext uri="{FF2B5EF4-FFF2-40B4-BE49-F238E27FC236}">
                <a16:creationId xmlns:a16="http://schemas.microsoft.com/office/drawing/2014/main" id="{4865E429-E10C-4D44-8C18-02165A02AE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4506" y="3826967"/>
            <a:ext cx="180000" cy="1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409877"/>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a:extLst>
              <a:ext uri="{FF2B5EF4-FFF2-40B4-BE49-F238E27FC236}">
                <a16:creationId xmlns:a16="http://schemas.microsoft.com/office/drawing/2014/main" id="{159B03CB-18AE-455A-B1BC-C320C6551076}"/>
              </a:ext>
            </a:extLst>
          </p:cNvPr>
          <p:cNvSpPr>
            <a:spLocks noGrp="1"/>
          </p:cNvSpPr>
          <p:nvPr>
            <p:ph type="title"/>
          </p:nvPr>
        </p:nvSpPr>
        <p:spPr/>
        <p:txBody>
          <a:bodyPr/>
          <a:lstStyle/>
          <a:p>
            <a:r>
              <a:rPr lang="it-IT" dirty="0"/>
              <a:t>Personal Computer portatili e Tablet 4 (1/2)</a:t>
            </a:r>
          </a:p>
        </p:txBody>
      </p:sp>
      <p:sp>
        <p:nvSpPr>
          <p:cNvPr id="33" name="CasellaDiTesto 32">
            <a:extLst>
              <a:ext uri="{FF2B5EF4-FFF2-40B4-BE49-F238E27FC236}">
                <a16:creationId xmlns:a16="http://schemas.microsoft.com/office/drawing/2014/main" id="{103FD0AA-7B1F-4A9C-8D6C-327625748FFE}"/>
              </a:ext>
            </a:extLst>
          </p:cNvPr>
          <p:cNvSpPr txBox="1"/>
          <p:nvPr/>
        </p:nvSpPr>
        <p:spPr>
          <a:xfrm>
            <a:off x="348816" y="1476375"/>
            <a:ext cx="6893998" cy="523220"/>
          </a:xfrm>
          <a:prstGeom prst="rect">
            <a:avLst/>
          </a:prstGeom>
          <a:noFill/>
        </p:spPr>
        <p:txBody>
          <a:bodyPr wrap="square">
            <a:spAutoFit/>
          </a:bodyPr>
          <a:lstStyle/>
          <a:p>
            <a:pPr>
              <a:spcAft>
                <a:spcPts val="450"/>
              </a:spcAft>
            </a:pPr>
            <a:r>
              <a:rPr lang="it-IT" sz="1400" dirty="0">
                <a:solidFill>
                  <a:schemeClr val="tx1">
                    <a:lumMod val="75000"/>
                    <a:lumOff val="25000"/>
                  </a:schemeClr>
                </a:solidFill>
              </a:rPr>
              <a:t>L’iniziativa prevede la fornitura in acquisto di Personal Computer portatili e Tablet “2 in 1” a ridotto impatto ambientale, con componenti opzionali e la prestazione di servizi connessi.</a:t>
            </a:r>
          </a:p>
        </p:txBody>
      </p:sp>
      <p:sp>
        <p:nvSpPr>
          <p:cNvPr id="34" name="CasellaDiTesto 33">
            <a:extLst>
              <a:ext uri="{FF2B5EF4-FFF2-40B4-BE49-F238E27FC236}">
                <a16:creationId xmlns:a16="http://schemas.microsoft.com/office/drawing/2014/main" id="{C4D4D3EF-0523-4BB0-99CF-A4A30DD1128D}"/>
              </a:ext>
            </a:extLst>
          </p:cNvPr>
          <p:cNvSpPr txBox="1"/>
          <p:nvPr/>
        </p:nvSpPr>
        <p:spPr>
          <a:xfrm>
            <a:off x="353543" y="2124447"/>
            <a:ext cx="3480989" cy="2287806"/>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Servizi / Prodotti</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Personal Computer portatile per bassa mobilità</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Personal Computer portatile per alta mobilità e Personal Computer portatile per altissima mobilità</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Tablet &lt;&lt;2 in 1&gt;&gt; 12"</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Personal Computer portatile </a:t>
            </a:r>
            <a:r>
              <a:rPr lang="it-IT" sz="1400" dirty="0" err="1">
                <a:solidFill>
                  <a:schemeClr val="tx1">
                    <a:lumMod val="75000"/>
                    <a:lumOff val="25000"/>
                  </a:schemeClr>
                </a:solidFill>
              </a:rPr>
              <a:t>MacOS</a:t>
            </a:r>
            <a:r>
              <a:rPr lang="it-IT" sz="1400" dirty="0">
                <a:solidFill>
                  <a:schemeClr val="tx1">
                    <a:lumMod val="75000"/>
                    <a:lumOff val="25000"/>
                  </a:schemeClr>
                </a:solidFill>
              </a:rPr>
              <a:t> - </a:t>
            </a:r>
            <a:r>
              <a:rPr lang="it-IT" sz="1400" dirty="0" err="1">
                <a:solidFill>
                  <a:schemeClr val="tx1">
                    <a:lumMod val="75000"/>
                    <a:lumOff val="25000"/>
                  </a:schemeClr>
                </a:solidFill>
              </a:rPr>
              <a:t>MacBook</a:t>
            </a:r>
            <a:r>
              <a:rPr lang="it-IT" sz="1400" dirty="0">
                <a:solidFill>
                  <a:schemeClr val="tx1">
                    <a:lumMod val="75000"/>
                    <a:lumOff val="25000"/>
                  </a:schemeClr>
                </a:solidFill>
              </a:rPr>
              <a:t> e Tablet IOS </a:t>
            </a:r>
            <a:r>
              <a:rPr lang="it-IT" sz="1400" dirty="0" err="1">
                <a:solidFill>
                  <a:schemeClr val="tx1">
                    <a:lumMod val="75000"/>
                    <a:lumOff val="25000"/>
                  </a:schemeClr>
                </a:solidFill>
              </a:rPr>
              <a:t>IPad</a:t>
            </a:r>
            <a:endParaRPr lang="it-IT" sz="1400" dirty="0">
              <a:solidFill>
                <a:schemeClr val="tx1">
                  <a:lumMod val="75000"/>
                  <a:lumOff val="25000"/>
                </a:schemeClr>
              </a:solidFill>
            </a:endParaRPr>
          </a:p>
        </p:txBody>
      </p:sp>
      <p:sp>
        <p:nvSpPr>
          <p:cNvPr id="35" name="CasellaDiTesto 34">
            <a:extLst>
              <a:ext uri="{FF2B5EF4-FFF2-40B4-BE49-F238E27FC236}">
                <a16:creationId xmlns:a16="http://schemas.microsoft.com/office/drawing/2014/main" id="{DED2DF5D-18DB-4CE4-AC07-DB57CE4B69AB}"/>
              </a:ext>
            </a:extLst>
          </p:cNvPr>
          <p:cNvSpPr txBox="1"/>
          <p:nvPr/>
        </p:nvSpPr>
        <p:spPr>
          <a:xfrm>
            <a:off x="348815" y="5185351"/>
            <a:ext cx="6893998" cy="1082348"/>
          </a:xfrm>
          <a:prstGeom prst="rect">
            <a:avLst/>
          </a:prstGeom>
          <a:noFill/>
        </p:spPr>
        <p:txBody>
          <a:bodyPr wrap="square">
            <a:spAutoFit/>
          </a:bodyPr>
          <a:lstStyle/>
          <a:p>
            <a:pPr marL="214313" indent="-214313">
              <a:spcAft>
                <a:spcPts val="450"/>
              </a:spcAft>
              <a:buFont typeface="Arial" panose="020B0604020202020204" pitchFamily="34" charset="0"/>
              <a:buChar char="•"/>
            </a:pPr>
            <a:r>
              <a:rPr lang="it-IT" sz="1400" dirty="0">
                <a:solidFill>
                  <a:schemeClr val="tx1">
                    <a:lumMod val="75000"/>
                    <a:lumOff val="25000"/>
                  </a:schemeClr>
                </a:solidFill>
              </a:rPr>
              <a:t>Alti standard di qualità della fornitura garantiti attraverso la definizione delle caratteristiche tecniche minime/migliorative  </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Possibilità di scelta tra diverse tipologie di prodotti offerti</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Servizio di ritiro gratuito dei dispositivi dismessi</a:t>
            </a:r>
          </a:p>
        </p:txBody>
      </p:sp>
      <p:sp>
        <p:nvSpPr>
          <p:cNvPr id="37" name="CasellaDiTesto 36">
            <a:extLst>
              <a:ext uri="{FF2B5EF4-FFF2-40B4-BE49-F238E27FC236}">
                <a16:creationId xmlns:a16="http://schemas.microsoft.com/office/drawing/2014/main" id="{5FD5201D-A351-4AAC-B048-D0A88CB1D2BE}"/>
              </a:ext>
            </a:extLst>
          </p:cNvPr>
          <p:cNvSpPr txBox="1"/>
          <p:nvPr/>
        </p:nvSpPr>
        <p:spPr>
          <a:xfrm>
            <a:off x="348815" y="4932759"/>
            <a:ext cx="2940077" cy="307777"/>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Vantaggi</a:t>
            </a:r>
            <a:endParaRPr lang="it-IT" sz="2000" b="1" dirty="0">
              <a:solidFill>
                <a:schemeClr val="tx1">
                  <a:lumMod val="75000"/>
                  <a:lumOff val="25000"/>
                </a:schemeClr>
              </a:solidFill>
            </a:endParaRPr>
          </a:p>
        </p:txBody>
      </p:sp>
      <p:pic>
        <p:nvPicPr>
          <p:cNvPr id="6" name="Segnaposto immagine 5"/>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7607749" y="1141200"/>
            <a:ext cx="2677797" cy="1800000"/>
          </a:xfrm>
        </p:spPr>
      </p:pic>
      <p:sp>
        <p:nvSpPr>
          <p:cNvPr id="38" name="CasellaDiTesto 37">
            <a:extLst>
              <a:ext uri="{FF2B5EF4-FFF2-40B4-BE49-F238E27FC236}">
                <a16:creationId xmlns:a16="http://schemas.microsoft.com/office/drawing/2014/main" id="{E00B9923-BE16-4B51-ABE4-DC485C2CB932}"/>
              </a:ext>
            </a:extLst>
          </p:cNvPr>
          <p:cNvSpPr txBox="1"/>
          <p:nvPr/>
        </p:nvSpPr>
        <p:spPr>
          <a:xfrm>
            <a:off x="353544" y="944399"/>
            <a:ext cx="6889269" cy="400110"/>
          </a:xfrm>
          <a:prstGeom prst="rect">
            <a:avLst/>
          </a:prstGeom>
          <a:noFill/>
        </p:spPr>
        <p:txBody>
          <a:bodyPr wrap="square">
            <a:spAutoFit/>
          </a:bodyPr>
          <a:lstStyle/>
          <a:p>
            <a:pPr>
              <a:spcAft>
                <a:spcPts val="450"/>
              </a:spcAft>
            </a:pPr>
            <a:r>
              <a:rPr lang="it-IT" b="1" dirty="0">
                <a:solidFill>
                  <a:schemeClr val="tx1">
                    <a:lumMod val="75000"/>
                    <a:lumOff val="25000"/>
                  </a:schemeClr>
                </a:solidFill>
              </a:rPr>
              <a:t>Personal Computer portatili e Tablet 4</a:t>
            </a:r>
          </a:p>
        </p:txBody>
      </p:sp>
      <p:grpSp>
        <p:nvGrpSpPr>
          <p:cNvPr id="5" name="Gruppo 4">
            <a:extLst>
              <a:ext uri="{FF2B5EF4-FFF2-40B4-BE49-F238E27FC236}">
                <a16:creationId xmlns:a16="http://schemas.microsoft.com/office/drawing/2014/main" id="{DA38122B-72E1-4512-A4B8-60B6424A2FE9}"/>
              </a:ext>
            </a:extLst>
          </p:cNvPr>
          <p:cNvGrpSpPr/>
          <p:nvPr/>
        </p:nvGrpSpPr>
        <p:grpSpPr>
          <a:xfrm>
            <a:off x="10457552" y="0"/>
            <a:ext cx="74693" cy="7567588"/>
            <a:chOff x="10457552" y="0"/>
            <a:chExt cx="74693" cy="7567588"/>
          </a:xfrm>
          <a:solidFill>
            <a:srgbClr val="AAB964"/>
          </a:solidFill>
        </p:grpSpPr>
        <p:sp>
          <p:nvSpPr>
            <p:cNvPr id="4" name="Rettangolo 3">
              <a:extLst>
                <a:ext uri="{FF2B5EF4-FFF2-40B4-BE49-F238E27FC236}">
                  <a16:creationId xmlns:a16="http://schemas.microsoft.com/office/drawing/2014/main" id="{684398B7-5272-4216-B74C-FE0F4C1B0453}"/>
                </a:ext>
              </a:extLst>
            </p:cNvPr>
            <p:cNvSpPr/>
            <p:nvPr/>
          </p:nvSpPr>
          <p:spPr>
            <a:xfrm>
              <a:off x="10457552" y="0"/>
              <a:ext cx="74693" cy="52927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7" name="Rettangolo 46">
              <a:extLst>
                <a:ext uri="{FF2B5EF4-FFF2-40B4-BE49-F238E27FC236}">
                  <a16:creationId xmlns:a16="http://schemas.microsoft.com/office/drawing/2014/main" id="{EECA3354-30A2-4FFA-A863-3A4539086409}"/>
                </a:ext>
              </a:extLst>
            </p:cNvPr>
            <p:cNvSpPr/>
            <p:nvPr/>
          </p:nvSpPr>
          <p:spPr>
            <a:xfrm>
              <a:off x="10457552" y="7296323"/>
              <a:ext cx="74693" cy="27126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sp>
        <p:nvSpPr>
          <p:cNvPr id="45" name="CasellaDiTesto 44">
            <a:extLst>
              <a:ext uri="{FF2B5EF4-FFF2-40B4-BE49-F238E27FC236}">
                <a16:creationId xmlns:a16="http://schemas.microsoft.com/office/drawing/2014/main" id="{C4D4D3EF-0523-4BB0-99CF-A4A30DD1128D}"/>
              </a:ext>
            </a:extLst>
          </p:cNvPr>
          <p:cNvSpPr txBox="1"/>
          <p:nvPr/>
        </p:nvSpPr>
        <p:spPr>
          <a:xfrm>
            <a:off x="3826652" y="2124447"/>
            <a:ext cx="3480989" cy="2351926"/>
          </a:xfrm>
          <a:prstGeom prst="rect">
            <a:avLst/>
          </a:prstGeom>
          <a:noFill/>
        </p:spPr>
        <p:txBody>
          <a:bodyPr wrap="square">
            <a:spAutoFit/>
          </a:bodyPr>
          <a:lstStyle/>
          <a:p>
            <a:pPr>
              <a:spcAft>
                <a:spcPts val="450"/>
              </a:spcAft>
            </a:pPr>
            <a:endParaRPr lang="it-IT" sz="1400" dirty="0">
              <a:solidFill>
                <a:schemeClr val="tx1">
                  <a:lumMod val="75000"/>
                  <a:lumOff val="25000"/>
                </a:schemeClr>
              </a:solidFill>
            </a:endParaRPr>
          </a:p>
          <a:p>
            <a:pPr>
              <a:spcAft>
                <a:spcPts val="450"/>
              </a:spcAft>
            </a:pPr>
            <a:r>
              <a:rPr lang="it-IT" sz="1400" dirty="0">
                <a:solidFill>
                  <a:schemeClr val="tx1">
                    <a:lumMod val="75000"/>
                    <a:lumOff val="25000"/>
                  </a:schemeClr>
                </a:solidFill>
              </a:rPr>
              <a:t>Nel prezzo della fornitura sono inclusi:</a:t>
            </a:r>
          </a:p>
          <a:p>
            <a:pPr marL="214313" lvl="1" indent="-214313">
              <a:spcAft>
                <a:spcPts val="450"/>
              </a:spcAft>
              <a:buFont typeface="Arial" panose="020B0604020202020204" pitchFamily="34" charset="0"/>
              <a:buChar char="•"/>
            </a:pPr>
            <a:r>
              <a:rPr lang="it-IT" sz="1400" dirty="0">
                <a:solidFill>
                  <a:schemeClr val="tx1">
                    <a:lumMod val="75000"/>
                    <a:lumOff val="25000"/>
                  </a:schemeClr>
                </a:solidFill>
              </a:rPr>
              <a:t>Predisposizione apparati</a:t>
            </a:r>
          </a:p>
          <a:p>
            <a:pPr marL="214313" lvl="1" indent="-214313">
              <a:spcAft>
                <a:spcPts val="450"/>
              </a:spcAft>
              <a:buFont typeface="Arial" panose="020B0604020202020204" pitchFamily="34" charset="0"/>
              <a:buChar char="•"/>
            </a:pPr>
            <a:r>
              <a:rPr lang="it-IT" sz="1400" dirty="0">
                <a:solidFill>
                  <a:schemeClr val="tx1">
                    <a:lumMod val="75000"/>
                    <a:lumOff val="25000"/>
                  </a:schemeClr>
                </a:solidFill>
              </a:rPr>
              <a:t>Consegna e installazione (per i soli Lotti 1 e 2 e per ordinativi non inferiori alle 5 unità)</a:t>
            </a:r>
          </a:p>
          <a:p>
            <a:pPr marL="214313" lvl="1" indent="-214313">
              <a:spcAft>
                <a:spcPts val="450"/>
              </a:spcAft>
              <a:buFont typeface="Arial" panose="020B0604020202020204" pitchFamily="34" charset="0"/>
              <a:buChar char="•"/>
            </a:pPr>
            <a:r>
              <a:rPr lang="it-IT" sz="1400" dirty="0">
                <a:solidFill>
                  <a:schemeClr val="tx1">
                    <a:lumMod val="75000"/>
                    <a:lumOff val="25000"/>
                  </a:schemeClr>
                </a:solidFill>
              </a:rPr>
              <a:t>Assistenza in remoto (Call Center)</a:t>
            </a:r>
          </a:p>
          <a:p>
            <a:pPr marL="214313" lvl="1" indent="-214313">
              <a:spcAft>
                <a:spcPts val="450"/>
              </a:spcAft>
              <a:buFont typeface="Arial" panose="020B0604020202020204" pitchFamily="34" charset="0"/>
              <a:buChar char="•"/>
            </a:pPr>
            <a:r>
              <a:rPr lang="it-IT" sz="1400" dirty="0">
                <a:solidFill>
                  <a:schemeClr val="tx1">
                    <a:lumMod val="75000"/>
                    <a:lumOff val="25000"/>
                  </a:schemeClr>
                </a:solidFill>
              </a:rPr>
              <a:t>Assistenza e manutenzione delle apparecchiature</a:t>
            </a:r>
          </a:p>
        </p:txBody>
      </p:sp>
      <p:grpSp>
        <p:nvGrpSpPr>
          <p:cNvPr id="2" name="Gruppo 1">
            <a:extLst>
              <a:ext uri="{FF2B5EF4-FFF2-40B4-BE49-F238E27FC236}">
                <a16:creationId xmlns:a16="http://schemas.microsoft.com/office/drawing/2014/main" id="{21E035A2-F41B-4232-BCF9-0F5C15ABD97D}"/>
              </a:ext>
            </a:extLst>
          </p:cNvPr>
          <p:cNvGrpSpPr/>
          <p:nvPr/>
        </p:nvGrpSpPr>
        <p:grpSpPr>
          <a:xfrm>
            <a:off x="7722964" y="3081600"/>
            <a:ext cx="2529216" cy="4358580"/>
            <a:chOff x="7722964" y="2734419"/>
            <a:chExt cx="2529216" cy="4358580"/>
          </a:xfrm>
        </p:grpSpPr>
        <p:sp>
          <p:nvSpPr>
            <p:cNvPr id="31" name="CasellaDiTesto 30">
              <a:extLst>
                <a:ext uri="{FF2B5EF4-FFF2-40B4-BE49-F238E27FC236}">
                  <a16:creationId xmlns:a16="http://schemas.microsoft.com/office/drawing/2014/main" id="{E0BE3770-B40A-415D-AA95-3140F63953F2}"/>
                </a:ext>
              </a:extLst>
            </p:cNvPr>
            <p:cNvSpPr txBox="1"/>
            <p:nvPr/>
          </p:nvSpPr>
          <p:spPr>
            <a:xfrm>
              <a:off x="7722964" y="4788743"/>
              <a:ext cx="2376264" cy="553998"/>
            </a:xfrm>
            <a:prstGeom prst="rect">
              <a:avLst/>
            </a:prstGeom>
            <a:noFill/>
          </p:spPr>
          <p:txBody>
            <a:bodyPr wrap="square">
              <a:spAutoFit/>
            </a:bodyPr>
            <a:lstStyle/>
            <a:p>
              <a:r>
                <a:rPr lang="it-IT" sz="1200" b="1" dirty="0">
                  <a:solidFill>
                    <a:schemeClr val="tx1">
                      <a:lumMod val="75000"/>
                      <a:lumOff val="25000"/>
                    </a:schemeClr>
                  </a:solidFill>
                </a:rPr>
                <a:t>Durata dei contratti</a:t>
              </a:r>
            </a:p>
            <a:p>
              <a:pPr>
                <a:spcAft>
                  <a:spcPts val="450"/>
                </a:spcAft>
              </a:pPr>
              <a:r>
                <a:rPr lang="it-IT" sz="1800" dirty="0">
                  <a:solidFill>
                    <a:schemeClr val="tx1">
                      <a:lumMod val="75000"/>
                      <a:lumOff val="25000"/>
                    </a:schemeClr>
                  </a:solidFill>
                </a:rPr>
                <a:t>12 mesi per il lotto 4</a:t>
              </a:r>
              <a:endParaRPr lang="it-IT" sz="1200" dirty="0">
                <a:solidFill>
                  <a:schemeClr val="tx1">
                    <a:lumMod val="75000"/>
                    <a:lumOff val="25000"/>
                  </a:schemeClr>
                </a:solidFill>
              </a:endParaRPr>
            </a:p>
          </p:txBody>
        </p:sp>
        <p:sp>
          <p:nvSpPr>
            <p:cNvPr id="18" name="CasellaDiTesto 17">
              <a:extLst>
                <a:ext uri="{FF2B5EF4-FFF2-40B4-BE49-F238E27FC236}">
                  <a16:creationId xmlns:a16="http://schemas.microsoft.com/office/drawing/2014/main" id="{D4BECAC2-0645-40D6-B10C-83E6B4308A7C}"/>
                </a:ext>
              </a:extLst>
            </p:cNvPr>
            <p:cNvSpPr txBox="1"/>
            <p:nvPr/>
          </p:nvSpPr>
          <p:spPr>
            <a:xfrm>
              <a:off x="9291680" y="3484544"/>
              <a:ext cx="502806" cy="584775"/>
            </a:xfrm>
            <a:prstGeom prst="rect">
              <a:avLst/>
            </a:prstGeom>
            <a:noFill/>
          </p:spPr>
          <p:txBody>
            <a:bodyPr wrap="square">
              <a:spAutoFit/>
            </a:bodyPr>
            <a:lstStyle/>
            <a:p>
              <a:r>
                <a:rPr lang="it-IT" sz="1200" b="1" dirty="0">
                  <a:solidFill>
                    <a:srgbClr val="313840"/>
                  </a:solidFill>
                </a:rPr>
                <a:t>Lotti</a:t>
              </a:r>
            </a:p>
            <a:p>
              <a:pPr>
                <a:spcAft>
                  <a:spcPts val="450"/>
                </a:spcAft>
              </a:pPr>
              <a:r>
                <a:rPr lang="it-IT" dirty="0">
                  <a:solidFill>
                    <a:srgbClr val="313840"/>
                  </a:solidFill>
                </a:rPr>
                <a:t>4</a:t>
              </a:r>
              <a:endParaRPr lang="it-IT" sz="1200" dirty="0">
                <a:solidFill>
                  <a:srgbClr val="313840"/>
                </a:solidFill>
              </a:endParaRPr>
            </a:p>
          </p:txBody>
        </p:sp>
        <p:sp>
          <p:nvSpPr>
            <p:cNvPr id="19" name="CasellaDiTesto 18">
              <a:extLst>
                <a:ext uri="{FF2B5EF4-FFF2-40B4-BE49-F238E27FC236}">
                  <a16:creationId xmlns:a16="http://schemas.microsoft.com/office/drawing/2014/main" id="{6CD4AB0F-C69A-47B0-B7B4-A9002D1AC72A}"/>
                </a:ext>
              </a:extLst>
            </p:cNvPr>
            <p:cNvSpPr txBox="1"/>
            <p:nvPr/>
          </p:nvSpPr>
          <p:spPr>
            <a:xfrm>
              <a:off x="7722964" y="3489439"/>
              <a:ext cx="1450282" cy="584775"/>
            </a:xfrm>
            <a:prstGeom prst="rect">
              <a:avLst/>
            </a:prstGeom>
            <a:noFill/>
          </p:spPr>
          <p:txBody>
            <a:bodyPr wrap="square">
              <a:spAutoFit/>
            </a:bodyPr>
            <a:lstStyle/>
            <a:p>
              <a:r>
                <a:rPr lang="it-IT" sz="1200" b="1" dirty="0">
                  <a:solidFill>
                    <a:srgbClr val="404040"/>
                  </a:solidFill>
                </a:rPr>
                <a:t>Attiva dal</a:t>
              </a:r>
            </a:p>
            <a:p>
              <a:pPr>
                <a:spcAft>
                  <a:spcPts val="450"/>
                </a:spcAft>
              </a:pPr>
              <a:r>
                <a:rPr lang="it-IT" dirty="0">
                  <a:solidFill>
                    <a:srgbClr val="404040"/>
                  </a:solidFill>
                </a:rPr>
                <a:t>01/06/2020</a:t>
              </a:r>
              <a:endParaRPr lang="it-IT" sz="1100" dirty="0">
                <a:solidFill>
                  <a:srgbClr val="404040"/>
                </a:solidFill>
              </a:endParaRPr>
            </a:p>
          </p:txBody>
        </p:sp>
        <p:sp>
          <p:nvSpPr>
            <p:cNvPr id="30" name="CasellaDiTesto 29">
              <a:extLst>
                <a:ext uri="{FF2B5EF4-FFF2-40B4-BE49-F238E27FC236}">
                  <a16:creationId xmlns:a16="http://schemas.microsoft.com/office/drawing/2014/main" id="{69CC6538-8930-4B5E-8783-5BED0FFC535D}"/>
                </a:ext>
              </a:extLst>
            </p:cNvPr>
            <p:cNvSpPr txBox="1"/>
            <p:nvPr/>
          </p:nvSpPr>
          <p:spPr>
            <a:xfrm>
              <a:off x="7722964" y="4154479"/>
              <a:ext cx="2376264" cy="553998"/>
            </a:xfrm>
            <a:prstGeom prst="rect">
              <a:avLst/>
            </a:prstGeom>
            <a:noFill/>
          </p:spPr>
          <p:txBody>
            <a:bodyPr wrap="square">
              <a:spAutoFit/>
            </a:bodyPr>
            <a:lstStyle/>
            <a:p>
              <a:r>
                <a:rPr lang="it-IT" sz="1200" b="1" dirty="0">
                  <a:solidFill>
                    <a:schemeClr val="tx1">
                      <a:lumMod val="75000"/>
                      <a:lumOff val="25000"/>
                    </a:schemeClr>
                  </a:solidFill>
                </a:rPr>
                <a:t>Durata della Convenzione</a:t>
              </a:r>
            </a:p>
            <a:p>
              <a:pPr>
                <a:spcAft>
                  <a:spcPts val="450"/>
                </a:spcAft>
              </a:pPr>
              <a:r>
                <a:rPr lang="it-IT" sz="1800" dirty="0">
                  <a:solidFill>
                    <a:schemeClr val="tx1">
                      <a:lumMod val="75000"/>
                      <a:lumOff val="25000"/>
                    </a:schemeClr>
                  </a:solidFill>
                </a:rPr>
                <a:t>12 mesi + 3</a:t>
              </a:r>
              <a:endParaRPr lang="it-IT" sz="1200" dirty="0">
                <a:solidFill>
                  <a:schemeClr val="tx1">
                    <a:lumMod val="75000"/>
                    <a:lumOff val="25000"/>
                  </a:schemeClr>
                </a:solidFill>
              </a:endParaRPr>
            </a:p>
          </p:txBody>
        </p:sp>
        <p:sp>
          <p:nvSpPr>
            <p:cNvPr id="32" name="CasellaDiTesto 31">
              <a:extLst>
                <a:ext uri="{FF2B5EF4-FFF2-40B4-BE49-F238E27FC236}">
                  <a16:creationId xmlns:a16="http://schemas.microsoft.com/office/drawing/2014/main" id="{05C907B6-0390-44C6-A673-C51F523ECAC7}"/>
                </a:ext>
              </a:extLst>
            </p:cNvPr>
            <p:cNvSpPr txBox="1"/>
            <p:nvPr/>
          </p:nvSpPr>
          <p:spPr>
            <a:xfrm>
              <a:off x="7722964" y="6567214"/>
              <a:ext cx="2376264" cy="525785"/>
            </a:xfrm>
            <a:prstGeom prst="rect">
              <a:avLst/>
            </a:prstGeom>
            <a:noFill/>
          </p:spPr>
          <p:txBody>
            <a:bodyPr wrap="square">
              <a:spAutoFit/>
            </a:bodyPr>
            <a:lstStyle/>
            <a:p>
              <a:pPr>
                <a:spcAft>
                  <a:spcPts val="450"/>
                </a:spcAft>
              </a:pPr>
              <a:r>
                <a:rPr lang="it-IT" sz="1200" b="1" dirty="0">
                  <a:solidFill>
                    <a:srgbClr val="404040"/>
                  </a:solidFill>
                  <a:ea typeface="ＭＳ Ｐゴシック"/>
                </a:rPr>
                <a:t>Link utili</a:t>
              </a:r>
            </a:p>
            <a:p>
              <a:pPr marL="171450" indent="-171450">
                <a:spcAft>
                  <a:spcPts val="450"/>
                </a:spcAft>
                <a:buFont typeface="Arial" panose="020B0604020202020204" pitchFamily="34" charset="0"/>
                <a:buChar char="•"/>
              </a:pPr>
              <a:r>
                <a:rPr lang="it-IT" sz="1200" dirty="0">
                  <a:solidFill>
                    <a:srgbClr val="404040"/>
                  </a:solidFill>
                  <a:ea typeface="ＭＳ Ｐゴシック"/>
                  <a:hlinkClick r:id="rId3"/>
                </a:rPr>
                <a:t>Scheda riassuntiva</a:t>
              </a:r>
              <a:endParaRPr lang="it-IT" sz="1200" dirty="0">
                <a:solidFill>
                  <a:srgbClr val="404040"/>
                </a:solidFill>
                <a:ea typeface="ＭＳ Ｐゴシック"/>
              </a:endParaRPr>
            </a:p>
          </p:txBody>
        </p:sp>
        <p:grpSp>
          <p:nvGrpSpPr>
            <p:cNvPr id="46" name="Gruppo 45">
              <a:extLst>
                <a:ext uri="{FF2B5EF4-FFF2-40B4-BE49-F238E27FC236}">
                  <a16:creationId xmlns:a16="http://schemas.microsoft.com/office/drawing/2014/main" id="{5B40962C-2E54-4C9F-B5B8-E16DDA3BD256}"/>
                </a:ext>
              </a:extLst>
            </p:cNvPr>
            <p:cNvGrpSpPr/>
            <p:nvPr/>
          </p:nvGrpSpPr>
          <p:grpSpPr>
            <a:xfrm>
              <a:off x="9727870" y="3761272"/>
              <a:ext cx="188236" cy="200846"/>
              <a:chOff x="3060700" y="4723156"/>
              <a:chExt cx="1401951" cy="1495873"/>
            </a:xfrm>
          </p:grpSpPr>
          <p:sp>
            <p:nvSpPr>
              <p:cNvPr id="48" name="Elemento grafico 41">
                <a:extLst>
                  <a:ext uri="{FF2B5EF4-FFF2-40B4-BE49-F238E27FC236}">
                    <a16:creationId xmlns:a16="http://schemas.microsoft.com/office/drawing/2014/main" id="{D55AB854-B6B2-456D-B415-7A05C0B5255D}"/>
                  </a:ext>
                </a:extLst>
              </p:cNvPr>
              <p:cNvSpPr/>
              <p:nvPr/>
            </p:nvSpPr>
            <p:spPr>
              <a:xfrm>
                <a:off x="3060700" y="4723156"/>
                <a:ext cx="1401951" cy="1495873"/>
              </a:xfrm>
              <a:custGeom>
                <a:avLst/>
                <a:gdLst>
                  <a:gd name="connsiteX0" fmla="*/ 1389682 w 1401951"/>
                  <a:gd name="connsiteY0" fmla="*/ 330258 h 1495873"/>
                  <a:gd name="connsiteX1" fmla="*/ 710470 w 1401951"/>
                  <a:gd name="connsiteY1" fmla="*/ 2191 h 1495873"/>
                  <a:gd name="connsiteX2" fmla="*/ 691482 w 1401951"/>
                  <a:gd name="connsiteY2" fmla="*/ 2191 h 1495873"/>
                  <a:gd name="connsiteX3" fmla="*/ 12270 w 1401951"/>
                  <a:gd name="connsiteY3" fmla="*/ 330258 h 1495873"/>
                  <a:gd name="connsiteX4" fmla="*/ 0 w 1401951"/>
                  <a:gd name="connsiteY4" fmla="*/ 350123 h 1495873"/>
                  <a:gd name="connsiteX5" fmla="*/ 0 w 1401951"/>
                  <a:gd name="connsiteY5" fmla="*/ 1146188 h 1495873"/>
                  <a:gd name="connsiteX6" fmla="*/ 12270 w 1401951"/>
                  <a:gd name="connsiteY6" fmla="*/ 1166054 h 1495873"/>
                  <a:gd name="connsiteX7" fmla="*/ 691482 w 1401951"/>
                  <a:gd name="connsiteY7" fmla="*/ 1493828 h 1495873"/>
                  <a:gd name="connsiteX8" fmla="*/ 701122 w 1401951"/>
                  <a:gd name="connsiteY8" fmla="*/ 1495873 h 1495873"/>
                  <a:gd name="connsiteX9" fmla="*/ 710762 w 1401951"/>
                  <a:gd name="connsiteY9" fmla="*/ 1493828 h 1495873"/>
                  <a:gd name="connsiteX10" fmla="*/ 1389682 w 1401951"/>
                  <a:gd name="connsiteY10" fmla="*/ 1165762 h 1495873"/>
                  <a:gd name="connsiteX11" fmla="*/ 1401952 w 1401951"/>
                  <a:gd name="connsiteY11" fmla="*/ 1145896 h 1495873"/>
                  <a:gd name="connsiteX12" fmla="*/ 1401952 w 1401951"/>
                  <a:gd name="connsiteY12" fmla="*/ 349831 h 1495873"/>
                  <a:gd name="connsiteX13" fmla="*/ 1389682 w 1401951"/>
                  <a:gd name="connsiteY13" fmla="*/ 330258 h 1495873"/>
                  <a:gd name="connsiteX14" fmla="*/ 701122 w 1401951"/>
                  <a:gd name="connsiteY14" fmla="*/ 46303 h 1495873"/>
                  <a:gd name="connsiteX15" fmla="*/ 1329795 w 1401951"/>
                  <a:gd name="connsiteY15" fmla="*/ 349831 h 1495873"/>
                  <a:gd name="connsiteX16" fmla="*/ 1147503 w 1401951"/>
                  <a:gd name="connsiteY16" fmla="*/ 437763 h 1495873"/>
                  <a:gd name="connsiteX17" fmla="*/ 1143705 w 1401951"/>
                  <a:gd name="connsiteY17" fmla="*/ 435426 h 1495873"/>
                  <a:gd name="connsiteX18" fmla="*/ 519415 w 1401951"/>
                  <a:gd name="connsiteY18" fmla="*/ 134236 h 1495873"/>
                  <a:gd name="connsiteX19" fmla="*/ 701122 w 1401951"/>
                  <a:gd name="connsiteY19" fmla="*/ 46303 h 1495873"/>
                  <a:gd name="connsiteX20" fmla="*/ 469752 w 1401951"/>
                  <a:gd name="connsiteY20" fmla="*/ 158775 h 1495873"/>
                  <a:gd name="connsiteX21" fmla="*/ 1097548 w 1401951"/>
                  <a:gd name="connsiteY21" fmla="*/ 461718 h 1495873"/>
                  <a:gd name="connsiteX22" fmla="*/ 969009 w 1401951"/>
                  <a:gd name="connsiteY22" fmla="*/ 523651 h 1495873"/>
                  <a:gd name="connsiteX23" fmla="*/ 341505 w 1401951"/>
                  <a:gd name="connsiteY23" fmla="*/ 221000 h 1495873"/>
                  <a:gd name="connsiteX24" fmla="*/ 469752 w 1401951"/>
                  <a:gd name="connsiteY24" fmla="*/ 158775 h 1495873"/>
                  <a:gd name="connsiteX25" fmla="*/ 1112447 w 1401951"/>
                  <a:gd name="connsiteY25" fmla="*/ 503493 h 1495873"/>
                  <a:gd name="connsiteX26" fmla="*/ 1112447 w 1401951"/>
                  <a:gd name="connsiteY26" fmla="*/ 732819 h 1495873"/>
                  <a:gd name="connsiteX27" fmla="*/ 992380 w 1401951"/>
                  <a:gd name="connsiteY27" fmla="*/ 790661 h 1495873"/>
                  <a:gd name="connsiteX28" fmla="*/ 992380 w 1401951"/>
                  <a:gd name="connsiteY28" fmla="*/ 561336 h 1495873"/>
                  <a:gd name="connsiteX29" fmla="*/ 1112447 w 1401951"/>
                  <a:gd name="connsiteY29" fmla="*/ 503493 h 1495873"/>
                  <a:gd name="connsiteX30" fmla="*/ 1358132 w 1401951"/>
                  <a:gd name="connsiteY30" fmla="*/ 1132458 h 1495873"/>
                  <a:gd name="connsiteX31" fmla="*/ 722740 w 1401951"/>
                  <a:gd name="connsiteY31" fmla="*/ 1439199 h 1495873"/>
                  <a:gd name="connsiteX32" fmla="*/ 722740 w 1401951"/>
                  <a:gd name="connsiteY32" fmla="*/ 691628 h 1495873"/>
                  <a:gd name="connsiteX33" fmla="*/ 874358 w 1401951"/>
                  <a:gd name="connsiteY33" fmla="*/ 618594 h 1495873"/>
                  <a:gd name="connsiteX34" fmla="*/ 884582 w 1401951"/>
                  <a:gd name="connsiteY34" fmla="*/ 589381 h 1495873"/>
                  <a:gd name="connsiteX35" fmla="*/ 855369 w 1401951"/>
                  <a:gd name="connsiteY35" fmla="*/ 579156 h 1495873"/>
                  <a:gd name="connsiteX36" fmla="*/ 701122 w 1401951"/>
                  <a:gd name="connsiteY36" fmla="*/ 653358 h 1495873"/>
                  <a:gd name="connsiteX37" fmla="*/ 640358 w 1401951"/>
                  <a:gd name="connsiteY37" fmla="*/ 624145 h 1495873"/>
                  <a:gd name="connsiteX38" fmla="*/ 611145 w 1401951"/>
                  <a:gd name="connsiteY38" fmla="*/ 634369 h 1495873"/>
                  <a:gd name="connsiteX39" fmla="*/ 621369 w 1401951"/>
                  <a:gd name="connsiteY39" fmla="*/ 663583 h 1495873"/>
                  <a:gd name="connsiteX40" fmla="*/ 679212 w 1401951"/>
                  <a:gd name="connsiteY40" fmla="*/ 691628 h 1495873"/>
                  <a:gd name="connsiteX41" fmla="*/ 679212 w 1401951"/>
                  <a:gd name="connsiteY41" fmla="*/ 1439199 h 1495873"/>
                  <a:gd name="connsiteX42" fmla="*/ 43820 w 1401951"/>
                  <a:gd name="connsiteY42" fmla="*/ 1132458 h 1495873"/>
                  <a:gd name="connsiteX43" fmla="*/ 43820 w 1401951"/>
                  <a:gd name="connsiteY43" fmla="*/ 384887 h 1495873"/>
                  <a:gd name="connsiteX44" fmla="*/ 527594 w 1401951"/>
                  <a:gd name="connsiteY44" fmla="*/ 618302 h 1495873"/>
                  <a:gd name="connsiteX45" fmla="*/ 537235 w 1401951"/>
                  <a:gd name="connsiteY45" fmla="*/ 620347 h 1495873"/>
                  <a:gd name="connsiteX46" fmla="*/ 557100 w 1401951"/>
                  <a:gd name="connsiteY46" fmla="*/ 608077 h 1495873"/>
                  <a:gd name="connsiteX47" fmla="*/ 546875 w 1401951"/>
                  <a:gd name="connsiteY47" fmla="*/ 578864 h 1495873"/>
                  <a:gd name="connsiteX48" fmla="*/ 72449 w 1401951"/>
                  <a:gd name="connsiteY48" fmla="*/ 349831 h 1495873"/>
                  <a:gd name="connsiteX49" fmla="*/ 290089 w 1401951"/>
                  <a:gd name="connsiteY49" fmla="*/ 244662 h 1495873"/>
                  <a:gd name="connsiteX50" fmla="*/ 948268 w 1401951"/>
                  <a:gd name="connsiteY50" fmla="*/ 562504 h 1495873"/>
                  <a:gd name="connsiteX51" fmla="*/ 948560 w 1401951"/>
                  <a:gd name="connsiteY51" fmla="*/ 562797 h 1495873"/>
                  <a:gd name="connsiteX52" fmla="*/ 948560 w 1401951"/>
                  <a:gd name="connsiteY52" fmla="*/ 825717 h 1495873"/>
                  <a:gd name="connsiteX53" fmla="*/ 958784 w 1401951"/>
                  <a:gd name="connsiteY53" fmla="*/ 844414 h 1495873"/>
                  <a:gd name="connsiteX54" fmla="*/ 970470 w 1401951"/>
                  <a:gd name="connsiteY54" fmla="*/ 847627 h 1495873"/>
                  <a:gd name="connsiteX55" fmla="*/ 980110 w 1401951"/>
                  <a:gd name="connsiteY55" fmla="*/ 845582 h 1495873"/>
                  <a:gd name="connsiteX56" fmla="*/ 1143997 w 1401951"/>
                  <a:gd name="connsiteY56" fmla="*/ 766414 h 1495873"/>
                  <a:gd name="connsiteX57" fmla="*/ 1156267 w 1401951"/>
                  <a:gd name="connsiteY57" fmla="*/ 746549 h 1495873"/>
                  <a:gd name="connsiteX58" fmla="*/ 1156267 w 1401951"/>
                  <a:gd name="connsiteY58" fmla="*/ 482167 h 1495873"/>
                  <a:gd name="connsiteX59" fmla="*/ 1358424 w 1401951"/>
                  <a:gd name="connsiteY59" fmla="*/ 384595 h 1495873"/>
                  <a:gd name="connsiteX60" fmla="*/ 1358132 w 1401951"/>
                  <a:gd name="connsiteY60" fmla="*/ 1132458 h 1495873"/>
                  <a:gd name="connsiteX61" fmla="*/ 1358132 w 1401951"/>
                  <a:gd name="connsiteY61" fmla="*/ 1132458 h 149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01951" h="1495873">
                    <a:moveTo>
                      <a:pt x="1389682" y="330258"/>
                    </a:moveTo>
                    <a:lnTo>
                      <a:pt x="710470" y="2191"/>
                    </a:lnTo>
                    <a:cubicBezTo>
                      <a:pt x="704336" y="-730"/>
                      <a:pt x="697324" y="-730"/>
                      <a:pt x="691482" y="2191"/>
                    </a:cubicBezTo>
                    <a:lnTo>
                      <a:pt x="12270" y="330258"/>
                    </a:lnTo>
                    <a:cubicBezTo>
                      <a:pt x="4674" y="334055"/>
                      <a:pt x="0" y="341651"/>
                      <a:pt x="0" y="350123"/>
                    </a:cubicBezTo>
                    <a:lnTo>
                      <a:pt x="0" y="1146188"/>
                    </a:lnTo>
                    <a:cubicBezTo>
                      <a:pt x="0" y="1154660"/>
                      <a:pt x="4674" y="1162256"/>
                      <a:pt x="12270" y="1166054"/>
                    </a:cubicBezTo>
                    <a:lnTo>
                      <a:pt x="691482" y="1493828"/>
                    </a:lnTo>
                    <a:cubicBezTo>
                      <a:pt x="694403" y="1495289"/>
                      <a:pt x="697616" y="1495873"/>
                      <a:pt x="701122" y="1495873"/>
                    </a:cubicBezTo>
                    <a:cubicBezTo>
                      <a:pt x="704336" y="1495873"/>
                      <a:pt x="707549" y="1495289"/>
                      <a:pt x="710762" y="1493828"/>
                    </a:cubicBezTo>
                    <a:lnTo>
                      <a:pt x="1389682" y="1165762"/>
                    </a:lnTo>
                    <a:cubicBezTo>
                      <a:pt x="1397278" y="1161964"/>
                      <a:pt x="1401952" y="1154368"/>
                      <a:pt x="1401952" y="1145896"/>
                    </a:cubicBezTo>
                    <a:lnTo>
                      <a:pt x="1401952" y="349831"/>
                    </a:lnTo>
                    <a:cubicBezTo>
                      <a:pt x="1401952" y="341359"/>
                      <a:pt x="1397278" y="333763"/>
                      <a:pt x="1389682" y="330258"/>
                    </a:cubicBezTo>
                    <a:close/>
                    <a:moveTo>
                      <a:pt x="701122" y="46303"/>
                    </a:moveTo>
                    <a:lnTo>
                      <a:pt x="1329795" y="349831"/>
                    </a:lnTo>
                    <a:lnTo>
                      <a:pt x="1147503" y="437763"/>
                    </a:lnTo>
                    <a:cubicBezTo>
                      <a:pt x="1146335" y="436887"/>
                      <a:pt x="1145166" y="436010"/>
                      <a:pt x="1143705" y="435426"/>
                    </a:cubicBezTo>
                    <a:lnTo>
                      <a:pt x="519415" y="134236"/>
                    </a:lnTo>
                    <a:lnTo>
                      <a:pt x="701122" y="46303"/>
                    </a:lnTo>
                    <a:close/>
                    <a:moveTo>
                      <a:pt x="469752" y="158775"/>
                    </a:moveTo>
                    <a:lnTo>
                      <a:pt x="1097548" y="461718"/>
                    </a:lnTo>
                    <a:lnTo>
                      <a:pt x="969009" y="523651"/>
                    </a:lnTo>
                    <a:lnTo>
                      <a:pt x="341505" y="221000"/>
                    </a:lnTo>
                    <a:lnTo>
                      <a:pt x="469752" y="158775"/>
                    </a:lnTo>
                    <a:close/>
                    <a:moveTo>
                      <a:pt x="1112447" y="503493"/>
                    </a:moveTo>
                    <a:lnTo>
                      <a:pt x="1112447" y="732819"/>
                    </a:lnTo>
                    <a:lnTo>
                      <a:pt x="992380" y="790661"/>
                    </a:lnTo>
                    <a:lnTo>
                      <a:pt x="992380" y="561336"/>
                    </a:lnTo>
                    <a:lnTo>
                      <a:pt x="1112447" y="503493"/>
                    </a:lnTo>
                    <a:close/>
                    <a:moveTo>
                      <a:pt x="1358132" y="1132458"/>
                    </a:moveTo>
                    <a:lnTo>
                      <a:pt x="722740" y="1439199"/>
                    </a:lnTo>
                    <a:lnTo>
                      <a:pt x="722740" y="691628"/>
                    </a:lnTo>
                    <a:lnTo>
                      <a:pt x="874358" y="618594"/>
                    </a:lnTo>
                    <a:cubicBezTo>
                      <a:pt x="885167" y="613336"/>
                      <a:pt x="889841" y="600190"/>
                      <a:pt x="884582" y="589381"/>
                    </a:cubicBezTo>
                    <a:cubicBezTo>
                      <a:pt x="879324" y="578572"/>
                      <a:pt x="866178" y="573898"/>
                      <a:pt x="855369" y="579156"/>
                    </a:cubicBezTo>
                    <a:lnTo>
                      <a:pt x="701122" y="653358"/>
                    </a:lnTo>
                    <a:lnTo>
                      <a:pt x="640358" y="624145"/>
                    </a:lnTo>
                    <a:cubicBezTo>
                      <a:pt x="629549" y="618886"/>
                      <a:pt x="616403" y="623560"/>
                      <a:pt x="611145" y="634369"/>
                    </a:cubicBezTo>
                    <a:cubicBezTo>
                      <a:pt x="605886" y="645178"/>
                      <a:pt x="610560" y="658324"/>
                      <a:pt x="621369" y="663583"/>
                    </a:cubicBezTo>
                    <a:lnTo>
                      <a:pt x="679212" y="691628"/>
                    </a:lnTo>
                    <a:lnTo>
                      <a:pt x="679212" y="1439199"/>
                    </a:lnTo>
                    <a:lnTo>
                      <a:pt x="43820" y="1132458"/>
                    </a:lnTo>
                    <a:lnTo>
                      <a:pt x="43820" y="384887"/>
                    </a:lnTo>
                    <a:lnTo>
                      <a:pt x="527594" y="618302"/>
                    </a:lnTo>
                    <a:cubicBezTo>
                      <a:pt x="530808" y="619763"/>
                      <a:pt x="534021" y="620347"/>
                      <a:pt x="537235" y="620347"/>
                    </a:cubicBezTo>
                    <a:cubicBezTo>
                      <a:pt x="545415" y="620347"/>
                      <a:pt x="553302" y="615673"/>
                      <a:pt x="557100" y="608077"/>
                    </a:cubicBezTo>
                    <a:cubicBezTo>
                      <a:pt x="562358" y="597268"/>
                      <a:pt x="557684" y="584122"/>
                      <a:pt x="546875" y="578864"/>
                    </a:cubicBezTo>
                    <a:lnTo>
                      <a:pt x="72449" y="349831"/>
                    </a:lnTo>
                    <a:lnTo>
                      <a:pt x="290089" y="244662"/>
                    </a:lnTo>
                    <a:lnTo>
                      <a:pt x="948268" y="562504"/>
                    </a:lnTo>
                    <a:cubicBezTo>
                      <a:pt x="948268" y="562504"/>
                      <a:pt x="948560" y="562797"/>
                      <a:pt x="948560" y="562797"/>
                    </a:cubicBezTo>
                    <a:lnTo>
                      <a:pt x="948560" y="825717"/>
                    </a:lnTo>
                    <a:cubicBezTo>
                      <a:pt x="948560" y="833313"/>
                      <a:pt x="952357" y="840324"/>
                      <a:pt x="958784" y="844414"/>
                    </a:cubicBezTo>
                    <a:cubicBezTo>
                      <a:pt x="962290" y="846751"/>
                      <a:pt x="966380" y="847627"/>
                      <a:pt x="970470" y="847627"/>
                    </a:cubicBezTo>
                    <a:cubicBezTo>
                      <a:pt x="973683" y="847627"/>
                      <a:pt x="976897" y="847043"/>
                      <a:pt x="980110" y="845582"/>
                    </a:cubicBezTo>
                    <a:lnTo>
                      <a:pt x="1143997" y="766414"/>
                    </a:lnTo>
                    <a:cubicBezTo>
                      <a:pt x="1151593" y="762616"/>
                      <a:pt x="1156267" y="755021"/>
                      <a:pt x="1156267" y="746549"/>
                    </a:cubicBezTo>
                    <a:lnTo>
                      <a:pt x="1156267" y="482167"/>
                    </a:lnTo>
                    <a:lnTo>
                      <a:pt x="1358424" y="384595"/>
                    </a:lnTo>
                    <a:lnTo>
                      <a:pt x="1358132" y="1132458"/>
                    </a:lnTo>
                    <a:lnTo>
                      <a:pt x="1358132" y="1132458"/>
                    </a:lnTo>
                    <a:close/>
                  </a:path>
                </a:pathLst>
              </a:custGeom>
              <a:solidFill>
                <a:srgbClr val="313840"/>
              </a:solidFill>
              <a:ln w="2917" cap="flat">
                <a:noFill/>
                <a:prstDash val="solid"/>
                <a:miter/>
              </a:ln>
            </p:spPr>
            <p:txBody>
              <a:bodyPr rtlCol="0" anchor="ctr"/>
              <a:lstStyle/>
              <a:p>
                <a:endParaRPr lang="it-IT"/>
              </a:p>
            </p:txBody>
          </p:sp>
          <p:sp>
            <p:nvSpPr>
              <p:cNvPr id="49" name="Elemento grafico 41">
                <a:extLst>
                  <a:ext uri="{FF2B5EF4-FFF2-40B4-BE49-F238E27FC236}">
                    <a16:creationId xmlns:a16="http://schemas.microsoft.com/office/drawing/2014/main" id="{D55AB854-B6B2-456D-B415-7A05C0B5255D}"/>
                  </a:ext>
                </a:extLst>
              </p:cNvPr>
              <p:cNvSpPr/>
              <p:nvPr/>
            </p:nvSpPr>
            <p:spPr>
              <a:xfrm>
                <a:off x="3154355" y="5720237"/>
                <a:ext cx="143495" cy="91849"/>
              </a:xfrm>
              <a:custGeom>
                <a:avLst/>
                <a:gdLst>
                  <a:gd name="connsiteX0" fmla="*/ 130995 w 143495"/>
                  <a:gd name="connsiteY0" fmla="*/ 50366 h 91849"/>
                  <a:gd name="connsiteX1" fmla="*/ 31378 w 143495"/>
                  <a:gd name="connsiteY1" fmla="*/ 2164 h 91849"/>
                  <a:gd name="connsiteX2" fmla="*/ 2164 w 143495"/>
                  <a:gd name="connsiteY2" fmla="*/ 12389 h 91849"/>
                  <a:gd name="connsiteX3" fmla="*/ 12389 w 143495"/>
                  <a:gd name="connsiteY3" fmla="*/ 41602 h 91849"/>
                  <a:gd name="connsiteX4" fmla="*/ 112007 w 143495"/>
                  <a:gd name="connsiteY4" fmla="*/ 89805 h 91849"/>
                  <a:gd name="connsiteX5" fmla="*/ 121647 w 143495"/>
                  <a:gd name="connsiteY5" fmla="*/ 91850 h 91849"/>
                  <a:gd name="connsiteX6" fmla="*/ 141512 w 143495"/>
                  <a:gd name="connsiteY6" fmla="*/ 79580 h 91849"/>
                  <a:gd name="connsiteX7" fmla="*/ 130995 w 143495"/>
                  <a:gd name="connsiteY7" fmla="*/ 50366 h 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495" h="91849">
                    <a:moveTo>
                      <a:pt x="130995" y="50366"/>
                    </a:moveTo>
                    <a:lnTo>
                      <a:pt x="31378" y="2164"/>
                    </a:lnTo>
                    <a:cubicBezTo>
                      <a:pt x="20569" y="-3094"/>
                      <a:pt x="7423" y="1580"/>
                      <a:pt x="2164" y="12389"/>
                    </a:cubicBezTo>
                    <a:cubicBezTo>
                      <a:pt x="-3094" y="23198"/>
                      <a:pt x="1580" y="36344"/>
                      <a:pt x="12389" y="41602"/>
                    </a:cubicBezTo>
                    <a:lnTo>
                      <a:pt x="112007" y="89805"/>
                    </a:lnTo>
                    <a:cubicBezTo>
                      <a:pt x="115220" y="91265"/>
                      <a:pt x="118434" y="91850"/>
                      <a:pt x="121647" y="91850"/>
                    </a:cubicBezTo>
                    <a:cubicBezTo>
                      <a:pt x="129827" y="91850"/>
                      <a:pt x="137715" y="87175"/>
                      <a:pt x="141512" y="79580"/>
                    </a:cubicBezTo>
                    <a:cubicBezTo>
                      <a:pt x="146479" y="68771"/>
                      <a:pt x="141804" y="55625"/>
                      <a:pt x="130995" y="50366"/>
                    </a:cubicBezTo>
                    <a:close/>
                  </a:path>
                </a:pathLst>
              </a:custGeom>
              <a:solidFill>
                <a:srgbClr val="313840"/>
              </a:solidFill>
              <a:ln w="2917" cap="flat">
                <a:noFill/>
                <a:prstDash val="solid"/>
                <a:miter/>
              </a:ln>
            </p:spPr>
            <p:txBody>
              <a:bodyPr rtlCol="0" anchor="ctr"/>
              <a:lstStyle/>
              <a:p>
                <a:endParaRPr lang="it-IT"/>
              </a:p>
            </p:txBody>
          </p:sp>
          <p:sp>
            <p:nvSpPr>
              <p:cNvPr id="50" name="Elemento grafico 41">
                <a:extLst>
                  <a:ext uri="{FF2B5EF4-FFF2-40B4-BE49-F238E27FC236}">
                    <a16:creationId xmlns:a16="http://schemas.microsoft.com/office/drawing/2014/main" id="{D55AB854-B6B2-456D-B415-7A05C0B5255D}"/>
                  </a:ext>
                </a:extLst>
              </p:cNvPr>
              <p:cNvSpPr/>
              <p:nvPr/>
            </p:nvSpPr>
            <p:spPr>
              <a:xfrm>
                <a:off x="3154355" y="5616237"/>
                <a:ext cx="235225" cy="135961"/>
              </a:xfrm>
              <a:custGeom>
                <a:avLst/>
                <a:gdLst>
                  <a:gd name="connsiteX0" fmla="*/ 222726 w 235225"/>
                  <a:gd name="connsiteY0" fmla="*/ 94479 h 135961"/>
                  <a:gd name="connsiteX1" fmla="*/ 31378 w 235225"/>
                  <a:gd name="connsiteY1" fmla="*/ 2164 h 135961"/>
                  <a:gd name="connsiteX2" fmla="*/ 2164 w 235225"/>
                  <a:gd name="connsiteY2" fmla="*/ 12389 h 135961"/>
                  <a:gd name="connsiteX3" fmla="*/ 12389 w 235225"/>
                  <a:gd name="connsiteY3" fmla="*/ 41602 h 135961"/>
                  <a:gd name="connsiteX4" fmla="*/ 203737 w 235225"/>
                  <a:gd name="connsiteY4" fmla="*/ 133917 h 135961"/>
                  <a:gd name="connsiteX5" fmla="*/ 213377 w 235225"/>
                  <a:gd name="connsiteY5" fmla="*/ 135962 h 135961"/>
                  <a:gd name="connsiteX6" fmla="*/ 233242 w 235225"/>
                  <a:gd name="connsiteY6" fmla="*/ 123692 h 135961"/>
                  <a:gd name="connsiteX7" fmla="*/ 222726 w 235225"/>
                  <a:gd name="connsiteY7" fmla="*/ 94479 h 13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225" h="135961">
                    <a:moveTo>
                      <a:pt x="222726" y="94479"/>
                    </a:moveTo>
                    <a:lnTo>
                      <a:pt x="31378" y="2164"/>
                    </a:lnTo>
                    <a:cubicBezTo>
                      <a:pt x="20569" y="-3094"/>
                      <a:pt x="7423" y="1580"/>
                      <a:pt x="2164" y="12389"/>
                    </a:cubicBezTo>
                    <a:cubicBezTo>
                      <a:pt x="-3094" y="23198"/>
                      <a:pt x="1580" y="36344"/>
                      <a:pt x="12389" y="41602"/>
                    </a:cubicBezTo>
                    <a:lnTo>
                      <a:pt x="203737" y="133917"/>
                    </a:lnTo>
                    <a:cubicBezTo>
                      <a:pt x="206950" y="135377"/>
                      <a:pt x="210164" y="135962"/>
                      <a:pt x="213377" y="135962"/>
                    </a:cubicBezTo>
                    <a:cubicBezTo>
                      <a:pt x="221557" y="135962"/>
                      <a:pt x="229445" y="131288"/>
                      <a:pt x="233242" y="123692"/>
                    </a:cubicBezTo>
                    <a:cubicBezTo>
                      <a:pt x="238209" y="112883"/>
                      <a:pt x="233535" y="99737"/>
                      <a:pt x="222726" y="94479"/>
                    </a:cubicBezTo>
                    <a:close/>
                  </a:path>
                </a:pathLst>
              </a:custGeom>
              <a:solidFill>
                <a:srgbClr val="313840"/>
              </a:solidFill>
              <a:ln w="2917" cap="flat">
                <a:noFill/>
                <a:prstDash val="solid"/>
                <a:miter/>
              </a:ln>
            </p:spPr>
            <p:txBody>
              <a:bodyPr rtlCol="0" anchor="ctr"/>
              <a:lstStyle/>
              <a:p>
                <a:endParaRPr lang="it-IT"/>
              </a:p>
            </p:txBody>
          </p:sp>
        </p:grpSp>
        <p:sp>
          <p:nvSpPr>
            <p:cNvPr id="36" name="CasellaDiTesto 35">
              <a:extLst>
                <a:ext uri="{FF2B5EF4-FFF2-40B4-BE49-F238E27FC236}">
                  <a16:creationId xmlns:a16="http://schemas.microsoft.com/office/drawing/2014/main" id="{0B7D4BB7-6FBE-480D-ABCA-1CE996D71DDC}"/>
                </a:ext>
              </a:extLst>
            </p:cNvPr>
            <p:cNvSpPr txBox="1"/>
            <p:nvPr/>
          </p:nvSpPr>
          <p:spPr>
            <a:xfrm>
              <a:off x="8266949" y="2734419"/>
              <a:ext cx="1985231" cy="600164"/>
            </a:xfrm>
            <a:prstGeom prst="rect">
              <a:avLst/>
            </a:prstGeom>
            <a:noFill/>
          </p:spPr>
          <p:txBody>
            <a:bodyPr wrap="square">
              <a:spAutoFit/>
            </a:bodyPr>
            <a:lstStyle/>
            <a:p>
              <a:pPr algn="l"/>
              <a:r>
                <a:rPr lang="it-IT" sz="1100" dirty="0">
                  <a:solidFill>
                    <a:srgbClr val="313840"/>
                  </a:solidFill>
                  <a:latin typeface="+mj-lt"/>
                </a:rPr>
                <a:t>Informatica, Elettronica, Telecomunicazioni e macchine per l'ufficio</a:t>
              </a:r>
            </a:p>
          </p:txBody>
        </p:sp>
        <p:pic>
          <p:nvPicPr>
            <p:cNvPr id="39" name="Elemento grafico 5">
              <a:extLst>
                <a:ext uri="{FF2B5EF4-FFF2-40B4-BE49-F238E27FC236}">
                  <a16:creationId xmlns:a16="http://schemas.microsoft.com/office/drawing/2014/main" id="{53C85FCD-E78C-4EE6-A9BA-69E69F949F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04779" y="2816067"/>
              <a:ext cx="462170" cy="462170"/>
            </a:xfrm>
            <a:prstGeom prst="rect">
              <a:avLst/>
            </a:prstGeom>
          </p:spPr>
        </p:pic>
        <p:sp>
          <p:nvSpPr>
            <p:cNvPr id="40" name="CasellaDiTesto 39">
              <a:extLst>
                <a:ext uri="{FF2B5EF4-FFF2-40B4-BE49-F238E27FC236}">
                  <a16:creationId xmlns:a16="http://schemas.microsoft.com/office/drawing/2014/main" id="{C6BF1491-F2C2-4EA8-9818-DBEA7D41BD8D}"/>
                </a:ext>
              </a:extLst>
            </p:cNvPr>
            <p:cNvSpPr txBox="1"/>
            <p:nvPr/>
          </p:nvSpPr>
          <p:spPr>
            <a:xfrm>
              <a:off x="7722964" y="5991150"/>
              <a:ext cx="2376264" cy="525785"/>
            </a:xfrm>
            <a:prstGeom prst="rect">
              <a:avLst/>
            </a:prstGeom>
            <a:noFill/>
          </p:spPr>
          <p:txBody>
            <a:bodyPr wrap="square">
              <a:spAutoFit/>
            </a:bodyPr>
            <a:lstStyle/>
            <a:p>
              <a:pPr>
                <a:spcAft>
                  <a:spcPts val="450"/>
                </a:spcAft>
              </a:pPr>
              <a:r>
                <a:rPr lang="it-IT" sz="1200" b="1" dirty="0">
                  <a:solidFill>
                    <a:schemeClr val="tx1">
                      <a:lumMod val="75000"/>
                      <a:lumOff val="25000"/>
                    </a:schemeClr>
                  </a:solidFill>
                </a:rPr>
                <a:t>Modalità di acquisto</a:t>
              </a:r>
            </a:p>
            <a:p>
              <a:pPr>
                <a:spcAft>
                  <a:spcPts val="450"/>
                </a:spcAft>
              </a:pPr>
              <a:r>
                <a:rPr lang="it-IT" sz="1200" dirty="0">
                  <a:solidFill>
                    <a:schemeClr val="tx1">
                      <a:lumMod val="75000"/>
                      <a:lumOff val="25000"/>
                    </a:schemeClr>
                  </a:solidFill>
                </a:rPr>
                <a:t>Ordine diretto</a:t>
              </a:r>
            </a:p>
          </p:txBody>
        </p:sp>
      </p:grpSp>
      <p:grpSp>
        <p:nvGrpSpPr>
          <p:cNvPr id="60" name="Gruppo 59">
            <a:extLst>
              <a:ext uri="{FF2B5EF4-FFF2-40B4-BE49-F238E27FC236}">
                <a16:creationId xmlns:a16="http://schemas.microsoft.com/office/drawing/2014/main" id="{9988D585-37C8-4E8E-868D-8EA1789C78EF}"/>
              </a:ext>
            </a:extLst>
          </p:cNvPr>
          <p:cNvGrpSpPr/>
          <p:nvPr/>
        </p:nvGrpSpPr>
        <p:grpSpPr>
          <a:xfrm>
            <a:off x="9185145" y="819399"/>
            <a:ext cx="1187164" cy="246221"/>
            <a:chOff x="8963365" y="939299"/>
            <a:chExt cx="1187164" cy="246221"/>
          </a:xfrm>
        </p:grpSpPr>
        <p:sp>
          <p:nvSpPr>
            <p:cNvPr id="63" name="Rettangolo con angoli arrotondati 40">
              <a:extLst>
                <a:ext uri="{FF2B5EF4-FFF2-40B4-BE49-F238E27FC236}">
                  <a16:creationId xmlns:a16="http://schemas.microsoft.com/office/drawing/2014/main" id="{442124B1-1695-4107-8E77-2010D56F65A2}"/>
                </a:ext>
              </a:extLst>
            </p:cNvPr>
            <p:cNvSpPr/>
            <p:nvPr/>
          </p:nvSpPr>
          <p:spPr>
            <a:xfrm>
              <a:off x="8964803" y="956523"/>
              <a:ext cx="1185726" cy="223917"/>
            </a:xfrm>
            <a:prstGeom prst="roundRect">
              <a:avLst>
                <a:gd name="adj" fmla="val 27051"/>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000" b="1" dirty="0">
                <a:highlight>
                  <a:srgbClr val="956B9C"/>
                </a:highlight>
              </a:endParaRPr>
            </a:p>
          </p:txBody>
        </p:sp>
        <p:grpSp>
          <p:nvGrpSpPr>
            <p:cNvPr id="64" name="Gruppo 63">
              <a:extLst>
                <a:ext uri="{FF2B5EF4-FFF2-40B4-BE49-F238E27FC236}">
                  <a16:creationId xmlns:a16="http://schemas.microsoft.com/office/drawing/2014/main" id="{340C0EE2-B45D-40BB-B6E5-B72257F03EB0}"/>
                </a:ext>
              </a:extLst>
            </p:cNvPr>
            <p:cNvGrpSpPr/>
            <p:nvPr/>
          </p:nvGrpSpPr>
          <p:grpSpPr>
            <a:xfrm>
              <a:off x="8963365" y="939299"/>
              <a:ext cx="1147699" cy="246221"/>
              <a:chOff x="9019760" y="985639"/>
              <a:chExt cx="1147699" cy="246221"/>
            </a:xfrm>
          </p:grpSpPr>
          <p:sp>
            <p:nvSpPr>
              <p:cNvPr id="65" name="CasellaDiTesto 64">
                <a:hlinkClick r:id="rId6"/>
                <a:extLst>
                  <a:ext uri="{FF2B5EF4-FFF2-40B4-BE49-F238E27FC236}">
                    <a16:creationId xmlns:a16="http://schemas.microsoft.com/office/drawing/2014/main" id="{0460D370-9671-47B4-959E-D88708BEDF63}"/>
                  </a:ext>
                </a:extLst>
              </p:cNvPr>
              <p:cNvSpPr txBox="1"/>
              <p:nvPr/>
            </p:nvSpPr>
            <p:spPr>
              <a:xfrm>
                <a:off x="9019760" y="985639"/>
                <a:ext cx="1147699" cy="246221"/>
              </a:xfrm>
              <a:prstGeom prst="rect">
                <a:avLst/>
              </a:prstGeom>
              <a:noFill/>
            </p:spPr>
            <p:txBody>
              <a:bodyPr wrap="square">
                <a:spAutoFit/>
              </a:bodyPr>
              <a:lstStyle/>
              <a:p>
                <a:pPr>
                  <a:spcAft>
                    <a:spcPts val="450"/>
                  </a:spcAft>
                </a:pPr>
                <a:r>
                  <a:rPr lang="it-IT" sz="1000" b="1" dirty="0">
                    <a:solidFill>
                      <a:srgbClr val="8ADB53"/>
                    </a:solidFill>
                  </a:rPr>
                  <a:t>ACQUISTI VERDI</a:t>
                </a:r>
              </a:p>
            </p:txBody>
          </p:sp>
          <p:grpSp>
            <p:nvGrpSpPr>
              <p:cNvPr id="66" name="Elemento grafico 54">
                <a:extLst>
                  <a:ext uri="{FF2B5EF4-FFF2-40B4-BE49-F238E27FC236}">
                    <a16:creationId xmlns:a16="http://schemas.microsoft.com/office/drawing/2014/main" id="{F951566E-ADC2-4726-B2E0-6A252A6D467D}"/>
                  </a:ext>
                </a:extLst>
              </p:cNvPr>
              <p:cNvGrpSpPr/>
              <p:nvPr/>
            </p:nvGrpSpPr>
            <p:grpSpPr>
              <a:xfrm>
                <a:off x="10012935" y="1061795"/>
                <a:ext cx="107228" cy="107228"/>
                <a:chOff x="5020713" y="3716970"/>
                <a:chExt cx="293923" cy="293923"/>
              </a:xfrm>
            </p:grpSpPr>
            <p:sp>
              <p:nvSpPr>
                <p:cNvPr id="67" name="Figura a mano libera: forma 44">
                  <a:extLst>
                    <a:ext uri="{FF2B5EF4-FFF2-40B4-BE49-F238E27FC236}">
                      <a16:creationId xmlns:a16="http://schemas.microsoft.com/office/drawing/2014/main" id="{26ACE5ED-E9C5-4A16-9D54-2C601058112B}"/>
                    </a:ext>
                  </a:extLst>
                </p:cNvPr>
                <p:cNvSpPr/>
                <p:nvPr/>
              </p:nvSpPr>
              <p:spPr>
                <a:xfrm>
                  <a:off x="5020713" y="3716970"/>
                  <a:ext cx="293923" cy="293923"/>
                </a:xfrm>
                <a:custGeom>
                  <a:avLst/>
                  <a:gdLst>
                    <a:gd name="connsiteX0" fmla="*/ 3969 w 293923"/>
                    <a:gd name="connsiteY0" fmla="*/ 289955 h 293923"/>
                    <a:gd name="connsiteX1" fmla="*/ 229480 w 293923"/>
                    <a:gd name="connsiteY1" fmla="*/ 229480 h 293923"/>
                    <a:gd name="connsiteX2" fmla="*/ 289955 w 293923"/>
                    <a:gd name="connsiteY2" fmla="*/ 3969 h 293923"/>
                    <a:gd name="connsiteX3" fmla="*/ 64444 w 293923"/>
                    <a:gd name="connsiteY3" fmla="*/ 64444 h 293923"/>
                    <a:gd name="connsiteX4" fmla="*/ 3969 w 293923"/>
                    <a:gd name="connsiteY4" fmla="*/ 289955 h 293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923" h="293923">
                      <a:moveTo>
                        <a:pt x="3969" y="289955"/>
                      </a:moveTo>
                      <a:cubicBezTo>
                        <a:pt x="3969" y="289955"/>
                        <a:pt x="141875" y="317084"/>
                        <a:pt x="229480" y="229480"/>
                      </a:cubicBezTo>
                      <a:cubicBezTo>
                        <a:pt x="317084" y="141875"/>
                        <a:pt x="289955" y="3969"/>
                        <a:pt x="289955" y="3969"/>
                      </a:cubicBezTo>
                      <a:cubicBezTo>
                        <a:pt x="289955" y="3969"/>
                        <a:pt x="152048" y="-23161"/>
                        <a:pt x="64444" y="64444"/>
                      </a:cubicBezTo>
                      <a:cubicBezTo>
                        <a:pt x="-23161" y="152048"/>
                        <a:pt x="3969" y="289955"/>
                        <a:pt x="3969" y="289955"/>
                      </a:cubicBezTo>
                      <a:close/>
                    </a:path>
                  </a:pathLst>
                </a:custGeom>
                <a:solidFill>
                  <a:srgbClr val="C3EA21"/>
                </a:solidFill>
                <a:ln w="5495" cap="flat">
                  <a:noFill/>
                  <a:prstDash val="solid"/>
                  <a:miter/>
                </a:ln>
              </p:spPr>
              <p:txBody>
                <a:bodyPr rtlCol="0" anchor="ctr"/>
                <a:lstStyle/>
                <a:p>
                  <a:endParaRPr lang="it-IT" b="1"/>
                </a:p>
              </p:txBody>
            </p:sp>
            <p:sp>
              <p:nvSpPr>
                <p:cNvPr id="68" name="Figura a mano libera: forma 45">
                  <a:extLst>
                    <a:ext uri="{FF2B5EF4-FFF2-40B4-BE49-F238E27FC236}">
                      <a16:creationId xmlns:a16="http://schemas.microsoft.com/office/drawing/2014/main" id="{B72740B2-0FCF-4FF4-BF5B-6E6371D2B4F6}"/>
                    </a:ext>
                  </a:extLst>
                </p:cNvPr>
                <p:cNvSpPr/>
                <p:nvPr/>
              </p:nvSpPr>
              <p:spPr>
                <a:xfrm>
                  <a:off x="5024679" y="3720931"/>
                  <a:ext cx="289954" cy="289954"/>
                </a:xfrm>
                <a:custGeom>
                  <a:avLst/>
                  <a:gdLst>
                    <a:gd name="connsiteX0" fmla="*/ 0 w 289954"/>
                    <a:gd name="connsiteY0" fmla="*/ 285986 h 289954"/>
                    <a:gd name="connsiteX1" fmla="*/ 225511 w 289954"/>
                    <a:gd name="connsiteY1" fmla="*/ 225511 h 289954"/>
                    <a:gd name="connsiteX2" fmla="*/ 285986 w 289954"/>
                    <a:gd name="connsiteY2" fmla="*/ 0 h 289954"/>
                    <a:gd name="connsiteX3" fmla="*/ 0 w 289954"/>
                    <a:gd name="connsiteY3" fmla="*/ 285986 h 289954"/>
                  </a:gdLst>
                  <a:ahLst/>
                  <a:cxnLst>
                    <a:cxn ang="0">
                      <a:pos x="connsiteX0" y="connsiteY0"/>
                    </a:cxn>
                    <a:cxn ang="0">
                      <a:pos x="connsiteX1" y="connsiteY1"/>
                    </a:cxn>
                    <a:cxn ang="0">
                      <a:pos x="connsiteX2" y="connsiteY2"/>
                    </a:cxn>
                    <a:cxn ang="0">
                      <a:pos x="connsiteX3" y="connsiteY3"/>
                    </a:cxn>
                  </a:cxnLst>
                  <a:rect l="l" t="t" r="r" b="b"/>
                  <a:pathLst>
                    <a:path w="289954" h="289954">
                      <a:moveTo>
                        <a:pt x="0" y="285986"/>
                      </a:moveTo>
                      <a:cubicBezTo>
                        <a:pt x="0" y="285986"/>
                        <a:pt x="137906" y="313115"/>
                        <a:pt x="225511" y="225511"/>
                      </a:cubicBezTo>
                      <a:cubicBezTo>
                        <a:pt x="313115" y="137906"/>
                        <a:pt x="285986" y="0"/>
                        <a:pt x="285986" y="0"/>
                      </a:cubicBezTo>
                      <a:lnTo>
                        <a:pt x="0" y="285986"/>
                      </a:lnTo>
                      <a:close/>
                    </a:path>
                  </a:pathLst>
                </a:custGeom>
                <a:solidFill>
                  <a:srgbClr val="8ADB53"/>
                </a:solidFill>
                <a:ln w="5495" cap="flat">
                  <a:noFill/>
                  <a:prstDash val="solid"/>
                  <a:miter/>
                </a:ln>
              </p:spPr>
              <p:txBody>
                <a:bodyPr rtlCol="0" anchor="ctr"/>
                <a:lstStyle/>
                <a:p>
                  <a:endParaRPr lang="it-IT" b="1"/>
                </a:p>
              </p:txBody>
            </p:sp>
          </p:grpSp>
        </p:grpSp>
      </p:grpSp>
      <p:sp>
        <p:nvSpPr>
          <p:cNvPr id="69" name="Rettangolo con angoli arrotondati 2">
            <a:hlinkClick r:id="rId7"/>
            <a:extLst>
              <a:ext uri="{FF2B5EF4-FFF2-40B4-BE49-F238E27FC236}">
                <a16:creationId xmlns:a16="http://schemas.microsoft.com/office/drawing/2014/main" id="{0C82BFFC-D2CD-477C-8075-0F84ED2312C4}"/>
              </a:ext>
            </a:extLst>
          </p:cNvPr>
          <p:cNvSpPr/>
          <p:nvPr/>
        </p:nvSpPr>
        <p:spPr>
          <a:xfrm>
            <a:off x="7596000" y="828000"/>
            <a:ext cx="1570648" cy="223917"/>
          </a:xfrm>
          <a:prstGeom prst="roundRect">
            <a:avLst>
              <a:gd name="adj" fmla="val 27051"/>
            </a:avLst>
          </a:prstGeom>
          <a:solidFill>
            <a:srgbClr val="AAB9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000" b="1" dirty="0">
                <a:solidFill>
                  <a:schemeClr val="bg1"/>
                </a:solidFill>
              </a:rPr>
              <a:t>CONVENZIONI</a:t>
            </a:r>
            <a:endParaRPr lang="it-IT" sz="1000" b="1" dirty="0">
              <a:highlight>
                <a:srgbClr val="956B9C"/>
              </a:highlight>
            </a:endParaRPr>
          </a:p>
        </p:txBody>
      </p:sp>
    </p:spTree>
    <p:extLst>
      <p:ext uri="{BB962C8B-B14F-4D97-AF65-F5344CB8AC3E}">
        <p14:creationId xmlns:p14="http://schemas.microsoft.com/office/powerpoint/2010/main" val="4180866147"/>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36AB56A7-1C4D-43E1-8033-912385B285DA}"/>
              </a:ext>
            </a:extLst>
          </p:cNvPr>
          <p:cNvSpPr>
            <a:spLocks noGrp="1"/>
          </p:cNvSpPr>
          <p:nvPr>
            <p:ph type="title"/>
          </p:nvPr>
        </p:nvSpPr>
        <p:spPr>
          <a:xfrm>
            <a:off x="4482604" y="7005826"/>
            <a:ext cx="5805347" cy="401167"/>
          </a:xfrm>
        </p:spPr>
        <p:txBody>
          <a:bodyPr anchor="t"/>
          <a:lstStyle/>
          <a:p>
            <a:r>
              <a:rPr lang="it-IT" dirty="0"/>
              <a:t>Personal Computer portatili e Tablet 4 (2/2)</a:t>
            </a:r>
          </a:p>
        </p:txBody>
      </p:sp>
      <p:sp>
        <p:nvSpPr>
          <p:cNvPr id="8" name="CasellaDiTesto 7">
            <a:extLst>
              <a:ext uri="{FF2B5EF4-FFF2-40B4-BE49-F238E27FC236}">
                <a16:creationId xmlns:a16="http://schemas.microsoft.com/office/drawing/2014/main" id="{1AE2C511-57C5-4E83-A1DF-017A6043859B}"/>
              </a:ext>
            </a:extLst>
          </p:cNvPr>
          <p:cNvSpPr txBox="1"/>
          <p:nvPr/>
        </p:nvSpPr>
        <p:spPr>
          <a:xfrm>
            <a:off x="494606" y="900311"/>
            <a:ext cx="502806" cy="584775"/>
          </a:xfrm>
          <a:prstGeom prst="rect">
            <a:avLst/>
          </a:prstGeom>
          <a:noFill/>
        </p:spPr>
        <p:txBody>
          <a:bodyPr wrap="square">
            <a:spAutoFit/>
          </a:bodyPr>
          <a:lstStyle/>
          <a:p>
            <a:r>
              <a:rPr lang="it-IT" sz="1200" b="1" dirty="0">
                <a:solidFill>
                  <a:srgbClr val="313840"/>
                </a:solidFill>
              </a:rPr>
              <a:t>Lotti</a:t>
            </a:r>
          </a:p>
          <a:p>
            <a:pPr algn="ctr">
              <a:spcAft>
                <a:spcPts val="450"/>
              </a:spcAft>
            </a:pPr>
            <a:r>
              <a:rPr lang="it-IT" dirty="0">
                <a:solidFill>
                  <a:srgbClr val="313840"/>
                </a:solidFill>
              </a:rPr>
              <a:t>4</a:t>
            </a:r>
            <a:endParaRPr lang="it-IT" sz="1200" dirty="0">
              <a:solidFill>
                <a:srgbClr val="313840"/>
              </a:solidFill>
            </a:endParaRPr>
          </a:p>
        </p:txBody>
      </p:sp>
      <p:grpSp>
        <p:nvGrpSpPr>
          <p:cNvPr id="44" name="Gruppo 43">
            <a:extLst>
              <a:ext uri="{FF2B5EF4-FFF2-40B4-BE49-F238E27FC236}">
                <a16:creationId xmlns:a16="http://schemas.microsoft.com/office/drawing/2014/main" id="{088B57FC-8439-4592-A902-6E43319EB00B}"/>
              </a:ext>
            </a:extLst>
          </p:cNvPr>
          <p:cNvGrpSpPr/>
          <p:nvPr/>
        </p:nvGrpSpPr>
        <p:grpSpPr>
          <a:xfrm>
            <a:off x="10457552" y="0"/>
            <a:ext cx="74693" cy="7567588"/>
            <a:chOff x="10457552" y="0"/>
            <a:chExt cx="74693" cy="7567588"/>
          </a:xfrm>
          <a:solidFill>
            <a:srgbClr val="AAB964"/>
          </a:solidFill>
        </p:grpSpPr>
        <p:sp>
          <p:nvSpPr>
            <p:cNvPr id="45" name="Rettangolo 44">
              <a:extLst>
                <a:ext uri="{FF2B5EF4-FFF2-40B4-BE49-F238E27FC236}">
                  <a16:creationId xmlns:a16="http://schemas.microsoft.com/office/drawing/2014/main" id="{80D9CB12-EBB9-4560-A18F-A54D6A9CC1D0}"/>
                </a:ext>
              </a:extLst>
            </p:cNvPr>
            <p:cNvSpPr/>
            <p:nvPr/>
          </p:nvSpPr>
          <p:spPr>
            <a:xfrm>
              <a:off x="10457552" y="0"/>
              <a:ext cx="74693" cy="52927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6" name="Rettangolo 45">
              <a:extLst>
                <a:ext uri="{FF2B5EF4-FFF2-40B4-BE49-F238E27FC236}">
                  <a16:creationId xmlns:a16="http://schemas.microsoft.com/office/drawing/2014/main" id="{B3E838E0-1420-4757-B357-AB86137B9FE2}"/>
                </a:ext>
              </a:extLst>
            </p:cNvPr>
            <p:cNvSpPr/>
            <p:nvPr/>
          </p:nvSpPr>
          <p:spPr>
            <a:xfrm>
              <a:off x="10457552" y="7296323"/>
              <a:ext cx="74693" cy="27126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aphicFrame>
        <p:nvGraphicFramePr>
          <p:cNvPr id="62" name="Tabella 61">
            <a:extLst>
              <a:ext uri="{FF2B5EF4-FFF2-40B4-BE49-F238E27FC236}">
                <a16:creationId xmlns:a16="http://schemas.microsoft.com/office/drawing/2014/main" id="{7F6A6757-11AB-46E6-A301-6E698D345442}"/>
              </a:ext>
            </a:extLst>
          </p:cNvPr>
          <p:cNvGraphicFramePr>
            <a:graphicFrameLocks noGrp="1"/>
          </p:cNvGraphicFramePr>
          <p:nvPr>
            <p:extLst/>
          </p:nvPr>
        </p:nvGraphicFramePr>
        <p:xfrm>
          <a:off x="450157" y="1620000"/>
          <a:ext cx="9830794" cy="1730760"/>
        </p:xfrm>
        <a:graphic>
          <a:graphicData uri="http://schemas.openxmlformats.org/drawingml/2006/table">
            <a:tbl>
              <a:tblPr bandRow="1">
                <a:tableStyleId>{2D5ABB26-0587-4C30-8999-92F81FD0307C}</a:tableStyleId>
              </a:tblPr>
              <a:tblGrid>
                <a:gridCol w="576063">
                  <a:extLst>
                    <a:ext uri="{9D8B030D-6E8A-4147-A177-3AD203B41FA5}">
                      <a16:colId xmlns:a16="http://schemas.microsoft.com/office/drawing/2014/main" val="20000"/>
                    </a:ext>
                  </a:extLst>
                </a:gridCol>
                <a:gridCol w="3960440">
                  <a:extLst>
                    <a:ext uri="{9D8B030D-6E8A-4147-A177-3AD203B41FA5}">
                      <a16:colId xmlns:a16="http://schemas.microsoft.com/office/drawing/2014/main" val="20001"/>
                    </a:ext>
                  </a:extLst>
                </a:gridCol>
                <a:gridCol w="988833">
                  <a:extLst>
                    <a:ext uri="{9D8B030D-6E8A-4147-A177-3AD203B41FA5}">
                      <a16:colId xmlns:a16="http://schemas.microsoft.com/office/drawing/2014/main" val="20002"/>
                    </a:ext>
                  </a:extLst>
                </a:gridCol>
                <a:gridCol w="932849">
                  <a:extLst>
                    <a:ext uri="{9D8B030D-6E8A-4147-A177-3AD203B41FA5}">
                      <a16:colId xmlns:a16="http://schemas.microsoft.com/office/drawing/2014/main" val="20003"/>
                    </a:ext>
                  </a:extLst>
                </a:gridCol>
                <a:gridCol w="670606">
                  <a:extLst>
                    <a:ext uri="{9D8B030D-6E8A-4147-A177-3AD203B41FA5}">
                      <a16:colId xmlns:a16="http://schemas.microsoft.com/office/drawing/2014/main" val="2670798473"/>
                    </a:ext>
                  </a:extLst>
                </a:gridCol>
                <a:gridCol w="2702003">
                  <a:extLst>
                    <a:ext uri="{9D8B030D-6E8A-4147-A177-3AD203B41FA5}">
                      <a16:colId xmlns:a16="http://schemas.microsoft.com/office/drawing/2014/main" val="20004"/>
                    </a:ext>
                  </a:extLst>
                </a:gridCol>
              </a:tblGrid>
              <a:tr h="158528">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Lotto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Descrizione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Attivazione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Scadenza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it-IT" sz="1100" b="1" noProof="0" dirty="0">
                          <a:solidFill>
                            <a:srgbClr val="404040"/>
                          </a:solidFill>
                          <a:latin typeface="+mn-lt"/>
                        </a:rPr>
                        <a:t>Stato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Fornitori</a:t>
                      </a:r>
                      <a:endParaRPr lang="it-IT" sz="1100" b="0" dirty="0">
                        <a:solidFill>
                          <a:srgbClr val="404040"/>
                        </a:solidFill>
                        <a:latin typeface="+mn-lt"/>
                      </a:endParaRPr>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25125">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algn="ctr"/>
                      <a:r>
                        <a:rPr lang="it-IT" sz="1800" b="1" dirty="0">
                          <a:solidFill>
                            <a:srgbClr val="821B4C"/>
                          </a:solidFill>
                          <a:latin typeface="+mn-lt"/>
                        </a:rPr>
                        <a:t>1</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Pc portatili per bassa mobilità</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17/07/2020</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17/09/2020</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ITD SOLUTIONS S.p.A. A S.U.</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25125">
                <a:tc>
                  <a:txBody>
                    <a:bodyPr/>
                    <a:lstStyle/>
                    <a:p>
                      <a:pPr algn="ctr"/>
                      <a:r>
                        <a:rPr lang="it-IT" sz="1800" b="1" dirty="0">
                          <a:solidFill>
                            <a:srgbClr val="821B4C"/>
                          </a:solidFill>
                          <a:latin typeface="+mn-lt"/>
                        </a:rPr>
                        <a:t>2</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effectLst/>
                          <a:latin typeface="+mn-lt"/>
                          <a:ea typeface="+mn-ea"/>
                          <a:cs typeface="+mn-cs"/>
                        </a:rPr>
                        <a:t>Pc portatili di alta e altissima mobilità</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latin typeface="+mn-lt"/>
                          <a:ea typeface="ＭＳ Ｐゴシック"/>
                          <a:cs typeface="+mn-cs"/>
                        </a:rPr>
                        <a:t>01/06/2020</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latin typeface="+mn-lt"/>
                          <a:ea typeface="ＭＳ Ｐゴシック"/>
                          <a:cs typeface="+mn-cs"/>
                        </a:rPr>
                        <a:t>27/07/2020</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Converge S.p.A.</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4598808"/>
                  </a:ext>
                </a:extLst>
              </a:tr>
              <a:tr h="225125">
                <a:tc>
                  <a:txBody>
                    <a:bodyPr/>
                    <a:lstStyle/>
                    <a:p>
                      <a:pPr algn="ctr"/>
                      <a:r>
                        <a:rPr lang="it-IT" sz="1800" b="1" dirty="0">
                          <a:solidFill>
                            <a:srgbClr val="821B4C"/>
                          </a:solidFill>
                          <a:latin typeface="+mn-lt"/>
                        </a:rPr>
                        <a:t>3</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de-DE" sz="1000" b="0" kern="1200" noProof="0" dirty="0">
                          <a:solidFill>
                            <a:srgbClr val="404040"/>
                          </a:solidFill>
                          <a:effectLst/>
                          <a:latin typeface="+mn-lt"/>
                          <a:ea typeface="+mn-ea"/>
                          <a:cs typeface="+mn-cs"/>
                        </a:rPr>
                        <a:t>Tablet 2 in 1 da 13’'</a:t>
                      </a:r>
                      <a:endParaRPr lang="it-IT" sz="1000" b="0" kern="1200" noProof="0" dirty="0">
                        <a:solidFill>
                          <a:srgbClr val="404040"/>
                        </a:solidFill>
                        <a:effectLst/>
                        <a:latin typeface="+mn-lt"/>
                        <a:ea typeface="+mn-ea"/>
                        <a:cs typeface="+mn-cs"/>
                      </a:endParaRP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latin typeface="+mn-lt"/>
                          <a:ea typeface="ＭＳ Ｐゴシック"/>
                          <a:cs typeface="+mn-cs"/>
                        </a:rPr>
                        <a:t>19/11/2020</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latin typeface="+mn-lt"/>
                          <a:ea typeface="ＭＳ Ｐゴシック"/>
                          <a:cs typeface="+mn-cs"/>
                        </a:rPr>
                        <a:t>30/03/2021</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dirty="0"/>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ITD SOLUTIONS S.p.A. A S.U.</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3146628"/>
                  </a:ext>
                </a:extLst>
              </a:tr>
              <a:tr h="225125">
                <a:tc>
                  <a:txBody>
                    <a:bodyPr/>
                    <a:lstStyle/>
                    <a:p>
                      <a:pPr algn="ctr"/>
                      <a:r>
                        <a:rPr lang="it-IT" sz="1800" b="1" dirty="0">
                          <a:solidFill>
                            <a:srgbClr val="821B4C"/>
                          </a:solidFill>
                          <a:latin typeface="+mn-lt"/>
                        </a:rPr>
                        <a:t>4</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en-US" sz="1000" b="0" kern="1200" noProof="0" dirty="0">
                          <a:solidFill>
                            <a:srgbClr val="404040"/>
                          </a:solidFill>
                          <a:effectLst/>
                          <a:latin typeface="+mn-lt"/>
                          <a:ea typeface="+mn-ea"/>
                          <a:cs typeface="+mn-cs"/>
                        </a:rPr>
                        <a:t>MacBook Air</a:t>
                      </a:r>
                      <a:endParaRPr lang="it-IT" sz="1000" b="0" kern="1200" noProof="0" dirty="0">
                        <a:solidFill>
                          <a:srgbClr val="404040"/>
                        </a:solidFill>
                        <a:effectLst/>
                        <a:latin typeface="+mn-lt"/>
                        <a:ea typeface="+mn-ea"/>
                        <a:cs typeface="+mn-cs"/>
                      </a:endParaRP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latin typeface="+mn-lt"/>
                          <a:ea typeface="ＭＳ Ｐゴシック"/>
                          <a:cs typeface="+mn-cs"/>
                        </a:rPr>
                        <a:t>29/10/2021</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latin typeface="+mn-lt"/>
                          <a:ea typeface="ＭＳ Ｐゴシック"/>
                          <a:cs typeface="+mn-cs"/>
                        </a:rPr>
                        <a:t>31/12/2022</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C&amp;C </a:t>
                      </a:r>
                      <a:r>
                        <a:rPr lang="it-IT" sz="900" kern="1200" dirty="0" err="1">
                          <a:solidFill>
                            <a:srgbClr val="404040"/>
                          </a:solidFill>
                          <a:latin typeface="+mn-lt"/>
                          <a:ea typeface="ＭＳ Ｐゴシック"/>
                          <a:cs typeface="+mn-cs"/>
                        </a:rPr>
                        <a:t>Consulting</a:t>
                      </a:r>
                      <a:r>
                        <a:rPr lang="it-IT" sz="900" kern="1200" dirty="0">
                          <a:solidFill>
                            <a:srgbClr val="404040"/>
                          </a:solidFill>
                          <a:latin typeface="+mn-lt"/>
                          <a:ea typeface="ＭＳ Ｐゴシック"/>
                          <a:cs typeface="+mn-cs"/>
                        </a:rPr>
                        <a:t> S.p.A.</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0928779"/>
                  </a:ext>
                </a:extLst>
              </a:tr>
            </a:tbl>
          </a:graphicData>
        </a:graphic>
      </p:graphicFrame>
      <p:sp>
        <p:nvSpPr>
          <p:cNvPr id="47" name="CasellaDiTesto 46">
            <a:extLst>
              <a:ext uri="{FF2B5EF4-FFF2-40B4-BE49-F238E27FC236}">
                <a16:creationId xmlns:a16="http://schemas.microsoft.com/office/drawing/2014/main" id="{37586D21-BA75-42A3-827F-342EA1B5BA97}"/>
              </a:ext>
            </a:extLst>
          </p:cNvPr>
          <p:cNvSpPr txBox="1"/>
          <p:nvPr/>
        </p:nvSpPr>
        <p:spPr>
          <a:xfrm>
            <a:off x="1422415" y="1149810"/>
            <a:ext cx="1944216" cy="246221"/>
          </a:xfrm>
          <a:prstGeom prst="rect">
            <a:avLst/>
          </a:prstGeom>
          <a:noFill/>
        </p:spPr>
        <p:txBody>
          <a:bodyPr wrap="square">
            <a:spAutoFit/>
          </a:bodyPr>
          <a:lstStyle/>
          <a:p>
            <a:r>
              <a:rPr lang="it-IT" sz="1000" b="1" dirty="0">
                <a:solidFill>
                  <a:srgbClr val="404040"/>
                </a:solidFill>
                <a:latin typeface="+mn-lt"/>
              </a:rPr>
              <a:t>MERCEOLOGICI</a:t>
            </a:r>
            <a:endParaRPr lang="it-IT" sz="1000" b="1" dirty="0"/>
          </a:p>
        </p:txBody>
      </p:sp>
      <p:grpSp>
        <p:nvGrpSpPr>
          <p:cNvPr id="48" name="Gruppo 47">
            <a:extLst>
              <a:ext uri="{FF2B5EF4-FFF2-40B4-BE49-F238E27FC236}">
                <a16:creationId xmlns:a16="http://schemas.microsoft.com/office/drawing/2014/main" id="{5B40962C-2E54-4C9F-B5B8-E16DDA3BD256}"/>
              </a:ext>
            </a:extLst>
          </p:cNvPr>
          <p:cNvGrpSpPr/>
          <p:nvPr/>
        </p:nvGrpSpPr>
        <p:grpSpPr>
          <a:xfrm>
            <a:off x="1180279" y="1172497"/>
            <a:ext cx="188236" cy="200846"/>
            <a:chOff x="3060700" y="4723156"/>
            <a:chExt cx="1401951" cy="1495873"/>
          </a:xfrm>
        </p:grpSpPr>
        <p:sp>
          <p:nvSpPr>
            <p:cNvPr id="57" name="Elemento grafico 41">
              <a:extLst>
                <a:ext uri="{FF2B5EF4-FFF2-40B4-BE49-F238E27FC236}">
                  <a16:creationId xmlns:a16="http://schemas.microsoft.com/office/drawing/2014/main" id="{D55AB854-B6B2-456D-B415-7A05C0B5255D}"/>
                </a:ext>
              </a:extLst>
            </p:cNvPr>
            <p:cNvSpPr/>
            <p:nvPr/>
          </p:nvSpPr>
          <p:spPr>
            <a:xfrm>
              <a:off x="3060700" y="4723156"/>
              <a:ext cx="1401951" cy="1495873"/>
            </a:xfrm>
            <a:custGeom>
              <a:avLst/>
              <a:gdLst>
                <a:gd name="connsiteX0" fmla="*/ 1389682 w 1401951"/>
                <a:gd name="connsiteY0" fmla="*/ 330258 h 1495873"/>
                <a:gd name="connsiteX1" fmla="*/ 710470 w 1401951"/>
                <a:gd name="connsiteY1" fmla="*/ 2191 h 1495873"/>
                <a:gd name="connsiteX2" fmla="*/ 691482 w 1401951"/>
                <a:gd name="connsiteY2" fmla="*/ 2191 h 1495873"/>
                <a:gd name="connsiteX3" fmla="*/ 12270 w 1401951"/>
                <a:gd name="connsiteY3" fmla="*/ 330258 h 1495873"/>
                <a:gd name="connsiteX4" fmla="*/ 0 w 1401951"/>
                <a:gd name="connsiteY4" fmla="*/ 350123 h 1495873"/>
                <a:gd name="connsiteX5" fmla="*/ 0 w 1401951"/>
                <a:gd name="connsiteY5" fmla="*/ 1146188 h 1495873"/>
                <a:gd name="connsiteX6" fmla="*/ 12270 w 1401951"/>
                <a:gd name="connsiteY6" fmla="*/ 1166054 h 1495873"/>
                <a:gd name="connsiteX7" fmla="*/ 691482 w 1401951"/>
                <a:gd name="connsiteY7" fmla="*/ 1493828 h 1495873"/>
                <a:gd name="connsiteX8" fmla="*/ 701122 w 1401951"/>
                <a:gd name="connsiteY8" fmla="*/ 1495873 h 1495873"/>
                <a:gd name="connsiteX9" fmla="*/ 710762 w 1401951"/>
                <a:gd name="connsiteY9" fmla="*/ 1493828 h 1495873"/>
                <a:gd name="connsiteX10" fmla="*/ 1389682 w 1401951"/>
                <a:gd name="connsiteY10" fmla="*/ 1165762 h 1495873"/>
                <a:gd name="connsiteX11" fmla="*/ 1401952 w 1401951"/>
                <a:gd name="connsiteY11" fmla="*/ 1145896 h 1495873"/>
                <a:gd name="connsiteX12" fmla="*/ 1401952 w 1401951"/>
                <a:gd name="connsiteY12" fmla="*/ 349831 h 1495873"/>
                <a:gd name="connsiteX13" fmla="*/ 1389682 w 1401951"/>
                <a:gd name="connsiteY13" fmla="*/ 330258 h 1495873"/>
                <a:gd name="connsiteX14" fmla="*/ 701122 w 1401951"/>
                <a:gd name="connsiteY14" fmla="*/ 46303 h 1495873"/>
                <a:gd name="connsiteX15" fmla="*/ 1329795 w 1401951"/>
                <a:gd name="connsiteY15" fmla="*/ 349831 h 1495873"/>
                <a:gd name="connsiteX16" fmla="*/ 1147503 w 1401951"/>
                <a:gd name="connsiteY16" fmla="*/ 437763 h 1495873"/>
                <a:gd name="connsiteX17" fmla="*/ 1143705 w 1401951"/>
                <a:gd name="connsiteY17" fmla="*/ 435426 h 1495873"/>
                <a:gd name="connsiteX18" fmla="*/ 519415 w 1401951"/>
                <a:gd name="connsiteY18" fmla="*/ 134236 h 1495873"/>
                <a:gd name="connsiteX19" fmla="*/ 701122 w 1401951"/>
                <a:gd name="connsiteY19" fmla="*/ 46303 h 1495873"/>
                <a:gd name="connsiteX20" fmla="*/ 469752 w 1401951"/>
                <a:gd name="connsiteY20" fmla="*/ 158775 h 1495873"/>
                <a:gd name="connsiteX21" fmla="*/ 1097548 w 1401951"/>
                <a:gd name="connsiteY21" fmla="*/ 461718 h 1495873"/>
                <a:gd name="connsiteX22" fmla="*/ 969009 w 1401951"/>
                <a:gd name="connsiteY22" fmla="*/ 523651 h 1495873"/>
                <a:gd name="connsiteX23" fmla="*/ 341505 w 1401951"/>
                <a:gd name="connsiteY23" fmla="*/ 221000 h 1495873"/>
                <a:gd name="connsiteX24" fmla="*/ 469752 w 1401951"/>
                <a:gd name="connsiteY24" fmla="*/ 158775 h 1495873"/>
                <a:gd name="connsiteX25" fmla="*/ 1112447 w 1401951"/>
                <a:gd name="connsiteY25" fmla="*/ 503493 h 1495873"/>
                <a:gd name="connsiteX26" fmla="*/ 1112447 w 1401951"/>
                <a:gd name="connsiteY26" fmla="*/ 732819 h 1495873"/>
                <a:gd name="connsiteX27" fmla="*/ 992380 w 1401951"/>
                <a:gd name="connsiteY27" fmla="*/ 790661 h 1495873"/>
                <a:gd name="connsiteX28" fmla="*/ 992380 w 1401951"/>
                <a:gd name="connsiteY28" fmla="*/ 561336 h 1495873"/>
                <a:gd name="connsiteX29" fmla="*/ 1112447 w 1401951"/>
                <a:gd name="connsiteY29" fmla="*/ 503493 h 1495873"/>
                <a:gd name="connsiteX30" fmla="*/ 1358132 w 1401951"/>
                <a:gd name="connsiteY30" fmla="*/ 1132458 h 1495873"/>
                <a:gd name="connsiteX31" fmla="*/ 722740 w 1401951"/>
                <a:gd name="connsiteY31" fmla="*/ 1439199 h 1495873"/>
                <a:gd name="connsiteX32" fmla="*/ 722740 w 1401951"/>
                <a:gd name="connsiteY32" fmla="*/ 691628 h 1495873"/>
                <a:gd name="connsiteX33" fmla="*/ 874358 w 1401951"/>
                <a:gd name="connsiteY33" fmla="*/ 618594 h 1495873"/>
                <a:gd name="connsiteX34" fmla="*/ 884582 w 1401951"/>
                <a:gd name="connsiteY34" fmla="*/ 589381 h 1495873"/>
                <a:gd name="connsiteX35" fmla="*/ 855369 w 1401951"/>
                <a:gd name="connsiteY35" fmla="*/ 579156 h 1495873"/>
                <a:gd name="connsiteX36" fmla="*/ 701122 w 1401951"/>
                <a:gd name="connsiteY36" fmla="*/ 653358 h 1495873"/>
                <a:gd name="connsiteX37" fmla="*/ 640358 w 1401951"/>
                <a:gd name="connsiteY37" fmla="*/ 624145 h 1495873"/>
                <a:gd name="connsiteX38" fmla="*/ 611145 w 1401951"/>
                <a:gd name="connsiteY38" fmla="*/ 634369 h 1495873"/>
                <a:gd name="connsiteX39" fmla="*/ 621369 w 1401951"/>
                <a:gd name="connsiteY39" fmla="*/ 663583 h 1495873"/>
                <a:gd name="connsiteX40" fmla="*/ 679212 w 1401951"/>
                <a:gd name="connsiteY40" fmla="*/ 691628 h 1495873"/>
                <a:gd name="connsiteX41" fmla="*/ 679212 w 1401951"/>
                <a:gd name="connsiteY41" fmla="*/ 1439199 h 1495873"/>
                <a:gd name="connsiteX42" fmla="*/ 43820 w 1401951"/>
                <a:gd name="connsiteY42" fmla="*/ 1132458 h 1495873"/>
                <a:gd name="connsiteX43" fmla="*/ 43820 w 1401951"/>
                <a:gd name="connsiteY43" fmla="*/ 384887 h 1495873"/>
                <a:gd name="connsiteX44" fmla="*/ 527594 w 1401951"/>
                <a:gd name="connsiteY44" fmla="*/ 618302 h 1495873"/>
                <a:gd name="connsiteX45" fmla="*/ 537235 w 1401951"/>
                <a:gd name="connsiteY45" fmla="*/ 620347 h 1495873"/>
                <a:gd name="connsiteX46" fmla="*/ 557100 w 1401951"/>
                <a:gd name="connsiteY46" fmla="*/ 608077 h 1495873"/>
                <a:gd name="connsiteX47" fmla="*/ 546875 w 1401951"/>
                <a:gd name="connsiteY47" fmla="*/ 578864 h 1495873"/>
                <a:gd name="connsiteX48" fmla="*/ 72449 w 1401951"/>
                <a:gd name="connsiteY48" fmla="*/ 349831 h 1495873"/>
                <a:gd name="connsiteX49" fmla="*/ 290089 w 1401951"/>
                <a:gd name="connsiteY49" fmla="*/ 244662 h 1495873"/>
                <a:gd name="connsiteX50" fmla="*/ 948268 w 1401951"/>
                <a:gd name="connsiteY50" fmla="*/ 562504 h 1495873"/>
                <a:gd name="connsiteX51" fmla="*/ 948560 w 1401951"/>
                <a:gd name="connsiteY51" fmla="*/ 562797 h 1495873"/>
                <a:gd name="connsiteX52" fmla="*/ 948560 w 1401951"/>
                <a:gd name="connsiteY52" fmla="*/ 825717 h 1495873"/>
                <a:gd name="connsiteX53" fmla="*/ 958784 w 1401951"/>
                <a:gd name="connsiteY53" fmla="*/ 844414 h 1495873"/>
                <a:gd name="connsiteX54" fmla="*/ 970470 w 1401951"/>
                <a:gd name="connsiteY54" fmla="*/ 847627 h 1495873"/>
                <a:gd name="connsiteX55" fmla="*/ 980110 w 1401951"/>
                <a:gd name="connsiteY55" fmla="*/ 845582 h 1495873"/>
                <a:gd name="connsiteX56" fmla="*/ 1143997 w 1401951"/>
                <a:gd name="connsiteY56" fmla="*/ 766414 h 1495873"/>
                <a:gd name="connsiteX57" fmla="*/ 1156267 w 1401951"/>
                <a:gd name="connsiteY57" fmla="*/ 746549 h 1495873"/>
                <a:gd name="connsiteX58" fmla="*/ 1156267 w 1401951"/>
                <a:gd name="connsiteY58" fmla="*/ 482167 h 1495873"/>
                <a:gd name="connsiteX59" fmla="*/ 1358424 w 1401951"/>
                <a:gd name="connsiteY59" fmla="*/ 384595 h 1495873"/>
                <a:gd name="connsiteX60" fmla="*/ 1358132 w 1401951"/>
                <a:gd name="connsiteY60" fmla="*/ 1132458 h 1495873"/>
                <a:gd name="connsiteX61" fmla="*/ 1358132 w 1401951"/>
                <a:gd name="connsiteY61" fmla="*/ 1132458 h 149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01951" h="1495873">
                  <a:moveTo>
                    <a:pt x="1389682" y="330258"/>
                  </a:moveTo>
                  <a:lnTo>
                    <a:pt x="710470" y="2191"/>
                  </a:lnTo>
                  <a:cubicBezTo>
                    <a:pt x="704336" y="-730"/>
                    <a:pt x="697324" y="-730"/>
                    <a:pt x="691482" y="2191"/>
                  </a:cubicBezTo>
                  <a:lnTo>
                    <a:pt x="12270" y="330258"/>
                  </a:lnTo>
                  <a:cubicBezTo>
                    <a:pt x="4674" y="334055"/>
                    <a:pt x="0" y="341651"/>
                    <a:pt x="0" y="350123"/>
                  </a:cubicBezTo>
                  <a:lnTo>
                    <a:pt x="0" y="1146188"/>
                  </a:lnTo>
                  <a:cubicBezTo>
                    <a:pt x="0" y="1154660"/>
                    <a:pt x="4674" y="1162256"/>
                    <a:pt x="12270" y="1166054"/>
                  </a:cubicBezTo>
                  <a:lnTo>
                    <a:pt x="691482" y="1493828"/>
                  </a:lnTo>
                  <a:cubicBezTo>
                    <a:pt x="694403" y="1495289"/>
                    <a:pt x="697616" y="1495873"/>
                    <a:pt x="701122" y="1495873"/>
                  </a:cubicBezTo>
                  <a:cubicBezTo>
                    <a:pt x="704336" y="1495873"/>
                    <a:pt x="707549" y="1495289"/>
                    <a:pt x="710762" y="1493828"/>
                  </a:cubicBezTo>
                  <a:lnTo>
                    <a:pt x="1389682" y="1165762"/>
                  </a:lnTo>
                  <a:cubicBezTo>
                    <a:pt x="1397278" y="1161964"/>
                    <a:pt x="1401952" y="1154368"/>
                    <a:pt x="1401952" y="1145896"/>
                  </a:cubicBezTo>
                  <a:lnTo>
                    <a:pt x="1401952" y="349831"/>
                  </a:lnTo>
                  <a:cubicBezTo>
                    <a:pt x="1401952" y="341359"/>
                    <a:pt x="1397278" y="333763"/>
                    <a:pt x="1389682" y="330258"/>
                  </a:cubicBezTo>
                  <a:close/>
                  <a:moveTo>
                    <a:pt x="701122" y="46303"/>
                  </a:moveTo>
                  <a:lnTo>
                    <a:pt x="1329795" y="349831"/>
                  </a:lnTo>
                  <a:lnTo>
                    <a:pt x="1147503" y="437763"/>
                  </a:lnTo>
                  <a:cubicBezTo>
                    <a:pt x="1146335" y="436887"/>
                    <a:pt x="1145166" y="436010"/>
                    <a:pt x="1143705" y="435426"/>
                  </a:cubicBezTo>
                  <a:lnTo>
                    <a:pt x="519415" y="134236"/>
                  </a:lnTo>
                  <a:lnTo>
                    <a:pt x="701122" y="46303"/>
                  </a:lnTo>
                  <a:close/>
                  <a:moveTo>
                    <a:pt x="469752" y="158775"/>
                  </a:moveTo>
                  <a:lnTo>
                    <a:pt x="1097548" y="461718"/>
                  </a:lnTo>
                  <a:lnTo>
                    <a:pt x="969009" y="523651"/>
                  </a:lnTo>
                  <a:lnTo>
                    <a:pt x="341505" y="221000"/>
                  </a:lnTo>
                  <a:lnTo>
                    <a:pt x="469752" y="158775"/>
                  </a:lnTo>
                  <a:close/>
                  <a:moveTo>
                    <a:pt x="1112447" y="503493"/>
                  </a:moveTo>
                  <a:lnTo>
                    <a:pt x="1112447" y="732819"/>
                  </a:lnTo>
                  <a:lnTo>
                    <a:pt x="992380" y="790661"/>
                  </a:lnTo>
                  <a:lnTo>
                    <a:pt x="992380" y="561336"/>
                  </a:lnTo>
                  <a:lnTo>
                    <a:pt x="1112447" y="503493"/>
                  </a:lnTo>
                  <a:close/>
                  <a:moveTo>
                    <a:pt x="1358132" y="1132458"/>
                  </a:moveTo>
                  <a:lnTo>
                    <a:pt x="722740" y="1439199"/>
                  </a:lnTo>
                  <a:lnTo>
                    <a:pt x="722740" y="691628"/>
                  </a:lnTo>
                  <a:lnTo>
                    <a:pt x="874358" y="618594"/>
                  </a:lnTo>
                  <a:cubicBezTo>
                    <a:pt x="885167" y="613336"/>
                    <a:pt x="889841" y="600190"/>
                    <a:pt x="884582" y="589381"/>
                  </a:cubicBezTo>
                  <a:cubicBezTo>
                    <a:pt x="879324" y="578572"/>
                    <a:pt x="866178" y="573898"/>
                    <a:pt x="855369" y="579156"/>
                  </a:cubicBezTo>
                  <a:lnTo>
                    <a:pt x="701122" y="653358"/>
                  </a:lnTo>
                  <a:lnTo>
                    <a:pt x="640358" y="624145"/>
                  </a:lnTo>
                  <a:cubicBezTo>
                    <a:pt x="629549" y="618886"/>
                    <a:pt x="616403" y="623560"/>
                    <a:pt x="611145" y="634369"/>
                  </a:cubicBezTo>
                  <a:cubicBezTo>
                    <a:pt x="605886" y="645178"/>
                    <a:pt x="610560" y="658324"/>
                    <a:pt x="621369" y="663583"/>
                  </a:cubicBezTo>
                  <a:lnTo>
                    <a:pt x="679212" y="691628"/>
                  </a:lnTo>
                  <a:lnTo>
                    <a:pt x="679212" y="1439199"/>
                  </a:lnTo>
                  <a:lnTo>
                    <a:pt x="43820" y="1132458"/>
                  </a:lnTo>
                  <a:lnTo>
                    <a:pt x="43820" y="384887"/>
                  </a:lnTo>
                  <a:lnTo>
                    <a:pt x="527594" y="618302"/>
                  </a:lnTo>
                  <a:cubicBezTo>
                    <a:pt x="530808" y="619763"/>
                    <a:pt x="534021" y="620347"/>
                    <a:pt x="537235" y="620347"/>
                  </a:cubicBezTo>
                  <a:cubicBezTo>
                    <a:pt x="545415" y="620347"/>
                    <a:pt x="553302" y="615673"/>
                    <a:pt x="557100" y="608077"/>
                  </a:cubicBezTo>
                  <a:cubicBezTo>
                    <a:pt x="562358" y="597268"/>
                    <a:pt x="557684" y="584122"/>
                    <a:pt x="546875" y="578864"/>
                  </a:cubicBezTo>
                  <a:lnTo>
                    <a:pt x="72449" y="349831"/>
                  </a:lnTo>
                  <a:lnTo>
                    <a:pt x="290089" y="244662"/>
                  </a:lnTo>
                  <a:lnTo>
                    <a:pt x="948268" y="562504"/>
                  </a:lnTo>
                  <a:cubicBezTo>
                    <a:pt x="948268" y="562504"/>
                    <a:pt x="948560" y="562797"/>
                    <a:pt x="948560" y="562797"/>
                  </a:cubicBezTo>
                  <a:lnTo>
                    <a:pt x="948560" y="825717"/>
                  </a:lnTo>
                  <a:cubicBezTo>
                    <a:pt x="948560" y="833313"/>
                    <a:pt x="952357" y="840324"/>
                    <a:pt x="958784" y="844414"/>
                  </a:cubicBezTo>
                  <a:cubicBezTo>
                    <a:pt x="962290" y="846751"/>
                    <a:pt x="966380" y="847627"/>
                    <a:pt x="970470" y="847627"/>
                  </a:cubicBezTo>
                  <a:cubicBezTo>
                    <a:pt x="973683" y="847627"/>
                    <a:pt x="976897" y="847043"/>
                    <a:pt x="980110" y="845582"/>
                  </a:cubicBezTo>
                  <a:lnTo>
                    <a:pt x="1143997" y="766414"/>
                  </a:lnTo>
                  <a:cubicBezTo>
                    <a:pt x="1151593" y="762616"/>
                    <a:pt x="1156267" y="755021"/>
                    <a:pt x="1156267" y="746549"/>
                  </a:cubicBezTo>
                  <a:lnTo>
                    <a:pt x="1156267" y="482167"/>
                  </a:lnTo>
                  <a:lnTo>
                    <a:pt x="1358424" y="384595"/>
                  </a:lnTo>
                  <a:lnTo>
                    <a:pt x="1358132" y="1132458"/>
                  </a:lnTo>
                  <a:lnTo>
                    <a:pt x="1358132" y="1132458"/>
                  </a:lnTo>
                  <a:close/>
                </a:path>
              </a:pathLst>
            </a:custGeom>
            <a:solidFill>
              <a:srgbClr val="313840"/>
            </a:solidFill>
            <a:ln w="2917" cap="flat">
              <a:noFill/>
              <a:prstDash val="solid"/>
              <a:miter/>
            </a:ln>
          </p:spPr>
          <p:txBody>
            <a:bodyPr rtlCol="0" anchor="ctr"/>
            <a:lstStyle/>
            <a:p>
              <a:endParaRPr lang="it-IT"/>
            </a:p>
          </p:txBody>
        </p:sp>
        <p:sp>
          <p:nvSpPr>
            <p:cNvPr id="58" name="Elemento grafico 41">
              <a:extLst>
                <a:ext uri="{FF2B5EF4-FFF2-40B4-BE49-F238E27FC236}">
                  <a16:creationId xmlns:a16="http://schemas.microsoft.com/office/drawing/2014/main" id="{D55AB854-B6B2-456D-B415-7A05C0B5255D}"/>
                </a:ext>
              </a:extLst>
            </p:cNvPr>
            <p:cNvSpPr/>
            <p:nvPr/>
          </p:nvSpPr>
          <p:spPr>
            <a:xfrm>
              <a:off x="3154355" y="5720237"/>
              <a:ext cx="143495" cy="91849"/>
            </a:xfrm>
            <a:custGeom>
              <a:avLst/>
              <a:gdLst>
                <a:gd name="connsiteX0" fmla="*/ 130995 w 143495"/>
                <a:gd name="connsiteY0" fmla="*/ 50366 h 91849"/>
                <a:gd name="connsiteX1" fmla="*/ 31378 w 143495"/>
                <a:gd name="connsiteY1" fmla="*/ 2164 h 91849"/>
                <a:gd name="connsiteX2" fmla="*/ 2164 w 143495"/>
                <a:gd name="connsiteY2" fmla="*/ 12389 h 91849"/>
                <a:gd name="connsiteX3" fmla="*/ 12389 w 143495"/>
                <a:gd name="connsiteY3" fmla="*/ 41602 h 91849"/>
                <a:gd name="connsiteX4" fmla="*/ 112007 w 143495"/>
                <a:gd name="connsiteY4" fmla="*/ 89805 h 91849"/>
                <a:gd name="connsiteX5" fmla="*/ 121647 w 143495"/>
                <a:gd name="connsiteY5" fmla="*/ 91850 h 91849"/>
                <a:gd name="connsiteX6" fmla="*/ 141512 w 143495"/>
                <a:gd name="connsiteY6" fmla="*/ 79580 h 91849"/>
                <a:gd name="connsiteX7" fmla="*/ 130995 w 143495"/>
                <a:gd name="connsiteY7" fmla="*/ 50366 h 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495" h="91849">
                  <a:moveTo>
                    <a:pt x="130995" y="50366"/>
                  </a:moveTo>
                  <a:lnTo>
                    <a:pt x="31378" y="2164"/>
                  </a:lnTo>
                  <a:cubicBezTo>
                    <a:pt x="20569" y="-3094"/>
                    <a:pt x="7423" y="1580"/>
                    <a:pt x="2164" y="12389"/>
                  </a:cubicBezTo>
                  <a:cubicBezTo>
                    <a:pt x="-3094" y="23198"/>
                    <a:pt x="1580" y="36344"/>
                    <a:pt x="12389" y="41602"/>
                  </a:cubicBezTo>
                  <a:lnTo>
                    <a:pt x="112007" y="89805"/>
                  </a:lnTo>
                  <a:cubicBezTo>
                    <a:pt x="115220" y="91265"/>
                    <a:pt x="118434" y="91850"/>
                    <a:pt x="121647" y="91850"/>
                  </a:cubicBezTo>
                  <a:cubicBezTo>
                    <a:pt x="129827" y="91850"/>
                    <a:pt x="137715" y="87175"/>
                    <a:pt x="141512" y="79580"/>
                  </a:cubicBezTo>
                  <a:cubicBezTo>
                    <a:pt x="146479" y="68771"/>
                    <a:pt x="141804" y="55625"/>
                    <a:pt x="130995" y="50366"/>
                  </a:cubicBezTo>
                  <a:close/>
                </a:path>
              </a:pathLst>
            </a:custGeom>
            <a:solidFill>
              <a:srgbClr val="313840"/>
            </a:solidFill>
            <a:ln w="2917" cap="flat">
              <a:noFill/>
              <a:prstDash val="solid"/>
              <a:miter/>
            </a:ln>
          </p:spPr>
          <p:txBody>
            <a:bodyPr rtlCol="0" anchor="ctr"/>
            <a:lstStyle/>
            <a:p>
              <a:endParaRPr lang="it-IT"/>
            </a:p>
          </p:txBody>
        </p:sp>
        <p:sp>
          <p:nvSpPr>
            <p:cNvPr id="59" name="Elemento grafico 41">
              <a:extLst>
                <a:ext uri="{FF2B5EF4-FFF2-40B4-BE49-F238E27FC236}">
                  <a16:creationId xmlns:a16="http://schemas.microsoft.com/office/drawing/2014/main" id="{D55AB854-B6B2-456D-B415-7A05C0B5255D}"/>
                </a:ext>
              </a:extLst>
            </p:cNvPr>
            <p:cNvSpPr/>
            <p:nvPr/>
          </p:nvSpPr>
          <p:spPr>
            <a:xfrm>
              <a:off x="3154355" y="5616237"/>
              <a:ext cx="235225" cy="135961"/>
            </a:xfrm>
            <a:custGeom>
              <a:avLst/>
              <a:gdLst>
                <a:gd name="connsiteX0" fmla="*/ 222726 w 235225"/>
                <a:gd name="connsiteY0" fmla="*/ 94479 h 135961"/>
                <a:gd name="connsiteX1" fmla="*/ 31378 w 235225"/>
                <a:gd name="connsiteY1" fmla="*/ 2164 h 135961"/>
                <a:gd name="connsiteX2" fmla="*/ 2164 w 235225"/>
                <a:gd name="connsiteY2" fmla="*/ 12389 h 135961"/>
                <a:gd name="connsiteX3" fmla="*/ 12389 w 235225"/>
                <a:gd name="connsiteY3" fmla="*/ 41602 h 135961"/>
                <a:gd name="connsiteX4" fmla="*/ 203737 w 235225"/>
                <a:gd name="connsiteY4" fmla="*/ 133917 h 135961"/>
                <a:gd name="connsiteX5" fmla="*/ 213377 w 235225"/>
                <a:gd name="connsiteY5" fmla="*/ 135962 h 135961"/>
                <a:gd name="connsiteX6" fmla="*/ 233242 w 235225"/>
                <a:gd name="connsiteY6" fmla="*/ 123692 h 135961"/>
                <a:gd name="connsiteX7" fmla="*/ 222726 w 235225"/>
                <a:gd name="connsiteY7" fmla="*/ 94479 h 13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225" h="135961">
                  <a:moveTo>
                    <a:pt x="222726" y="94479"/>
                  </a:moveTo>
                  <a:lnTo>
                    <a:pt x="31378" y="2164"/>
                  </a:lnTo>
                  <a:cubicBezTo>
                    <a:pt x="20569" y="-3094"/>
                    <a:pt x="7423" y="1580"/>
                    <a:pt x="2164" y="12389"/>
                  </a:cubicBezTo>
                  <a:cubicBezTo>
                    <a:pt x="-3094" y="23198"/>
                    <a:pt x="1580" y="36344"/>
                    <a:pt x="12389" y="41602"/>
                  </a:cubicBezTo>
                  <a:lnTo>
                    <a:pt x="203737" y="133917"/>
                  </a:lnTo>
                  <a:cubicBezTo>
                    <a:pt x="206950" y="135377"/>
                    <a:pt x="210164" y="135962"/>
                    <a:pt x="213377" y="135962"/>
                  </a:cubicBezTo>
                  <a:cubicBezTo>
                    <a:pt x="221557" y="135962"/>
                    <a:pt x="229445" y="131288"/>
                    <a:pt x="233242" y="123692"/>
                  </a:cubicBezTo>
                  <a:cubicBezTo>
                    <a:pt x="238209" y="112883"/>
                    <a:pt x="233535" y="99737"/>
                    <a:pt x="222726" y="94479"/>
                  </a:cubicBezTo>
                  <a:close/>
                </a:path>
              </a:pathLst>
            </a:custGeom>
            <a:solidFill>
              <a:srgbClr val="313840"/>
            </a:solidFill>
            <a:ln w="2917" cap="flat">
              <a:noFill/>
              <a:prstDash val="solid"/>
              <a:miter/>
            </a:ln>
          </p:spPr>
          <p:txBody>
            <a:bodyPr rtlCol="0" anchor="ctr"/>
            <a:lstStyle/>
            <a:p>
              <a:endParaRPr lang="it-IT"/>
            </a:p>
          </p:txBody>
        </p:sp>
      </p:grpSp>
      <p:sp>
        <p:nvSpPr>
          <p:cNvPr id="36" name="CasellaDiTesto 35">
            <a:extLst>
              <a:ext uri="{FF2B5EF4-FFF2-40B4-BE49-F238E27FC236}">
                <a16:creationId xmlns:a16="http://schemas.microsoft.com/office/drawing/2014/main" id="{E78584C4-5D27-49FA-A3E1-973A1D824CDB}"/>
              </a:ext>
            </a:extLst>
          </p:cNvPr>
          <p:cNvSpPr txBox="1"/>
          <p:nvPr/>
        </p:nvSpPr>
        <p:spPr>
          <a:xfrm>
            <a:off x="7651306" y="236664"/>
            <a:ext cx="1224136" cy="253916"/>
          </a:xfrm>
          <a:prstGeom prst="rect">
            <a:avLst/>
          </a:prstGeom>
          <a:noFill/>
        </p:spPr>
        <p:txBody>
          <a:bodyPr wrap="square">
            <a:spAutoFit/>
          </a:bodyPr>
          <a:lstStyle/>
          <a:p>
            <a:pPr>
              <a:spcAft>
                <a:spcPts val="450"/>
              </a:spcAft>
            </a:pPr>
            <a:r>
              <a:rPr lang="it-IT" sz="1050" b="1" dirty="0">
                <a:solidFill>
                  <a:schemeClr val="tx1">
                    <a:lumMod val="75000"/>
                    <a:lumOff val="25000"/>
                  </a:schemeClr>
                </a:solidFill>
              </a:rPr>
              <a:t>Legenda stati</a:t>
            </a:r>
          </a:p>
        </p:txBody>
      </p:sp>
      <p:pic>
        <p:nvPicPr>
          <p:cNvPr id="37" name="Picture 14" descr="Anteprima immagine">
            <a:extLst>
              <a:ext uri="{FF2B5EF4-FFF2-40B4-BE49-F238E27FC236}">
                <a16:creationId xmlns:a16="http://schemas.microsoft.com/office/drawing/2014/main" id="{8D17D02D-5AF1-4A7C-AC38-29BC7E7522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9652" y="516793"/>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38" name="CasellaDiTesto 37">
            <a:extLst>
              <a:ext uri="{FF2B5EF4-FFF2-40B4-BE49-F238E27FC236}">
                <a16:creationId xmlns:a16="http://schemas.microsoft.com/office/drawing/2014/main" id="{B4AA0446-AC9C-4705-A029-EA41FE640C2A}"/>
              </a:ext>
            </a:extLst>
          </p:cNvPr>
          <p:cNvSpPr txBox="1"/>
          <p:nvPr/>
        </p:nvSpPr>
        <p:spPr>
          <a:xfrm>
            <a:off x="7917254" y="499071"/>
            <a:ext cx="681757" cy="215444"/>
          </a:xfrm>
          <a:prstGeom prst="rect">
            <a:avLst/>
          </a:prstGeom>
          <a:noFill/>
        </p:spPr>
        <p:txBody>
          <a:bodyPr wrap="square">
            <a:spAutoFit/>
          </a:bodyPr>
          <a:lstStyle/>
          <a:p>
            <a:pPr algn="l"/>
            <a:r>
              <a:rPr lang="it-IT" sz="800" b="0" kern="1200" dirty="0">
                <a:solidFill>
                  <a:srgbClr val="404040"/>
                </a:solidFill>
                <a:effectLst/>
                <a:latin typeface="+mn-lt"/>
              </a:rPr>
              <a:t>Pubblicato</a:t>
            </a:r>
            <a:endParaRPr lang="it-IT" sz="800" b="0" kern="1200" dirty="0">
              <a:solidFill>
                <a:srgbClr val="404040"/>
              </a:solidFill>
              <a:effectLst/>
              <a:latin typeface="+mn-lt"/>
              <a:ea typeface="+mn-ea"/>
              <a:cs typeface="+mn-cs"/>
            </a:endParaRPr>
          </a:p>
        </p:txBody>
      </p:sp>
      <p:pic>
        <p:nvPicPr>
          <p:cNvPr id="39" name="Picture 8" descr="Anteprima immagine">
            <a:extLst>
              <a:ext uri="{FF2B5EF4-FFF2-40B4-BE49-F238E27FC236}">
                <a16:creationId xmlns:a16="http://schemas.microsoft.com/office/drawing/2014/main" id="{600377F8-DA84-4515-A4FF-DC26BDF0D6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2820"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0" name="CasellaDiTesto 39">
            <a:extLst>
              <a:ext uri="{FF2B5EF4-FFF2-40B4-BE49-F238E27FC236}">
                <a16:creationId xmlns:a16="http://schemas.microsoft.com/office/drawing/2014/main" id="{E7BEFBA5-DE70-4CE3-B9A3-03F8B663F2FD}"/>
              </a:ext>
            </a:extLst>
          </p:cNvPr>
          <p:cNvSpPr txBox="1"/>
          <p:nvPr/>
        </p:nvSpPr>
        <p:spPr>
          <a:xfrm>
            <a:off x="8814235" y="499071"/>
            <a:ext cx="681757" cy="215444"/>
          </a:xfrm>
          <a:prstGeom prst="rect">
            <a:avLst/>
          </a:prstGeom>
          <a:noFill/>
        </p:spPr>
        <p:txBody>
          <a:bodyPr wrap="square">
            <a:spAutoFit/>
          </a:bodyPr>
          <a:lstStyle/>
          <a:p>
            <a:pPr algn="l"/>
            <a:r>
              <a:rPr lang="it-IT" sz="800" b="0" kern="1200" dirty="0">
                <a:solidFill>
                  <a:srgbClr val="404040"/>
                </a:solidFill>
                <a:effectLst/>
                <a:latin typeface="+mn-lt"/>
              </a:rPr>
              <a:t>Aggiudicato</a:t>
            </a:r>
            <a:endParaRPr lang="it-IT" sz="800" b="0" kern="1200" dirty="0">
              <a:solidFill>
                <a:srgbClr val="404040"/>
              </a:solidFill>
              <a:effectLst/>
              <a:latin typeface="+mn-lt"/>
              <a:ea typeface="+mn-ea"/>
              <a:cs typeface="+mn-cs"/>
            </a:endParaRPr>
          </a:p>
        </p:txBody>
      </p:sp>
      <p:pic>
        <p:nvPicPr>
          <p:cNvPr id="41" name="Picture 4">
            <a:extLst>
              <a:ext uri="{FF2B5EF4-FFF2-40B4-BE49-F238E27FC236}">
                <a16:creationId xmlns:a16="http://schemas.microsoft.com/office/drawing/2014/main" id="{CF464B6A-FED3-4F30-9277-C6DCA293A1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8757"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2" name="CasellaDiTesto 41">
            <a:extLst>
              <a:ext uri="{FF2B5EF4-FFF2-40B4-BE49-F238E27FC236}">
                <a16:creationId xmlns:a16="http://schemas.microsoft.com/office/drawing/2014/main" id="{19B55DEC-B68E-4B1E-A820-313AFAF7891F}"/>
              </a:ext>
            </a:extLst>
          </p:cNvPr>
          <p:cNvSpPr txBox="1"/>
          <p:nvPr/>
        </p:nvSpPr>
        <p:spPr>
          <a:xfrm>
            <a:off x="9768676" y="499071"/>
            <a:ext cx="482060" cy="215444"/>
          </a:xfrm>
          <a:prstGeom prst="rect">
            <a:avLst/>
          </a:prstGeom>
          <a:noFill/>
        </p:spPr>
        <p:txBody>
          <a:bodyPr wrap="square">
            <a:spAutoFit/>
          </a:bodyPr>
          <a:lstStyle/>
          <a:p>
            <a:pPr algn="l"/>
            <a:r>
              <a:rPr lang="it-IT" sz="800" b="0" kern="1200" dirty="0">
                <a:solidFill>
                  <a:srgbClr val="404040"/>
                </a:solidFill>
                <a:effectLst/>
                <a:latin typeface="+mn-lt"/>
              </a:rPr>
              <a:t>Attivo</a:t>
            </a:r>
            <a:endParaRPr lang="it-IT" sz="800" b="0" kern="1200" dirty="0">
              <a:solidFill>
                <a:srgbClr val="404040"/>
              </a:solidFill>
              <a:effectLst/>
              <a:latin typeface="+mn-lt"/>
              <a:ea typeface="+mn-ea"/>
              <a:cs typeface="+mn-cs"/>
            </a:endParaRPr>
          </a:p>
        </p:txBody>
      </p:sp>
      <p:pic>
        <p:nvPicPr>
          <p:cNvPr id="43" name="Picture 10" descr="Anteprima immagine">
            <a:extLst>
              <a:ext uri="{FF2B5EF4-FFF2-40B4-BE49-F238E27FC236}">
                <a16:creationId xmlns:a16="http://schemas.microsoft.com/office/drawing/2014/main" id="{5483556D-13ED-47E0-B370-109935868D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4786" y="1008079"/>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9" name="CasellaDiTesto 48">
            <a:extLst>
              <a:ext uri="{FF2B5EF4-FFF2-40B4-BE49-F238E27FC236}">
                <a16:creationId xmlns:a16="http://schemas.microsoft.com/office/drawing/2014/main" id="{3AFE4AA3-7994-4482-8C90-F14C548FAC66}"/>
              </a:ext>
            </a:extLst>
          </p:cNvPr>
          <p:cNvSpPr txBox="1"/>
          <p:nvPr/>
        </p:nvSpPr>
        <p:spPr>
          <a:xfrm>
            <a:off x="7914764" y="985705"/>
            <a:ext cx="1383779" cy="215444"/>
          </a:xfrm>
          <a:prstGeom prst="rect">
            <a:avLst/>
          </a:prstGeom>
          <a:noFill/>
        </p:spPr>
        <p:txBody>
          <a:bodyPr wrap="square">
            <a:spAutoFit/>
          </a:bodyPr>
          <a:lstStyle/>
          <a:p>
            <a:pPr algn="l"/>
            <a:r>
              <a:rPr lang="it-IT" sz="800" b="0" kern="1200" dirty="0">
                <a:solidFill>
                  <a:srgbClr val="404040"/>
                </a:solidFill>
                <a:effectLst/>
                <a:latin typeface="+mn-lt"/>
              </a:rPr>
              <a:t>Attivo per acquisti successivi</a:t>
            </a:r>
            <a:endParaRPr lang="it-IT" sz="800" b="0" kern="1200" dirty="0">
              <a:solidFill>
                <a:srgbClr val="404040"/>
              </a:solidFill>
              <a:effectLst/>
              <a:latin typeface="+mn-lt"/>
              <a:ea typeface="+mn-ea"/>
              <a:cs typeface="+mn-cs"/>
            </a:endParaRPr>
          </a:p>
        </p:txBody>
      </p:sp>
      <p:pic>
        <p:nvPicPr>
          <p:cNvPr id="50" name="Picture 18" descr="Anteprima immagine">
            <a:extLst>
              <a:ext uri="{FF2B5EF4-FFF2-40B4-BE49-F238E27FC236}">
                <a16:creationId xmlns:a16="http://schemas.microsoft.com/office/drawing/2014/main" id="{CD680224-EC63-4C2C-9AF4-D0530A60C3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018"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51" name="CasellaDiTesto 50">
            <a:extLst>
              <a:ext uri="{FF2B5EF4-FFF2-40B4-BE49-F238E27FC236}">
                <a16:creationId xmlns:a16="http://schemas.microsoft.com/office/drawing/2014/main" id="{4A585C43-4694-4FE6-88DE-85CFB7EC0124}"/>
              </a:ext>
            </a:extLst>
          </p:cNvPr>
          <p:cNvSpPr txBox="1"/>
          <p:nvPr/>
        </p:nvSpPr>
        <p:spPr>
          <a:xfrm>
            <a:off x="7935095" y="742388"/>
            <a:ext cx="534965" cy="215444"/>
          </a:xfrm>
          <a:prstGeom prst="rect">
            <a:avLst/>
          </a:prstGeom>
          <a:noFill/>
        </p:spPr>
        <p:txBody>
          <a:bodyPr wrap="square">
            <a:spAutoFit/>
          </a:bodyPr>
          <a:lstStyle/>
          <a:p>
            <a:pPr algn="l"/>
            <a:r>
              <a:rPr lang="it-IT" sz="800" b="0" kern="1200" dirty="0">
                <a:solidFill>
                  <a:srgbClr val="404040"/>
                </a:solidFill>
                <a:effectLst/>
                <a:latin typeface="+mn-lt"/>
              </a:rPr>
              <a:t>Sospeso</a:t>
            </a:r>
            <a:endParaRPr lang="it-IT" sz="800" b="0" kern="1200" dirty="0">
              <a:solidFill>
                <a:srgbClr val="404040"/>
              </a:solidFill>
              <a:effectLst/>
              <a:latin typeface="+mn-lt"/>
              <a:ea typeface="+mn-ea"/>
              <a:cs typeface="+mn-cs"/>
            </a:endParaRPr>
          </a:p>
        </p:txBody>
      </p:sp>
      <p:pic>
        <p:nvPicPr>
          <p:cNvPr id="52" name="Picture 12" descr="Anteprima immagine">
            <a:extLst>
              <a:ext uri="{FF2B5EF4-FFF2-40B4-BE49-F238E27FC236}">
                <a16:creationId xmlns:a16="http://schemas.microsoft.com/office/drawing/2014/main" id="{59806ED6-DEA0-4ECE-A365-156A5E845A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10035"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53" name="CasellaDiTesto 52">
            <a:extLst>
              <a:ext uri="{FF2B5EF4-FFF2-40B4-BE49-F238E27FC236}">
                <a16:creationId xmlns:a16="http://schemas.microsoft.com/office/drawing/2014/main" id="{C34A3B6F-9E3D-4588-987E-CAB798A8181F}"/>
              </a:ext>
            </a:extLst>
          </p:cNvPr>
          <p:cNvSpPr txBox="1"/>
          <p:nvPr/>
        </p:nvSpPr>
        <p:spPr>
          <a:xfrm>
            <a:off x="9761896" y="742388"/>
            <a:ext cx="502806" cy="215444"/>
          </a:xfrm>
          <a:prstGeom prst="rect">
            <a:avLst/>
          </a:prstGeom>
          <a:noFill/>
        </p:spPr>
        <p:txBody>
          <a:bodyPr wrap="square">
            <a:spAutoFit/>
          </a:bodyPr>
          <a:lstStyle/>
          <a:p>
            <a:pPr algn="l"/>
            <a:r>
              <a:rPr lang="it-IT" sz="800" b="0" kern="1200" dirty="0">
                <a:solidFill>
                  <a:srgbClr val="404040"/>
                </a:solidFill>
                <a:effectLst/>
                <a:latin typeface="+mn-lt"/>
              </a:rPr>
              <a:t>Chiuso</a:t>
            </a:r>
            <a:endParaRPr lang="it-IT" sz="800" b="0" kern="1200" dirty="0">
              <a:solidFill>
                <a:srgbClr val="404040"/>
              </a:solidFill>
              <a:effectLst/>
              <a:latin typeface="+mn-lt"/>
              <a:ea typeface="+mn-ea"/>
              <a:cs typeface="+mn-cs"/>
            </a:endParaRPr>
          </a:p>
        </p:txBody>
      </p:sp>
      <p:pic>
        <p:nvPicPr>
          <p:cNvPr id="54" name="Picture 16" descr="Anteprima immagine">
            <a:extLst>
              <a:ext uri="{FF2B5EF4-FFF2-40B4-BE49-F238E27FC236}">
                <a16:creationId xmlns:a16="http://schemas.microsoft.com/office/drawing/2014/main" id="{10DFCD5C-5334-43B2-9081-76416930A9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7253" y="760110"/>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55" name="CasellaDiTesto 54">
            <a:extLst>
              <a:ext uri="{FF2B5EF4-FFF2-40B4-BE49-F238E27FC236}">
                <a16:creationId xmlns:a16="http://schemas.microsoft.com/office/drawing/2014/main" id="{F924BBE2-F3EF-4627-8558-1C3455E53E85}"/>
              </a:ext>
            </a:extLst>
          </p:cNvPr>
          <p:cNvSpPr txBox="1"/>
          <p:nvPr/>
        </p:nvSpPr>
        <p:spPr>
          <a:xfrm>
            <a:off x="8815900" y="742388"/>
            <a:ext cx="625090" cy="215444"/>
          </a:xfrm>
          <a:prstGeom prst="rect">
            <a:avLst/>
          </a:prstGeom>
          <a:noFill/>
        </p:spPr>
        <p:txBody>
          <a:bodyPr wrap="square">
            <a:spAutoFit/>
          </a:bodyPr>
          <a:lstStyle/>
          <a:p>
            <a:pPr algn="l"/>
            <a:r>
              <a:rPr lang="it-IT" sz="800" b="0" kern="1200" dirty="0">
                <a:solidFill>
                  <a:srgbClr val="404040"/>
                </a:solidFill>
                <a:effectLst/>
                <a:latin typeface="+mn-lt"/>
              </a:rPr>
              <a:t>Revocato</a:t>
            </a:r>
            <a:endParaRPr lang="it-IT" sz="800" b="0" kern="1200" dirty="0">
              <a:solidFill>
                <a:srgbClr val="404040"/>
              </a:solidFill>
              <a:effectLst/>
              <a:latin typeface="+mn-lt"/>
              <a:ea typeface="+mn-ea"/>
              <a:cs typeface="+mn-cs"/>
            </a:endParaRPr>
          </a:p>
        </p:txBody>
      </p:sp>
      <p:pic>
        <p:nvPicPr>
          <p:cNvPr id="35" name="Picture 12" descr="Anteprima immagine">
            <a:extLst>
              <a:ext uri="{FF2B5EF4-FFF2-40B4-BE49-F238E27FC236}">
                <a16:creationId xmlns:a16="http://schemas.microsoft.com/office/drawing/2014/main" id="{59806ED6-DEA0-4ECE-A365-156A5E845A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5666" y="1959167"/>
            <a:ext cx="173077" cy="1800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2" descr="Anteprima immagine">
            <a:extLst>
              <a:ext uri="{FF2B5EF4-FFF2-40B4-BE49-F238E27FC236}">
                <a16:creationId xmlns:a16="http://schemas.microsoft.com/office/drawing/2014/main" id="{59806ED6-DEA0-4ECE-A365-156A5E845A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5666" y="2338389"/>
            <a:ext cx="173077" cy="180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2" descr="Anteprima immagine">
            <a:extLst>
              <a:ext uri="{FF2B5EF4-FFF2-40B4-BE49-F238E27FC236}">
                <a16:creationId xmlns:a16="http://schemas.microsoft.com/office/drawing/2014/main" id="{59806ED6-DEA0-4ECE-A365-156A5E845A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5666" y="2699967"/>
            <a:ext cx="173077" cy="1800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a:extLst>
              <a:ext uri="{FF2B5EF4-FFF2-40B4-BE49-F238E27FC236}">
                <a16:creationId xmlns:a16="http://schemas.microsoft.com/office/drawing/2014/main" id="{CF464B6A-FED3-4F30-9277-C6DCA293A1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8743" y="3076064"/>
            <a:ext cx="180000" cy="1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08523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a:extLst>
              <a:ext uri="{FF2B5EF4-FFF2-40B4-BE49-F238E27FC236}">
                <a16:creationId xmlns:a16="http://schemas.microsoft.com/office/drawing/2014/main" id="{159B03CB-18AE-455A-B1BC-C320C6551076}"/>
              </a:ext>
            </a:extLst>
          </p:cNvPr>
          <p:cNvSpPr>
            <a:spLocks noGrp="1"/>
          </p:cNvSpPr>
          <p:nvPr>
            <p:ph type="title"/>
          </p:nvPr>
        </p:nvSpPr>
        <p:spPr/>
        <p:txBody>
          <a:bodyPr/>
          <a:lstStyle/>
          <a:p>
            <a:r>
              <a:rPr lang="it-IT" dirty="0"/>
              <a:t>Apparecchiature multifunzione in noleggio 1 (1/2)</a:t>
            </a:r>
          </a:p>
        </p:txBody>
      </p:sp>
      <p:sp>
        <p:nvSpPr>
          <p:cNvPr id="34" name="CasellaDiTesto 33">
            <a:extLst>
              <a:ext uri="{FF2B5EF4-FFF2-40B4-BE49-F238E27FC236}">
                <a16:creationId xmlns:a16="http://schemas.microsoft.com/office/drawing/2014/main" id="{C4D4D3EF-0523-4BB0-99CF-A4A30DD1128D}"/>
              </a:ext>
            </a:extLst>
          </p:cNvPr>
          <p:cNvSpPr txBox="1"/>
          <p:nvPr/>
        </p:nvSpPr>
        <p:spPr>
          <a:xfrm>
            <a:off x="353544" y="2124447"/>
            <a:ext cx="4719386" cy="2695610"/>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Servizi inclusi</a:t>
            </a:r>
          </a:p>
          <a:p>
            <a:pPr marL="285750" indent="-285750">
              <a:spcAft>
                <a:spcPts val="450"/>
              </a:spcAft>
              <a:buFont typeface="Arial" panose="020B0604020202020204" pitchFamily="34" charset="0"/>
              <a:buChar char="•"/>
            </a:pPr>
            <a:r>
              <a:rPr lang="it-IT" sz="1400" dirty="0">
                <a:solidFill>
                  <a:schemeClr val="tx1">
                    <a:lumMod val="75000"/>
                    <a:lumOff val="25000"/>
                  </a:schemeClr>
                </a:solidFill>
              </a:rPr>
              <a:t>Consegna, installazione e affiancamento agli utenti</a:t>
            </a:r>
          </a:p>
          <a:p>
            <a:pPr marL="285750" indent="-285750">
              <a:spcAft>
                <a:spcPts val="450"/>
              </a:spcAft>
              <a:buFont typeface="Arial" panose="020B0604020202020204" pitchFamily="34" charset="0"/>
              <a:buChar char="•"/>
            </a:pPr>
            <a:r>
              <a:rPr lang="it-IT" sz="1400" dirty="0">
                <a:solidFill>
                  <a:schemeClr val="tx1">
                    <a:lumMod val="75000"/>
                    <a:lumOff val="25000"/>
                  </a:schemeClr>
                </a:solidFill>
              </a:rPr>
              <a:t>Cavi di alimentazione elettrica, cavo di collegamento alla rete locale e software di configurazione (drivers)</a:t>
            </a:r>
          </a:p>
          <a:p>
            <a:pPr marL="285750" indent="-285750">
              <a:spcAft>
                <a:spcPts val="450"/>
              </a:spcAft>
              <a:buFont typeface="Arial" panose="020B0604020202020204" pitchFamily="34" charset="0"/>
              <a:buChar char="•"/>
            </a:pPr>
            <a:r>
              <a:rPr lang="it-IT" sz="1400" dirty="0">
                <a:solidFill>
                  <a:schemeClr val="tx1">
                    <a:lumMod val="75000"/>
                    <a:lumOff val="25000"/>
                  </a:schemeClr>
                </a:solidFill>
              </a:rPr>
              <a:t>Materiali di consumo per la produzione di copie e/o stampe indicate nell’ordinativo</a:t>
            </a:r>
          </a:p>
          <a:p>
            <a:pPr marL="285750" indent="-285750">
              <a:spcAft>
                <a:spcPts val="450"/>
              </a:spcAft>
              <a:buFont typeface="Arial" panose="020B0604020202020204" pitchFamily="34" charset="0"/>
              <a:buChar char="•"/>
            </a:pPr>
            <a:r>
              <a:rPr lang="it-IT" sz="1400" dirty="0">
                <a:solidFill>
                  <a:schemeClr val="tx1">
                    <a:lumMod val="75000"/>
                    <a:lumOff val="25000"/>
                  </a:schemeClr>
                </a:solidFill>
              </a:rPr>
              <a:t>Ritiro per raccolta e trattamento materiali di risulta </a:t>
            </a:r>
          </a:p>
          <a:p>
            <a:pPr marL="285750" indent="-285750">
              <a:spcAft>
                <a:spcPts val="450"/>
              </a:spcAft>
              <a:buFont typeface="Arial" panose="020B0604020202020204" pitchFamily="34" charset="0"/>
              <a:buChar char="•"/>
            </a:pPr>
            <a:r>
              <a:rPr lang="it-IT" sz="1400" dirty="0">
                <a:solidFill>
                  <a:schemeClr val="tx1">
                    <a:lumMod val="75000"/>
                    <a:lumOff val="25000"/>
                  </a:schemeClr>
                </a:solidFill>
              </a:rPr>
              <a:t>Assistenza e manutenzione con gestione da remoto</a:t>
            </a:r>
          </a:p>
          <a:p>
            <a:pPr marL="285750" indent="-285750">
              <a:spcAft>
                <a:spcPts val="450"/>
              </a:spcAft>
              <a:buFont typeface="Arial" panose="020B0604020202020204" pitchFamily="34" charset="0"/>
              <a:buChar char="•"/>
            </a:pPr>
            <a:r>
              <a:rPr lang="it-IT" sz="1400" dirty="0">
                <a:solidFill>
                  <a:schemeClr val="tx1">
                    <a:lumMod val="75000"/>
                    <a:lumOff val="25000"/>
                  </a:schemeClr>
                </a:solidFill>
              </a:rPr>
              <a:t>Gestione e manutenzione delle postazioni di lavoro</a:t>
            </a:r>
          </a:p>
          <a:p>
            <a:pPr marL="285750" indent="-285750">
              <a:spcAft>
                <a:spcPts val="450"/>
              </a:spcAft>
              <a:buFont typeface="Arial" panose="020B0604020202020204" pitchFamily="34" charset="0"/>
              <a:buChar char="•"/>
            </a:pPr>
            <a:r>
              <a:rPr lang="it-IT" sz="1400" dirty="0">
                <a:solidFill>
                  <a:schemeClr val="tx1">
                    <a:lumMod val="75000"/>
                    <a:lumOff val="25000"/>
                  </a:schemeClr>
                </a:solidFill>
              </a:rPr>
              <a:t>Servizio di Call Center</a:t>
            </a:r>
          </a:p>
        </p:txBody>
      </p:sp>
      <p:sp>
        <p:nvSpPr>
          <p:cNvPr id="35" name="CasellaDiTesto 34">
            <a:extLst>
              <a:ext uri="{FF2B5EF4-FFF2-40B4-BE49-F238E27FC236}">
                <a16:creationId xmlns:a16="http://schemas.microsoft.com/office/drawing/2014/main" id="{DED2DF5D-18DB-4CE4-AC07-DB57CE4B69AB}"/>
              </a:ext>
            </a:extLst>
          </p:cNvPr>
          <p:cNvSpPr txBox="1"/>
          <p:nvPr/>
        </p:nvSpPr>
        <p:spPr>
          <a:xfrm>
            <a:off x="348815" y="5080706"/>
            <a:ext cx="6893998" cy="1577355"/>
          </a:xfrm>
          <a:prstGeom prst="rect">
            <a:avLst/>
          </a:prstGeom>
          <a:noFill/>
        </p:spPr>
        <p:txBody>
          <a:bodyPr wrap="square">
            <a:spAutoFit/>
          </a:bodyPr>
          <a:lstStyle/>
          <a:p>
            <a:pPr marL="214313" indent="-214313">
              <a:spcAft>
                <a:spcPts val="450"/>
              </a:spcAft>
              <a:buFont typeface="Arial" panose="020B0604020202020204" pitchFamily="34" charset="0"/>
              <a:buChar char="•"/>
            </a:pPr>
            <a:r>
              <a:rPr lang="it-IT" sz="1400" dirty="0">
                <a:solidFill>
                  <a:schemeClr val="tx1">
                    <a:lumMod val="75000"/>
                    <a:lumOff val="25000"/>
                  </a:schemeClr>
                </a:solidFill>
              </a:rPr>
              <a:t>Rapporto continuativo con il fornitore: garanzia di impegno a mantenere un elevato standard qualitativo del servizio e un’assistenza adeguata per tutta la durata del noleggio</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Inclusione nel servizio dei materiali necessari al funzionamento delle apparecchiature (eventuali copie eccedenti sono contabilizzate e fatturate a fine contratto)</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Servizio gratuito di ritiro e smaltimento dei materiali esausti e di risulta</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Ritiro delle apparecchiature a fine contratto</a:t>
            </a:r>
          </a:p>
        </p:txBody>
      </p:sp>
      <p:sp>
        <p:nvSpPr>
          <p:cNvPr id="37" name="CasellaDiTesto 36">
            <a:extLst>
              <a:ext uri="{FF2B5EF4-FFF2-40B4-BE49-F238E27FC236}">
                <a16:creationId xmlns:a16="http://schemas.microsoft.com/office/drawing/2014/main" id="{5FD5201D-A351-4AAC-B048-D0A88CB1D2BE}"/>
              </a:ext>
            </a:extLst>
          </p:cNvPr>
          <p:cNvSpPr txBox="1"/>
          <p:nvPr/>
        </p:nvSpPr>
        <p:spPr>
          <a:xfrm>
            <a:off x="348815" y="4788743"/>
            <a:ext cx="2940077" cy="307777"/>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Vantaggi</a:t>
            </a:r>
            <a:endParaRPr lang="it-IT" sz="2000" b="1" dirty="0">
              <a:solidFill>
                <a:schemeClr val="tx1">
                  <a:lumMod val="75000"/>
                  <a:lumOff val="25000"/>
                </a:schemeClr>
              </a:solidFill>
            </a:endParaRPr>
          </a:p>
        </p:txBody>
      </p:sp>
      <p:sp>
        <p:nvSpPr>
          <p:cNvPr id="38" name="CasellaDiTesto 37">
            <a:extLst>
              <a:ext uri="{FF2B5EF4-FFF2-40B4-BE49-F238E27FC236}">
                <a16:creationId xmlns:a16="http://schemas.microsoft.com/office/drawing/2014/main" id="{E00B9923-BE16-4B51-ABE4-DC485C2CB932}"/>
              </a:ext>
            </a:extLst>
          </p:cNvPr>
          <p:cNvSpPr txBox="1"/>
          <p:nvPr/>
        </p:nvSpPr>
        <p:spPr>
          <a:xfrm>
            <a:off x="353544" y="944399"/>
            <a:ext cx="6889269" cy="400110"/>
          </a:xfrm>
          <a:prstGeom prst="rect">
            <a:avLst/>
          </a:prstGeom>
          <a:noFill/>
        </p:spPr>
        <p:txBody>
          <a:bodyPr wrap="square">
            <a:spAutoFit/>
          </a:bodyPr>
          <a:lstStyle/>
          <a:p>
            <a:pPr>
              <a:spcAft>
                <a:spcPts val="450"/>
              </a:spcAft>
            </a:pPr>
            <a:r>
              <a:rPr lang="it-IT" b="1" dirty="0">
                <a:solidFill>
                  <a:schemeClr val="tx1">
                    <a:lumMod val="75000"/>
                    <a:lumOff val="25000"/>
                  </a:schemeClr>
                </a:solidFill>
              </a:rPr>
              <a:t>Apparecchiature multifunzione in noleggio 1</a:t>
            </a:r>
          </a:p>
        </p:txBody>
      </p:sp>
      <p:grpSp>
        <p:nvGrpSpPr>
          <p:cNvPr id="5" name="Gruppo 4">
            <a:extLst>
              <a:ext uri="{FF2B5EF4-FFF2-40B4-BE49-F238E27FC236}">
                <a16:creationId xmlns:a16="http://schemas.microsoft.com/office/drawing/2014/main" id="{DA38122B-72E1-4512-A4B8-60B6424A2FE9}"/>
              </a:ext>
            </a:extLst>
          </p:cNvPr>
          <p:cNvGrpSpPr/>
          <p:nvPr/>
        </p:nvGrpSpPr>
        <p:grpSpPr>
          <a:xfrm>
            <a:off x="10457552" y="0"/>
            <a:ext cx="74693" cy="7567588"/>
            <a:chOff x="10457552" y="0"/>
            <a:chExt cx="74693" cy="7567588"/>
          </a:xfrm>
          <a:solidFill>
            <a:srgbClr val="AAB964"/>
          </a:solidFill>
        </p:grpSpPr>
        <p:sp>
          <p:nvSpPr>
            <p:cNvPr id="4" name="Rettangolo 3">
              <a:extLst>
                <a:ext uri="{FF2B5EF4-FFF2-40B4-BE49-F238E27FC236}">
                  <a16:creationId xmlns:a16="http://schemas.microsoft.com/office/drawing/2014/main" id="{684398B7-5272-4216-B74C-FE0F4C1B0453}"/>
                </a:ext>
              </a:extLst>
            </p:cNvPr>
            <p:cNvSpPr/>
            <p:nvPr/>
          </p:nvSpPr>
          <p:spPr>
            <a:xfrm>
              <a:off x="10457552" y="0"/>
              <a:ext cx="74693" cy="52927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7" name="Rettangolo 46">
              <a:extLst>
                <a:ext uri="{FF2B5EF4-FFF2-40B4-BE49-F238E27FC236}">
                  <a16:creationId xmlns:a16="http://schemas.microsoft.com/office/drawing/2014/main" id="{EECA3354-30A2-4FFA-A863-3A4539086409}"/>
                </a:ext>
              </a:extLst>
            </p:cNvPr>
            <p:cNvSpPr/>
            <p:nvPr/>
          </p:nvSpPr>
          <p:spPr>
            <a:xfrm>
              <a:off x="10457552" y="7296323"/>
              <a:ext cx="74693" cy="27126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pSp>
        <p:nvGrpSpPr>
          <p:cNvPr id="2" name="Gruppo 1">
            <a:extLst>
              <a:ext uri="{FF2B5EF4-FFF2-40B4-BE49-F238E27FC236}">
                <a16:creationId xmlns:a16="http://schemas.microsoft.com/office/drawing/2014/main" id="{F02FE96A-5271-44AA-B1DE-BE3A1EE4096C}"/>
              </a:ext>
            </a:extLst>
          </p:cNvPr>
          <p:cNvGrpSpPr/>
          <p:nvPr/>
        </p:nvGrpSpPr>
        <p:grpSpPr>
          <a:xfrm>
            <a:off x="7722964" y="3081600"/>
            <a:ext cx="2529216" cy="4358580"/>
            <a:chOff x="7722964" y="2734419"/>
            <a:chExt cx="2529216" cy="4358580"/>
          </a:xfrm>
        </p:grpSpPr>
        <p:grpSp>
          <p:nvGrpSpPr>
            <p:cNvPr id="56" name="Gruppo 55">
              <a:extLst>
                <a:ext uri="{FF2B5EF4-FFF2-40B4-BE49-F238E27FC236}">
                  <a16:creationId xmlns:a16="http://schemas.microsoft.com/office/drawing/2014/main" id="{5B40962C-2E54-4C9F-B5B8-E16DDA3BD256}"/>
                </a:ext>
              </a:extLst>
            </p:cNvPr>
            <p:cNvGrpSpPr/>
            <p:nvPr/>
          </p:nvGrpSpPr>
          <p:grpSpPr>
            <a:xfrm>
              <a:off x="9727870" y="3764040"/>
              <a:ext cx="188236" cy="200846"/>
              <a:chOff x="3060700" y="4723156"/>
              <a:chExt cx="1401951" cy="1495873"/>
            </a:xfrm>
          </p:grpSpPr>
          <p:sp>
            <p:nvSpPr>
              <p:cNvPr id="57" name="Elemento grafico 41">
                <a:extLst>
                  <a:ext uri="{FF2B5EF4-FFF2-40B4-BE49-F238E27FC236}">
                    <a16:creationId xmlns:a16="http://schemas.microsoft.com/office/drawing/2014/main" id="{D55AB854-B6B2-456D-B415-7A05C0B5255D}"/>
                  </a:ext>
                </a:extLst>
              </p:cNvPr>
              <p:cNvSpPr/>
              <p:nvPr/>
            </p:nvSpPr>
            <p:spPr>
              <a:xfrm>
                <a:off x="3060700" y="4723156"/>
                <a:ext cx="1401951" cy="1495873"/>
              </a:xfrm>
              <a:custGeom>
                <a:avLst/>
                <a:gdLst>
                  <a:gd name="connsiteX0" fmla="*/ 1389682 w 1401951"/>
                  <a:gd name="connsiteY0" fmla="*/ 330258 h 1495873"/>
                  <a:gd name="connsiteX1" fmla="*/ 710470 w 1401951"/>
                  <a:gd name="connsiteY1" fmla="*/ 2191 h 1495873"/>
                  <a:gd name="connsiteX2" fmla="*/ 691482 w 1401951"/>
                  <a:gd name="connsiteY2" fmla="*/ 2191 h 1495873"/>
                  <a:gd name="connsiteX3" fmla="*/ 12270 w 1401951"/>
                  <a:gd name="connsiteY3" fmla="*/ 330258 h 1495873"/>
                  <a:gd name="connsiteX4" fmla="*/ 0 w 1401951"/>
                  <a:gd name="connsiteY4" fmla="*/ 350123 h 1495873"/>
                  <a:gd name="connsiteX5" fmla="*/ 0 w 1401951"/>
                  <a:gd name="connsiteY5" fmla="*/ 1146188 h 1495873"/>
                  <a:gd name="connsiteX6" fmla="*/ 12270 w 1401951"/>
                  <a:gd name="connsiteY6" fmla="*/ 1166054 h 1495873"/>
                  <a:gd name="connsiteX7" fmla="*/ 691482 w 1401951"/>
                  <a:gd name="connsiteY7" fmla="*/ 1493828 h 1495873"/>
                  <a:gd name="connsiteX8" fmla="*/ 701122 w 1401951"/>
                  <a:gd name="connsiteY8" fmla="*/ 1495873 h 1495873"/>
                  <a:gd name="connsiteX9" fmla="*/ 710762 w 1401951"/>
                  <a:gd name="connsiteY9" fmla="*/ 1493828 h 1495873"/>
                  <a:gd name="connsiteX10" fmla="*/ 1389682 w 1401951"/>
                  <a:gd name="connsiteY10" fmla="*/ 1165762 h 1495873"/>
                  <a:gd name="connsiteX11" fmla="*/ 1401952 w 1401951"/>
                  <a:gd name="connsiteY11" fmla="*/ 1145896 h 1495873"/>
                  <a:gd name="connsiteX12" fmla="*/ 1401952 w 1401951"/>
                  <a:gd name="connsiteY12" fmla="*/ 349831 h 1495873"/>
                  <a:gd name="connsiteX13" fmla="*/ 1389682 w 1401951"/>
                  <a:gd name="connsiteY13" fmla="*/ 330258 h 1495873"/>
                  <a:gd name="connsiteX14" fmla="*/ 701122 w 1401951"/>
                  <a:gd name="connsiteY14" fmla="*/ 46303 h 1495873"/>
                  <a:gd name="connsiteX15" fmla="*/ 1329795 w 1401951"/>
                  <a:gd name="connsiteY15" fmla="*/ 349831 h 1495873"/>
                  <a:gd name="connsiteX16" fmla="*/ 1147503 w 1401951"/>
                  <a:gd name="connsiteY16" fmla="*/ 437763 h 1495873"/>
                  <a:gd name="connsiteX17" fmla="*/ 1143705 w 1401951"/>
                  <a:gd name="connsiteY17" fmla="*/ 435426 h 1495873"/>
                  <a:gd name="connsiteX18" fmla="*/ 519415 w 1401951"/>
                  <a:gd name="connsiteY18" fmla="*/ 134236 h 1495873"/>
                  <a:gd name="connsiteX19" fmla="*/ 701122 w 1401951"/>
                  <a:gd name="connsiteY19" fmla="*/ 46303 h 1495873"/>
                  <a:gd name="connsiteX20" fmla="*/ 469752 w 1401951"/>
                  <a:gd name="connsiteY20" fmla="*/ 158775 h 1495873"/>
                  <a:gd name="connsiteX21" fmla="*/ 1097548 w 1401951"/>
                  <a:gd name="connsiteY21" fmla="*/ 461718 h 1495873"/>
                  <a:gd name="connsiteX22" fmla="*/ 969009 w 1401951"/>
                  <a:gd name="connsiteY22" fmla="*/ 523651 h 1495873"/>
                  <a:gd name="connsiteX23" fmla="*/ 341505 w 1401951"/>
                  <a:gd name="connsiteY23" fmla="*/ 221000 h 1495873"/>
                  <a:gd name="connsiteX24" fmla="*/ 469752 w 1401951"/>
                  <a:gd name="connsiteY24" fmla="*/ 158775 h 1495873"/>
                  <a:gd name="connsiteX25" fmla="*/ 1112447 w 1401951"/>
                  <a:gd name="connsiteY25" fmla="*/ 503493 h 1495873"/>
                  <a:gd name="connsiteX26" fmla="*/ 1112447 w 1401951"/>
                  <a:gd name="connsiteY26" fmla="*/ 732819 h 1495873"/>
                  <a:gd name="connsiteX27" fmla="*/ 992380 w 1401951"/>
                  <a:gd name="connsiteY27" fmla="*/ 790661 h 1495873"/>
                  <a:gd name="connsiteX28" fmla="*/ 992380 w 1401951"/>
                  <a:gd name="connsiteY28" fmla="*/ 561336 h 1495873"/>
                  <a:gd name="connsiteX29" fmla="*/ 1112447 w 1401951"/>
                  <a:gd name="connsiteY29" fmla="*/ 503493 h 1495873"/>
                  <a:gd name="connsiteX30" fmla="*/ 1358132 w 1401951"/>
                  <a:gd name="connsiteY30" fmla="*/ 1132458 h 1495873"/>
                  <a:gd name="connsiteX31" fmla="*/ 722740 w 1401951"/>
                  <a:gd name="connsiteY31" fmla="*/ 1439199 h 1495873"/>
                  <a:gd name="connsiteX32" fmla="*/ 722740 w 1401951"/>
                  <a:gd name="connsiteY32" fmla="*/ 691628 h 1495873"/>
                  <a:gd name="connsiteX33" fmla="*/ 874358 w 1401951"/>
                  <a:gd name="connsiteY33" fmla="*/ 618594 h 1495873"/>
                  <a:gd name="connsiteX34" fmla="*/ 884582 w 1401951"/>
                  <a:gd name="connsiteY34" fmla="*/ 589381 h 1495873"/>
                  <a:gd name="connsiteX35" fmla="*/ 855369 w 1401951"/>
                  <a:gd name="connsiteY35" fmla="*/ 579156 h 1495873"/>
                  <a:gd name="connsiteX36" fmla="*/ 701122 w 1401951"/>
                  <a:gd name="connsiteY36" fmla="*/ 653358 h 1495873"/>
                  <a:gd name="connsiteX37" fmla="*/ 640358 w 1401951"/>
                  <a:gd name="connsiteY37" fmla="*/ 624145 h 1495873"/>
                  <a:gd name="connsiteX38" fmla="*/ 611145 w 1401951"/>
                  <a:gd name="connsiteY38" fmla="*/ 634369 h 1495873"/>
                  <a:gd name="connsiteX39" fmla="*/ 621369 w 1401951"/>
                  <a:gd name="connsiteY39" fmla="*/ 663583 h 1495873"/>
                  <a:gd name="connsiteX40" fmla="*/ 679212 w 1401951"/>
                  <a:gd name="connsiteY40" fmla="*/ 691628 h 1495873"/>
                  <a:gd name="connsiteX41" fmla="*/ 679212 w 1401951"/>
                  <a:gd name="connsiteY41" fmla="*/ 1439199 h 1495873"/>
                  <a:gd name="connsiteX42" fmla="*/ 43820 w 1401951"/>
                  <a:gd name="connsiteY42" fmla="*/ 1132458 h 1495873"/>
                  <a:gd name="connsiteX43" fmla="*/ 43820 w 1401951"/>
                  <a:gd name="connsiteY43" fmla="*/ 384887 h 1495873"/>
                  <a:gd name="connsiteX44" fmla="*/ 527594 w 1401951"/>
                  <a:gd name="connsiteY44" fmla="*/ 618302 h 1495873"/>
                  <a:gd name="connsiteX45" fmla="*/ 537235 w 1401951"/>
                  <a:gd name="connsiteY45" fmla="*/ 620347 h 1495873"/>
                  <a:gd name="connsiteX46" fmla="*/ 557100 w 1401951"/>
                  <a:gd name="connsiteY46" fmla="*/ 608077 h 1495873"/>
                  <a:gd name="connsiteX47" fmla="*/ 546875 w 1401951"/>
                  <a:gd name="connsiteY47" fmla="*/ 578864 h 1495873"/>
                  <a:gd name="connsiteX48" fmla="*/ 72449 w 1401951"/>
                  <a:gd name="connsiteY48" fmla="*/ 349831 h 1495873"/>
                  <a:gd name="connsiteX49" fmla="*/ 290089 w 1401951"/>
                  <a:gd name="connsiteY49" fmla="*/ 244662 h 1495873"/>
                  <a:gd name="connsiteX50" fmla="*/ 948268 w 1401951"/>
                  <a:gd name="connsiteY50" fmla="*/ 562504 h 1495873"/>
                  <a:gd name="connsiteX51" fmla="*/ 948560 w 1401951"/>
                  <a:gd name="connsiteY51" fmla="*/ 562797 h 1495873"/>
                  <a:gd name="connsiteX52" fmla="*/ 948560 w 1401951"/>
                  <a:gd name="connsiteY52" fmla="*/ 825717 h 1495873"/>
                  <a:gd name="connsiteX53" fmla="*/ 958784 w 1401951"/>
                  <a:gd name="connsiteY53" fmla="*/ 844414 h 1495873"/>
                  <a:gd name="connsiteX54" fmla="*/ 970470 w 1401951"/>
                  <a:gd name="connsiteY54" fmla="*/ 847627 h 1495873"/>
                  <a:gd name="connsiteX55" fmla="*/ 980110 w 1401951"/>
                  <a:gd name="connsiteY55" fmla="*/ 845582 h 1495873"/>
                  <a:gd name="connsiteX56" fmla="*/ 1143997 w 1401951"/>
                  <a:gd name="connsiteY56" fmla="*/ 766414 h 1495873"/>
                  <a:gd name="connsiteX57" fmla="*/ 1156267 w 1401951"/>
                  <a:gd name="connsiteY57" fmla="*/ 746549 h 1495873"/>
                  <a:gd name="connsiteX58" fmla="*/ 1156267 w 1401951"/>
                  <a:gd name="connsiteY58" fmla="*/ 482167 h 1495873"/>
                  <a:gd name="connsiteX59" fmla="*/ 1358424 w 1401951"/>
                  <a:gd name="connsiteY59" fmla="*/ 384595 h 1495873"/>
                  <a:gd name="connsiteX60" fmla="*/ 1358132 w 1401951"/>
                  <a:gd name="connsiteY60" fmla="*/ 1132458 h 1495873"/>
                  <a:gd name="connsiteX61" fmla="*/ 1358132 w 1401951"/>
                  <a:gd name="connsiteY61" fmla="*/ 1132458 h 149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01951" h="1495873">
                    <a:moveTo>
                      <a:pt x="1389682" y="330258"/>
                    </a:moveTo>
                    <a:lnTo>
                      <a:pt x="710470" y="2191"/>
                    </a:lnTo>
                    <a:cubicBezTo>
                      <a:pt x="704336" y="-730"/>
                      <a:pt x="697324" y="-730"/>
                      <a:pt x="691482" y="2191"/>
                    </a:cubicBezTo>
                    <a:lnTo>
                      <a:pt x="12270" y="330258"/>
                    </a:lnTo>
                    <a:cubicBezTo>
                      <a:pt x="4674" y="334055"/>
                      <a:pt x="0" y="341651"/>
                      <a:pt x="0" y="350123"/>
                    </a:cubicBezTo>
                    <a:lnTo>
                      <a:pt x="0" y="1146188"/>
                    </a:lnTo>
                    <a:cubicBezTo>
                      <a:pt x="0" y="1154660"/>
                      <a:pt x="4674" y="1162256"/>
                      <a:pt x="12270" y="1166054"/>
                    </a:cubicBezTo>
                    <a:lnTo>
                      <a:pt x="691482" y="1493828"/>
                    </a:lnTo>
                    <a:cubicBezTo>
                      <a:pt x="694403" y="1495289"/>
                      <a:pt x="697616" y="1495873"/>
                      <a:pt x="701122" y="1495873"/>
                    </a:cubicBezTo>
                    <a:cubicBezTo>
                      <a:pt x="704336" y="1495873"/>
                      <a:pt x="707549" y="1495289"/>
                      <a:pt x="710762" y="1493828"/>
                    </a:cubicBezTo>
                    <a:lnTo>
                      <a:pt x="1389682" y="1165762"/>
                    </a:lnTo>
                    <a:cubicBezTo>
                      <a:pt x="1397278" y="1161964"/>
                      <a:pt x="1401952" y="1154368"/>
                      <a:pt x="1401952" y="1145896"/>
                    </a:cubicBezTo>
                    <a:lnTo>
                      <a:pt x="1401952" y="349831"/>
                    </a:lnTo>
                    <a:cubicBezTo>
                      <a:pt x="1401952" y="341359"/>
                      <a:pt x="1397278" y="333763"/>
                      <a:pt x="1389682" y="330258"/>
                    </a:cubicBezTo>
                    <a:close/>
                    <a:moveTo>
                      <a:pt x="701122" y="46303"/>
                    </a:moveTo>
                    <a:lnTo>
                      <a:pt x="1329795" y="349831"/>
                    </a:lnTo>
                    <a:lnTo>
                      <a:pt x="1147503" y="437763"/>
                    </a:lnTo>
                    <a:cubicBezTo>
                      <a:pt x="1146335" y="436887"/>
                      <a:pt x="1145166" y="436010"/>
                      <a:pt x="1143705" y="435426"/>
                    </a:cubicBezTo>
                    <a:lnTo>
                      <a:pt x="519415" y="134236"/>
                    </a:lnTo>
                    <a:lnTo>
                      <a:pt x="701122" y="46303"/>
                    </a:lnTo>
                    <a:close/>
                    <a:moveTo>
                      <a:pt x="469752" y="158775"/>
                    </a:moveTo>
                    <a:lnTo>
                      <a:pt x="1097548" y="461718"/>
                    </a:lnTo>
                    <a:lnTo>
                      <a:pt x="969009" y="523651"/>
                    </a:lnTo>
                    <a:lnTo>
                      <a:pt x="341505" y="221000"/>
                    </a:lnTo>
                    <a:lnTo>
                      <a:pt x="469752" y="158775"/>
                    </a:lnTo>
                    <a:close/>
                    <a:moveTo>
                      <a:pt x="1112447" y="503493"/>
                    </a:moveTo>
                    <a:lnTo>
                      <a:pt x="1112447" y="732819"/>
                    </a:lnTo>
                    <a:lnTo>
                      <a:pt x="992380" y="790661"/>
                    </a:lnTo>
                    <a:lnTo>
                      <a:pt x="992380" y="561336"/>
                    </a:lnTo>
                    <a:lnTo>
                      <a:pt x="1112447" y="503493"/>
                    </a:lnTo>
                    <a:close/>
                    <a:moveTo>
                      <a:pt x="1358132" y="1132458"/>
                    </a:moveTo>
                    <a:lnTo>
                      <a:pt x="722740" y="1439199"/>
                    </a:lnTo>
                    <a:lnTo>
                      <a:pt x="722740" y="691628"/>
                    </a:lnTo>
                    <a:lnTo>
                      <a:pt x="874358" y="618594"/>
                    </a:lnTo>
                    <a:cubicBezTo>
                      <a:pt x="885167" y="613336"/>
                      <a:pt x="889841" y="600190"/>
                      <a:pt x="884582" y="589381"/>
                    </a:cubicBezTo>
                    <a:cubicBezTo>
                      <a:pt x="879324" y="578572"/>
                      <a:pt x="866178" y="573898"/>
                      <a:pt x="855369" y="579156"/>
                    </a:cubicBezTo>
                    <a:lnTo>
                      <a:pt x="701122" y="653358"/>
                    </a:lnTo>
                    <a:lnTo>
                      <a:pt x="640358" y="624145"/>
                    </a:lnTo>
                    <a:cubicBezTo>
                      <a:pt x="629549" y="618886"/>
                      <a:pt x="616403" y="623560"/>
                      <a:pt x="611145" y="634369"/>
                    </a:cubicBezTo>
                    <a:cubicBezTo>
                      <a:pt x="605886" y="645178"/>
                      <a:pt x="610560" y="658324"/>
                      <a:pt x="621369" y="663583"/>
                    </a:cubicBezTo>
                    <a:lnTo>
                      <a:pt x="679212" y="691628"/>
                    </a:lnTo>
                    <a:lnTo>
                      <a:pt x="679212" y="1439199"/>
                    </a:lnTo>
                    <a:lnTo>
                      <a:pt x="43820" y="1132458"/>
                    </a:lnTo>
                    <a:lnTo>
                      <a:pt x="43820" y="384887"/>
                    </a:lnTo>
                    <a:lnTo>
                      <a:pt x="527594" y="618302"/>
                    </a:lnTo>
                    <a:cubicBezTo>
                      <a:pt x="530808" y="619763"/>
                      <a:pt x="534021" y="620347"/>
                      <a:pt x="537235" y="620347"/>
                    </a:cubicBezTo>
                    <a:cubicBezTo>
                      <a:pt x="545415" y="620347"/>
                      <a:pt x="553302" y="615673"/>
                      <a:pt x="557100" y="608077"/>
                    </a:cubicBezTo>
                    <a:cubicBezTo>
                      <a:pt x="562358" y="597268"/>
                      <a:pt x="557684" y="584122"/>
                      <a:pt x="546875" y="578864"/>
                    </a:cubicBezTo>
                    <a:lnTo>
                      <a:pt x="72449" y="349831"/>
                    </a:lnTo>
                    <a:lnTo>
                      <a:pt x="290089" y="244662"/>
                    </a:lnTo>
                    <a:lnTo>
                      <a:pt x="948268" y="562504"/>
                    </a:lnTo>
                    <a:cubicBezTo>
                      <a:pt x="948268" y="562504"/>
                      <a:pt x="948560" y="562797"/>
                      <a:pt x="948560" y="562797"/>
                    </a:cubicBezTo>
                    <a:lnTo>
                      <a:pt x="948560" y="825717"/>
                    </a:lnTo>
                    <a:cubicBezTo>
                      <a:pt x="948560" y="833313"/>
                      <a:pt x="952357" y="840324"/>
                      <a:pt x="958784" y="844414"/>
                    </a:cubicBezTo>
                    <a:cubicBezTo>
                      <a:pt x="962290" y="846751"/>
                      <a:pt x="966380" y="847627"/>
                      <a:pt x="970470" y="847627"/>
                    </a:cubicBezTo>
                    <a:cubicBezTo>
                      <a:pt x="973683" y="847627"/>
                      <a:pt x="976897" y="847043"/>
                      <a:pt x="980110" y="845582"/>
                    </a:cubicBezTo>
                    <a:lnTo>
                      <a:pt x="1143997" y="766414"/>
                    </a:lnTo>
                    <a:cubicBezTo>
                      <a:pt x="1151593" y="762616"/>
                      <a:pt x="1156267" y="755021"/>
                      <a:pt x="1156267" y="746549"/>
                    </a:cubicBezTo>
                    <a:lnTo>
                      <a:pt x="1156267" y="482167"/>
                    </a:lnTo>
                    <a:lnTo>
                      <a:pt x="1358424" y="384595"/>
                    </a:lnTo>
                    <a:lnTo>
                      <a:pt x="1358132" y="1132458"/>
                    </a:lnTo>
                    <a:lnTo>
                      <a:pt x="1358132" y="1132458"/>
                    </a:lnTo>
                    <a:close/>
                  </a:path>
                </a:pathLst>
              </a:custGeom>
              <a:solidFill>
                <a:srgbClr val="313840"/>
              </a:solidFill>
              <a:ln w="2917" cap="flat">
                <a:noFill/>
                <a:prstDash val="solid"/>
                <a:miter/>
              </a:ln>
            </p:spPr>
            <p:txBody>
              <a:bodyPr rtlCol="0" anchor="ctr"/>
              <a:lstStyle/>
              <a:p>
                <a:endParaRPr lang="it-IT"/>
              </a:p>
            </p:txBody>
          </p:sp>
          <p:sp>
            <p:nvSpPr>
              <p:cNvPr id="58" name="Elemento grafico 41">
                <a:extLst>
                  <a:ext uri="{FF2B5EF4-FFF2-40B4-BE49-F238E27FC236}">
                    <a16:creationId xmlns:a16="http://schemas.microsoft.com/office/drawing/2014/main" id="{D55AB854-B6B2-456D-B415-7A05C0B5255D}"/>
                  </a:ext>
                </a:extLst>
              </p:cNvPr>
              <p:cNvSpPr/>
              <p:nvPr/>
            </p:nvSpPr>
            <p:spPr>
              <a:xfrm>
                <a:off x="3154355" y="5720237"/>
                <a:ext cx="143495" cy="91849"/>
              </a:xfrm>
              <a:custGeom>
                <a:avLst/>
                <a:gdLst>
                  <a:gd name="connsiteX0" fmla="*/ 130995 w 143495"/>
                  <a:gd name="connsiteY0" fmla="*/ 50366 h 91849"/>
                  <a:gd name="connsiteX1" fmla="*/ 31378 w 143495"/>
                  <a:gd name="connsiteY1" fmla="*/ 2164 h 91849"/>
                  <a:gd name="connsiteX2" fmla="*/ 2164 w 143495"/>
                  <a:gd name="connsiteY2" fmla="*/ 12389 h 91849"/>
                  <a:gd name="connsiteX3" fmla="*/ 12389 w 143495"/>
                  <a:gd name="connsiteY3" fmla="*/ 41602 h 91849"/>
                  <a:gd name="connsiteX4" fmla="*/ 112007 w 143495"/>
                  <a:gd name="connsiteY4" fmla="*/ 89805 h 91849"/>
                  <a:gd name="connsiteX5" fmla="*/ 121647 w 143495"/>
                  <a:gd name="connsiteY5" fmla="*/ 91850 h 91849"/>
                  <a:gd name="connsiteX6" fmla="*/ 141512 w 143495"/>
                  <a:gd name="connsiteY6" fmla="*/ 79580 h 91849"/>
                  <a:gd name="connsiteX7" fmla="*/ 130995 w 143495"/>
                  <a:gd name="connsiteY7" fmla="*/ 50366 h 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495" h="91849">
                    <a:moveTo>
                      <a:pt x="130995" y="50366"/>
                    </a:moveTo>
                    <a:lnTo>
                      <a:pt x="31378" y="2164"/>
                    </a:lnTo>
                    <a:cubicBezTo>
                      <a:pt x="20569" y="-3094"/>
                      <a:pt x="7423" y="1580"/>
                      <a:pt x="2164" y="12389"/>
                    </a:cubicBezTo>
                    <a:cubicBezTo>
                      <a:pt x="-3094" y="23198"/>
                      <a:pt x="1580" y="36344"/>
                      <a:pt x="12389" y="41602"/>
                    </a:cubicBezTo>
                    <a:lnTo>
                      <a:pt x="112007" y="89805"/>
                    </a:lnTo>
                    <a:cubicBezTo>
                      <a:pt x="115220" y="91265"/>
                      <a:pt x="118434" y="91850"/>
                      <a:pt x="121647" y="91850"/>
                    </a:cubicBezTo>
                    <a:cubicBezTo>
                      <a:pt x="129827" y="91850"/>
                      <a:pt x="137715" y="87175"/>
                      <a:pt x="141512" y="79580"/>
                    </a:cubicBezTo>
                    <a:cubicBezTo>
                      <a:pt x="146479" y="68771"/>
                      <a:pt x="141804" y="55625"/>
                      <a:pt x="130995" y="50366"/>
                    </a:cubicBezTo>
                    <a:close/>
                  </a:path>
                </a:pathLst>
              </a:custGeom>
              <a:solidFill>
                <a:srgbClr val="313840"/>
              </a:solidFill>
              <a:ln w="2917" cap="flat">
                <a:noFill/>
                <a:prstDash val="solid"/>
                <a:miter/>
              </a:ln>
            </p:spPr>
            <p:txBody>
              <a:bodyPr rtlCol="0" anchor="ctr"/>
              <a:lstStyle/>
              <a:p>
                <a:endParaRPr lang="it-IT"/>
              </a:p>
            </p:txBody>
          </p:sp>
          <p:sp>
            <p:nvSpPr>
              <p:cNvPr id="60" name="Elemento grafico 41">
                <a:extLst>
                  <a:ext uri="{FF2B5EF4-FFF2-40B4-BE49-F238E27FC236}">
                    <a16:creationId xmlns:a16="http://schemas.microsoft.com/office/drawing/2014/main" id="{D55AB854-B6B2-456D-B415-7A05C0B5255D}"/>
                  </a:ext>
                </a:extLst>
              </p:cNvPr>
              <p:cNvSpPr/>
              <p:nvPr/>
            </p:nvSpPr>
            <p:spPr>
              <a:xfrm>
                <a:off x="3154355" y="5616237"/>
                <a:ext cx="235225" cy="135961"/>
              </a:xfrm>
              <a:custGeom>
                <a:avLst/>
                <a:gdLst>
                  <a:gd name="connsiteX0" fmla="*/ 222726 w 235225"/>
                  <a:gd name="connsiteY0" fmla="*/ 94479 h 135961"/>
                  <a:gd name="connsiteX1" fmla="*/ 31378 w 235225"/>
                  <a:gd name="connsiteY1" fmla="*/ 2164 h 135961"/>
                  <a:gd name="connsiteX2" fmla="*/ 2164 w 235225"/>
                  <a:gd name="connsiteY2" fmla="*/ 12389 h 135961"/>
                  <a:gd name="connsiteX3" fmla="*/ 12389 w 235225"/>
                  <a:gd name="connsiteY3" fmla="*/ 41602 h 135961"/>
                  <a:gd name="connsiteX4" fmla="*/ 203737 w 235225"/>
                  <a:gd name="connsiteY4" fmla="*/ 133917 h 135961"/>
                  <a:gd name="connsiteX5" fmla="*/ 213377 w 235225"/>
                  <a:gd name="connsiteY5" fmla="*/ 135962 h 135961"/>
                  <a:gd name="connsiteX6" fmla="*/ 233242 w 235225"/>
                  <a:gd name="connsiteY6" fmla="*/ 123692 h 135961"/>
                  <a:gd name="connsiteX7" fmla="*/ 222726 w 235225"/>
                  <a:gd name="connsiteY7" fmla="*/ 94479 h 13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225" h="135961">
                    <a:moveTo>
                      <a:pt x="222726" y="94479"/>
                    </a:moveTo>
                    <a:lnTo>
                      <a:pt x="31378" y="2164"/>
                    </a:lnTo>
                    <a:cubicBezTo>
                      <a:pt x="20569" y="-3094"/>
                      <a:pt x="7423" y="1580"/>
                      <a:pt x="2164" y="12389"/>
                    </a:cubicBezTo>
                    <a:cubicBezTo>
                      <a:pt x="-3094" y="23198"/>
                      <a:pt x="1580" y="36344"/>
                      <a:pt x="12389" y="41602"/>
                    </a:cubicBezTo>
                    <a:lnTo>
                      <a:pt x="203737" y="133917"/>
                    </a:lnTo>
                    <a:cubicBezTo>
                      <a:pt x="206950" y="135377"/>
                      <a:pt x="210164" y="135962"/>
                      <a:pt x="213377" y="135962"/>
                    </a:cubicBezTo>
                    <a:cubicBezTo>
                      <a:pt x="221557" y="135962"/>
                      <a:pt x="229445" y="131288"/>
                      <a:pt x="233242" y="123692"/>
                    </a:cubicBezTo>
                    <a:cubicBezTo>
                      <a:pt x="238209" y="112883"/>
                      <a:pt x="233535" y="99737"/>
                      <a:pt x="222726" y="94479"/>
                    </a:cubicBezTo>
                    <a:close/>
                  </a:path>
                </a:pathLst>
              </a:custGeom>
              <a:solidFill>
                <a:srgbClr val="313840"/>
              </a:solidFill>
              <a:ln w="2917" cap="flat">
                <a:noFill/>
                <a:prstDash val="solid"/>
                <a:miter/>
              </a:ln>
            </p:spPr>
            <p:txBody>
              <a:bodyPr rtlCol="0" anchor="ctr"/>
              <a:lstStyle/>
              <a:p>
                <a:endParaRPr lang="it-IT"/>
              </a:p>
            </p:txBody>
          </p:sp>
        </p:grpSp>
        <p:sp>
          <p:nvSpPr>
            <p:cNvPr id="18" name="CasellaDiTesto 17">
              <a:extLst>
                <a:ext uri="{FF2B5EF4-FFF2-40B4-BE49-F238E27FC236}">
                  <a16:creationId xmlns:a16="http://schemas.microsoft.com/office/drawing/2014/main" id="{D4BECAC2-0645-40D6-B10C-83E6B4308A7C}"/>
                </a:ext>
              </a:extLst>
            </p:cNvPr>
            <p:cNvSpPr txBox="1"/>
            <p:nvPr/>
          </p:nvSpPr>
          <p:spPr>
            <a:xfrm>
              <a:off x="9291680" y="3487312"/>
              <a:ext cx="502806" cy="584775"/>
            </a:xfrm>
            <a:prstGeom prst="rect">
              <a:avLst/>
            </a:prstGeom>
            <a:noFill/>
          </p:spPr>
          <p:txBody>
            <a:bodyPr wrap="square">
              <a:spAutoFit/>
            </a:bodyPr>
            <a:lstStyle/>
            <a:p>
              <a:r>
                <a:rPr lang="it-IT" sz="1200" b="1" dirty="0">
                  <a:solidFill>
                    <a:srgbClr val="313840"/>
                  </a:solidFill>
                </a:rPr>
                <a:t>Lotti</a:t>
              </a:r>
            </a:p>
            <a:p>
              <a:pPr>
                <a:spcAft>
                  <a:spcPts val="450"/>
                </a:spcAft>
              </a:pPr>
              <a:r>
                <a:rPr lang="it-IT" dirty="0">
                  <a:solidFill>
                    <a:srgbClr val="313840"/>
                  </a:solidFill>
                </a:rPr>
                <a:t>6</a:t>
              </a:r>
              <a:endParaRPr lang="it-IT" sz="1200" dirty="0">
                <a:solidFill>
                  <a:srgbClr val="313840"/>
                </a:solidFill>
              </a:endParaRPr>
            </a:p>
          </p:txBody>
        </p:sp>
        <p:sp>
          <p:nvSpPr>
            <p:cNvPr id="19" name="CasellaDiTesto 18">
              <a:extLst>
                <a:ext uri="{FF2B5EF4-FFF2-40B4-BE49-F238E27FC236}">
                  <a16:creationId xmlns:a16="http://schemas.microsoft.com/office/drawing/2014/main" id="{6CD4AB0F-C69A-47B0-B7B4-A9002D1AC72A}"/>
                </a:ext>
              </a:extLst>
            </p:cNvPr>
            <p:cNvSpPr txBox="1"/>
            <p:nvPr/>
          </p:nvSpPr>
          <p:spPr>
            <a:xfrm>
              <a:off x="7722964" y="3492207"/>
              <a:ext cx="1450282" cy="584775"/>
            </a:xfrm>
            <a:prstGeom prst="rect">
              <a:avLst/>
            </a:prstGeom>
            <a:noFill/>
          </p:spPr>
          <p:txBody>
            <a:bodyPr wrap="square">
              <a:spAutoFit/>
            </a:bodyPr>
            <a:lstStyle/>
            <a:p>
              <a:r>
                <a:rPr lang="it-IT" sz="1200" b="1" dirty="0">
                  <a:solidFill>
                    <a:srgbClr val="404040"/>
                  </a:solidFill>
                </a:rPr>
                <a:t>Attiva dal </a:t>
              </a:r>
            </a:p>
            <a:p>
              <a:pPr>
                <a:spcAft>
                  <a:spcPts val="450"/>
                </a:spcAft>
              </a:pPr>
              <a:r>
                <a:rPr lang="it-IT" dirty="0">
                  <a:solidFill>
                    <a:srgbClr val="404040"/>
                  </a:solidFill>
                </a:rPr>
                <a:t>24/06/2021</a:t>
              </a:r>
              <a:endParaRPr lang="it-IT" sz="1100" dirty="0">
                <a:solidFill>
                  <a:srgbClr val="404040"/>
                </a:solidFill>
              </a:endParaRPr>
            </a:p>
          </p:txBody>
        </p:sp>
        <p:sp>
          <p:nvSpPr>
            <p:cNvPr id="30" name="CasellaDiTesto 29">
              <a:extLst>
                <a:ext uri="{FF2B5EF4-FFF2-40B4-BE49-F238E27FC236}">
                  <a16:creationId xmlns:a16="http://schemas.microsoft.com/office/drawing/2014/main" id="{69CC6538-8930-4B5E-8783-5BED0FFC535D}"/>
                </a:ext>
              </a:extLst>
            </p:cNvPr>
            <p:cNvSpPr txBox="1"/>
            <p:nvPr/>
          </p:nvSpPr>
          <p:spPr>
            <a:xfrm>
              <a:off x="7722964" y="4162737"/>
              <a:ext cx="2376264" cy="553998"/>
            </a:xfrm>
            <a:prstGeom prst="rect">
              <a:avLst/>
            </a:prstGeom>
            <a:noFill/>
          </p:spPr>
          <p:txBody>
            <a:bodyPr wrap="square">
              <a:spAutoFit/>
            </a:bodyPr>
            <a:lstStyle/>
            <a:p>
              <a:r>
                <a:rPr lang="it-IT" sz="1200" b="1" dirty="0">
                  <a:solidFill>
                    <a:schemeClr val="tx1">
                      <a:lumMod val="75000"/>
                      <a:lumOff val="25000"/>
                    </a:schemeClr>
                  </a:solidFill>
                </a:rPr>
                <a:t>Durata dell’Accordo quadro</a:t>
              </a:r>
            </a:p>
            <a:p>
              <a:pPr>
                <a:spcAft>
                  <a:spcPts val="450"/>
                </a:spcAft>
              </a:pPr>
              <a:r>
                <a:rPr lang="it-IT" sz="1800" dirty="0">
                  <a:solidFill>
                    <a:schemeClr val="tx1">
                      <a:lumMod val="75000"/>
                      <a:lumOff val="25000"/>
                    </a:schemeClr>
                  </a:solidFill>
                </a:rPr>
                <a:t>12 mesi + 6</a:t>
              </a:r>
              <a:endParaRPr lang="it-IT" sz="1200" dirty="0">
                <a:solidFill>
                  <a:schemeClr val="tx1">
                    <a:lumMod val="75000"/>
                    <a:lumOff val="25000"/>
                  </a:schemeClr>
                </a:solidFill>
              </a:endParaRPr>
            </a:p>
          </p:txBody>
        </p:sp>
        <p:sp>
          <p:nvSpPr>
            <p:cNvPr id="32" name="CasellaDiTesto 31">
              <a:extLst>
                <a:ext uri="{FF2B5EF4-FFF2-40B4-BE49-F238E27FC236}">
                  <a16:creationId xmlns:a16="http://schemas.microsoft.com/office/drawing/2014/main" id="{05C907B6-0390-44C6-A673-C51F523ECAC7}"/>
                </a:ext>
              </a:extLst>
            </p:cNvPr>
            <p:cNvSpPr txBox="1"/>
            <p:nvPr/>
          </p:nvSpPr>
          <p:spPr>
            <a:xfrm>
              <a:off x="7722964" y="6567214"/>
              <a:ext cx="2376264" cy="525785"/>
            </a:xfrm>
            <a:prstGeom prst="rect">
              <a:avLst/>
            </a:prstGeom>
            <a:noFill/>
          </p:spPr>
          <p:txBody>
            <a:bodyPr wrap="square">
              <a:spAutoFit/>
            </a:bodyPr>
            <a:lstStyle/>
            <a:p>
              <a:pPr>
                <a:spcAft>
                  <a:spcPts val="450"/>
                </a:spcAft>
              </a:pPr>
              <a:r>
                <a:rPr lang="it-IT" sz="1200" b="1" dirty="0">
                  <a:solidFill>
                    <a:srgbClr val="404040"/>
                  </a:solidFill>
                  <a:ea typeface="ＭＳ Ｐゴシック"/>
                </a:rPr>
                <a:t>Link utili</a:t>
              </a:r>
            </a:p>
            <a:p>
              <a:pPr marL="171450" indent="-171450">
                <a:spcAft>
                  <a:spcPts val="450"/>
                </a:spcAft>
                <a:buFont typeface="Arial" panose="020B0604020202020204" pitchFamily="34" charset="0"/>
                <a:buChar char="•"/>
              </a:pPr>
              <a:r>
                <a:rPr lang="it-IT" sz="1200" dirty="0">
                  <a:solidFill>
                    <a:srgbClr val="404040"/>
                  </a:solidFill>
                  <a:ea typeface="ＭＳ Ｐゴシック"/>
                  <a:hlinkClick r:id="rId2"/>
                </a:rPr>
                <a:t>Scheda riassuntiva</a:t>
              </a:r>
              <a:endParaRPr lang="it-IT" sz="1200" dirty="0">
                <a:solidFill>
                  <a:srgbClr val="404040"/>
                </a:solidFill>
                <a:ea typeface="ＭＳ Ｐゴシック"/>
              </a:endParaRPr>
            </a:p>
          </p:txBody>
        </p:sp>
        <p:sp>
          <p:nvSpPr>
            <p:cNvPr id="39" name="CasellaDiTesto 38">
              <a:extLst>
                <a:ext uri="{FF2B5EF4-FFF2-40B4-BE49-F238E27FC236}">
                  <a16:creationId xmlns:a16="http://schemas.microsoft.com/office/drawing/2014/main" id="{0B7D4BB7-6FBE-480D-ABCA-1CE996D71DDC}"/>
                </a:ext>
              </a:extLst>
            </p:cNvPr>
            <p:cNvSpPr txBox="1"/>
            <p:nvPr/>
          </p:nvSpPr>
          <p:spPr>
            <a:xfrm>
              <a:off x="8266949" y="2734419"/>
              <a:ext cx="1985231" cy="600164"/>
            </a:xfrm>
            <a:prstGeom prst="rect">
              <a:avLst/>
            </a:prstGeom>
            <a:noFill/>
          </p:spPr>
          <p:txBody>
            <a:bodyPr wrap="square">
              <a:spAutoFit/>
            </a:bodyPr>
            <a:lstStyle/>
            <a:p>
              <a:pPr algn="l"/>
              <a:r>
                <a:rPr lang="it-IT" sz="1100" dirty="0">
                  <a:solidFill>
                    <a:srgbClr val="313840"/>
                  </a:solidFill>
                  <a:latin typeface="+mj-lt"/>
                </a:rPr>
                <a:t>Informatica, Elettronica, Telecomunicazioni e macchine per l'ufficio</a:t>
              </a:r>
            </a:p>
          </p:txBody>
        </p:sp>
        <p:pic>
          <p:nvPicPr>
            <p:cNvPr id="40" name="Elemento grafico 5">
              <a:extLst>
                <a:ext uri="{FF2B5EF4-FFF2-40B4-BE49-F238E27FC236}">
                  <a16:creationId xmlns:a16="http://schemas.microsoft.com/office/drawing/2014/main" id="{53C85FCD-E78C-4EE6-A9BA-69E69F949F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04779" y="2816067"/>
              <a:ext cx="462170" cy="462170"/>
            </a:xfrm>
            <a:prstGeom prst="rect">
              <a:avLst/>
            </a:prstGeom>
          </p:spPr>
        </p:pic>
        <p:sp>
          <p:nvSpPr>
            <p:cNvPr id="41" name="CasellaDiTesto 40">
              <a:extLst>
                <a:ext uri="{FF2B5EF4-FFF2-40B4-BE49-F238E27FC236}">
                  <a16:creationId xmlns:a16="http://schemas.microsoft.com/office/drawing/2014/main" id="{C6BF1491-F2C2-4EA8-9818-DBEA7D41BD8D}"/>
                </a:ext>
              </a:extLst>
            </p:cNvPr>
            <p:cNvSpPr txBox="1"/>
            <p:nvPr/>
          </p:nvSpPr>
          <p:spPr>
            <a:xfrm>
              <a:off x="7722964" y="5991150"/>
              <a:ext cx="2376264" cy="525785"/>
            </a:xfrm>
            <a:prstGeom prst="rect">
              <a:avLst/>
            </a:prstGeom>
            <a:noFill/>
          </p:spPr>
          <p:txBody>
            <a:bodyPr wrap="square">
              <a:spAutoFit/>
            </a:bodyPr>
            <a:lstStyle/>
            <a:p>
              <a:pPr>
                <a:spcAft>
                  <a:spcPts val="450"/>
                </a:spcAft>
              </a:pPr>
              <a:r>
                <a:rPr lang="it-IT" sz="1200" b="1" dirty="0">
                  <a:solidFill>
                    <a:schemeClr val="tx1">
                      <a:lumMod val="75000"/>
                      <a:lumOff val="25000"/>
                    </a:schemeClr>
                  </a:solidFill>
                </a:rPr>
                <a:t>Modalità di acquisto</a:t>
              </a:r>
            </a:p>
            <a:p>
              <a:pPr>
                <a:spcAft>
                  <a:spcPts val="450"/>
                </a:spcAft>
              </a:pPr>
              <a:r>
                <a:rPr lang="it-IT" sz="1200" dirty="0">
                  <a:solidFill>
                    <a:schemeClr val="tx1">
                      <a:lumMod val="75000"/>
                      <a:lumOff val="25000"/>
                    </a:schemeClr>
                  </a:solidFill>
                </a:rPr>
                <a:t>Ordine diretto</a:t>
              </a:r>
            </a:p>
          </p:txBody>
        </p:sp>
      </p:grpSp>
      <p:grpSp>
        <p:nvGrpSpPr>
          <p:cNvPr id="42" name="Gruppo 41">
            <a:extLst>
              <a:ext uri="{FF2B5EF4-FFF2-40B4-BE49-F238E27FC236}">
                <a16:creationId xmlns:a16="http://schemas.microsoft.com/office/drawing/2014/main" id="{17223960-9D9D-475D-B7F9-4CE69D6F39C8}"/>
              </a:ext>
            </a:extLst>
          </p:cNvPr>
          <p:cNvGrpSpPr/>
          <p:nvPr/>
        </p:nvGrpSpPr>
        <p:grpSpPr>
          <a:xfrm>
            <a:off x="9185145" y="819399"/>
            <a:ext cx="1187164" cy="246221"/>
            <a:chOff x="8963365" y="939299"/>
            <a:chExt cx="1187164" cy="246221"/>
          </a:xfrm>
        </p:grpSpPr>
        <p:sp>
          <p:nvSpPr>
            <p:cNvPr id="43" name="Rettangolo con angoli arrotondati 40">
              <a:extLst>
                <a:ext uri="{FF2B5EF4-FFF2-40B4-BE49-F238E27FC236}">
                  <a16:creationId xmlns:a16="http://schemas.microsoft.com/office/drawing/2014/main" id="{61FCF7D0-5931-4236-B2D8-2FE22DC6A5E7}"/>
                </a:ext>
              </a:extLst>
            </p:cNvPr>
            <p:cNvSpPr/>
            <p:nvPr/>
          </p:nvSpPr>
          <p:spPr>
            <a:xfrm>
              <a:off x="8964803" y="956523"/>
              <a:ext cx="1185726" cy="223917"/>
            </a:xfrm>
            <a:prstGeom prst="roundRect">
              <a:avLst>
                <a:gd name="adj" fmla="val 27051"/>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000" b="1" dirty="0">
                <a:highlight>
                  <a:srgbClr val="956B9C"/>
                </a:highlight>
              </a:endParaRPr>
            </a:p>
          </p:txBody>
        </p:sp>
        <p:grpSp>
          <p:nvGrpSpPr>
            <p:cNvPr id="44" name="Gruppo 43">
              <a:extLst>
                <a:ext uri="{FF2B5EF4-FFF2-40B4-BE49-F238E27FC236}">
                  <a16:creationId xmlns:a16="http://schemas.microsoft.com/office/drawing/2014/main" id="{681D62D5-5643-40D6-B3F8-5BD5CDD5DDD3}"/>
                </a:ext>
              </a:extLst>
            </p:cNvPr>
            <p:cNvGrpSpPr/>
            <p:nvPr/>
          </p:nvGrpSpPr>
          <p:grpSpPr>
            <a:xfrm>
              <a:off x="8963365" y="939299"/>
              <a:ext cx="1147699" cy="246221"/>
              <a:chOff x="9019760" y="985639"/>
              <a:chExt cx="1147699" cy="246221"/>
            </a:xfrm>
          </p:grpSpPr>
          <p:sp>
            <p:nvSpPr>
              <p:cNvPr id="45" name="CasellaDiTesto 44">
                <a:hlinkClick r:id="rId5"/>
                <a:extLst>
                  <a:ext uri="{FF2B5EF4-FFF2-40B4-BE49-F238E27FC236}">
                    <a16:creationId xmlns:a16="http://schemas.microsoft.com/office/drawing/2014/main" id="{34F2F283-3FBC-424F-9220-D2880A427676}"/>
                  </a:ext>
                </a:extLst>
              </p:cNvPr>
              <p:cNvSpPr txBox="1"/>
              <p:nvPr/>
            </p:nvSpPr>
            <p:spPr>
              <a:xfrm>
                <a:off x="9019760" y="985639"/>
                <a:ext cx="1147699" cy="246221"/>
              </a:xfrm>
              <a:prstGeom prst="rect">
                <a:avLst/>
              </a:prstGeom>
              <a:noFill/>
            </p:spPr>
            <p:txBody>
              <a:bodyPr wrap="square">
                <a:spAutoFit/>
              </a:bodyPr>
              <a:lstStyle/>
              <a:p>
                <a:pPr>
                  <a:spcAft>
                    <a:spcPts val="450"/>
                  </a:spcAft>
                </a:pPr>
                <a:r>
                  <a:rPr lang="it-IT" sz="1000" b="1" dirty="0">
                    <a:solidFill>
                      <a:srgbClr val="8ADB53"/>
                    </a:solidFill>
                  </a:rPr>
                  <a:t>ACQUISTI VERDI</a:t>
                </a:r>
              </a:p>
            </p:txBody>
          </p:sp>
          <p:grpSp>
            <p:nvGrpSpPr>
              <p:cNvPr id="48" name="Elemento grafico 54">
                <a:extLst>
                  <a:ext uri="{FF2B5EF4-FFF2-40B4-BE49-F238E27FC236}">
                    <a16:creationId xmlns:a16="http://schemas.microsoft.com/office/drawing/2014/main" id="{E769EF8D-4356-40B6-8789-B808A6CDF008}"/>
                  </a:ext>
                </a:extLst>
              </p:cNvPr>
              <p:cNvGrpSpPr/>
              <p:nvPr/>
            </p:nvGrpSpPr>
            <p:grpSpPr>
              <a:xfrm>
                <a:off x="10012935" y="1061795"/>
                <a:ext cx="107228" cy="107228"/>
                <a:chOff x="5020713" y="3716970"/>
                <a:chExt cx="293923" cy="293923"/>
              </a:xfrm>
            </p:grpSpPr>
            <p:sp>
              <p:nvSpPr>
                <p:cNvPr id="63" name="Figura a mano libera: forma 44">
                  <a:extLst>
                    <a:ext uri="{FF2B5EF4-FFF2-40B4-BE49-F238E27FC236}">
                      <a16:creationId xmlns:a16="http://schemas.microsoft.com/office/drawing/2014/main" id="{3024584A-FC1D-4E26-BE2F-9A689C1DE18E}"/>
                    </a:ext>
                  </a:extLst>
                </p:cNvPr>
                <p:cNvSpPr/>
                <p:nvPr/>
              </p:nvSpPr>
              <p:spPr>
                <a:xfrm>
                  <a:off x="5020713" y="3716970"/>
                  <a:ext cx="293923" cy="293923"/>
                </a:xfrm>
                <a:custGeom>
                  <a:avLst/>
                  <a:gdLst>
                    <a:gd name="connsiteX0" fmla="*/ 3969 w 293923"/>
                    <a:gd name="connsiteY0" fmla="*/ 289955 h 293923"/>
                    <a:gd name="connsiteX1" fmla="*/ 229480 w 293923"/>
                    <a:gd name="connsiteY1" fmla="*/ 229480 h 293923"/>
                    <a:gd name="connsiteX2" fmla="*/ 289955 w 293923"/>
                    <a:gd name="connsiteY2" fmla="*/ 3969 h 293923"/>
                    <a:gd name="connsiteX3" fmla="*/ 64444 w 293923"/>
                    <a:gd name="connsiteY3" fmla="*/ 64444 h 293923"/>
                    <a:gd name="connsiteX4" fmla="*/ 3969 w 293923"/>
                    <a:gd name="connsiteY4" fmla="*/ 289955 h 293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923" h="293923">
                      <a:moveTo>
                        <a:pt x="3969" y="289955"/>
                      </a:moveTo>
                      <a:cubicBezTo>
                        <a:pt x="3969" y="289955"/>
                        <a:pt x="141875" y="317084"/>
                        <a:pt x="229480" y="229480"/>
                      </a:cubicBezTo>
                      <a:cubicBezTo>
                        <a:pt x="317084" y="141875"/>
                        <a:pt x="289955" y="3969"/>
                        <a:pt x="289955" y="3969"/>
                      </a:cubicBezTo>
                      <a:cubicBezTo>
                        <a:pt x="289955" y="3969"/>
                        <a:pt x="152048" y="-23161"/>
                        <a:pt x="64444" y="64444"/>
                      </a:cubicBezTo>
                      <a:cubicBezTo>
                        <a:pt x="-23161" y="152048"/>
                        <a:pt x="3969" y="289955"/>
                        <a:pt x="3969" y="289955"/>
                      </a:cubicBezTo>
                      <a:close/>
                    </a:path>
                  </a:pathLst>
                </a:custGeom>
                <a:solidFill>
                  <a:srgbClr val="C3EA21"/>
                </a:solidFill>
                <a:ln w="5495" cap="flat">
                  <a:noFill/>
                  <a:prstDash val="solid"/>
                  <a:miter/>
                </a:ln>
              </p:spPr>
              <p:txBody>
                <a:bodyPr rtlCol="0" anchor="ctr"/>
                <a:lstStyle/>
                <a:p>
                  <a:endParaRPr lang="it-IT" b="1"/>
                </a:p>
              </p:txBody>
            </p:sp>
            <p:sp>
              <p:nvSpPr>
                <p:cNvPr id="64" name="Figura a mano libera: forma 45">
                  <a:extLst>
                    <a:ext uri="{FF2B5EF4-FFF2-40B4-BE49-F238E27FC236}">
                      <a16:creationId xmlns:a16="http://schemas.microsoft.com/office/drawing/2014/main" id="{0878E936-A92A-4CF8-A0BE-0E974FF5619B}"/>
                    </a:ext>
                  </a:extLst>
                </p:cNvPr>
                <p:cNvSpPr/>
                <p:nvPr/>
              </p:nvSpPr>
              <p:spPr>
                <a:xfrm>
                  <a:off x="5024679" y="3720931"/>
                  <a:ext cx="289954" cy="289954"/>
                </a:xfrm>
                <a:custGeom>
                  <a:avLst/>
                  <a:gdLst>
                    <a:gd name="connsiteX0" fmla="*/ 0 w 289954"/>
                    <a:gd name="connsiteY0" fmla="*/ 285986 h 289954"/>
                    <a:gd name="connsiteX1" fmla="*/ 225511 w 289954"/>
                    <a:gd name="connsiteY1" fmla="*/ 225511 h 289954"/>
                    <a:gd name="connsiteX2" fmla="*/ 285986 w 289954"/>
                    <a:gd name="connsiteY2" fmla="*/ 0 h 289954"/>
                    <a:gd name="connsiteX3" fmla="*/ 0 w 289954"/>
                    <a:gd name="connsiteY3" fmla="*/ 285986 h 289954"/>
                  </a:gdLst>
                  <a:ahLst/>
                  <a:cxnLst>
                    <a:cxn ang="0">
                      <a:pos x="connsiteX0" y="connsiteY0"/>
                    </a:cxn>
                    <a:cxn ang="0">
                      <a:pos x="connsiteX1" y="connsiteY1"/>
                    </a:cxn>
                    <a:cxn ang="0">
                      <a:pos x="connsiteX2" y="connsiteY2"/>
                    </a:cxn>
                    <a:cxn ang="0">
                      <a:pos x="connsiteX3" y="connsiteY3"/>
                    </a:cxn>
                  </a:cxnLst>
                  <a:rect l="l" t="t" r="r" b="b"/>
                  <a:pathLst>
                    <a:path w="289954" h="289954">
                      <a:moveTo>
                        <a:pt x="0" y="285986"/>
                      </a:moveTo>
                      <a:cubicBezTo>
                        <a:pt x="0" y="285986"/>
                        <a:pt x="137906" y="313115"/>
                        <a:pt x="225511" y="225511"/>
                      </a:cubicBezTo>
                      <a:cubicBezTo>
                        <a:pt x="313115" y="137906"/>
                        <a:pt x="285986" y="0"/>
                        <a:pt x="285986" y="0"/>
                      </a:cubicBezTo>
                      <a:lnTo>
                        <a:pt x="0" y="285986"/>
                      </a:lnTo>
                      <a:close/>
                    </a:path>
                  </a:pathLst>
                </a:custGeom>
                <a:solidFill>
                  <a:srgbClr val="8ADB53"/>
                </a:solidFill>
                <a:ln w="5495" cap="flat">
                  <a:noFill/>
                  <a:prstDash val="solid"/>
                  <a:miter/>
                </a:ln>
              </p:spPr>
              <p:txBody>
                <a:bodyPr rtlCol="0" anchor="ctr"/>
                <a:lstStyle/>
                <a:p>
                  <a:endParaRPr lang="it-IT" b="1"/>
                </a:p>
              </p:txBody>
            </p:sp>
          </p:grpSp>
        </p:grpSp>
      </p:grpSp>
      <p:sp>
        <p:nvSpPr>
          <p:cNvPr id="46" name="CasellaDiTesto 45">
            <a:extLst>
              <a:ext uri="{FF2B5EF4-FFF2-40B4-BE49-F238E27FC236}">
                <a16:creationId xmlns:a16="http://schemas.microsoft.com/office/drawing/2014/main" id="{E0BE3770-B40A-415D-AA95-3140F63953F2}"/>
              </a:ext>
            </a:extLst>
          </p:cNvPr>
          <p:cNvSpPr txBox="1"/>
          <p:nvPr/>
        </p:nvSpPr>
        <p:spPr>
          <a:xfrm>
            <a:off x="7722964" y="5135924"/>
            <a:ext cx="2376264" cy="553998"/>
          </a:xfrm>
          <a:prstGeom prst="rect">
            <a:avLst/>
          </a:prstGeom>
          <a:noFill/>
        </p:spPr>
        <p:txBody>
          <a:bodyPr wrap="square">
            <a:spAutoFit/>
          </a:bodyPr>
          <a:lstStyle/>
          <a:p>
            <a:r>
              <a:rPr lang="it-IT" sz="1200" b="1" dirty="0">
                <a:solidFill>
                  <a:schemeClr val="tx1">
                    <a:lumMod val="75000"/>
                    <a:lumOff val="25000"/>
                  </a:schemeClr>
                </a:solidFill>
              </a:rPr>
              <a:t>Durata dei contratti</a:t>
            </a:r>
          </a:p>
          <a:p>
            <a:pPr>
              <a:spcAft>
                <a:spcPts val="450"/>
              </a:spcAft>
            </a:pPr>
            <a:r>
              <a:rPr lang="it-IT" sz="1800" dirty="0">
                <a:solidFill>
                  <a:schemeClr val="tx1">
                    <a:lumMod val="75000"/>
                    <a:lumOff val="25000"/>
                  </a:schemeClr>
                </a:solidFill>
              </a:rPr>
              <a:t>36, 48 o 60 mesi</a:t>
            </a:r>
          </a:p>
        </p:txBody>
      </p:sp>
      <p:sp>
        <p:nvSpPr>
          <p:cNvPr id="49" name="Rettangolo con angoli arrotondati 54">
            <a:extLst>
              <a:ext uri="{FF2B5EF4-FFF2-40B4-BE49-F238E27FC236}">
                <a16:creationId xmlns:a16="http://schemas.microsoft.com/office/drawing/2014/main" id="{E7C5642C-E01A-4FAC-B085-64FD1F4A76E1}"/>
              </a:ext>
            </a:extLst>
          </p:cNvPr>
          <p:cNvSpPr/>
          <p:nvPr/>
        </p:nvSpPr>
        <p:spPr>
          <a:xfrm>
            <a:off x="5297955" y="2704561"/>
            <a:ext cx="1977659" cy="892238"/>
          </a:xfrm>
          <a:prstGeom prst="roundRect">
            <a:avLst>
              <a:gd name="adj" fmla="val 5018"/>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50" name="CasellaDiTesto 49">
            <a:extLst>
              <a:ext uri="{FF2B5EF4-FFF2-40B4-BE49-F238E27FC236}">
                <a16:creationId xmlns:a16="http://schemas.microsoft.com/office/drawing/2014/main" id="{18973AF4-7712-479D-AE95-9E01D03C666F}"/>
              </a:ext>
            </a:extLst>
          </p:cNvPr>
          <p:cNvSpPr txBox="1"/>
          <p:nvPr/>
        </p:nvSpPr>
        <p:spPr>
          <a:xfrm>
            <a:off x="5720967" y="2760316"/>
            <a:ext cx="1641957" cy="738664"/>
          </a:xfrm>
          <a:prstGeom prst="rect">
            <a:avLst/>
          </a:prstGeom>
          <a:noFill/>
        </p:spPr>
        <p:txBody>
          <a:bodyPr wrap="square">
            <a:spAutoFit/>
          </a:bodyPr>
          <a:lstStyle/>
          <a:p>
            <a:pPr>
              <a:spcAft>
                <a:spcPts val="450"/>
              </a:spcAft>
            </a:pPr>
            <a:r>
              <a:rPr lang="it-IT" sz="1400" dirty="0">
                <a:solidFill>
                  <a:schemeClr val="tx1">
                    <a:lumMod val="75000"/>
                    <a:lumOff val="25000"/>
                  </a:schemeClr>
                </a:solidFill>
              </a:rPr>
              <a:t>Sono disponibili numerosi servizi opzionali</a:t>
            </a:r>
          </a:p>
        </p:txBody>
      </p:sp>
      <p:grpSp>
        <p:nvGrpSpPr>
          <p:cNvPr id="51" name="Gruppo 50"/>
          <p:cNvGrpSpPr/>
          <p:nvPr/>
        </p:nvGrpSpPr>
        <p:grpSpPr>
          <a:xfrm>
            <a:off x="5469547" y="2808671"/>
            <a:ext cx="219785" cy="307777"/>
            <a:chOff x="3511483" y="2808671"/>
            <a:chExt cx="219785" cy="307777"/>
          </a:xfrm>
        </p:grpSpPr>
        <p:sp>
          <p:nvSpPr>
            <p:cNvPr id="52" name="Figura a mano libera: forma 58">
              <a:extLst>
                <a:ext uri="{FF2B5EF4-FFF2-40B4-BE49-F238E27FC236}">
                  <a16:creationId xmlns:a16="http://schemas.microsoft.com/office/drawing/2014/main" id="{0126FEF3-3E33-416D-810D-4694AB4C61BD}"/>
                </a:ext>
              </a:extLst>
            </p:cNvPr>
            <p:cNvSpPr/>
            <p:nvPr/>
          </p:nvSpPr>
          <p:spPr>
            <a:xfrm>
              <a:off x="3517238" y="2850782"/>
              <a:ext cx="214030" cy="214030"/>
            </a:xfrm>
            <a:custGeom>
              <a:avLst/>
              <a:gdLst>
                <a:gd name="connsiteX0" fmla="*/ 76200 w 152400"/>
                <a:gd name="connsiteY0" fmla="*/ 14288 h 152400"/>
                <a:gd name="connsiteX1" fmla="*/ 138113 w 152400"/>
                <a:gd name="connsiteY1" fmla="*/ 76200 h 152400"/>
                <a:gd name="connsiteX2" fmla="*/ 76200 w 152400"/>
                <a:gd name="connsiteY2" fmla="*/ 138113 h 152400"/>
                <a:gd name="connsiteX3" fmla="*/ 14288 w 152400"/>
                <a:gd name="connsiteY3" fmla="*/ 76200 h 152400"/>
                <a:gd name="connsiteX4" fmla="*/ 76200 w 152400"/>
                <a:gd name="connsiteY4" fmla="*/ 14288 h 152400"/>
                <a:gd name="connsiteX5" fmla="*/ 76200 w 152400"/>
                <a:gd name="connsiteY5" fmla="*/ 0 h 152400"/>
                <a:gd name="connsiteX6" fmla="*/ 0 w 152400"/>
                <a:gd name="connsiteY6" fmla="*/ 76200 h 152400"/>
                <a:gd name="connsiteX7" fmla="*/ 76200 w 152400"/>
                <a:gd name="connsiteY7" fmla="*/ 152400 h 152400"/>
                <a:gd name="connsiteX8" fmla="*/ 152400 w 152400"/>
                <a:gd name="connsiteY8" fmla="*/ 76200 h 152400"/>
                <a:gd name="connsiteX9" fmla="*/ 76200 w 152400"/>
                <a:gd name="connsiteY9" fmla="*/ 0 h 152400"/>
                <a:gd name="connsiteX10" fmla="*/ 76200 w 152400"/>
                <a:gd name="connsiteY10"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 h="152400">
                  <a:moveTo>
                    <a:pt x="76200" y="14288"/>
                  </a:moveTo>
                  <a:cubicBezTo>
                    <a:pt x="110490" y="14288"/>
                    <a:pt x="138113" y="41910"/>
                    <a:pt x="138113" y="76200"/>
                  </a:cubicBezTo>
                  <a:cubicBezTo>
                    <a:pt x="138113" y="110490"/>
                    <a:pt x="110490" y="138113"/>
                    <a:pt x="76200" y="138113"/>
                  </a:cubicBezTo>
                  <a:cubicBezTo>
                    <a:pt x="41910" y="138113"/>
                    <a:pt x="14288" y="110490"/>
                    <a:pt x="14288" y="76200"/>
                  </a:cubicBezTo>
                  <a:cubicBezTo>
                    <a:pt x="14288" y="41910"/>
                    <a:pt x="41910" y="14288"/>
                    <a:pt x="76200" y="14288"/>
                  </a:cubicBezTo>
                  <a:moveTo>
                    <a:pt x="76200" y="0"/>
                  </a:moveTo>
                  <a:cubicBezTo>
                    <a:pt x="34290" y="0"/>
                    <a:pt x="0" y="34290"/>
                    <a:pt x="0" y="76200"/>
                  </a:cubicBezTo>
                  <a:cubicBezTo>
                    <a:pt x="0" y="118110"/>
                    <a:pt x="34290" y="152400"/>
                    <a:pt x="76200" y="152400"/>
                  </a:cubicBezTo>
                  <a:cubicBezTo>
                    <a:pt x="118110" y="152400"/>
                    <a:pt x="152400" y="118110"/>
                    <a:pt x="152400" y="76200"/>
                  </a:cubicBezTo>
                  <a:cubicBezTo>
                    <a:pt x="152400" y="34290"/>
                    <a:pt x="118110" y="0"/>
                    <a:pt x="76200" y="0"/>
                  </a:cubicBezTo>
                  <a:lnTo>
                    <a:pt x="76200" y="0"/>
                  </a:lnTo>
                  <a:close/>
                </a:path>
              </a:pathLst>
            </a:custGeom>
            <a:solidFill>
              <a:srgbClr val="313840"/>
            </a:solidFill>
            <a:ln w="9525" cap="flat">
              <a:noFill/>
              <a:prstDash val="solid"/>
              <a:miter/>
            </a:ln>
          </p:spPr>
          <p:txBody>
            <a:bodyPr rtlCol="0" anchor="ctr"/>
            <a:lstStyle/>
            <a:p>
              <a:endParaRPr lang="it-IT" dirty="0"/>
            </a:p>
          </p:txBody>
        </p:sp>
        <p:sp>
          <p:nvSpPr>
            <p:cNvPr id="53" name="CasellaDiTesto 52">
              <a:extLst>
                <a:ext uri="{FF2B5EF4-FFF2-40B4-BE49-F238E27FC236}">
                  <a16:creationId xmlns:a16="http://schemas.microsoft.com/office/drawing/2014/main" id="{FEDBB1E2-E8D5-4F94-BB24-7E53D7A156DC}"/>
                </a:ext>
              </a:extLst>
            </p:cNvPr>
            <p:cNvSpPr txBox="1"/>
            <p:nvPr/>
          </p:nvSpPr>
          <p:spPr>
            <a:xfrm>
              <a:off x="3511483" y="2808671"/>
              <a:ext cx="214030" cy="307777"/>
            </a:xfrm>
            <a:prstGeom prst="rect">
              <a:avLst/>
            </a:prstGeom>
            <a:noFill/>
          </p:spPr>
          <p:txBody>
            <a:bodyPr wrap="square" rtlCol="0">
              <a:spAutoFit/>
            </a:bodyPr>
            <a:lstStyle/>
            <a:p>
              <a:pPr algn="r"/>
              <a:r>
                <a:rPr lang="it-IT" sz="1400" b="1" dirty="0">
                  <a:solidFill>
                    <a:srgbClr val="313840"/>
                  </a:solidFill>
                </a:rPr>
                <a:t>i</a:t>
              </a:r>
            </a:p>
          </p:txBody>
        </p:sp>
      </p:grpSp>
      <p:pic>
        <p:nvPicPr>
          <p:cNvPr id="10" name="Segnaposto immagine 9"/>
          <p:cNvPicPr>
            <a:picLocks noGrp="1" noChangeAspect="1"/>
          </p:cNvPicPr>
          <p:nvPr>
            <p:ph type="pic" sz="quarter" idx="10"/>
          </p:nvPr>
        </p:nvPicPr>
        <p:blipFill>
          <a:blip r:embed="rId6">
            <a:extLst>
              <a:ext uri="{28A0092B-C50C-407E-A947-70E740481C1C}">
                <a14:useLocalDpi xmlns:a14="http://schemas.microsoft.com/office/drawing/2010/main" val="0"/>
              </a:ext>
            </a:extLst>
          </a:blip>
          <a:srcRect l="12748" r="12748"/>
          <a:stretch>
            <a:fillRect/>
          </a:stretch>
        </p:blipFill>
        <p:spPr>
          <a:xfrm>
            <a:off x="7587950" y="1188543"/>
            <a:ext cx="2700000" cy="1800000"/>
          </a:xfrm>
        </p:spPr>
      </p:pic>
      <p:sp>
        <p:nvSpPr>
          <p:cNvPr id="66" name="CasellaDiTesto 65">
            <a:extLst>
              <a:ext uri="{FF2B5EF4-FFF2-40B4-BE49-F238E27FC236}">
                <a16:creationId xmlns:a16="http://schemas.microsoft.com/office/drawing/2014/main" id="{103FD0AA-7B1F-4A9C-8D6C-327625748FFE}"/>
              </a:ext>
            </a:extLst>
          </p:cNvPr>
          <p:cNvSpPr txBox="1"/>
          <p:nvPr/>
        </p:nvSpPr>
        <p:spPr>
          <a:xfrm>
            <a:off x="348816" y="1476375"/>
            <a:ext cx="6893998" cy="523220"/>
          </a:xfrm>
          <a:prstGeom prst="rect">
            <a:avLst/>
          </a:prstGeom>
          <a:noFill/>
        </p:spPr>
        <p:txBody>
          <a:bodyPr wrap="square">
            <a:spAutoFit/>
          </a:bodyPr>
          <a:lstStyle/>
          <a:p>
            <a:pPr>
              <a:spcAft>
                <a:spcPts val="450"/>
              </a:spcAft>
            </a:pPr>
            <a:r>
              <a:rPr lang="it-IT" sz="1400" dirty="0">
                <a:solidFill>
                  <a:schemeClr val="tx1">
                    <a:lumMod val="75000"/>
                    <a:lumOff val="25000"/>
                  </a:schemeClr>
                </a:solidFill>
              </a:rPr>
              <a:t>L’iniziativa prevede la fornitura in noleggio di apparecchiature multifunzione di fascia media e alta per scansione, copia e stampa e servizi connessi</a:t>
            </a:r>
          </a:p>
        </p:txBody>
      </p:sp>
      <p:sp>
        <p:nvSpPr>
          <p:cNvPr id="67" name="Rettangolo con angoli arrotondati 2">
            <a:hlinkClick r:id="rId7"/>
            <a:extLst>
              <a:ext uri="{FF2B5EF4-FFF2-40B4-BE49-F238E27FC236}">
                <a16:creationId xmlns:a16="http://schemas.microsoft.com/office/drawing/2014/main" id="{CCD586D2-926C-42D5-8E1E-51B8A30F2B25}"/>
              </a:ext>
            </a:extLst>
          </p:cNvPr>
          <p:cNvSpPr/>
          <p:nvPr/>
        </p:nvSpPr>
        <p:spPr>
          <a:xfrm>
            <a:off x="7596000" y="828000"/>
            <a:ext cx="1570648" cy="223917"/>
          </a:xfrm>
          <a:prstGeom prst="roundRect">
            <a:avLst>
              <a:gd name="adj" fmla="val 27051"/>
            </a:avLst>
          </a:prstGeom>
          <a:solidFill>
            <a:srgbClr val="AAB9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000" b="1" dirty="0">
                <a:solidFill>
                  <a:schemeClr val="bg1"/>
                </a:solidFill>
              </a:rPr>
              <a:t>CONVENZIONI</a:t>
            </a:r>
            <a:endParaRPr lang="it-IT" sz="1000" b="1" dirty="0">
              <a:highlight>
                <a:srgbClr val="956B9C"/>
              </a:highlight>
            </a:endParaRPr>
          </a:p>
        </p:txBody>
      </p:sp>
    </p:spTree>
    <p:extLst>
      <p:ext uri="{BB962C8B-B14F-4D97-AF65-F5344CB8AC3E}">
        <p14:creationId xmlns:p14="http://schemas.microsoft.com/office/powerpoint/2010/main" val="1448271527"/>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a:extLst>
              <a:ext uri="{FF2B5EF4-FFF2-40B4-BE49-F238E27FC236}">
                <a16:creationId xmlns:a16="http://schemas.microsoft.com/office/drawing/2014/main" id="{159B03CB-18AE-455A-B1BC-C320C6551076}"/>
              </a:ext>
            </a:extLst>
          </p:cNvPr>
          <p:cNvSpPr>
            <a:spLocks noGrp="1"/>
          </p:cNvSpPr>
          <p:nvPr>
            <p:ph type="title"/>
          </p:nvPr>
        </p:nvSpPr>
        <p:spPr/>
        <p:txBody>
          <a:bodyPr/>
          <a:lstStyle/>
          <a:p>
            <a:r>
              <a:rPr lang="it-IT" dirty="0"/>
              <a:t>Reti locali 7 (1/2)</a:t>
            </a:r>
          </a:p>
        </p:txBody>
      </p:sp>
      <p:sp>
        <p:nvSpPr>
          <p:cNvPr id="33" name="CasellaDiTesto 32">
            <a:extLst>
              <a:ext uri="{FF2B5EF4-FFF2-40B4-BE49-F238E27FC236}">
                <a16:creationId xmlns:a16="http://schemas.microsoft.com/office/drawing/2014/main" id="{103FD0AA-7B1F-4A9C-8D6C-327625748FFE}"/>
              </a:ext>
            </a:extLst>
          </p:cNvPr>
          <p:cNvSpPr txBox="1"/>
          <p:nvPr/>
        </p:nvSpPr>
        <p:spPr>
          <a:xfrm>
            <a:off x="348816" y="1298047"/>
            <a:ext cx="7158124" cy="523220"/>
          </a:xfrm>
          <a:prstGeom prst="rect">
            <a:avLst/>
          </a:prstGeom>
          <a:noFill/>
        </p:spPr>
        <p:txBody>
          <a:bodyPr wrap="square">
            <a:spAutoFit/>
          </a:bodyPr>
          <a:lstStyle/>
          <a:p>
            <a:pPr>
              <a:spcAft>
                <a:spcPts val="450"/>
              </a:spcAft>
            </a:pPr>
            <a:r>
              <a:rPr lang="it-IT" sz="1400" dirty="0">
                <a:solidFill>
                  <a:schemeClr val="tx1">
                    <a:lumMod val="75000"/>
                    <a:lumOff val="25000"/>
                  </a:schemeClr>
                </a:solidFill>
              </a:rPr>
              <a:t>L’iniziativa prevede la fornitura di prodotti e la prestazione di servizi relativi alla realizzazione, manutenzione e gestione di reti locali e per la prestazione di servizi connessi e servizi opzionali</a:t>
            </a:r>
          </a:p>
        </p:txBody>
      </p:sp>
      <p:sp>
        <p:nvSpPr>
          <p:cNvPr id="34" name="CasellaDiTesto 33">
            <a:extLst>
              <a:ext uri="{FF2B5EF4-FFF2-40B4-BE49-F238E27FC236}">
                <a16:creationId xmlns:a16="http://schemas.microsoft.com/office/drawing/2014/main" id="{C4D4D3EF-0523-4BB0-99CF-A4A30DD1128D}"/>
              </a:ext>
            </a:extLst>
          </p:cNvPr>
          <p:cNvSpPr txBox="1"/>
          <p:nvPr/>
        </p:nvSpPr>
        <p:spPr>
          <a:xfrm>
            <a:off x="353543" y="1986687"/>
            <a:ext cx="4345085" cy="2480166"/>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Servizi / Prodotti</a:t>
            </a:r>
          </a:p>
          <a:p>
            <a:pPr marL="214313" indent="-214313">
              <a:spcAft>
                <a:spcPts val="450"/>
              </a:spcAft>
              <a:buFont typeface="Arial" panose="020B0604020202020204" pitchFamily="34" charset="0"/>
              <a:buChar char="•"/>
            </a:pPr>
            <a:r>
              <a:rPr lang="it-IT" altLang="it-IT" sz="1400" dirty="0">
                <a:solidFill>
                  <a:schemeClr val="tx1">
                    <a:lumMod val="75000"/>
                    <a:lumOff val="25000"/>
                  </a:schemeClr>
                </a:solidFill>
              </a:rPr>
              <a:t>Fornitura di materiali ed attrezzaggi per la realizzazione di cablaggi strutturati</a:t>
            </a:r>
          </a:p>
          <a:p>
            <a:pPr marL="214313" indent="-214313">
              <a:spcAft>
                <a:spcPts val="450"/>
              </a:spcAft>
              <a:buFont typeface="Arial" panose="020B0604020202020204" pitchFamily="34" charset="0"/>
              <a:buChar char="•"/>
            </a:pPr>
            <a:r>
              <a:rPr lang="it-IT" altLang="it-IT" sz="1400" dirty="0">
                <a:solidFill>
                  <a:schemeClr val="tx1">
                    <a:lumMod val="75000"/>
                    <a:lumOff val="25000"/>
                  </a:schemeClr>
                </a:solidFill>
              </a:rPr>
              <a:t>Fornitura e installazione di apparati attivi:</a:t>
            </a:r>
          </a:p>
          <a:p>
            <a:pPr marL="712250" lvl="1" indent="-214313">
              <a:spcAft>
                <a:spcPts val="450"/>
              </a:spcAft>
              <a:buFont typeface="Arial" panose="020B0604020202020204" pitchFamily="34" charset="0"/>
              <a:buChar char="•"/>
            </a:pPr>
            <a:r>
              <a:rPr lang="it-IT" altLang="it-IT" sz="1400" dirty="0">
                <a:solidFill>
                  <a:schemeClr val="tx1">
                    <a:lumMod val="75000"/>
                    <a:lumOff val="25000"/>
                  </a:schemeClr>
                </a:solidFill>
              </a:rPr>
              <a:t>Switch</a:t>
            </a:r>
          </a:p>
          <a:p>
            <a:pPr marL="712250" lvl="1" indent="-214313">
              <a:spcAft>
                <a:spcPts val="450"/>
              </a:spcAft>
              <a:buFont typeface="Arial" panose="020B0604020202020204" pitchFamily="34" charset="0"/>
              <a:buChar char="•"/>
            </a:pPr>
            <a:r>
              <a:rPr lang="it-IT" altLang="it-IT" sz="1400" dirty="0">
                <a:solidFill>
                  <a:schemeClr val="tx1">
                    <a:lumMod val="75000"/>
                    <a:lumOff val="25000"/>
                  </a:schemeClr>
                </a:solidFill>
              </a:rPr>
              <a:t>Prodotti per l’accesso wireless</a:t>
            </a:r>
          </a:p>
          <a:p>
            <a:pPr marL="712250" lvl="1" indent="-214313">
              <a:spcAft>
                <a:spcPts val="450"/>
              </a:spcAft>
              <a:buFont typeface="Arial" panose="020B0604020202020204" pitchFamily="34" charset="0"/>
              <a:buChar char="•"/>
            </a:pPr>
            <a:r>
              <a:rPr lang="it-IT" altLang="it-IT" sz="1400" dirty="0">
                <a:solidFill>
                  <a:schemeClr val="tx1">
                    <a:lumMod val="75000"/>
                    <a:lumOff val="25000"/>
                  </a:schemeClr>
                </a:solidFill>
              </a:rPr>
              <a:t>Dispositivi per la sicurezza delle reti</a:t>
            </a:r>
          </a:p>
          <a:p>
            <a:pPr marL="214313" indent="-214313">
              <a:spcAft>
                <a:spcPts val="450"/>
              </a:spcAft>
              <a:buFont typeface="Arial" panose="020B0604020202020204" pitchFamily="34" charset="0"/>
              <a:buChar char="•"/>
            </a:pPr>
            <a:r>
              <a:rPr lang="it-IT" altLang="it-IT" sz="1400" dirty="0">
                <a:solidFill>
                  <a:schemeClr val="tx1">
                    <a:lumMod val="75000"/>
                    <a:lumOff val="25000"/>
                  </a:schemeClr>
                </a:solidFill>
              </a:rPr>
              <a:t>Fornitura e installazione di gruppi di continuità</a:t>
            </a:r>
          </a:p>
          <a:p>
            <a:pPr marL="214313" indent="-214313">
              <a:spcAft>
                <a:spcPts val="450"/>
              </a:spcAft>
              <a:buFont typeface="Arial" panose="020B0604020202020204" pitchFamily="34" charset="0"/>
              <a:buChar char="•"/>
            </a:pPr>
            <a:r>
              <a:rPr lang="it-IT" altLang="it-IT" sz="1400" dirty="0">
                <a:solidFill>
                  <a:schemeClr val="tx1">
                    <a:lumMod val="75000"/>
                    <a:lumOff val="25000"/>
                  </a:schemeClr>
                </a:solidFill>
              </a:rPr>
              <a:t>Lavori di posa in opera della fornitura</a:t>
            </a:r>
          </a:p>
        </p:txBody>
      </p:sp>
      <p:sp>
        <p:nvSpPr>
          <p:cNvPr id="35" name="CasellaDiTesto 34">
            <a:extLst>
              <a:ext uri="{FF2B5EF4-FFF2-40B4-BE49-F238E27FC236}">
                <a16:creationId xmlns:a16="http://schemas.microsoft.com/office/drawing/2014/main" id="{DED2DF5D-18DB-4CE4-AC07-DB57CE4B69AB}"/>
              </a:ext>
            </a:extLst>
          </p:cNvPr>
          <p:cNvSpPr txBox="1"/>
          <p:nvPr/>
        </p:nvSpPr>
        <p:spPr>
          <a:xfrm>
            <a:off x="348814" y="4932273"/>
            <a:ext cx="7015825" cy="1728678"/>
          </a:xfrm>
          <a:prstGeom prst="rect">
            <a:avLst/>
          </a:prstGeom>
          <a:noFill/>
        </p:spPr>
        <p:txBody>
          <a:bodyPr wrap="square">
            <a:spAutoFit/>
          </a:bodyPr>
          <a:lstStyle/>
          <a:p>
            <a:pPr marL="285750" indent="-285750">
              <a:spcAft>
                <a:spcPts val="450"/>
              </a:spcAft>
              <a:buFont typeface="Arial" panose="020B0604020202020204" pitchFamily="34" charset="0"/>
              <a:buChar char="•"/>
              <a:defRPr/>
            </a:pPr>
            <a:r>
              <a:rPr lang="it-IT" sz="1400" dirty="0">
                <a:solidFill>
                  <a:schemeClr val="tx1">
                    <a:lumMod val="75000"/>
                    <a:lumOff val="25000"/>
                  </a:schemeClr>
                </a:solidFill>
              </a:rPr>
              <a:t>Flessibilità e modularità di selezione delle varie componenti di fornitura e di servizio</a:t>
            </a:r>
          </a:p>
          <a:p>
            <a:pPr marL="285750" indent="-285750">
              <a:spcAft>
                <a:spcPts val="450"/>
              </a:spcAft>
              <a:buFont typeface="Arial" panose="020B0604020202020204" pitchFamily="34" charset="0"/>
              <a:buChar char="•"/>
              <a:defRPr/>
            </a:pPr>
            <a:r>
              <a:rPr lang="it-IT" sz="1400" dirty="0">
                <a:solidFill>
                  <a:schemeClr val="tx1">
                    <a:lumMod val="75000"/>
                    <a:lumOff val="25000"/>
                  </a:schemeClr>
                </a:solidFill>
              </a:rPr>
              <a:t>Disponibilità di un catalogo di apparati (</a:t>
            </a:r>
            <a:r>
              <a:rPr lang="it-IT" sz="1400" dirty="0" err="1">
                <a:solidFill>
                  <a:schemeClr val="tx1">
                    <a:lumMod val="75000"/>
                    <a:lumOff val="25000"/>
                  </a:schemeClr>
                </a:solidFill>
              </a:rPr>
              <a:t>multibrand</a:t>
            </a:r>
            <a:r>
              <a:rPr lang="it-IT" sz="1400" dirty="0">
                <a:solidFill>
                  <a:schemeClr val="tx1">
                    <a:lumMod val="75000"/>
                    <a:lumOff val="25000"/>
                  </a:schemeClr>
                </a:solidFill>
              </a:rPr>
              <a:t> per gli </a:t>
            </a:r>
            <a:r>
              <a:rPr lang="it-IT" sz="1400" dirty="0" err="1">
                <a:solidFill>
                  <a:schemeClr val="tx1">
                    <a:lumMod val="75000"/>
                    <a:lumOff val="25000"/>
                  </a:schemeClr>
                </a:solidFill>
              </a:rPr>
              <a:t>switch</a:t>
            </a:r>
            <a:r>
              <a:rPr lang="it-IT" sz="1400" dirty="0">
                <a:solidFill>
                  <a:schemeClr val="tx1">
                    <a:lumMod val="75000"/>
                    <a:lumOff val="25000"/>
                  </a:schemeClr>
                </a:solidFill>
              </a:rPr>
              <a:t>, per i dispositivi wireless e per i dispositivi di sicurezza delle reti) molto esteso con l'obiettivo di soddisfare le esigenze delle piccole e grandi Amministrazioni</a:t>
            </a:r>
          </a:p>
          <a:p>
            <a:pPr marL="285750" indent="-285750">
              <a:spcAft>
                <a:spcPts val="450"/>
              </a:spcAft>
              <a:buFont typeface="Arial" panose="020B0604020202020204" pitchFamily="34" charset="0"/>
              <a:buChar char="•"/>
              <a:defRPr/>
            </a:pPr>
            <a:r>
              <a:rPr lang="it-IT" sz="1400" dirty="0">
                <a:solidFill>
                  <a:schemeClr val="tx1">
                    <a:lumMod val="75000"/>
                    <a:lumOff val="25000"/>
                  </a:schemeClr>
                </a:solidFill>
              </a:rPr>
              <a:t>Possibilità di realizzazione di reti predisposte al trasporto di servizi innovativi di rapida evoluzione ed introduzione nelle Pubbliche Amministrazioni (</a:t>
            </a:r>
            <a:r>
              <a:rPr lang="it-IT" sz="1400" dirty="0" err="1">
                <a:solidFill>
                  <a:schemeClr val="tx1">
                    <a:lumMod val="75000"/>
                    <a:lumOff val="25000"/>
                  </a:schemeClr>
                </a:solidFill>
              </a:rPr>
              <a:t>voip</a:t>
            </a:r>
            <a:r>
              <a:rPr lang="it-IT" sz="1400" dirty="0">
                <a:solidFill>
                  <a:schemeClr val="tx1">
                    <a:lumMod val="75000"/>
                    <a:lumOff val="25000"/>
                  </a:schemeClr>
                </a:solidFill>
              </a:rPr>
              <a:t>, videoconferenza su IP, videosorveglianza, soluzioni di automazione di edificio)</a:t>
            </a:r>
          </a:p>
        </p:txBody>
      </p:sp>
      <p:sp>
        <p:nvSpPr>
          <p:cNvPr id="37" name="CasellaDiTesto 36">
            <a:extLst>
              <a:ext uri="{FF2B5EF4-FFF2-40B4-BE49-F238E27FC236}">
                <a16:creationId xmlns:a16="http://schemas.microsoft.com/office/drawing/2014/main" id="{5FD5201D-A351-4AAC-B048-D0A88CB1D2BE}"/>
              </a:ext>
            </a:extLst>
          </p:cNvPr>
          <p:cNvSpPr txBox="1"/>
          <p:nvPr/>
        </p:nvSpPr>
        <p:spPr>
          <a:xfrm>
            <a:off x="348815" y="4679681"/>
            <a:ext cx="2940077" cy="307777"/>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Vantaggi</a:t>
            </a:r>
            <a:endParaRPr lang="it-IT" sz="2000" b="1" dirty="0">
              <a:solidFill>
                <a:schemeClr val="tx1">
                  <a:lumMod val="75000"/>
                  <a:lumOff val="25000"/>
                </a:schemeClr>
              </a:solidFill>
            </a:endParaRPr>
          </a:p>
        </p:txBody>
      </p:sp>
      <p:sp>
        <p:nvSpPr>
          <p:cNvPr id="38" name="CasellaDiTesto 37">
            <a:extLst>
              <a:ext uri="{FF2B5EF4-FFF2-40B4-BE49-F238E27FC236}">
                <a16:creationId xmlns:a16="http://schemas.microsoft.com/office/drawing/2014/main" id="{E00B9923-BE16-4B51-ABE4-DC485C2CB932}"/>
              </a:ext>
            </a:extLst>
          </p:cNvPr>
          <p:cNvSpPr txBox="1"/>
          <p:nvPr/>
        </p:nvSpPr>
        <p:spPr>
          <a:xfrm>
            <a:off x="353544" y="944399"/>
            <a:ext cx="6889269" cy="400110"/>
          </a:xfrm>
          <a:prstGeom prst="rect">
            <a:avLst/>
          </a:prstGeom>
          <a:noFill/>
        </p:spPr>
        <p:txBody>
          <a:bodyPr wrap="square">
            <a:spAutoFit/>
          </a:bodyPr>
          <a:lstStyle/>
          <a:p>
            <a:pPr>
              <a:spcAft>
                <a:spcPts val="450"/>
              </a:spcAft>
            </a:pPr>
            <a:r>
              <a:rPr lang="it-IT" b="1" dirty="0">
                <a:solidFill>
                  <a:schemeClr val="tx1">
                    <a:lumMod val="75000"/>
                    <a:lumOff val="25000"/>
                  </a:schemeClr>
                </a:solidFill>
              </a:rPr>
              <a:t>Reti locali 7</a:t>
            </a:r>
          </a:p>
        </p:txBody>
      </p:sp>
      <p:pic>
        <p:nvPicPr>
          <p:cNvPr id="3" name="Segnaposto immagine 2"/>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7587950" y="1159999"/>
            <a:ext cx="2700000" cy="1762402"/>
          </a:xfrm>
        </p:spPr>
      </p:pic>
      <p:grpSp>
        <p:nvGrpSpPr>
          <p:cNvPr id="5" name="Gruppo 4">
            <a:extLst>
              <a:ext uri="{FF2B5EF4-FFF2-40B4-BE49-F238E27FC236}">
                <a16:creationId xmlns:a16="http://schemas.microsoft.com/office/drawing/2014/main" id="{DA38122B-72E1-4512-A4B8-60B6424A2FE9}"/>
              </a:ext>
            </a:extLst>
          </p:cNvPr>
          <p:cNvGrpSpPr/>
          <p:nvPr/>
        </p:nvGrpSpPr>
        <p:grpSpPr>
          <a:xfrm>
            <a:off x="10457552" y="0"/>
            <a:ext cx="74693" cy="7567588"/>
            <a:chOff x="10457552" y="0"/>
            <a:chExt cx="74693" cy="7567588"/>
          </a:xfrm>
          <a:solidFill>
            <a:srgbClr val="AAB964"/>
          </a:solidFill>
        </p:grpSpPr>
        <p:sp>
          <p:nvSpPr>
            <p:cNvPr id="4" name="Rettangolo 3">
              <a:extLst>
                <a:ext uri="{FF2B5EF4-FFF2-40B4-BE49-F238E27FC236}">
                  <a16:creationId xmlns:a16="http://schemas.microsoft.com/office/drawing/2014/main" id="{684398B7-5272-4216-B74C-FE0F4C1B0453}"/>
                </a:ext>
              </a:extLst>
            </p:cNvPr>
            <p:cNvSpPr/>
            <p:nvPr/>
          </p:nvSpPr>
          <p:spPr>
            <a:xfrm>
              <a:off x="10457552" y="0"/>
              <a:ext cx="74693" cy="52927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7" name="Rettangolo 46">
              <a:extLst>
                <a:ext uri="{FF2B5EF4-FFF2-40B4-BE49-F238E27FC236}">
                  <a16:creationId xmlns:a16="http://schemas.microsoft.com/office/drawing/2014/main" id="{EECA3354-30A2-4FFA-A863-3A4539086409}"/>
                </a:ext>
              </a:extLst>
            </p:cNvPr>
            <p:cNvSpPr/>
            <p:nvPr/>
          </p:nvSpPr>
          <p:spPr>
            <a:xfrm>
              <a:off x="10457552" y="7296323"/>
              <a:ext cx="74693" cy="27126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sp>
        <p:nvSpPr>
          <p:cNvPr id="50" name="CasellaDiTesto 49">
            <a:extLst>
              <a:ext uri="{FF2B5EF4-FFF2-40B4-BE49-F238E27FC236}">
                <a16:creationId xmlns:a16="http://schemas.microsoft.com/office/drawing/2014/main" id="{C4D4D3EF-0523-4BB0-99CF-A4A30DD1128D}"/>
              </a:ext>
            </a:extLst>
          </p:cNvPr>
          <p:cNvSpPr txBox="1"/>
          <p:nvPr/>
        </p:nvSpPr>
        <p:spPr>
          <a:xfrm>
            <a:off x="4711202" y="2259379"/>
            <a:ext cx="2596439" cy="2008242"/>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Servizi inclusi nella fornitura</a:t>
            </a:r>
          </a:p>
          <a:p>
            <a:pPr marL="285750" indent="-285750">
              <a:spcAft>
                <a:spcPts val="450"/>
              </a:spcAft>
              <a:buFont typeface="Arial" panose="020B0604020202020204" pitchFamily="34" charset="0"/>
              <a:buChar char="•"/>
            </a:pPr>
            <a:r>
              <a:rPr lang="it-IT" sz="1400" dirty="0">
                <a:solidFill>
                  <a:schemeClr val="tx1">
                    <a:lumMod val="75000"/>
                    <a:lumOff val="25000"/>
                  </a:schemeClr>
                </a:solidFill>
              </a:rPr>
              <a:t>Dimensionamento e predisposizione del piano di esecuzione</a:t>
            </a:r>
          </a:p>
          <a:p>
            <a:pPr marL="285750" indent="-285750">
              <a:spcAft>
                <a:spcPts val="450"/>
              </a:spcAft>
              <a:buFont typeface="Arial" panose="020B0604020202020204" pitchFamily="34" charset="0"/>
              <a:buChar char="•"/>
            </a:pPr>
            <a:r>
              <a:rPr lang="it-IT" sz="1400" dirty="0">
                <a:solidFill>
                  <a:schemeClr val="tx1">
                    <a:lumMod val="75000"/>
                    <a:lumOff val="25000"/>
                  </a:schemeClr>
                </a:solidFill>
              </a:rPr>
              <a:t>Servizio di assistenza al collaudo</a:t>
            </a:r>
          </a:p>
          <a:p>
            <a:pPr marL="285750" indent="-285750">
              <a:spcAft>
                <a:spcPts val="450"/>
              </a:spcAft>
              <a:buFont typeface="Arial" panose="020B0604020202020204" pitchFamily="34" charset="0"/>
              <a:buChar char="•"/>
            </a:pPr>
            <a:r>
              <a:rPr lang="it-IT" sz="1400" dirty="0">
                <a:solidFill>
                  <a:schemeClr val="tx1">
                    <a:lumMod val="75000"/>
                    <a:lumOff val="25000"/>
                  </a:schemeClr>
                </a:solidFill>
              </a:rPr>
              <a:t>Servizio di dismissione dell’esistente</a:t>
            </a:r>
          </a:p>
        </p:txBody>
      </p:sp>
      <p:grpSp>
        <p:nvGrpSpPr>
          <p:cNvPr id="2" name="Gruppo 1">
            <a:extLst>
              <a:ext uri="{FF2B5EF4-FFF2-40B4-BE49-F238E27FC236}">
                <a16:creationId xmlns:a16="http://schemas.microsoft.com/office/drawing/2014/main" id="{06302745-DBE3-42DE-AAEC-2DA888C6EBE2}"/>
              </a:ext>
            </a:extLst>
          </p:cNvPr>
          <p:cNvGrpSpPr/>
          <p:nvPr/>
        </p:nvGrpSpPr>
        <p:grpSpPr>
          <a:xfrm>
            <a:off x="7722964" y="3081600"/>
            <a:ext cx="2529216" cy="4358580"/>
            <a:chOff x="7722964" y="2734419"/>
            <a:chExt cx="2529216" cy="4358580"/>
          </a:xfrm>
        </p:grpSpPr>
        <p:sp>
          <p:nvSpPr>
            <p:cNvPr id="31" name="CasellaDiTesto 30">
              <a:extLst>
                <a:ext uri="{FF2B5EF4-FFF2-40B4-BE49-F238E27FC236}">
                  <a16:creationId xmlns:a16="http://schemas.microsoft.com/office/drawing/2014/main" id="{E0BE3770-B40A-415D-AA95-3140F63953F2}"/>
                </a:ext>
              </a:extLst>
            </p:cNvPr>
            <p:cNvSpPr txBox="1"/>
            <p:nvPr/>
          </p:nvSpPr>
          <p:spPr>
            <a:xfrm>
              <a:off x="7722964" y="4788743"/>
              <a:ext cx="2376264" cy="553998"/>
            </a:xfrm>
            <a:prstGeom prst="rect">
              <a:avLst/>
            </a:prstGeom>
            <a:noFill/>
          </p:spPr>
          <p:txBody>
            <a:bodyPr wrap="square">
              <a:spAutoFit/>
            </a:bodyPr>
            <a:lstStyle/>
            <a:p>
              <a:r>
                <a:rPr lang="it-IT" sz="1200" b="1" dirty="0">
                  <a:solidFill>
                    <a:schemeClr val="tx1">
                      <a:lumMod val="75000"/>
                      <a:lumOff val="25000"/>
                    </a:schemeClr>
                  </a:solidFill>
                </a:rPr>
                <a:t>Durata dei contratti</a:t>
              </a:r>
            </a:p>
            <a:p>
              <a:pPr>
                <a:spcAft>
                  <a:spcPts val="450"/>
                </a:spcAft>
              </a:pPr>
              <a:r>
                <a:rPr lang="it-IT" sz="1800" dirty="0">
                  <a:solidFill>
                    <a:schemeClr val="tx1">
                      <a:lumMod val="75000"/>
                      <a:lumOff val="25000"/>
                    </a:schemeClr>
                  </a:solidFill>
                </a:rPr>
                <a:t>da 1 a 4 anni</a:t>
              </a:r>
            </a:p>
          </p:txBody>
        </p:sp>
        <p:sp>
          <p:nvSpPr>
            <p:cNvPr id="18" name="CasellaDiTesto 17">
              <a:extLst>
                <a:ext uri="{FF2B5EF4-FFF2-40B4-BE49-F238E27FC236}">
                  <a16:creationId xmlns:a16="http://schemas.microsoft.com/office/drawing/2014/main" id="{D4BECAC2-0645-40D6-B10C-83E6B4308A7C}"/>
                </a:ext>
              </a:extLst>
            </p:cNvPr>
            <p:cNvSpPr txBox="1"/>
            <p:nvPr/>
          </p:nvSpPr>
          <p:spPr>
            <a:xfrm>
              <a:off x="9291680" y="3481866"/>
              <a:ext cx="502806" cy="584775"/>
            </a:xfrm>
            <a:prstGeom prst="rect">
              <a:avLst/>
            </a:prstGeom>
            <a:noFill/>
          </p:spPr>
          <p:txBody>
            <a:bodyPr wrap="square">
              <a:spAutoFit/>
            </a:bodyPr>
            <a:lstStyle/>
            <a:p>
              <a:r>
                <a:rPr lang="it-IT" sz="1200" b="1" dirty="0">
                  <a:solidFill>
                    <a:srgbClr val="313840"/>
                  </a:solidFill>
                </a:rPr>
                <a:t>Lotti</a:t>
              </a:r>
            </a:p>
            <a:p>
              <a:pPr>
                <a:spcAft>
                  <a:spcPts val="450"/>
                </a:spcAft>
              </a:pPr>
              <a:r>
                <a:rPr lang="it-IT" dirty="0">
                  <a:solidFill>
                    <a:srgbClr val="313840"/>
                  </a:solidFill>
                </a:rPr>
                <a:t>4</a:t>
              </a:r>
              <a:endParaRPr lang="it-IT" sz="1200" dirty="0">
                <a:solidFill>
                  <a:srgbClr val="313840"/>
                </a:solidFill>
              </a:endParaRPr>
            </a:p>
          </p:txBody>
        </p:sp>
        <p:sp>
          <p:nvSpPr>
            <p:cNvPr id="19" name="CasellaDiTesto 18">
              <a:extLst>
                <a:ext uri="{FF2B5EF4-FFF2-40B4-BE49-F238E27FC236}">
                  <a16:creationId xmlns:a16="http://schemas.microsoft.com/office/drawing/2014/main" id="{6CD4AB0F-C69A-47B0-B7B4-A9002D1AC72A}"/>
                </a:ext>
              </a:extLst>
            </p:cNvPr>
            <p:cNvSpPr txBox="1"/>
            <p:nvPr/>
          </p:nvSpPr>
          <p:spPr>
            <a:xfrm>
              <a:off x="7722964" y="3486761"/>
              <a:ext cx="1450282" cy="584775"/>
            </a:xfrm>
            <a:prstGeom prst="rect">
              <a:avLst/>
            </a:prstGeom>
            <a:noFill/>
          </p:spPr>
          <p:txBody>
            <a:bodyPr wrap="square">
              <a:spAutoFit/>
            </a:bodyPr>
            <a:lstStyle/>
            <a:p>
              <a:r>
                <a:rPr lang="it-IT" sz="1200" b="1" dirty="0">
                  <a:solidFill>
                    <a:srgbClr val="404040"/>
                  </a:solidFill>
                </a:rPr>
                <a:t>Attiva dal </a:t>
              </a:r>
            </a:p>
            <a:p>
              <a:pPr>
                <a:spcAft>
                  <a:spcPts val="450"/>
                </a:spcAft>
              </a:pPr>
              <a:r>
                <a:rPr lang="it-IT" dirty="0">
                  <a:solidFill>
                    <a:srgbClr val="404040"/>
                  </a:solidFill>
                </a:rPr>
                <a:t>22/10/2021</a:t>
              </a:r>
              <a:endParaRPr lang="it-IT" sz="1100" dirty="0">
                <a:solidFill>
                  <a:srgbClr val="404040"/>
                </a:solidFill>
              </a:endParaRPr>
            </a:p>
          </p:txBody>
        </p:sp>
        <p:sp>
          <p:nvSpPr>
            <p:cNvPr id="30" name="CasellaDiTesto 29">
              <a:extLst>
                <a:ext uri="{FF2B5EF4-FFF2-40B4-BE49-F238E27FC236}">
                  <a16:creationId xmlns:a16="http://schemas.microsoft.com/office/drawing/2014/main" id="{69CC6538-8930-4B5E-8783-5BED0FFC535D}"/>
                </a:ext>
              </a:extLst>
            </p:cNvPr>
            <p:cNvSpPr txBox="1"/>
            <p:nvPr/>
          </p:nvSpPr>
          <p:spPr>
            <a:xfrm>
              <a:off x="7722964" y="4153140"/>
              <a:ext cx="2376264" cy="553998"/>
            </a:xfrm>
            <a:prstGeom prst="rect">
              <a:avLst/>
            </a:prstGeom>
            <a:noFill/>
          </p:spPr>
          <p:txBody>
            <a:bodyPr wrap="square">
              <a:spAutoFit/>
            </a:bodyPr>
            <a:lstStyle/>
            <a:p>
              <a:r>
                <a:rPr lang="it-IT" sz="1200" b="1" dirty="0">
                  <a:solidFill>
                    <a:schemeClr val="tx1">
                      <a:lumMod val="75000"/>
                      <a:lumOff val="25000"/>
                    </a:schemeClr>
                  </a:solidFill>
                </a:rPr>
                <a:t>Durata della Convenzione</a:t>
              </a:r>
            </a:p>
            <a:p>
              <a:pPr>
                <a:spcAft>
                  <a:spcPts val="450"/>
                </a:spcAft>
              </a:pPr>
              <a:r>
                <a:rPr lang="it-IT" sz="1800" dirty="0">
                  <a:solidFill>
                    <a:schemeClr val="tx1">
                      <a:lumMod val="75000"/>
                      <a:lumOff val="25000"/>
                    </a:schemeClr>
                  </a:solidFill>
                </a:rPr>
                <a:t>18 mesi + 6</a:t>
              </a:r>
              <a:endParaRPr lang="it-IT" sz="1200" dirty="0">
                <a:solidFill>
                  <a:schemeClr val="tx1">
                    <a:lumMod val="75000"/>
                    <a:lumOff val="25000"/>
                  </a:schemeClr>
                </a:solidFill>
              </a:endParaRPr>
            </a:p>
          </p:txBody>
        </p:sp>
        <p:sp>
          <p:nvSpPr>
            <p:cNvPr id="32" name="CasellaDiTesto 31">
              <a:extLst>
                <a:ext uri="{FF2B5EF4-FFF2-40B4-BE49-F238E27FC236}">
                  <a16:creationId xmlns:a16="http://schemas.microsoft.com/office/drawing/2014/main" id="{05C907B6-0390-44C6-A673-C51F523ECAC7}"/>
                </a:ext>
              </a:extLst>
            </p:cNvPr>
            <p:cNvSpPr txBox="1"/>
            <p:nvPr/>
          </p:nvSpPr>
          <p:spPr>
            <a:xfrm>
              <a:off x="7722964" y="6567214"/>
              <a:ext cx="2376264" cy="525785"/>
            </a:xfrm>
            <a:prstGeom prst="rect">
              <a:avLst/>
            </a:prstGeom>
            <a:noFill/>
          </p:spPr>
          <p:txBody>
            <a:bodyPr wrap="square">
              <a:spAutoFit/>
            </a:bodyPr>
            <a:lstStyle/>
            <a:p>
              <a:pPr>
                <a:spcAft>
                  <a:spcPts val="450"/>
                </a:spcAft>
              </a:pPr>
              <a:r>
                <a:rPr lang="it-IT" sz="1200" b="1" dirty="0">
                  <a:solidFill>
                    <a:srgbClr val="404040"/>
                  </a:solidFill>
                  <a:ea typeface="ＭＳ Ｐゴシック"/>
                </a:rPr>
                <a:t>Link utili</a:t>
              </a:r>
            </a:p>
            <a:p>
              <a:pPr marL="171450" indent="-171450">
                <a:spcAft>
                  <a:spcPts val="450"/>
                </a:spcAft>
                <a:buFont typeface="Arial" panose="020B0604020202020204" pitchFamily="34" charset="0"/>
                <a:buChar char="•"/>
              </a:pPr>
              <a:r>
                <a:rPr lang="it-IT" sz="1200" dirty="0">
                  <a:solidFill>
                    <a:srgbClr val="404040"/>
                  </a:solidFill>
                  <a:ea typeface="ＭＳ Ｐゴシック"/>
                  <a:hlinkClick r:id="rId3"/>
                </a:rPr>
                <a:t>Scheda riassuntiva</a:t>
              </a:r>
              <a:endParaRPr lang="it-IT" sz="1200" dirty="0">
                <a:solidFill>
                  <a:srgbClr val="404040"/>
                </a:solidFill>
                <a:ea typeface="ＭＳ Ｐゴシック"/>
              </a:endParaRPr>
            </a:p>
          </p:txBody>
        </p:sp>
        <p:sp>
          <p:nvSpPr>
            <p:cNvPr id="48" name="Elemento grafico 41">
              <a:extLst>
                <a:ext uri="{FF2B5EF4-FFF2-40B4-BE49-F238E27FC236}">
                  <a16:creationId xmlns:a16="http://schemas.microsoft.com/office/drawing/2014/main" id="{D55AB854-B6B2-456D-B415-7A05C0B5255D}"/>
                </a:ext>
              </a:extLst>
            </p:cNvPr>
            <p:cNvSpPr/>
            <p:nvPr/>
          </p:nvSpPr>
          <p:spPr>
            <a:xfrm>
              <a:off x="9740452" y="3892452"/>
              <a:ext cx="19267" cy="12332"/>
            </a:xfrm>
            <a:custGeom>
              <a:avLst/>
              <a:gdLst>
                <a:gd name="connsiteX0" fmla="*/ 130995 w 143495"/>
                <a:gd name="connsiteY0" fmla="*/ 50366 h 91849"/>
                <a:gd name="connsiteX1" fmla="*/ 31378 w 143495"/>
                <a:gd name="connsiteY1" fmla="*/ 2164 h 91849"/>
                <a:gd name="connsiteX2" fmla="*/ 2164 w 143495"/>
                <a:gd name="connsiteY2" fmla="*/ 12389 h 91849"/>
                <a:gd name="connsiteX3" fmla="*/ 12389 w 143495"/>
                <a:gd name="connsiteY3" fmla="*/ 41602 h 91849"/>
                <a:gd name="connsiteX4" fmla="*/ 112007 w 143495"/>
                <a:gd name="connsiteY4" fmla="*/ 89805 h 91849"/>
                <a:gd name="connsiteX5" fmla="*/ 121647 w 143495"/>
                <a:gd name="connsiteY5" fmla="*/ 91850 h 91849"/>
                <a:gd name="connsiteX6" fmla="*/ 141512 w 143495"/>
                <a:gd name="connsiteY6" fmla="*/ 79580 h 91849"/>
                <a:gd name="connsiteX7" fmla="*/ 130995 w 143495"/>
                <a:gd name="connsiteY7" fmla="*/ 50366 h 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495" h="91849">
                  <a:moveTo>
                    <a:pt x="130995" y="50366"/>
                  </a:moveTo>
                  <a:lnTo>
                    <a:pt x="31378" y="2164"/>
                  </a:lnTo>
                  <a:cubicBezTo>
                    <a:pt x="20569" y="-3094"/>
                    <a:pt x="7423" y="1580"/>
                    <a:pt x="2164" y="12389"/>
                  </a:cubicBezTo>
                  <a:cubicBezTo>
                    <a:pt x="-3094" y="23198"/>
                    <a:pt x="1580" y="36344"/>
                    <a:pt x="12389" y="41602"/>
                  </a:cubicBezTo>
                  <a:lnTo>
                    <a:pt x="112007" y="89805"/>
                  </a:lnTo>
                  <a:cubicBezTo>
                    <a:pt x="115220" y="91265"/>
                    <a:pt x="118434" y="91850"/>
                    <a:pt x="121647" y="91850"/>
                  </a:cubicBezTo>
                  <a:cubicBezTo>
                    <a:pt x="129827" y="91850"/>
                    <a:pt x="137715" y="87175"/>
                    <a:pt x="141512" y="79580"/>
                  </a:cubicBezTo>
                  <a:cubicBezTo>
                    <a:pt x="146479" y="68771"/>
                    <a:pt x="141804" y="55625"/>
                    <a:pt x="130995" y="50366"/>
                  </a:cubicBezTo>
                  <a:close/>
                </a:path>
              </a:pathLst>
            </a:custGeom>
            <a:solidFill>
              <a:srgbClr val="313840"/>
            </a:solidFill>
            <a:ln w="2917" cap="flat">
              <a:noFill/>
              <a:prstDash val="solid"/>
              <a:miter/>
            </a:ln>
          </p:spPr>
          <p:txBody>
            <a:bodyPr rtlCol="0" anchor="ctr"/>
            <a:lstStyle/>
            <a:p>
              <a:endParaRPr lang="it-IT"/>
            </a:p>
          </p:txBody>
        </p:sp>
        <p:sp>
          <p:nvSpPr>
            <p:cNvPr id="36" name="CasellaDiTesto 35">
              <a:extLst>
                <a:ext uri="{FF2B5EF4-FFF2-40B4-BE49-F238E27FC236}">
                  <a16:creationId xmlns:a16="http://schemas.microsoft.com/office/drawing/2014/main" id="{0B7D4BB7-6FBE-480D-ABCA-1CE996D71DDC}"/>
                </a:ext>
              </a:extLst>
            </p:cNvPr>
            <p:cNvSpPr txBox="1"/>
            <p:nvPr/>
          </p:nvSpPr>
          <p:spPr>
            <a:xfrm>
              <a:off x="8266949" y="2734419"/>
              <a:ext cx="1985231" cy="600164"/>
            </a:xfrm>
            <a:prstGeom prst="rect">
              <a:avLst/>
            </a:prstGeom>
            <a:noFill/>
          </p:spPr>
          <p:txBody>
            <a:bodyPr wrap="square">
              <a:spAutoFit/>
            </a:bodyPr>
            <a:lstStyle/>
            <a:p>
              <a:pPr algn="l"/>
              <a:r>
                <a:rPr lang="it-IT" sz="1100" dirty="0">
                  <a:solidFill>
                    <a:srgbClr val="313840"/>
                  </a:solidFill>
                  <a:latin typeface="+mj-lt"/>
                </a:rPr>
                <a:t>Informatica, Elettronica, Telecomunicazioni e macchine per l'ufficio</a:t>
              </a:r>
            </a:p>
          </p:txBody>
        </p:sp>
        <p:pic>
          <p:nvPicPr>
            <p:cNvPr id="39" name="Elemento grafico 5">
              <a:extLst>
                <a:ext uri="{FF2B5EF4-FFF2-40B4-BE49-F238E27FC236}">
                  <a16:creationId xmlns:a16="http://schemas.microsoft.com/office/drawing/2014/main" id="{53C85FCD-E78C-4EE6-A9BA-69E69F949F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04779" y="2816067"/>
              <a:ext cx="462170" cy="462170"/>
            </a:xfrm>
            <a:prstGeom prst="rect">
              <a:avLst/>
            </a:prstGeom>
          </p:spPr>
        </p:pic>
        <p:sp>
          <p:nvSpPr>
            <p:cNvPr id="40" name="CasellaDiTesto 39">
              <a:extLst>
                <a:ext uri="{FF2B5EF4-FFF2-40B4-BE49-F238E27FC236}">
                  <a16:creationId xmlns:a16="http://schemas.microsoft.com/office/drawing/2014/main" id="{C6BF1491-F2C2-4EA8-9818-DBEA7D41BD8D}"/>
                </a:ext>
              </a:extLst>
            </p:cNvPr>
            <p:cNvSpPr txBox="1"/>
            <p:nvPr/>
          </p:nvSpPr>
          <p:spPr>
            <a:xfrm>
              <a:off x="7722964" y="5991150"/>
              <a:ext cx="2376264" cy="525785"/>
            </a:xfrm>
            <a:prstGeom prst="rect">
              <a:avLst/>
            </a:prstGeom>
            <a:noFill/>
          </p:spPr>
          <p:txBody>
            <a:bodyPr wrap="square">
              <a:spAutoFit/>
            </a:bodyPr>
            <a:lstStyle/>
            <a:p>
              <a:pPr>
                <a:spcAft>
                  <a:spcPts val="450"/>
                </a:spcAft>
              </a:pPr>
              <a:r>
                <a:rPr lang="it-IT" sz="1200" b="1" dirty="0">
                  <a:solidFill>
                    <a:schemeClr val="tx1">
                      <a:lumMod val="75000"/>
                      <a:lumOff val="25000"/>
                    </a:schemeClr>
                  </a:solidFill>
                </a:rPr>
                <a:t>Modalità di acquisto</a:t>
              </a:r>
            </a:p>
            <a:p>
              <a:pPr>
                <a:spcAft>
                  <a:spcPts val="450"/>
                </a:spcAft>
              </a:pPr>
              <a:r>
                <a:rPr lang="it-IT" sz="1200" dirty="0">
                  <a:solidFill>
                    <a:schemeClr val="tx1">
                      <a:lumMod val="75000"/>
                      <a:lumOff val="25000"/>
                    </a:schemeClr>
                  </a:solidFill>
                </a:rPr>
                <a:t>Ordine diretto</a:t>
              </a:r>
            </a:p>
          </p:txBody>
        </p:sp>
      </p:grpSp>
      <p:grpSp>
        <p:nvGrpSpPr>
          <p:cNvPr id="41" name="Gruppo 40">
            <a:extLst>
              <a:ext uri="{FF2B5EF4-FFF2-40B4-BE49-F238E27FC236}">
                <a16:creationId xmlns:a16="http://schemas.microsoft.com/office/drawing/2014/main" id="{84E20004-71DC-461F-94E2-D4B33FBD768F}"/>
              </a:ext>
            </a:extLst>
          </p:cNvPr>
          <p:cNvGrpSpPr/>
          <p:nvPr/>
        </p:nvGrpSpPr>
        <p:grpSpPr>
          <a:xfrm>
            <a:off x="9185145" y="819399"/>
            <a:ext cx="1187164" cy="246221"/>
            <a:chOff x="8963365" y="939299"/>
            <a:chExt cx="1187164" cy="246221"/>
          </a:xfrm>
        </p:grpSpPr>
        <p:sp>
          <p:nvSpPr>
            <p:cNvPr id="42" name="Rettangolo con angoli arrotondati 40">
              <a:extLst>
                <a:ext uri="{FF2B5EF4-FFF2-40B4-BE49-F238E27FC236}">
                  <a16:creationId xmlns:a16="http://schemas.microsoft.com/office/drawing/2014/main" id="{6751D8C3-BF44-43C6-A05E-33B5DB874FAF}"/>
                </a:ext>
              </a:extLst>
            </p:cNvPr>
            <p:cNvSpPr/>
            <p:nvPr/>
          </p:nvSpPr>
          <p:spPr>
            <a:xfrm>
              <a:off x="8964803" y="956523"/>
              <a:ext cx="1185726" cy="223917"/>
            </a:xfrm>
            <a:prstGeom prst="roundRect">
              <a:avLst>
                <a:gd name="adj" fmla="val 27051"/>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000" b="1" dirty="0">
                <a:highlight>
                  <a:srgbClr val="956B9C"/>
                </a:highlight>
              </a:endParaRPr>
            </a:p>
          </p:txBody>
        </p:sp>
        <p:grpSp>
          <p:nvGrpSpPr>
            <p:cNvPr id="43" name="Gruppo 42">
              <a:extLst>
                <a:ext uri="{FF2B5EF4-FFF2-40B4-BE49-F238E27FC236}">
                  <a16:creationId xmlns:a16="http://schemas.microsoft.com/office/drawing/2014/main" id="{8B81E0E5-71B7-49A3-966D-78C24473962F}"/>
                </a:ext>
              </a:extLst>
            </p:cNvPr>
            <p:cNvGrpSpPr/>
            <p:nvPr/>
          </p:nvGrpSpPr>
          <p:grpSpPr>
            <a:xfrm>
              <a:off x="8963365" y="939299"/>
              <a:ext cx="1147699" cy="246221"/>
              <a:chOff x="9019760" y="985639"/>
              <a:chExt cx="1147699" cy="246221"/>
            </a:xfrm>
          </p:grpSpPr>
          <p:sp>
            <p:nvSpPr>
              <p:cNvPr id="44" name="CasellaDiTesto 43">
                <a:hlinkClick r:id="rId6"/>
                <a:extLst>
                  <a:ext uri="{FF2B5EF4-FFF2-40B4-BE49-F238E27FC236}">
                    <a16:creationId xmlns:a16="http://schemas.microsoft.com/office/drawing/2014/main" id="{179958C8-8280-4F9F-88C9-02B3804F0431}"/>
                  </a:ext>
                </a:extLst>
              </p:cNvPr>
              <p:cNvSpPr txBox="1"/>
              <p:nvPr/>
            </p:nvSpPr>
            <p:spPr>
              <a:xfrm>
                <a:off x="9019760" y="985639"/>
                <a:ext cx="1147699" cy="246221"/>
              </a:xfrm>
              <a:prstGeom prst="rect">
                <a:avLst/>
              </a:prstGeom>
              <a:noFill/>
            </p:spPr>
            <p:txBody>
              <a:bodyPr wrap="square">
                <a:spAutoFit/>
              </a:bodyPr>
              <a:lstStyle/>
              <a:p>
                <a:pPr>
                  <a:spcAft>
                    <a:spcPts val="450"/>
                  </a:spcAft>
                </a:pPr>
                <a:r>
                  <a:rPr lang="it-IT" sz="1000" b="1" dirty="0">
                    <a:solidFill>
                      <a:srgbClr val="8ADB53"/>
                    </a:solidFill>
                  </a:rPr>
                  <a:t>ACQUISTI VERDI</a:t>
                </a:r>
              </a:p>
            </p:txBody>
          </p:sp>
          <p:grpSp>
            <p:nvGrpSpPr>
              <p:cNvPr id="51" name="Elemento grafico 54">
                <a:extLst>
                  <a:ext uri="{FF2B5EF4-FFF2-40B4-BE49-F238E27FC236}">
                    <a16:creationId xmlns:a16="http://schemas.microsoft.com/office/drawing/2014/main" id="{037D18C7-D64A-4931-89DF-EFAF86D992DA}"/>
                  </a:ext>
                </a:extLst>
              </p:cNvPr>
              <p:cNvGrpSpPr/>
              <p:nvPr/>
            </p:nvGrpSpPr>
            <p:grpSpPr>
              <a:xfrm>
                <a:off x="10012935" y="1061795"/>
                <a:ext cx="107228" cy="107228"/>
                <a:chOff x="5020713" y="3716970"/>
                <a:chExt cx="293923" cy="293923"/>
              </a:xfrm>
            </p:grpSpPr>
            <p:sp>
              <p:nvSpPr>
                <p:cNvPr id="56" name="Figura a mano libera: forma 44">
                  <a:extLst>
                    <a:ext uri="{FF2B5EF4-FFF2-40B4-BE49-F238E27FC236}">
                      <a16:creationId xmlns:a16="http://schemas.microsoft.com/office/drawing/2014/main" id="{0A6F533C-DA16-411D-8635-17207CA56ECB}"/>
                    </a:ext>
                  </a:extLst>
                </p:cNvPr>
                <p:cNvSpPr/>
                <p:nvPr/>
              </p:nvSpPr>
              <p:spPr>
                <a:xfrm>
                  <a:off x="5020713" y="3716970"/>
                  <a:ext cx="293923" cy="293923"/>
                </a:xfrm>
                <a:custGeom>
                  <a:avLst/>
                  <a:gdLst>
                    <a:gd name="connsiteX0" fmla="*/ 3969 w 293923"/>
                    <a:gd name="connsiteY0" fmla="*/ 289955 h 293923"/>
                    <a:gd name="connsiteX1" fmla="*/ 229480 w 293923"/>
                    <a:gd name="connsiteY1" fmla="*/ 229480 h 293923"/>
                    <a:gd name="connsiteX2" fmla="*/ 289955 w 293923"/>
                    <a:gd name="connsiteY2" fmla="*/ 3969 h 293923"/>
                    <a:gd name="connsiteX3" fmla="*/ 64444 w 293923"/>
                    <a:gd name="connsiteY3" fmla="*/ 64444 h 293923"/>
                    <a:gd name="connsiteX4" fmla="*/ 3969 w 293923"/>
                    <a:gd name="connsiteY4" fmla="*/ 289955 h 293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923" h="293923">
                      <a:moveTo>
                        <a:pt x="3969" y="289955"/>
                      </a:moveTo>
                      <a:cubicBezTo>
                        <a:pt x="3969" y="289955"/>
                        <a:pt x="141875" y="317084"/>
                        <a:pt x="229480" y="229480"/>
                      </a:cubicBezTo>
                      <a:cubicBezTo>
                        <a:pt x="317084" y="141875"/>
                        <a:pt x="289955" y="3969"/>
                        <a:pt x="289955" y="3969"/>
                      </a:cubicBezTo>
                      <a:cubicBezTo>
                        <a:pt x="289955" y="3969"/>
                        <a:pt x="152048" y="-23161"/>
                        <a:pt x="64444" y="64444"/>
                      </a:cubicBezTo>
                      <a:cubicBezTo>
                        <a:pt x="-23161" y="152048"/>
                        <a:pt x="3969" y="289955"/>
                        <a:pt x="3969" y="289955"/>
                      </a:cubicBezTo>
                      <a:close/>
                    </a:path>
                  </a:pathLst>
                </a:custGeom>
                <a:solidFill>
                  <a:srgbClr val="C3EA21"/>
                </a:solidFill>
                <a:ln w="5495" cap="flat">
                  <a:noFill/>
                  <a:prstDash val="solid"/>
                  <a:miter/>
                </a:ln>
              </p:spPr>
              <p:txBody>
                <a:bodyPr rtlCol="0" anchor="ctr"/>
                <a:lstStyle/>
                <a:p>
                  <a:endParaRPr lang="it-IT" b="1"/>
                </a:p>
              </p:txBody>
            </p:sp>
            <p:sp>
              <p:nvSpPr>
                <p:cNvPr id="57" name="Figura a mano libera: forma 45">
                  <a:extLst>
                    <a:ext uri="{FF2B5EF4-FFF2-40B4-BE49-F238E27FC236}">
                      <a16:creationId xmlns:a16="http://schemas.microsoft.com/office/drawing/2014/main" id="{AA18BA65-0F10-4221-9596-3855CE775E97}"/>
                    </a:ext>
                  </a:extLst>
                </p:cNvPr>
                <p:cNvSpPr/>
                <p:nvPr/>
              </p:nvSpPr>
              <p:spPr>
                <a:xfrm>
                  <a:off x="5024679" y="3720931"/>
                  <a:ext cx="289954" cy="289954"/>
                </a:xfrm>
                <a:custGeom>
                  <a:avLst/>
                  <a:gdLst>
                    <a:gd name="connsiteX0" fmla="*/ 0 w 289954"/>
                    <a:gd name="connsiteY0" fmla="*/ 285986 h 289954"/>
                    <a:gd name="connsiteX1" fmla="*/ 225511 w 289954"/>
                    <a:gd name="connsiteY1" fmla="*/ 225511 h 289954"/>
                    <a:gd name="connsiteX2" fmla="*/ 285986 w 289954"/>
                    <a:gd name="connsiteY2" fmla="*/ 0 h 289954"/>
                    <a:gd name="connsiteX3" fmla="*/ 0 w 289954"/>
                    <a:gd name="connsiteY3" fmla="*/ 285986 h 289954"/>
                  </a:gdLst>
                  <a:ahLst/>
                  <a:cxnLst>
                    <a:cxn ang="0">
                      <a:pos x="connsiteX0" y="connsiteY0"/>
                    </a:cxn>
                    <a:cxn ang="0">
                      <a:pos x="connsiteX1" y="connsiteY1"/>
                    </a:cxn>
                    <a:cxn ang="0">
                      <a:pos x="connsiteX2" y="connsiteY2"/>
                    </a:cxn>
                    <a:cxn ang="0">
                      <a:pos x="connsiteX3" y="connsiteY3"/>
                    </a:cxn>
                  </a:cxnLst>
                  <a:rect l="l" t="t" r="r" b="b"/>
                  <a:pathLst>
                    <a:path w="289954" h="289954">
                      <a:moveTo>
                        <a:pt x="0" y="285986"/>
                      </a:moveTo>
                      <a:cubicBezTo>
                        <a:pt x="0" y="285986"/>
                        <a:pt x="137906" y="313115"/>
                        <a:pt x="225511" y="225511"/>
                      </a:cubicBezTo>
                      <a:cubicBezTo>
                        <a:pt x="313115" y="137906"/>
                        <a:pt x="285986" y="0"/>
                        <a:pt x="285986" y="0"/>
                      </a:cubicBezTo>
                      <a:lnTo>
                        <a:pt x="0" y="285986"/>
                      </a:lnTo>
                      <a:close/>
                    </a:path>
                  </a:pathLst>
                </a:custGeom>
                <a:solidFill>
                  <a:srgbClr val="8ADB53"/>
                </a:solidFill>
                <a:ln w="5495" cap="flat">
                  <a:noFill/>
                  <a:prstDash val="solid"/>
                  <a:miter/>
                </a:ln>
              </p:spPr>
              <p:txBody>
                <a:bodyPr rtlCol="0" anchor="ctr"/>
                <a:lstStyle/>
                <a:p>
                  <a:endParaRPr lang="it-IT" b="1"/>
                </a:p>
              </p:txBody>
            </p:sp>
          </p:grpSp>
        </p:grpSp>
      </p:grpSp>
      <p:sp>
        <p:nvSpPr>
          <p:cNvPr id="58" name="Rettangolo con angoli arrotondati 2">
            <a:hlinkClick r:id="rId7"/>
            <a:extLst>
              <a:ext uri="{FF2B5EF4-FFF2-40B4-BE49-F238E27FC236}">
                <a16:creationId xmlns:a16="http://schemas.microsoft.com/office/drawing/2014/main" id="{CCD586D2-926C-42D5-8E1E-51B8A30F2B25}"/>
              </a:ext>
            </a:extLst>
          </p:cNvPr>
          <p:cNvSpPr/>
          <p:nvPr/>
        </p:nvSpPr>
        <p:spPr>
          <a:xfrm>
            <a:off x="7596000" y="828000"/>
            <a:ext cx="1570648" cy="223917"/>
          </a:xfrm>
          <a:prstGeom prst="roundRect">
            <a:avLst>
              <a:gd name="adj" fmla="val 27051"/>
            </a:avLst>
          </a:prstGeom>
          <a:solidFill>
            <a:srgbClr val="AAB9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000" b="1" dirty="0">
                <a:solidFill>
                  <a:schemeClr val="bg1"/>
                </a:solidFill>
              </a:rPr>
              <a:t>CONVENZIONI</a:t>
            </a:r>
            <a:endParaRPr lang="it-IT" sz="1000" b="1" dirty="0">
              <a:highlight>
                <a:srgbClr val="956B9C"/>
              </a:highlight>
            </a:endParaRPr>
          </a:p>
        </p:txBody>
      </p:sp>
      <p:grpSp>
        <p:nvGrpSpPr>
          <p:cNvPr id="52" name="Elemento grafico 24">
            <a:extLst>
              <a:ext uri="{FF2B5EF4-FFF2-40B4-BE49-F238E27FC236}">
                <a16:creationId xmlns:a16="http://schemas.microsoft.com/office/drawing/2014/main" id="{4693C6C8-539B-4977-A71A-7D4EB651DEE3}"/>
              </a:ext>
            </a:extLst>
          </p:cNvPr>
          <p:cNvGrpSpPr/>
          <p:nvPr/>
        </p:nvGrpSpPr>
        <p:grpSpPr>
          <a:xfrm>
            <a:off x="9740452" y="4108381"/>
            <a:ext cx="188223" cy="199541"/>
            <a:chOff x="9654363" y="2195816"/>
            <a:chExt cx="188223" cy="199541"/>
          </a:xfrm>
          <a:noFill/>
        </p:grpSpPr>
        <p:sp>
          <p:nvSpPr>
            <p:cNvPr id="53" name="Figura a mano libera: forma 20">
              <a:extLst>
                <a:ext uri="{FF2B5EF4-FFF2-40B4-BE49-F238E27FC236}">
                  <a16:creationId xmlns:a16="http://schemas.microsoft.com/office/drawing/2014/main" id="{6CF9A6BA-119F-4FA7-829E-E0CCAAB5EE93}"/>
                </a:ext>
              </a:extLst>
            </p:cNvPr>
            <p:cNvSpPr/>
            <p:nvPr/>
          </p:nvSpPr>
          <p:spPr>
            <a:xfrm>
              <a:off x="9715119" y="2269080"/>
              <a:ext cx="5956" cy="122703"/>
            </a:xfrm>
            <a:custGeom>
              <a:avLst/>
              <a:gdLst>
                <a:gd name="connsiteX0" fmla="*/ 0 w 5956"/>
                <a:gd name="connsiteY0" fmla="*/ 0 h 122703"/>
                <a:gd name="connsiteX1" fmla="*/ 0 w 5956"/>
                <a:gd name="connsiteY1" fmla="*/ 122703 h 122703"/>
              </a:gdLst>
              <a:ahLst/>
              <a:cxnLst>
                <a:cxn ang="0">
                  <a:pos x="connsiteX0" y="connsiteY0"/>
                </a:cxn>
                <a:cxn ang="0">
                  <a:pos x="connsiteX1" y="connsiteY1"/>
                </a:cxn>
              </a:cxnLst>
              <a:rect l="l" t="t" r="r" b="b"/>
              <a:pathLst>
                <a:path w="5956" h="122703">
                  <a:moveTo>
                    <a:pt x="0" y="0"/>
                  </a:moveTo>
                  <a:lnTo>
                    <a:pt x="0" y="122703"/>
                  </a:lnTo>
                </a:path>
              </a:pathLst>
            </a:custGeom>
            <a:ln w="9525" cap="rnd">
              <a:solidFill>
                <a:srgbClr val="313840"/>
              </a:solidFill>
              <a:prstDash val="solid"/>
              <a:round/>
            </a:ln>
          </p:spPr>
          <p:txBody>
            <a:bodyPr rtlCol="0" anchor="ctr"/>
            <a:lstStyle/>
            <a:p>
              <a:endParaRPr lang="it-IT"/>
            </a:p>
          </p:txBody>
        </p:sp>
        <p:sp>
          <p:nvSpPr>
            <p:cNvPr id="54" name="Figura a mano libera: forma 21">
              <a:extLst>
                <a:ext uri="{FF2B5EF4-FFF2-40B4-BE49-F238E27FC236}">
                  <a16:creationId xmlns:a16="http://schemas.microsoft.com/office/drawing/2014/main" id="{97E1AB6A-9368-4835-9B9B-F5049C00A261}"/>
                </a:ext>
              </a:extLst>
            </p:cNvPr>
            <p:cNvSpPr/>
            <p:nvPr/>
          </p:nvSpPr>
          <p:spPr>
            <a:xfrm>
              <a:off x="9778853" y="2290523"/>
              <a:ext cx="5956" cy="47056"/>
            </a:xfrm>
            <a:custGeom>
              <a:avLst/>
              <a:gdLst>
                <a:gd name="connsiteX0" fmla="*/ 0 w 5956"/>
                <a:gd name="connsiteY0" fmla="*/ 0 h 47056"/>
                <a:gd name="connsiteX1" fmla="*/ 0 w 5956"/>
                <a:gd name="connsiteY1" fmla="*/ 47056 h 47056"/>
              </a:gdLst>
              <a:ahLst/>
              <a:cxnLst>
                <a:cxn ang="0">
                  <a:pos x="connsiteX0" y="connsiteY0"/>
                </a:cxn>
                <a:cxn ang="0">
                  <a:pos x="connsiteX1" y="connsiteY1"/>
                </a:cxn>
              </a:cxnLst>
              <a:rect l="l" t="t" r="r" b="b"/>
              <a:pathLst>
                <a:path w="5956" h="47056">
                  <a:moveTo>
                    <a:pt x="0" y="0"/>
                  </a:moveTo>
                  <a:lnTo>
                    <a:pt x="0" y="47056"/>
                  </a:lnTo>
                </a:path>
              </a:pathLst>
            </a:custGeom>
            <a:ln w="9525" cap="rnd">
              <a:solidFill>
                <a:srgbClr val="313840"/>
              </a:solidFill>
              <a:prstDash val="solid"/>
              <a:round/>
            </a:ln>
          </p:spPr>
          <p:txBody>
            <a:bodyPr rtlCol="0" anchor="ctr"/>
            <a:lstStyle/>
            <a:p>
              <a:endParaRPr lang="it-IT"/>
            </a:p>
          </p:txBody>
        </p:sp>
        <p:sp>
          <p:nvSpPr>
            <p:cNvPr id="55" name="Figura a mano libera: forma 22">
              <a:extLst>
                <a:ext uri="{FF2B5EF4-FFF2-40B4-BE49-F238E27FC236}">
                  <a16:creationId xmlns:a16="http://schemas.microsoft.com/office/drawing/2014/main" id="{B72B389F-CC31-4022-9896-EC36D21401B6}"/>
                </a:ext>
              </a:extLst>
            </p:cNvPr>
            <p:cNvSpPr/>
            <p:nvPr/>
          </p:nvSpPr>
          <p:spPr>
            <a:xfrm>
              <a:off x="9690101" y="2312562"/>
              <a:ext cx="151889" cy="17869"/>
            </a:xfrm>
            <a:custGeom>
              <a:avLst/>
              <a:gdLst>
                <a:gd name="connsiteX0" fmla="*/ 151890 w 151889"/>
                <a:gd name="connsiteY0" fmla="*/ 17869 h 17869"/>
                <a:gd name="connsiteX1" fmla="*/ 88751 w 151889"/>
                <a:gd name="connsiteY1" fmla="*/ 0 h 17869"/>
                <a:gd name="connsiteX2" fmla="*/ 25017 w 151889"/>
                <a:gd name="connsiteY2" fmla="*/ 17869 h 17869"/>
                <a:gd name="connsiteX3" fmla="*/ 0 w 151889"/>
                <a:gd name="connsiteY3" fmla="*/ 10126 h 17869"/>
              </a:gdLst>
              <a:ahLst/>
              <a:cxnLst>
                <a:cxn ang="0">
                  <a:pos x="connsiteX0" y="connsiteY0"/>
                </a:cxn>
                <a:cxn ang="0">
                  <a:pos x="connsiteX1" y="connsiteY1"/>
                </a:cxn>
                <a:cxn ang="0">
                  <a:pos x="connsiteX2" y="connsiteY2"/>
                </a:cxn>
                <a:cxn ang="0">
                  <a:pos x="connsiteX3" y="connsiteY3"/>
                </a:cxn>
              </a:cxnLst>
              <a:rect l="l" t="t" r="r" b="b"/>
              <a:pathLst>
                <a:path w="151889" h="17869">
                  <a:moveTo>
                    <a:pt x="151890" y="17869"/>
                  </a:moveTo>
                  <a:lnTo>
                    <a:pt x="88751" y="0"/>
                  </a:lnTo>
                  <a:lnTo>
                    <a:pt x="25017" y="17869"/>
                  </a:lnTo>
                  <a:lnTo>
                    <a:pt x="0" y="10126"/>
                  </a:lnTo>
                </a:path>
              </a:pathLst>
            </a:custGeom>
            <a:noFill/>
            <a:ln w="9525" cap="rnd">
              <a:solidFill>
                <a:srgbClr val="313840"/>
              </a:solidFill>
              <a:prstDash val="solid"/>
              <a:round/>
            </a:ln>
          </p:spPr>
          <p:txBody>
            <a:bodyPr rtlCol="0" anchor="ctr"/>
            <a:lstStyle/>
            <a:p>
              <a:endParaRPr lang="it-IT"/>
            </a:p>
          </p:txBody>
        </p:sp>
        <p:sp>
          <p:nvSpPr>
            <p:cNvPr id="59" name="Figura a mano libera: forma 23">
              <a:extLst>
                <a:ext uri="{FF2B5EF4-FFF2-40B4-BE49-F238E27FC236}">
                  <a16:creationId xmlns:a16="http://schemas.microsoft.com/office/drawing/2014/main" id="{7D2653D9-E26D-48A1-9964-50EB732DB1A9}"/>
                </a:ext>
              </a:extLst>
            </p:cNvPr>
            <p:cNvSpPr/>
            <p:nvPr/>
          </p:nvSpPr>
          <p:spPr>
            <a:xfrm>
              <a:off x="9778853" y="2350088"/>
              <a:ext cx="5956" cy="22634"/>
            </a:xfrm>
            <a:custGeom>
              <a:avLst/>
              <a:gdLst>
                <a:gd name="connsiteX0" fmla="*/ 0 w 5956"/>
                <a:gd name="connsiteY0" fmla="*/ 0 h 22634"/>
                <a:gd name="connsiteX1" fmla="*/ 0 w 5956"/>
                <a:gd name="connsiteY1" fmla="*/ 22635 h 22634"/>
              </a:gdLst>
              <a:ahLst/>
              <a:cxnLst>
                <a:cxn ang="0">
                  <a:pos x="connsiteX0" y="connsiteY0"/>
                </a:cxn>
                <a:cxn ang="0">
                  <a:pos x="connsiteX1" y="connsiteY1"/>
                </a:cxn>
              </a:cxnLst>
              <a:rect l="l" t="t" r="r" b="b"/>
              <a:pathLst>
                <a:path w="5956" h="22634">
                  <a:moveTo>
                    <a:pt x="0" y="0"/>
                  </a:moveTo>
                  <a:lnTo>
                    <a:pt x="0" y="22635"/>
                  </a:lnTo>
                </a:path>
              </a:pathLst>
            </a:custGeom>
            <a:ln w="9525" cap="rnd">
              <a:solidFill>
                <a:srgbClr val="313840"/>
              </a:solidFill>
              <a:prstDash val="solid"/>
              <a:round/>
            </a:ln>
          </p:spPr>
          <p:txBody>
            <a:bodyPr rtlCol="0" anchor="ctr"/>
            <a:lstStyle/>
            <a:p>
              <a:endParaRPr lang="it-IT"/>
            </a:p>
          </p:txBody>
        </p:sp>
        <p:sp>
          <p:nvSpPr>
            <p:cNvPr id="60" name="Figura a mano libera: forma 24">
              <a:extLst>
                <a:ext uri="{FF2B5EF4-FFF2-40B4-BE49-F238E27FC236}">
                  <a16:creationId xmlns:a16="http://schemas.microsoft.com/office/drawing/2014/main" id="{4ED1732D-940B-4050-98CF-C645C50BFD18}"/>
                </a:ext>
              </a:extLst>
            </p:cNvPr>
            <p:cNvSpPr/>
            <p:nvPr/>
          </p:nvSpPr>
          <p:spPr>
            <a:xfrm>
              <a:off x="9654363" y="2310775"/>
              <a:ext cx="18465" cy="5956"/>
            </a:xfrm>
            <a:custGeom>
              <a:avLst/>
              <a:gdLst>
                <a:gd name="connsiteX0" fmla="*/ 18465 w 18465"/>
                <a:gd name="connsiteY0" fmla="*/ 5956 h 5956"/>
                <a:gd name="connsiteX1" fmla="*/ 0 w 18465"/>
                <a:gd name="connsiteY1" fmla="*/ 0 h 5956"/>
              </a:gdLst>
              <a:ahLst/>
              <a:cxnLst>
                <a:cxn ang="0">
                  <a:pos x="connsiteX0" y="connsiteY0"/>
                </a:cxn>
                <a:cxn ang="0">
                  <a:pos x="connsiteX1" y="connsiteY1"/>
                </a:cxn>
              </a:cxnLst>
              <a:rect l="l" t="t" r="r" b="b"/>
              <a:pathLst>
                <a:path w="18465" h="5956">
                  <a:moveTo>
                    <a:pt x="18465" y="5956"/>
                  </a:moveTo>
                  <a:lnTo>
                    <a:pt x="0" y="0"/>
                  </a:lnTo>
                </a:path>
              </a:pathLst>
            </a:custGeom>
            <a:ln w="9525" cap="rnd">
              <a:solidFill>
                <a:srgbClr val="313840"/>
              </a:solidFill>
              <a:prstDash val="solid"/>
              <a:round/>
            </a:ln>
          </p:spPr>
          <p:txBody>
            <a:bodyPr rtlCol="0" anchor="ctr"/>
            <a:lstStyle/>
            <a:p>
              <a:endParaRPr lang="it-IT"/>
            </a:p>
          </p:txBody>
        </p:sp>
        <p:sp>
          <p:nvSpPr>
            <p:cNvPr id="61" name="Figura a mano libera: forma 25">
              <a:extLst>
                <a:ext uri="{FF2B5EF4-FFF2-40B4-BE49-F238E27FC236}">
                  <a16:creationId xmlns:a16="http://schemas.microsoft.com/office/drawing/2014/main" id="{8BF15056-24C5-4EA7-BF9D-3D8AB22B635F}"/>
                </a:ext>
              </a:extLst>
            </p:cNvPr>
            <p:cNvSpPr/>
            <p:nvPr/>
          </p:nvSpPr>
          <p:spPr>
            <a:xfrm>
              <a:off x="9759792" y="2208324"/>
              <a:ext cx="38121" cy="38121"/>
            </a:xfrm>
            <a:custGeom>
              <a:avLst/>
              <a:gdLst>
                <a:gd name="connsiteX0" fmla="*/ 38121 w 38121"/>
                <a:gd name="connsiteY0" fmla="*/ 19061 h 38121"/>
                <a:gd name="connsiteX1" fmla="*/ 19061 w 38121"/>
                <a:gd name="connsiteY1" fmla="*/ 38121 h 38121"/>
                <a:gd name="connsiteX2" fmla="*/ 0 w 38121"/>
                <a:gd name="connsiteY2" fmla="*/ 19061 h 38121"/>
                <a:gd name="connsiteX3" fmla="*/ 19061 w 38121"/>
                <a:gd name="connsiteY3" fmla="*/ 0 h 38121"/>
                <a:gd name="connsiteX4" fmla="*/ 38121 w 38121"/>
                <a:gd name="connsiteY4" fmla="*/ 19061 h 38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21" h="38121">
                  <a:moveTo>
                    <a:pt x="38121" y="19061"/>
                  </a:moveTo>
                  <a:cubicBezTo>
                    <a:pt x="38121" y="29588"/>
                    <a:pt x="29588" y="38121"/>
                    <a:pt x="19061" y="38121"/>
                  </a:cubicBezTo>
                  <a:cubicBezTo>
                    <a:pt x="8534" y="38121"/>
                    <a:pt x="0" y="29588"/>
                    <a:pt x="0" y="19061"/>
                  </a:cubicBezTo>
                  <a:cubicBezTo>
                    <a:pt x="0" y="8534"/>
                    <a:pt x="8534" y="0"/>
                    <a:pt x="19061" y="0"/>
                  </a:cubicBezTo>
                  <a:cubicBezTo>
                    <a:pt x="29588" y="0"/>
                    <a:pt x="38121" y="8534"/>
                    <a:pt x="38121" y="19061"/>
                  </a:cubicBezTo>
                  <a:close/>
                </a:path>
              </a:pathLst>
            </a:custGeom>
            <a:noFill/>
            <a:ln w="9525" cap="rnd">
              <a:solidFill>
                <a:srgbClr val="313840"/>
              </a:solidFill>
              <a:prstDash val="solid"/>
              <a:round/>
            </a:ln>
          </p:spPr>
          <p:txBody>
            <a:bodyPr rtlCol="0" anchor="ctr"/>
            <a:lstStyle/>
            <a:p>
              <a:endParaRPr lang="it-IT"/>
            </a:p>
          </p:txBody>
        </p:sp>
        <p:sp>
          <p:nvSpPr>
            <p:cNvPr id="62" name="Figura a mano libera: forma 26">
              <a:extLst>
                <a:ext uri="{FF2B5EF4-FFF2-40B4-BE49-F238E27FC236}">
                  <a16:creationId xmlns:a16="http://schemas.microsoft.com/office/drawing/2014/main" id="{66777F75-52BB-4720-9D72-A5AB271430C0}"/>
                </a:ext>
              </a:extLst>
            </p:cNvPr>
            <p:cNvSpPr/>
            <p:nvPr/>
          </p:nvSpPr>
          <p:spPr>
            <a:xfrm>
              <a:off x="9654363" y="2250615"/>
              <a:ext cx="188223" cy="144741"/>
            </a:xfrm>
            <a:custGeom>
              <a:avLst/>
              <a:gdLst>
                <a:gd name="connsiteX0" fmla="*/ 144742 w 188223"/>
                <a:gd name="connsiteY0" fmla="*/ 5956 h 144741"/>
                <a:gd name="connsiteX1" fmla="*/ 126277 w 188223"/>
                <a:gd name="connsiteY1" fmla="*/ 38717 h 144741"/>
                <a:gd name="connsiteX2" fmla="*/ 124490 w 188223"/>
                <a:gd name="connsiteY2" fmla="*/ 39908 h 144741"/>
                <a:gd name="connsiteX3" fmla="*/ 122703 w 188223"/>
                <a:gd name="connsiteY3" fmla="*/ 38717 h 144741"/>
                <a:gd name="connsiteX4" fmla="*/ 104238 w 188223"/>
                <a:gd name="connsiteY4" fmla="*/ 5956 h 144741"/>
                <a:gd name="connsiteX5" fmla="*/ 60756 w 188223"/>
                <a:gd name="connsiteY5" fmla="*/ 18465 h 144741"/>
                <a:gd name="connsiteX6" fmla="*/ 0 w 188223"/>
                <a:gd name="connsiteY6" fmla="*/ 0 h 144741"/>
                <a:gd name="connsiteX7" fmla="*/ 0 w 188223"/>
                <a:gd name="connsiteY7" fmla="*/ 122703 h 144741"/>
                <a:gd name="connsiteX8" fmla="*/ 62543 w 188223"/>
                <a:gd name="connsiteY8" fmla="*/ 141168 h 144741"/>
                <a:gd name="connsiteX9" fmla="*/ 123894 w 188223"/>
                <a:gd name="connsiteY9" fmla="*/ 123894 h 144741"/>
                <a:gd name="connsiteX10" fmla="*/ 188224 w 188223"/>
                <a:gd name="connsiteY10" fmla="*/ 144742 h 144741"/>
                <a:gd name="connsiteX11" fmla="*/ 188224 w 188223"/>
                <a:gd name="connsiteY11" fmla="*/ 19656 h 144741"/>
                <a:gd name="connsiteX12" fmla="*/ 144742 w 188223"/>
                <a:gd name="connsiteY12" fmla="*/ 5956 h 144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223" h="144741">
                  <a:moveTo>
                    <a:pt x="144742" y="5956"/>
                  </a:moveTo>
                  <a:lnTo>
                    <a:pt x="126277" y="38717"/>
                  </a:lnTo>
                  <a:cubicBezTo>
                    <a:pt x="125681" y="39313"/>
                    <a:pt x="125086" y="39908"/>
                    <a:pt x="124490" y="39908"/>
                  </a:cubicBezTo>
                  <a:cubicBezTo>
                    <a:pt x="123894" y="39908"/>
                    <a:pt x="123299" y="39313"/>
                    <a:pt x="122703" y="38717"/>
                  </a:cubicBezTo>
                  <a:lnTo>
                    <a:pt x="104238" y="5956"/>
                  </a:lnTo>
                  <a:lnTo>
                    <a:pt x="60756" y="18465"/>
                  </a:lnTo>
                  <a:lnTo>
                    <a:pt x="0" y="0"/>
                  </a:lnTo>
                  <a:lnTo>
                    <a:pt x="0" y="122703"/>
                  </a:lnTo>
                  <a:lnTo>
                    <a:pt x="62543" y="141168"/>
                  </a:lnTo>
                  <a:lnTo>
                    <a:pt x="123894" y="123894"/>
                  </a:lnTo>
                  <a:lnTo>
                    <a:pt x="188224" y="144742"/>
                  </a:lnTo>
                  <a:lnTo>
                    <a:pt x="188224" y="19656"/>
                  </a:lnTo>
                  <a:lnTo>
                    <a:pt x="144742" y="5956"/>
                  </a:lnTo>
                  <a:close/>
                </a:path>
              </a:pathLst>
            </a:custGeom>
            <a:noFill/>
            <a:ln w="9525" cap="rnd">
              <a:solidFill>
                <a:srgbClr val="313840"/>
              </a:solidFill>
              <a:prstDash val="solid"/>
              <a:round/>
            </a:ln>
          </p:spPr>
          <p:txBody>
            <a:bodyPr rtlCol="0" anchor="ctr"/>
            <a:lstStyle/>
            <a:p>
              <a:endParaRPr lang="it-IT"/>
            </a:p>
          </p:txBody>
        </p:sp>
        <p:sp>
          <p:nvSpPr>
            <p:cNvPr id="63" name="Figura a mano libera: forma 27">
              <a:extLst>
                <a:ext uri="{FF2B5EF4-FFF2-40B4-BE49-F238E27FC236}">
                  <a16:creationId xmlns:a16="http://schemas.microsoft.com/office/drawing/2014/main" id="{BAF81C4D-542B-488C-9059-E0FE030360FB}"/>
                </a:ext>
              </a:extLst>
            </p:cNvPr>
            <p:cNvSpPr/>
            <p:nvPr/>
          </p:nvSpPr>
          <p:spPr>
            <a:xfrm>
              <a:off x="9746688" y="2195816"/>
              <a:ext cx="65520" cy="94707"/>
            </a:xfrm>
            <a:custGeom>
              <a:avLst/>
              <a:gdLst>
                <a:gd name="connsiteX0" fmla="*/ 32165 w 65520"/>
                <a:gd name="connsiteY0" fmla="*/ 0 h 94707"/>
                <a:gd name="connsiteX1" fmla="*/ 0 w 65520"/>
                <a:gd name="connsiteY1" fmla="*/ 31569 h 94707"/>
                <a:gd name="connsiteX2" fmla="*/ 4170 w 65520"/>
                <a:gd name="connsiteY2" fmla="*/ 46460 h 94707"/>
                <a:gd name="connsiteX3" fmla="*/ 30974 w 65520"/>
                <a:gd name="connsiteY3" fmla="*/ 93516 h 94707"/>
                <a:gd name="connsiteX4" fmla="*/ 32761 w 65520"/>
                <a:gd name="connsiteY4" fmla="*/ 94708 h 94707"/>
                <a:gd name="connsiteX5" fmla="*/ 34547 w 65520"/>
                <a:gd name="connsiteY5" fmla="*/ 93516 h 94707"/>
                <a:gd name="connsiteX6" fmla="*/ 61351 w 65520"/>
                <a:gd name="connsiteY6" fmla="*/ 46460 h 94707"/>
                <a:gd name="connsiteX7" fmla="*/ 65521 w 65520"/>
                <a:gd name="connsiteY7" fmla="*/ 31569 h 94707"/>
                <a:gd name="connsiteX8" fmla="*/ 32165 w 65520"/>
                <a:gd name="connsiteY8" fmla="*/ 0 h 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20" h="94707">
                  <a:moveTo>
                    <a:pt x="32165" y="0"/>
                  </a:moveTo>
                  <a:cubicBezTo>
                    <a:pt x="14296" y="0"/>
                    <a:pt x="0" y="14295"/>
                    <a:pt x="0" y="31569"/>
                  </a:cubicBezTo>
                  <a:cubicBezTo>
                    <a:pt x="0" y="36930"/>
                    <a:pt x="1191" y="41695"/>
                    <a:pt x="4170" y="46460"/>
                  </a:cubicBezTo>
                  <a:lnTo>
                    <a:pt x="30974" y="93516"/>
                  </a:lnTo>
                  <a:cubicBezTo>
                    <a:pt x="31569" y="94112"/>
                    <a:pt x="32165" y="94708"/>
                    <a:pt x="32761" y="94708"/>
                  </a:cubicBezTo>
                  <a:cubicBezTo>
                    <a:pt x="33356" y="94708"/>
                    <a:pt x="33952" y="94112"/>
                    <a:pt x="34547" y="93516"/>
                  </a:cubicBezTo>
                  <a:lnTo>
                    <a:pt x="61351" y="46460"/>
                  </a:lnTo>
                  <a:cubicBezTo>
                    <a:pt x="63734" y="41695"/>
                    <a:pt x="65521" y="36930"/>
                    <a:pt x="65521" y="31569"/>
                  </a:cubicBezTo>
                  <a:cubicBezTo>
                    <a:pt x="64330" y="13700"/>
                    <a:pt x="50034" y="0"/>
                    <a:pt x="32165" y="0"/>
                  </a:cubicBezTo>
                  <a:close/>
                </a:path>
              </a:pathLst>
            </a:custGeom>
            <a:noFill/>
            <a:ln w="9525" cap="flat">
              <a:solidFill>
                <a:srgbClr val="313840"/>
              </a:solidFill>
              <a:prstDash val="solid"/>
              <a:miter/>
            </a:ln>
          </p:spPr>
          <p:txBody>
            <a:bodyPr rtlCol="0" anchor="ctr"/>
            <a:lstStyle/>
            <a:p>
              <a:endParaRPr lang="it-IT"/>
            </a:p>
          </p:txBody>
        </p:sp>
      </p:grpSp>
    </p:spTree>
    <p:extLst>
      <p:ext uri="{BB962C8B-B14F-4D97-AF65-F5344CB8AC3E}">
        <p14:creationId xmlns:p14="http://schemas.microsoft.com/office/powerpoint/2010/main" val="659674975"/>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36AB56A7-1C4D-43E1-8033-912385B285DA}"/>
              </a:ext>
            </a:extLst>
          </p:cNvPr>
          <p:cNvSpPr>
            <a:spLocks noGrp="1"/>
          </p:cNvSpPr>
          <p:nvPr>
            <p:ph type="title"/>
          </p:nvPr>
        </p:nvSpPr>
        <p:spPr>
          <a:xfrm>
            <a:off x="4482604" y="7005826"/>
            <a:ext cx="5805347" cy="401167"/>
          </a:xfrm>
        </p:spPr>
        <p:txBody>
          <a:bodyPr anchor="t"/>
          <a:lstStyle/>
          <a:p>
            <a:r>
              <a:rPr lang="it-IT" dirty="0"/>
              <a:t>Reti locali 7 (2/2)</a:t>
            </a:r>
          </a:p>
        </p:txBody>
      </p:sp>
      <p:sp>
        <p:nvSpPr>
          <p:cNvPr id="8" name="CasellaDiTesto 7">
            <a:extLst>
              <a:ext uri="{FF2B5EF4-FFF2-40B4-BE49-F238E27FC236}">
                <a16:creationId xmlns:a16="http://schemas.microsoft.com/office/drawing/2014/main" id="{1AE2C511-57C5-4E83-A1DF-017A6043859B}"/>
              </a:ext>
            </a:extLst>
          </p:cNvPr>
          <p:cNvSpPr txBox="1"/>
          <p:nvPr/>
        </p:nvSpPr>
        <p:spPr>
          <a:xfrm>
            <a:off x="494606" y="900311"/>
            <a:ext cx="502806" cy="584775"/>
          </a:xfrm>
          <a:prstGeom prst="rect">
            <a:avLst/>
          </a:prstGeom>
          <a:noFill/>
        </p:spPr>
        <p:txBody>
          <a:bodyPr wrap="square">
            <a:spAutoFit/>
          </a:bodyPr>
          <a:lstStyle/>
          <a:p>
            <a:r>
              <a:rPr lang="it-IT" sz="1200" b="1" dirty="0">
                <a:solidFill>
                  <a:srgbClr val="313840"/>
                </a:solidFill>
              </a:rPr>
              <a:t>Lotti</a:t>
            </a:r>
          </a:p>
          <a:p>
            <a:pPr algn="ctr">
              <a:spcAft>
                <a:spcPts val="450"/>
              </a:spcAft>
            </a:pPr>
            <a:r>
              <a:rPr lang="it-IT" dirty="0">
                <a:solidFill>
                  <a:srgbClr val="313840"/>
                </a:solidFill>
              </a:rPr>
              <a:t>4</a:t>
            </a:r>
            <a:endParaRPr lang="it-IT" sz="1200" dirty="0">
              <a:solidFill>
                <a:srgbClr val="313840"/>
              </a:solidFill>
            </a:endParaRPr>
          </a:p>
        </p:txBody>
      </p:sp>
      <p:grpSp>
        <p:nvGrpSpPr>
          <p:cNvPr id="44" name="Gruppo 43">
            <a:extLst>
              <a:ext uri="{FF2B5EF4-FFF2-40B4-BE49-F238E27FC236}">
                <a16:creationId xmlns:a16="http://schemas.microsoft.com/office/drawing/2014/main" id="{088B57FC-8439-4592-A902-6E43319EB00B}"/>
              </a:ext>
            </a:extLst>
          </p:cNvPr>
          <p:cNvGrpSpPr/>
          <p:nvPr/>
        </p:nvGrpSpPr>
        <p:grpSpPr>
          <a:xfrm>
            <a:off x="10457552" y="0"/>
            <a:ext cx="74693" cy="7567588"/>
            <a:chOff x="10457552" y="0"/>
            <a:chExt cx="74693" cy="7567588"/>
          </a:xfrm>
          <a:solidFill>
            <a:srgbClr val="AAB964"/>
          </a:solidFill>
        </p:grpSpPr>
        <p:sp>
          <p:nvSpPr>
            <p:cNvPr id="45" name="Rettangolo 44">
              <a:extLst>
                <a:ext uri="{FF2B5EF4-FFF2-40B4-BE49-F238E27FC236}">
                  <a16:creationId xmlns:a16="http://schemas.microsoft.com/office/drawing/2014/main" id="{80D9CB12-EBB9-4560-A18F-A54D6A9CC1D0}"/>
                </a:ext>
              </a:extLst>
            </p:cNvPr>
            <p:cNvSpPr/>
            <p:nvPr/>
          </p:nvSpPr>
          <p:spPr>
            <a:xfrm>
              <a:off x="10457552" y="0"/>
              <a:ext cx="74693" cy="52927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6" name="Rettangolo 45">
              <a:extLst>
                <a:ext uri="{FF2B5EF4-FFF2-40B4-BE49-F238E27FC236}">
                  <a16:creationId xmlns:a16="http://schemas.microsoft.com/office/drawing/2014/main" id="{B3E838E0-1420-4757-B357-AB86137B9FE2}"/>
                </a:ext>
              </a:extLst>
            </p:cNvPr>
            <p:cNvSpPr/>
            <p:nvPr/>
          </p:nvSpPr>
          <p:spPr>
            <a:xfrm>
              <a:off x="10457552" y="7296323"/>
              <a:ext cx="74693" cy="27126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aphicFrame>
        <p:nvGraphicFramePr>
          <p:cNvPr id="62" name="Tabella 61">
            <a:extLst>
              <a:ext uri="{FF2B5EF4-FFF2-40B4-BE49-F238E27FC236}">
                <a16:creationId xmlns:a16="http://schemas.microsoft.com/office/drawing/2014/main" id="{7F6A6757-11AB-46E6-A301-6E698D345442}"/>
              </a:ext>
            </a:extLst>
          </p:cNvPr>
          <p:cNvGraphicFramePr>
            <a:graphicFrameLocks noGrp="1"/>
          </p:cNvGraphicFramePr>
          <p:nvPr>
            <p:extLst/>
          </p:nvPr>
        </p:nvGraphicFramePr>
        <p:xfrm>
          <a:off x="450157" y="1620000"/>
          <a:ext cx="9830794" cy="1888359"/>
        </p:xfrm>
        <a:graphic>
          <a:graphicData uri="http://schemas.openxmlformats.org/drawingml/2006/table">
            <a:tbl>
              <a:tblPr bandRow="1">
                <a:tableStyleId>{2D5ABB26-0587-4C30-8999-92F81FD0307C}</a:tableStyleId>
              </a:tblPr>
              <a:tblGrid>
                <a:gridCol w="576063">
                  <a:extLst>
                    <a:ext uri="{9D8B030D-6E8A-4147-A177-3AD203B41FA5}">
                      <a16:colId xmlns:a16="http://schemas.microsoft.com/office/drawing/2014/main" val="20000"/>
                    </a:ext>
                  </a:extLst>
                </a:gridCol>
                <a:gridCol w="3960440">
                  <a:extLst>
                    <a:ext uri="{9D8B030D-6E8A-4147-A177-3AD203B41FA5}">
                      <a16:colId xmlns:a16="http://schemas.microsoft.com/office/drawing/2014/main" val="20001"/>
                    </a:ext>
                  </a:extLst>
                </a:gridCol>
                <a:gridCol w="988833">
                  <a:extLst>
                    <a:ext uri="{9D8B030D-6E8A-4147-A177-3AD203B41FA5}">
                      <a16:colId xmlns:a16="http://schemas.microsoft.com/office/drawing/2014/main" val="20002"/>
                    </a:ext>
                  </a:extLst>
                </a:gridCol>
                <a:gridCol w="932849">
                  <a:extLst>
                    <a:ext uri="{9D8B030D-6E8A-4147-A177-3AD203B41FA5}">
                      <a16:colId xmlns:a16="http://schemas.microsoft.com/office/drawing/2014/main" val="20003"/>
                    </a:ext>
                  </a:extLst>
                </a:gridCol>
                <a:gridCol w="670606">
                  <a:extLst>
                    <a:ext uri="{9D8B030D-6E8A-4147-A177-3AD203B41FA5}">
                      <a16:colId xmlns:a16="http://schemas.microsoft.com/office/drawing/2014/main" val="2670798473"/>
                    </a:ext>
                  </a:extLst>
                </a:gridCol>
                <a:gridCol w="2702003">
                  <a:extLst>
                    <a:ext uri="{9D8B030D-6E8A-4147-A177-3AD203B41FA5}">
                      <a16:colId xmlns:a16="http://schemas.microsoft.com/office/drawing/2014/main" val="20004"/>
                    </a:ext>
                  </a:extLst>
                </a:gridCol>
              </a:tblGrid>
              <a:tr h="168945">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Lotto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Descrizione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Attivazione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Scadenza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it-IT" sz="1100" b="1" noProof="0" dirty="0">
                          <a:solidFill>
                            <a:srgbClr val="404040"/>
                          </a:solidFill>
                          <a:latin typeface="+mn-lt"/>
                        </a:rPr>
                        <a:t>Stato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Fornitori</a:t>
                      </a:r>
                      <a:endParaRPr lang="it-IT" sz="1100" b="0" dirty="0">
                        <a:solidFill>
                          <a:srgbClr val="404040"/>
                        </a:solidFill>
                        <a:latin typeface="+mn-lt"/>
                      </a:endParaRPr>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39920">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algn="ctr"/>
                      <a:r>
                        <a:rPr lang="it-IT" sz="1800" b="1" dirty="0">
                          <a:solidFill>
                            <a:srgbClr val="821B4C"/>
                          </a:solidFill>
                          <a:latin typeface="+mn-lt"/>
                        </a:rPr>
                        <a:t>1</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Pubbliche Amministrazioni Centrali</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22/10/2021</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01/06/2022</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RTI VODAFONE S.p.A. CONVERGE S.p.A.</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25519">
                <a:tc>
                  <a:txBody>
                    <a:bodyPr/>
                    <a:lstStyle/>
                    <a:p>
                      <a:pPr algn="ctr"/>
                      <a:r>
                        <a:rPr lang="it-IT" sz="1800" b="1" dirty="0">
                          <a:solidFill>
                            <a:srgbClr val="821B4C"/>
                          </a:solidFill>
                          <a:latin typeface="+mn-lt"/>
                        </a:rPr>
                        <a:t>2</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effectLst/>
                          <a:latin typeface="+mn-lt"/>
                          <a:ea typeface="+mn-ea"/>
                          <a:cs typeface="+mn-cs"/>
                        </a:rPr>
                        <a:t>Pubbliche Amministrazioni Locali zona nord (Piemonte, Valle d'Aosta, Liguria, Lombardia, Trentino Alto Adige, Veneto, Friuli Venezia Giulia, Emilia Romagna)</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22/10/2021</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19/10/2022</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RTI VODAFONE S.p.A. CONVERGE S.p.A.</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4598808"/>
                  </a:ext>
                </a:extLst>
              </a:tr>
              <a:tr h="239920">
                <a:tc>
                  <a:txBody>
                    <a:bodyPr/>
                    <a:lstStyle/>
                    <a:p>
                      <a:pPr algn="ctr"/>
                      <a:r>
                        <a:rPr lang="it-IT" sz="1800" b="1" dirty="0">
                          <a:solidFill>
                            <a:srgbClr val="821B4C"/>
                          </a:solidFill>
                          <a:latin typeface="+mn-lt"/>
                        </a:rPr>
                        <a:t>3</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effectLst/>
                          <a:latin typeface="+mn-lt"/>
                          <a:ea typeface="+mn-ea"/>
                          <a:cs typeface="+mn-cs"/>
                        </a:rPr>
                        <a:t>Pubbliche Amministrazioni Locali zona centro (Toscana, Lazio, Abruzzo, Marche, Umbria)</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22/10/2021</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21/04/2023</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RTI VODAFONE S.p.A. CONVERGE S.p.A.</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3146628"/>
                  </a:ext>
                </a:extLst>
              </a:tr>
              <a:tr h="239920">
                <a:tc>
                  <a:txBody>
                    <a:bodyPr/>
                    <a:lstStyle/>
                    <a:p>
                      <a:pPr algn="ctr"/>
                      <a:r>
                        <a:rPr lang="it-IT" sz="1800" b="1" dirty="0">
                          <a:solidFill>
                            <a:srgbClr val="821B4C"/>
                          </a:solidFill>
                          <a:latin typeface="+mn-lt"/>
                        </a:rPr>
                        <a:t>4</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effectLst/>
                          <a:latin typeface="+mn-lt"/>
                          <a:ea typeface="+mn-ea"/>
                          <a:cs typeface="+mn-cs"/>
                        </a:rPr>
                        <a:t>Pubbliche Amministrazioni Locali zona sud (Campania, Calabria, Puglia, Basilicata, Molise, Sicilia, Sardegna)</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22/10/2021</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28/09/2022</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RTI VODAFONE S.p.A. CONVERGE S.p.A.</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8898116"/>
                  </a:ext>
                </a:extLst>
              </a:tr>
            </a:tbl>
          </a:graphicData>
        </a:graphic>
      </p:graphicFrame>
      <p:sp>
        <p:nvSpPr>
          <p:cNvPr id="37" name="CasellaDiTesto 36">
            <a:extLst>
              <a:ext uri="{FF2B5EF4-FFF2-40B4-BE49-F238E27FC236}">
                <a16:creationId xmlns:a16="http://schemas.microsoft.com/office/drawing/2014/main" id="{0B512C81-1BA8-47C2-BE49-46E4B5669B63}"/>
              </a:ext>
            </a:extLst>
          </p:cNvPr>
          <p:cNvSpPr txBox="1"/>
          <p:nvPr/>
        </p:nvSpPr>
        <p:spPr>
          <a:xfrm>
            <a:off x="7651306" y="236664"/>
            <a:ext cx="1224136" cy="253916"/>
          </a:xfrm>
          <a:prstGeom prst="rect">
            <a:avLst/>
          </a:prstGeom>
          <a:noFill/>
        </p:spPr>
        <p:txBody>
          <a:bodyPr wrap="square">
            <a:spAutoFit/>
          </a:bodyPr>
          <a:lstStyle/>
          <a:p>
            <a:pPr>
              <a:spcAft>
                <a:spcPts val="450"/>
              </a:spcAft>
            </a:pPr>
            <a:r>
              <a:rPr lang="it-IT" sz="1050" b="1" dirty="0">
                <a:solidFill>
                  <a:schemeClr val="tx1">
                    <a:lumMod val="75000"/>
                    <a:lumOff val="25000"/>
                  </a:schemeClr>
                </a:solidFill>
              </a:rPr>
              <a:t>Legenda stati</a:t>
            </a:r>
          </a:p>
        </p:txBody>
      </p:sp>
      <p:pic>
        <p:nvPicPr>
          <p:cNvPr id="38" name="Picture 14" descr="Anteprima immagine">
            <a:extLst>
              <a:ext uri="{FF2B5EF4-FFF2-40B4-BE49-F238E27FC236}">
                <a16:creationId xmlns:a16="http://schemas.microsoft.com/office/drawing/2014/main" id="{DEB4A67C-9FE6-4A76-AD10-6015AC83B6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9652" y="516793"/>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39" name="CasellaDiTesto 38">
            <a:extLst>
              <a:ext uri="{FF2B5EF4-FFF2-40B4-BE49-F238E27FC236}">
                <a16:creationId xmlns:a16="http://schemas.microsoft.com/office/drawing/2014/main" id="{302788CB-8197-48D9-BC4B-E65AB6BF1988}"/>
              </a:ext>
            </a:extLst>
          </p:cNvPr>
          <p:cNvSpPr txBox="1"/>
          <p:nvPr/>
        </p:nvSpPr>
        <p:spPr>
          <a:xfrm>
            <a:off x="7917254" y="499071"/>
            <a:ext cx="681757" cy="215444"/>
          </a:xfrm>
          <a:prstGeom prst="rect">
            <a:avLst/>
          </a:prstGeom>
          <a:noFill/>
        </p:spPr>
        <p:txBody>
          <a:bodyPr wrap="square">
            <a:spAutoFit/>
          </a:bodyPr>
          <a:lstStyle/>
          <a:p>
            <a:pPr algn="l"/>
            <a:r>
              <a:rPr lang="it-IT" sz="800" b="0" kern="1200" dirty="0">
                <a:solidFill>
                  <a:srgbClr val="404040"/>
                </a:solidFill>
                <a:effectLst/>
                <a:latin typeface="+mn-lt"/>
              </a:rPr>
              <a:t>Pubblicato</a:t>
            </a:r>
            <a:endParaRPr lang="it-IT" sz="800" b="0" kern="1200" dirty="0">
              <a:solidFill>
                <a:srgbClr val="404040"/>
              </a:solidFill>
              <a:effectLst/>
              <a:latin typeface="+mn-lt"/>
              <a:ea typeface="+mn-ea"/>
              <a:cs typeface="+mn-cs"/>
            </a:endParaRPr>
          </a:p>
        </p:txBody>
      </p:sp>
      <p:pic>
        <p:nvPicPr>
          <p:cNvPr id="40" name="Picture 8" descr="Anteprima immagine">
            <a:extLst>
              <a:ext uri="{FF2B5EF4-FFF2-40B4-BE49-F238E27FC236}">
                <a16:creationId xmlns:a16="http://schemas.microsoft.com/office/drawing/2014/main" id="{99293A50-9CFE-41EF-AA52-4B5DAAF375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2820"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1" name="CasellaDiTesto 40">
            <a:extLst>
              <a:ext uri="{FF2B5EF4-FFF2-40B4-BE49-F238E27FC236}">
                <a16:creationId xmlns:a16="http://schemas.microsoft.com/office/drawing/2014/main" id="{4593B011-B5B3-4C4C-B557-1DAD56C72402}"/>
              </a:ext>
            </a:extLst>
          </p:cNvPr>
          <p:cNvSpPr txBox="1"/>
          <p:nvPr/>
        </p:nvSpPr>
        <p:spPr>
          <a:xfrm>
            <a:off x="8814235" y="499071"/>
            <a:ext cx="681757" cy="215444"/>
          </a:xfrm>
          <a:prstGeom prst="rect">
            <a:avLst/>
          </a:prstGeom>
          <a:noFill/>
        </p:spPr>
        <p:txBody>
          <a:bodyPr wrap="square">
            <a:spAutoFit/>
          </a:bodyPr>
          <a:lstStyle/>
          <a:p>
            <a:pPr algn="l"/>
            <a:r>
              <a:rPr lang="it-IT" sz="800" b="0" kern="1200" dirty="0">
                <a:solidFill>
                  <a:srgbClr val="404040"/>
                </a:solidFill>
                <a:effectLst/>
                <a:latin typeface="+mn-lt"/>
              </a:rPr>
              <a:t>Aggiudicato</a:t>
            </a:r>
            <a:endParaRPr lang="it-IT" sz="800" b="0" kern="1200" dirty="0">
              <a:solidFill>
                <a:srgbClr val="404040"/>
              </a:solidFill>
              <a:effectLst/>
              <a:latin typeface="+mn-lt"/>
              <a:ea typeface="+mn-ea"/>
              <a:cs typeface="+mn-cs"/>
            </a:endParaRPr>
          </a:p>
        </p:txBody>
      </p:sp>
      <p:pic>
        <p:nvPicPr>
          <p:cNvPr id="42" name="Picture 4">
            <a:extLst>
              <a:ext uri="{FF2B5EF4-FFF2-40B4-BE49-F238E27FC236}">
                <a16:creationId xmlns:a16="http://schemas.microsoft.com/office/drawing/2014/main" id="{FFC2344C-3B1C-4866-99E3-11CC24D24E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8757"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3" name="CasellaDiTesto 42">
            <a:extLst>
              <a:ext uri="{FF2B5EF4-FFF2-40B4-BE49-F238E27FC236}">
                <a16:creationId xmlns:a16="http://schemas.microsoft.com/office/drawing/2014/main" id="{EE32C8B0-83D6-41A8-B4EC-A69C00624090}"/>
              </a:ext>
            </a:extLst>
          </p:cNvPr>
          <p:cNvSpPr txBox="1"/>
          <p:nvPr/>
        </p:nvSpPr>
        <p:spPr>
          <a:xfrm>
            <a:off x="9768676" y="499071"/>
            <a:ext cx="482060" cy="215444"/>
          </a:xfrm>
          <a:prstGeom prst="rect">
            <a:avLst/>
          </a:prstGeom>
          <a:noFill/>
        </p:spPr>
        <p:txBody>
          <a:bodyPr wrap="square">
            <a:spAutoFit/>
          </a:bodyPr>
          <a:lstStyle/>
          <a:p>
            <a:pPr algn="l"/>
            <a:r>
              <a:rPr lang="it-IT" sz="800" b="0" kern="1200" dirty="0">
                <a:solidFill>
                  <a:srgbClr val="404040"/>
                </a:solidFill>
                <a:effectLst/>
                <a:latin typeface="+mn-lt"/>
              </a:rPr>
              <a:t>Attivo</a:t>
            </a:r>
            <a:endParaRPr lang="it-IT" sz="800" b="0" kern="1200" dirty="0">
              <a:solidFill>
                <a:srgbClr val="404040"/>
              </a:solidFill>
              <a:effectLst/>
              <a:latin typeface="+mn-lt"/>
              <a:ea typeface="+mn-ea"/>
              <a:cs typeface="+mn-cs"/>
            </a:endParaRPr>
          </a:p>
        </p:txBody>
      </p:sp>
      <p:pic>
        <p:nvPicPr>
          <p:cNvPr id="49" name="Picture 10" descr="Anteprima immagine">
            <a:extLst>
              <a:ext uri="{FF2B5EF4-FFF2-40B4-BE49-F238E27FC236}">
                <a16:creationId xmlns:a16="http://schemas.microsoft.com/office/drawing/2014/main" id="{74307779-713F-47A4-BFEB-CD160947DE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4786" y="1008079"/>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50" name="CasellaDiTesto 49">
            <a:extLst>
              <a:ext uri="{FF2B5EF4-FFF2-40B4-BE49-F238E27FC236}">
                <a16:creationId xmlns:a16="http://schemas.microsoft.com/office/drawing/2014/main" id="{F41B6429-4994-4BE6-A7ED-BDB74A93F1A8}"/>
              </a:ext>
            </a:extLst>
          </p:cNvPr>
          <p:cNvSpPr txBox="1"/>
          <p:nvPr/>
        </p:nvSpPr>
        <p:spPr>
          <a:xfrm>
            <a:off x="7914764" y="985705"/>
            <a:ext cx="1383779" cy="215444"/>
          </a:xfrm>
          <a:prstGeom prst="rect">
            <a:avLst/>
          </a:prstGeom>
          <a:noFill/>
        </p:spPr>
        <p:txBody>
          <a:bodyPr wrap="square">
            <a:spAutoFit/>
          </a:bodyPr>
          <a:lstStyle/>
          <a:p>
            <a:pPr algn="l"/>
            <a:r>
              <a:rPr lang="it-IT" sz="800" b="0" kern="1200" dirty="0">
                <a:solidFill>
                  <a:srgbClr val="404040"/>
                </a:solidFill>
                <a:effectLst/>
                <a:latin typeface="+mn-lt"/>
              </a:rPr>
              <a:t>Attivo per acquisti successivi</a:t>
            </a:r>
            <a:endParaRPr lang="it-IT" sz="800" b="0" kern="1200" dirty="0">
              <a:solidFill>
                <a:srgbClr val="404040"/>
              </a:solidFill>
              <a:effectLst/>
              <a:latin typeface="+mn-lt"/>
              <a:ea typeface="+mn-ea"/>
              <a:cs typeface="+mn-cs"/>
            </a:endParaRPr>
          </a:p>
        </p:txBody>
      </p:sp>
      <p:pic>
        <p:nvPicPr>
          <p:cNvPr id="54" name="Picture 18" descr="Anteprima immagine">
            <a:extLst>
              <a:ext uri="{FF2B5EF4-FFF2-40B4-BE49-F238E27FC236}">
                <a16:creationId xmlns:a16="http://schemas.microsoft.com/office/drawing/2014/main" id="{8E218796-130F-4902-BB78-C1F7154003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018"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55" name="CasellaDiTesto 54">
            <a:extLst>
              <a:ext uri="{FF2B5EF4-FFF2-40B4-BE49-F238E27FC236}">
                <a16:creationId xmlns:a16="http://schemas.microsoft.com/office/drawing/2014/main" id="{E88C5308-A752-4216-B506-52117BD33CEA}"/>
              </a:ext>
            </a:extLst>
          </p:cNvPr>
          <p:cNvSpPr txBox="1"/>
          <p:nvPr/>
        </p:nvSpPr>
        <p:spPr>
          <a:xfrm>
            <a:off x="7935095" y="742388"/>
            <a:ext cx="534965" cy="215444"/>
          </a:xfrm>
          <a:prstGeom prst="rect">
            <a:avLst/>
          </a:prstGeom>
          <a:noFill/>
        </p:spPr>
        <p:txBody>
          <a:bodyPr wrap="square">
            <a:spAutoFit/>
          </a:bodyPr>
          <a:lstStyle/>
          <a:p>
            <a:pPr algn="l"/>
            <a:r>
              <a:rPr lang="it-IT" sz="800" b="0" kern="1200" dirty="0">
                <a:solidFill>
                  <a:srgbClr val="404040"/>
                </a:solidFill>
                <a:effectLst/>
                <a:latin typeface="+mn-lt"/>
              </a:rPr>
              <a:t>Sospeso</a:t>
            </a:r>
            <a:endParaRPr lang="it-IT" sz="800" b="0" kern="1200" dirty="0">
              <a:solidFill>
                <a:srgbClr val="404040"/>
              </a:solidFill>
              <a:effectLst/>
              <a:latin typeface="+mn-lt"/>
              <a:ea typeface="+mn-ea"/>
              <a:cs typeface="+mn-cs"/>
            </a:endParaRPr>
          </a:p>
        </p:txBody>
      </p:sp>
      <p:pic>
        <p:nvPicPr>
          <p:cNvPr id="56" name="Picture 12" descr="Anteprima immagine">
            <a:extLst>
              <a:ext uri="{FF2B5EF4-FFF2-40B4-BE49-F238E27FC236}">
                <a16:creationId xmlns:a16="http://schemas.microsoft.com/office/drawing/2014/main" id="{34F5E9A7-549F-4D78-8694-E8BFECC31B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10035"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57" name="CasellaDiTesto 56">
            <a:extLst>
              <a:ext uri="{FF2B5EF4-FFF2-40B4-BE49-F238E27FC236}">
                <a16:creationId xmlns:a16="http://schemas.microsoft.com/office/drawing/2014/main" id="{8903E072-016F-44B8-945A-B693B7A84274}"/>
              </a:ext>
            </a:extLst>
          </p:cNvPr>
          <p:cNvSpPr txBox="1"/>
          <p:nvPr/>
        </p:nvSpPr>
        <p:spPr>
          <a:xfrm>
            <a:off x="9761896" y="742388"/>
            <a:ext cx="502806" cy="215444"/>
          </a:xfrm>
          <a:prstGeom prst="rect">
            <a:avLst/>
          </a:prstGeom>
          <a:noFill/>
        </p:spPr>
        <p:txBody>
          <a:bodyPr wrap="square">
            <a:spAutoFit/>
          </a:bodyPr>
          <a:lstStyle/>
          <a:p>
            <a:pPr algn="l"/>
            <a:r>
              <a:rPr lang="it-IT" sz="800" b="0" kern="1200" dirty="0">
                <a:solidFill>
                  <a:srgbClr val="404040"/>
                </a:solidFill>
                <a:effectLst/>
                <a:latin typeface="+mn-lt"/>
              </a:rPr>
              <a:t>Chiuso</a:t>
            </a:r>
            <a:endParaRPr lang="it-IT" sz="800" b="0" kern="1200" dirty="0">
              <a:solidFill>
                <a:srgbClr val="404040"/>
              </a:solidFill>
              <a:effectLst/>
              <a:latin typeface="+mn-lt"/>
              <a:ea typeface="+mn-ea"/>
              <a:cs typeface="+mn-cs"/>
            </a:endParaRPr>
          </a:p>
        </p:txBody>
      </p:sp>
      <p:pic>
        <p:nvPicPr>
          <p:cNvPr id="58" name="Picture 16" descr="Anteprima immagine">
            <a:extLst>
              <a:ext uri="{FF2B5EF4-FFF2-40B4-BE49-F238E27FC236}">
                <a16:creationId xmlns:a16="http://schemas.microsoft.com/office/drawing/2014/main" id="{9D53110D-E737-4545-A03E-CF0CD50E9F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7253" y="760110"/>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59" name="CasellaDiTesto 58">
            <a:extLst>
              <a:ext uri="{FF2B5EF4-FFF2-40B4-BE49-F238E27FC236}">
                <a16:creationId xmlns:a16="http://schemas.microsoft.com/office/drawing/2014/main" id="{9E32CE3A-AAE6-4529-9223-0F4D2B24BFEF}"/>
              </a:ext>
            </a:extLst>
          </p:cNvPr>
          <p:cNvSpPr txBox="1"/>
          <p:nvPr/>
        </p:nvSpPr>
        <p:spPr>
          <a:xfrm>
            <a:off x="8815900" y="742388"/>
            <a:ext cx="625090" cy="215444"/>
          </a:xfrm>
          <a:prstGeom prst="rect">
            <a:avLst/>
          </a:prstGeom>
          <a:noFill/>
        </p:spPr>
        <p:txBody>
          <a:bodyPr wrap="square">
            <a:spAutoFit/>
          </a:bodyPr>
          <a:lstStyle/>
          <a:p>
            <a:pPr algn="l"/>
            <a:r>
              <a:rPr lang="it-IT" sz="800" b="0" kern="1200" dirty="0">
                <a:solidFill>
                  <a:srgbClr val="404040"/>
                </a:solidFill>
                <a:effectLst/>
                <a:latin typeface="+mn-lt"/>
              </a:rPr>
              <a:t>Revocato</a:t>
            </a:r>
            <a:endParaRPr lang="it-IT" sz="800" b="0" kern="1200" dirty="0">
              <a:solidFill>
                <a:srgbClr val="404040"/>
              </a:solidFill>
              <a:effectLst/>
              <a:latin typeface="+mn-lt"/>
              <a:ea typeface="+mn-ea"/>
              <a:cs typeface="+mn-cs"/>
            </a:endParaRPr>
          </a:p>
        </p:txBody>
      </p:sp>
      <p:grpSp>
        <p:nvGrpSpPr>
          <p:cNvPr id="66" name="Elemento grafico 24">
            <a:extLst>
              <a:ext uri="{FF2B5EF4-FFF2-40B4-BE49-F238E27FC236}">
                <a16:creationId xmlns:a16="http://schemas.microsoft.com/office/drawing/2014/main" id="{4693C6C8-539B-4977-A71A-7D4EB651DEE3}"/>
              </a:ext>
            </a:extLst>
          </p:cNvPr>
          <p:cNvGrpSpPr/>
          <p:nvPr/>
        </p:nvGrpSpPr>
        <p:grpSpPr>
          <a:xfrm>
            <a:off x="1128732" y="1161498"/>
            <a:ext cx="188223" cy="199541"/>
            <a:chOff x="9654363" y="2195816"/>
            <a:chExt cx="188223" cy="199541"/>
          </a:xfrm>
          <a:noFill/>
        </p:grpSpPr>
        <p:sp>
          <p:nvSpPr>
            <p:cNvPr id="67" name="Figura a mano libera: forma 20">
              <a:extLst>
                <a:ext uri="{FF2B5EF4-FFF2-40B4-BE49-F238E27FC236}">
                  <a16:creationId xmlns:a16="http://schemas.microsoft.com/office/drawing/2014/main" id="{6CF9A6BA-119F-4FA7-829E-E0CCAAB5EE93}"/>
                </a:ext>
              </a:extLst>
            </p:cNvPr>
            <p:cNvSpPr/>
            <p:nvPr/>
          </p:nvSpPr>
          <p:spPr>
            <a:xfrm>
              <a:off x="9715119" y="2269080"/>
              <a:ext cx="5956" cy="122703"/>
            </a:xfrm>
            <a:custGeom>
              <a:avLst/>
              <a:gdLst>
                <a:gd name="connsiteX0" fmla="*/ 0 w 5956"/>
                <a:gd name="connsiteY0" fmla="*/ 0 h 122703"/>
                <a:gd name="connsiteX1" fmla="*/ 0 w 5956"/>
                <a:gd name="connsiteY1" fmla="*/ 122703 h 122703"/>
              </a:gdLst>
              <a:ahLst/>
              <a:cxnLst>
                <a:cxn ang="0">
                  <a:pos x="connsiteX0" y="connsiteY0"/>
                </a:cxn>
                <a:cxn ang="0">
                  <a:pos x="connsiteX1" y="connsiteY1"/>
                </a:cxn>
              </a:cxnLst>
              <a:rect l="l" t="t" r="r" b="b"/>
              <a:pathLst>
                <a:path w="5956" h="122703">
                  <a:moveTo>
                    <a:pt x="0" y="0"/>
                  </a:moveTo>
                  <a:lnTo>
                    <a:pt x="0" y="122703"/>
                  </a:lnTo>
                </a:path>
              </a:pathLst>
            </a:custGeom>
            <a:ln w="9525" cap="rnd">
              <a:solidFill>
                <a:srgbClr val="313840"/>
              </a:solidFill>
              <a:prstDash val="solid"/>
              <a:round/>
            </a:ln>
          </p:spPr>
          <p:txBody>
            <a:bodyPr rtlCol="0" anchor="ctr"/>
            <a:lstStyle/>
            <a:p>
              <a:endParaRPr lang="it-IT"/>
            </a:p>
          </p:txBody>
        </p:sp>
        <p:sp>
          <p:nvSpPr>
            <p:cNvPr id="68" name="Figura a mano libera: forma 21">
              <a:extLst>
                <a:ext uri="{FF2B5EF4-FFF2-40B4-BE49-F238E27FC236}">
                  <a16:creationId xmlns:a16="http://schemas.microsoft.com/office/drawing/2014/main" id="{97E1AB6A-9368-4835-9B9B-F5049C00A261}"/>
                </a:ext>
              </a:extLst>
            </p:cNvPr>
            <p:cNvSpPr/>
            <p:nvPr/>
          </p:nvSpPr>
          <p:spPr>
            <a:xfrm>
              <a:off x="9778853" y="2290523"/>
              <a:ext cx="5956" cy="47056"/>
            </a:xfrm>
            <a:custGeom>
              <a:avLst/>
              <a:gdLst>
                <a:gd name="connsiteX0" fmla="*/ 0 w 5956"/>
                <a:gd name="connsiteY0" fmla="*/ 0 h 47056"/>
                <a:gd name="connsiteX1" fmla="*/ 0 w 5956"/>
                <a:gd name="connsiteY1" fmla="*/ 47056 h 47056"/>
              </a:gdLst>
              <a:ahLst/>
              <a:cxnLst>
                <a:cxn ang="0">
                  <a:pos x="connsiteX0" y="connsiteY0"/>
                </a:cxn>
                <a:cxn ang="0">
                  <a:pos x="connsiteX1" y="connsiteY1"/>
                </a:cxn>
              </a:cxnLst>
              <a:rect l="l" t="t" r="r" b="b"/>
              <a:pathLst>
                <a:path w="5956" h="47056">
                  <a:moveTo>
                    <a:pt x="0" y="0"/>
                  </a:moveTo>
                  <a:lnTo>
                    <a:pt x="0" y="47056"/>
                  </a:lnTo>
                </a:path>
              </a:pathLst>
            </a:custGeom>
            <a:ln w="9525" cap="rnd">
              <a:solidFill>
                <a:srgbClr val="313840"/>
              </a:solidFill>
              <a:prstDash val="solid"/>
              <a:round/>
            </a:ln>
          </p:spPr>
          <p:txBody>
            <a:bodyPr rtlCol="0" anchor="ctr"/>
            <a:lstStyle/>
            <a:p>
              <a:endParaRPr lang="it-IT"/>
            </a:p>
          </p:txBody>
        </p:sp>
        <p:sp>
          <p:nvSpPr>
            <p:cNvPr id="69" name="Figura a mano libera: forma 22">
              <a:extLst>
                <a:ext uri="{FF2B5EF4-FFF2-40B4-BE49-F238E27FC236}">
                  <a16:creationId xmlns:a16="http://schemas.microsoft.com/office/drawing/2014/main" id="{B72B389F-CC31-4022-9896-EC36D21401B6}"/>
                </a:ext>
              </a:extLst>
            </p:cNvPr>
            <p:cNvSpPr/>
            <p:nvPr/>
          </p:nvSpPr>
          <p:spPr>
            <a:xfrm>
              <a:off x="9690101" y="2312562"/>
              <a:ext cx="151889" cy="17869"/>
            </a:xfrm>
            <a:custGeom>
              <a:avLst/>
              <a:gdLst>
                <a:gd name="connsiteX0" fmla="*/ 151890 w 151889"/>
                <a:gd name="connsiteY0" fmla="*/ 17869 h 17869"/>
                <a:gd name="connsiteX1" fmla="*/ 88751 w 151889"/>
                <a:gd name="connsiteY1" fmla="*/ 0 h 17869"/>
                <a:gd name="connsiteX2" fmla="*/ 25017 w 151889"/>
                <a:gd name="connsiteY2" fmla="*/ 17869 h 17869"/>
                <a:gd name="connsiteX3" fmla="*/ 0 w 151889"/>
                <a:gd name="connsiteY3" fmla="*/ 10126 h 17869"/>
              </a:gdLst>
              <a:ahLst/>
              <a:cxnLst>
                <a:cxn ang="0">
                  <a:pos x="connsiteX0" y="connsiteY0"/>
                </a:cxn>
                <a:cxn ang="0">
                  <a:pos x="connsiteX1" y="connsiteY1"/>
                </a:cxn>
                <a:cxn ang="0">
                  <a:pos x="connsiteX2" y="connsiteY2"/>
                </a:cxn>
                <a:cxn ang="0">
                  <a:pos x="connsiteX3" y="connsiteY3"/>
                </a:cxn>
              </a:cxnLst>
              <a:rect l="l" t="t" r="r" b="b"/>
              <a:pathLst>
                <a:path w="151889" h="17869">
                  <a:moveTo>
                    <a:pt x="151890" y="17869"/>
                  </a:moveTo>
                  <a:lnTo>
                    <a:pt x="88751" y="0"/>
                  </a:lnTo>
                  <a:lnTo>
                    <a:pt x="25017" y="17869"/>
                  </a:lnTo>
                  <a:lnTo>
                    <a:pt x="0" y="10126"/>
                  </a:lnTo>
                </a:path>
              </a:pathLst>
            </a:custGeom>
            <a:noFill/>
            <a:ln w="9525" cap="rnd">
              <a:solidFill>
                <a:srgbClr val="313840"/>
              </a:solidFill>
              <a:prstDash val="solid"/>
              <a:round/>
            </a:ln>
          </p:spPr>
          <p:txBody>
            <a:bodyPr rtlCol="0" anchor="ctr"/>
            <a:lstStyle/>
            <a:p>
              <a:endParaRPr lang="it-IT"/>
            </a:p>
          </p:txBody>
        </p:sp>
        <p:sp>
          <p:nvSpPr>
            <p:cNvPr id="70" name="Figura a mano libera: forma 23">
              <a:extLst>
                <a:ext uri="{FF2B5EF4-FFF2-40B4-BE49-F238E27FC236}">
                  <a16:creationId xmlns:a16="http://schemas.microsoft.com/office/drawing/2014/main" id="{7D2653D9-E26D-48A1-9964-50EB732DB1A9}"/>
                </a:ext>
              </a:extLst>
            </p:cNvPr>
            <p:cNvSpPr/>
            <p:nvPr/>
          </p:nvSpPr>
          <p:spPr>
            <a:xfrm>
              <a:off x="9778853" y="2350088"/>
              <a:ext cx="5956" cy="22634"/>
            </a:xfrm>
            <a:custGeom>
              <a:avLst/>
              <a:gdLst>
                <a:gd name="connsiteX0" fmla="*/ 0 w 5956"/>
                <a:gd name="connsiteY0" fmla="*/ 0 h 22634"/>
                <a:gd name="connsiteX1" fmla="*/ 0 w 5956"/>
                <a:gd name="connsiteY1" fmla="*/ 22635 h 22634"/>
              </a:gdLst>
              <a:ahLst/>
              <a:cxnLst>
                <a:cxn ang="0">
                  <a:pos x="connsiteX0" y="connsiteY0"/>
                </a:cxn>
                <a:cxn ang="0">
                  <a:pos x="connsiteX1" y="connsiteY1"/>
                </a:cxn>
              </a:cxnLst>
              <a:rect l="l" t="t" r="r" b="b"/>
              <a:pathLst>
                <a:path w="5956" h="22634">
                  <a:moveTo>
                    <a:pt x="0" y="0"/>
                  </a:moveTo>
                  <a:lnTo>
                    <a:pt x="0" y="22635"/>
                  </a:lnTo>
                </a:path>
              </a:pathLst>
            </a:custGeom>
            <a:ln w="9525" cap="rnd">
              <a:solidFill>
                <a:srgbClr val="313840"/>
              </a:solidFill>
              <a:prstDash val="solid"/>
              <a:round/>
            </a:ln>
          </p:spPr>
          <p:txBody>
            <a:bodyPr rtlCol="0" anchor="ctr"/>
            <a:lstStyle/>
            <a:p>
              <a:endParaRPr lang="it-IT"/>
            </a:p>
          </p:txBody>
        </p:sp>
        <p:sp>
          <p:nvSpPr>
            <p:cNvPr id="71" name="Figura a mano libera: forma 24">
              <a:extLst>
                <a:ext uri="{FF2B5EF4-FFF2-40B4-BE49-F238E27FC236}">
                  <a16:creationId xmlns:a16="http://schemas.microsoft.com/office/drawing/2014/main" id="{4ED1732D-940B-4050-98CF-C645C50BFD18}"/>
                </a:ext>
              </a:extLst>
            </p:cNvPr>
            <p:cNvSpPr/>
            <p:nvPr/>
          </p:nvSpPr>
          <p:spPr>
            <a:xfrm>
              <a:off x="9654363" y="2310775"/>
              <a:ext cx="18465" cy="5956"/>
            </a:xfrm>
            <a:custGeom>
              <a:avLst/>
              <a:gdLst>
                <a:gd name="connsiteX0" fmla="*/ 18465 w 18465"/>
                <a:gd name="connsiteY0" fmla="*/ 5956 h 5956"/>
                <a:gd name="connsiteX1" fmla="*/ 0 w 18465"/>
                <a:gd name="connsiteY1" fmla="*/ 0 h 5956"/>
              </a:gdLst>
              <a:ahLst/>
              <a:cxnLst>
                <a:cxn ang="0">
                  <a:pos x="connsiteX0" y="connsiteY0"/>
                </a:cxn>
                <a:cxn ang="0">
                  <a:pos x="connsiteX1" y="connsiteY1"/>
                </a:cxn>
              </a:cxnLst>
              <a:rect l="l" t="t" r="r" b="b"/>
              <a:pathLst>
                <a:path w="18465" h="5956">
                  <a:moveTo>
                    <a:pt x="18465" y="5956"/>
                  </a:moveTo>
                  <a:lnTo>
                    <a:pt x="0" y="0"/>
                  </a:lnTo>
                </a:path>
              </a:pathLst>
            </a:custGeom>
            <a:ln w="9525" cap="rnd">
              <a:solidFill>
                <a:srgbClr val="313840"/>
              </a:solidFill>
              <a:prstDash val="solid"/>
              <a:round/>
            </a:ln>
          </p:spPr>
          <p:txBody>
            <a:bodyPr rtlCol="0" anchor="ctr"/>
            <a:lstStyle/>
            <a:p>
              <a:endParaRPr lang="it-IT"/>
            </a:p>
          </p:txBody>
        </p:sp>
        <p:sp>
          <p:nvSpPr>
            <p:cNvPr id="72" name="Figura a mano libera: forma 25">
              <a:extLst>
                <a:ext uri="{FF2B5EF4-FFF2-40B4-BE49-F238E27FC236}">
                  <a16:creationId xmlns:a16="http://schemas.microsoft.com/office/drawing/2014/main" id="{8BF15056-24C5-4EA7-BF9D-3D8AB22B635F}"/>
                </a:ext>
              </a:extLst>
            </p:cNvPr>
            <p:cNvSpPr/>
            <p:nvPr/>
          </p:nvSpPr>
          <p:spPr>
            <a:xfrm>
              <a:off x="9759792" y="2208324"/>
              <a:ext cx="38121" cy="38121"/>
            </a:xfrm>
            <a:custGeom>
              <a:avLst/>
              <a:gdLst>
                <a:gd name="connsiteX0" fmla="*/ 38121 w 38121"/>
                <a:gd name="connsiteY0" fmla="*/ 19061 h 38121"/>
                <a:gd name="connsiteX1" fmla="*/ 19061 w 38121"/>
                <a:gd name="connsiteY1" fmla="*/ 38121 h 38121"/>
                <a:gd name="connsiteX2" fmla="*/ 0 w 38121"/>
                <a:gd name="connsiteY2" fmla="*/ 19061 h 38121"/>
                <a:gd name="connsiteX3" fmla="*/ 19061 w 38121"/>
                <a:gd name="connsiteY3" fmla="*/ 0 h 38121"/>
                <a:gd name="connsiteX4" fmla="*/ 38121 w 38121"/>
                <a:gd name="connsiteY4" fmla="*/ 19061 h 38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21" h="38121">
                  <a:moveTo>
                    <a:pt x="38121" y="19061"/>
                  </a:moveTo>
                  <a:cubicBezTo>
                    <a:pt x="38121" y="29588"/>
                    <a:pt x="29588" y="38121"/>
                    <a:pt x="19061" y="38121"/>
                  </a:cubicBezTo>
                  <a:cubicBezTo>
                    <a:pt x="8534" y="38121"/>
                    <a:pt x="0" y="29588"/>
                    <a:pt x="0" y="19061"/>
                  </a:cubicBezTo>
                  <a:cubicBezTo>
                    <a:pt x="0" y="8534"/>
                    <a:pt x="8534" y="0"/>
                    <a:pt x="19061" y="0"/>
                  </a:cubicBezTo>
                  <a:cubicBezTo>
                    <a:pt x="29588" y="0"/>
                    <a:pt x="38121" y="8534"/>
                    <a:pt x="38121" y="19061"/>
                  </a:cubicBezTo>
                  <a:close/>
                </a:path>
              </a:pathLst>
            </a:custGeom>
            <a:noFill/>
            <a:ln w="9525" cap="rnd">
              <a:solidFill>
                <a:srgbClr val="313840"/>
              </a:solidFill>
              <a:prstDash val="solid"/>
              <a:round/>
            </a:ln>
          </p:spPr>
          <p:txBody>
            <a:bodyPr rtlCol="0" anchor="ctr"/>
            <a:lstStyle/>
            <a:p>
              <a:endParaRPr lang="it-IT"/>
            </a:p>
          </p:txBody>
        </p:sp>
        <p:sp>
          <p:nvSpPr>
            <p:cNvPr id="73" name="Figura a mano libera: forma 26">
              <a:extLst>
                <a:ext uri="{FF2B5EF4-FFF2-40B4-BE49-F238E27FC236}">
                  <a16:creationId xmlns:a16="http://schemas.microsoft.com/office/drawing/2014/main" id="{66777F75-52BB-4720-9D72-A5AB271430C0}"/>
                </a:ext>
              </a:extLst>
            </p:cNvPr>
            <p:cNvSpPr/>
            <p:nvPr/>
          </p:nvSpPr>
          <p:spPr>
            <a:xfrm>
              <a:off x="9654363" y="2250615"/>
              <a:ext cx="188223" cy="144741"/>
            </a:xfrm>
            <a:custGeom>
              <a:avLst/>
              <a:gdLst>
                <a:gd name="connsiteX0" fmla="*/ 144742 w 188223"/>
                <a:gd name="connsiteY0" fmla="*/ 5956 h 144741"/>
                <a:gd name="connsiteX1" fmla="*/ 126277 w 188223"/>
                <a:gd name="connsiteY1" fmla="*/ 38717 h 144741"/>
                <a:gd name="connsiteX2" fmla="*/ 124490 w 188223"/>
                <a:gd name="connsiteY2" fmla="*/ 39908 h 144741"/>
                <a:gd name="connsiteX3" fmla="*/ 122703 w 188223"/>
                <a:gd name="connsiteY3" fmla="*/ 38717 h 144741"/>
                <a:gd name="connsiteX4" fmla="*/ 104238 w 188223"/>
                <a:gd name="connsiteY4" fmla="*/ 5956 h 144741"/>
                <a:gd name="connsiteX5" fmla="*/ 60756 w 188223"/>
                <a:gd name="connsiteY5" fmla="*/ 18465 h 144741"/>
                <a:gd name="connsiteX6" fmla="*/ 0 w 188223"/>
                <a:gd name="connsiteY6" fmla="*/ 0 h 144741"/>
                <a:gd name="connsiteX7" fmla="*/ 0 w 188223"/>
                <a:gd name="connsiteY7" fmla="*/ 122703 h 144741"/>
                <a:gd name="connsiteX8" fmla="*/ 62543 w 188223"/>
                <a:gd name="connsiteY8" fmla="*/ 141168 h 144741"/>
                <a:gd name="connsiteX9" fmla="*/ 123894 w 188223"/>
                <a:gd name="connsiteY9" fmla="*/ 123894 h 144741"/>
                <a:gd name="connsiteX10" fmla="*/ 188224 w 188223"/>
                <a:gd name="connsiteY10" fmla="*/ 144742 h 144741"/>
                <a:gd name="connsiteX11" fmla="*/ 188224 w 188223"/>
                <a:gd name="connsiteY11" fmla="*/ 19656 h 144741"/>
                <a:gd name="connsiteX12" fmla="*/ 144742 w 188223"/>
                <a:gd name="connsiteY12" fmla="*/ 5956 h 144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223" h="144741">
                  <a:moveTo>
                    <a:pt x="144742" y="5956"/>
                  </a:moveTo>
                  <a:lnTo>
                    <a:pt x="126277" y="38717"/>
                  </a:lnTo>
                  <a:cubicBezTo>
                    <a:pt x="125681" y="39313"/>
                    <a:pt x="125086" y="39908"/>
                    <a:pt x="124490" y="39908"/>
                  </a:cubicBezTo>
                  <a:cubicBezTo>
                    <a:pt x="123894" y="39908"/>
                    <a:pt x="123299" y="39313"/>
                    <a:pt x="122703" y="38717"/>
                  </a:cubicBezTo>
                  <a:lnTo>
                    <a:pt x="104238" y="5956"/>
                  </a:lnTo>
                  <a:lnTo>
                    <a:pt x="60756" y="18465"/>
                  </a:lnTo>
                  <a:lnTo>
                    <a:pt x="0" y="0"/>
                  </a:lnTo>
                  <a:lnTo>
                    <a:pt x="0" y="122703"/>
                  </a:lnTo>
                  <a:lnTo>
                    <a:pt x="62543" y="141168"/>
                  </a:lnTo>
                  <a:lnTo>
                    <a:pt x="123894" y="123894"/>
                  </a:lnTo>
                  <a:lnTo>
                    <a:pt x="188224" y="144742"/>
                  </a:lnTo>
                  <a:lnTo>
                    <a:pt x="188224" y="19656"/>
                  </a:lnTo>
                  <a:lnTo>
                    <a:pt x="144742" y="5956"/>
                  </a:lnTo>
                  <a:close/>
                </a:path>
              </a:pathLst>
            </a:custGeom>
            <a:noFill/>
            <a:ln w="9525" cap="rnd">
              <a:solidFill>
                <a:srgbClr val="313840"/>
              </a:solidFill>
              <a:prstDash val="solid"/>
              <a:round/>
            </a:ln>
          </p:spPr>
          <p:txBody>
            <a:bodyPr rtlCol="0" anchor="ctr"/>
            <a:lstStyle/>
            <a:p>
              <a:endParaRPr lang="it-IT"/>
            </a:p>
          </p:txBody>
        </p:sp>
        <p:sp>
          <p:nvSpPr>
            <p:cNvPr id="74" name="Figura a mano libera: forma 27">
              <a:extLst>
                <a:ext uri="{FF2B5EF4-FFF2-40B4-BE49-F238E27FC236}">
                  <a16:creationId xmlns:a16="http://schemas.microsoft.com/office/drawing/2014/main" id="{BAF81C4D-542B-488C-9059-E0FE030360FB}"/>
                </a:ext>
              </a:extLst>
            </p:cNvPr>
            <p:cNvSpPr/>
            <p:nvPr/>
          </p:nvSpPr>
          <p:spPr>
            <a:xfrm>
              <a:off x="9746688" y="2195816"/>
              <a:ext cx="65520" cy="94707"/>
            </a:xfrm>
            <a:custGeom>
              <a:avLst/>
              <a:gdLst>
                <a:gd name="connsiteX0" fmla="*/ 32165 w 65520"/>
                <a:gd name="connsiteY0" fmla="*/ 0 h 94707"/>
                <a:gd name="connsiteX1" fmla="*/ 0 w 65520"/>
                <a:gd name="connsiteY1" fmla="*/ 31569 h 94707"/>
                <a:gd name="connsiteX2" fmla="*/ 4170 w 65520"/>
                <a:gd name="connsiteY2" fmla="*/ 46460 h 94707"/>
                <a:gd name="connsiteX3" fmla="*/ 30974 w 65520"/>
                <a:gd name="connsiteY3" fmla="*/ 93516 h 94707"/>
                <a:gd name="connsiteX4" fmla="*/ 32761 w 65520"/>
                <a:gd name="connsiteY4" fmla="*/ 94708 h 94707"/>
                <a:gd name="connsiteX5" fmla="*/ 34547 w 65520"/>
                <a:gd name="connsiteY5" fmla="*/ 93516 h 94707"/>
                <a:gd name="connsiteX6" fmla="*/ 61351 w 65520"/>
                <a:gd name="connsiteY6" fmla="*/ 46460 h 94707"/>
                <a:gd name="connsiteX7" fmla="*/ 65521 w 65520"/>
                <a:gd name="connsiteY7" fmla="*/ 31569 h 94707"/>
                <a:gd name="connsiteX8" fmla="*/ 32165 w 65520"/>
                <a:gd name="connsiteY8" fmla="*/ 0 h 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20" h="94707">
                  <a:moveTo>
                    <a:pt x="32165" y="0"/>
                  </a:moveTo>
                  <a:cubicBezTo>
                    <a:pt x="14296" y="0"/>
                    <a:pt x="0" y="14295"/>
                    <a:pt x="0" y="31569"/>
                  </a:cubicBezTo>
                  <a:cubicBezTo>
                    <a:pt x="0" y="36930"/>
                    <a:pt x="1191" y="41695"/>
                    <a:pt x="4170" y="46460"/>
                  </a:cubicBezTo>
                  <a:lnTo>
                    <a:pt x="30974" y="93516"/>
                  </a:lnTo>
                  <a:cubicBezTo>
                    <a:pt x="31569" y="94112"/>
                    <a:pt x="32165" y="94708"/>
                    <a:pt x="32761" y="94708"/>
                  </a:cubicBezTo>
                  <a:cubicBezTo>
                    <a:pt x="33356" y="94708"/>
                    <a:pt x="33952" y="94112"/>
                    <a:pt x="34547" y="93516"/>
                  </a:cubicBezTo>
                  <a:lnTo>
                    <a:pt x="61351" y="46460"/>
                  </a:lnTo>
                  <a:cubicBezTo>
                    <a:pt x="63734" y="41695"/>
                    <a:pt x="65521" y="36930"/>
                    <a:pt x="65521" y="31569"/>
                  </a:cubicBezTo>
                  <a:cubicBezTo>
                    <a:pt x="64330" y="13700"/>
                    <a:pt x="50034" y="0"/>
                    <a:pt x="32165" y="0"/>
                  </a:cubicBezTo>
                  <a:close/>
                </a:path>
              </a:pathLst>
            </a:custGeom>
            <a:noFill/>
            <a:ln w="9525" cap="flat">
              <a:solidFill>
                <a:srgbClr val="313840"/>
              </a:solidFill>
              <a:prstDash val="solid"/>
              <a:miter/>
            </a:ln>
          </p:spPr>
          <p:txBody>
            <a:bodyPr rtlCol="0" anchor="ctr"/>
            <a:lstStyle/>
            <a:p>
              <a:endParaRPr lang="it-IT"/>
            </a:p>
          </p:txBody>
        </p:sp>
      </p:grpSp>
      <p:sp>
        <p:nvSpPr>
          <p:cNvPr id="75" name="CasellaDiTesto 74">
            <a:extLst>
              <a:ext uri="{FF2B5EF4-FFF2-40B4-BE49-F238E27FC236}">
                <a16:creationId xmlns:a16="http://schemas.microsoft.com/office/drawing/2014/main" id="{CBE5F6E5-1AE8-474A-BE7C-67E884B240CA}"/>
              </a:ext>
            </a:extLst>
          </p:cNvPr>
          <p:cNvSpPr txBox="1"/>
          <p:nvPr/>
        </p:nvSpPr>
        <p:spPr>
          <a:xfrm>
            <a:off x="1351588" y="1160523"/>
            <a:ext cx="1944216" cy="246221"/>
          </a:xfrm>
          <a:prstGeom prst="rect">
            <a:avLst/>
          </a:prstGeom>
          <a:noFill/>
        </p:spPr>
        <p:txBody>
          <a:bodyPr wrap="square">
            <a:spAutoFit/>
          </a:bodyPr>
          <a:lstStyle/>
          <a:p>
            <a:r>
              <a:rPr lang="it-IT" sz="1000" b="1" dirty="0">
                <a:solidFill>
                  <a:srgbClr val="404040"/>
                </a:solidFill>
                <a:latin typeface="+mn-lt"/>
              </a:rPr>
              <a:t>GEOGRAFICI</a:t>
            </a:r>
            <a:endParaRPr lang="it-IT" sz="1000" b="1" dirty="0"/>
          </a:p>
        </p:txBody>
      </p:sp>
      <p:pic>
        <p:nvPicPr>
          <p:cNvPr id="61" name="Picture 4">
            <a:extLst>
              <a:ext uri="{FF2B5EF4-FFF2-40B4-BE49-F238E27FC236}">
                <a16:creationId xmlns:a16="http://schemas.microsoft.com/office/drawing/2014/main" id="{4865E429-E10C-4D44-8C18-02165A02AE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6900" y="2880551"/>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2" descr="Anteprima immagine">
            <a:extLst>
              <a:ext uri="{FF2B5EF4-FFF2-40B4-BE49-F238E27FC236}">
                <a16:creationId xmlns:a16="http://schemas.microsoft.com/office/drawing/2014/main" id="{34F5E9A7-549F-4D78-8694-E8BFECC31B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3823" y="1993336"/>
            <a:ext cx="173077" cy="1800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2" descr="Anteprima immagine">
            <a:extLst>
              <a:ext uri="{FF2B5EF4-FFF2-40B4-BE49-F238E27FC236}">
                <a16:creationId xmlns:a16="http://schemas.microsoft.com/office/drawing/2014/main" id="{34F5E9A7-549F-4D78-8694-E8BFECC31B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3823" y="3222992"/>
            <a:ext cx="173077" cy="180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2" descr="Anteprima immagine">
            <a:extLst>
              <a:ext uri="{FF2B5EF4-FFF2-40B4-BE49-F238E27FC236}">
                <a16:creationId xmlns:a16="http://schemas.microsoft.com/office/drawing/2014/main" id="{34F5E9A7-549F-4D78-8694-E8BFECC31B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0361" y="2400316"/>
            <a:ext cx="173077" cy="1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301721"/>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Segnaposto 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7950" y="1141200"/>
            <a:ext cx="2700000" cy="1800000"/>
          </a:xfrm>
          <a:prstGeom prst="round2SameRect">
            <a:avLst>
              <a:gd name="adj1" fmla="val 5819"/>
              <a:gd name="adj2" fmla="val 0"/>
            </a:avLst>
          </a:prstGeom>
          <a:solidFill>
            <a:schemeClr val="tx2">
              <a:lumMod val="20000"/>
              <a:lumOff val="80000"/>
            </a:schemeClr>
          </a:solidFill>
          <a:ln>
            <a:noFill/>
          </a:ln>
          <a:effectLst/>
        </p:spPr>
      </p:pic>
      <p:sp>
        <p:nvSpPr>
          <p:cNvPr id="11" name="Titolo 10">
            <a:extLst>
              <a:ext uri="{FF2B5EF4-FFF2-40B4-BE49-F238E27FC236}">
                <a16:creationId xmlns:a16="http://schemas.microsoft.com/office/drawing/2014/main" id="{159B03CB-18AE-455A-B1BC-C320C6551076}"/>
              </a:ext>
            </a:extLst>
          </p:cNvPr>
          <p:cNvSpPr>
            <a:spLocks noGrp="1"/>
          </p:cNvSpPr>
          <p:nvPr>
            <p:ph type="title"/>
          </p:nvPr>
        </p:nvSpPr>
        <p:spPr/>
        <p:txBody>
          <a:bodyPr/>
          <a:lstStyle/>
          <a:p>
            <a:r>
              <a:rPr lang="it-IT" dirty="0"/>
              <a:t>Servizi di </a:t>
            </a:r>
            <a:r>
              <a:rPr lang="it-IT" dirty="0" err="1"/>
              <a:t>Contact</a:t>
            </a:r>
            <a:r>
              <a:rPr lang="it-IT" dirty="0"/>
              <a:t> Center (1/2)</a:t>
            </a:r>
          </a:p>
        </p:txBody>
      </p:sp>
      <p:sp>
        <p:nvSpPr>
          <p:cNvPr id="35" name="CasellaDiTesto 34">
            <a:extLst>
              <a:ext uri="{FF2B5EF4-FFF2-40B4-BE49-F238E27FC236}">
                <a16:creationId xmlns:a16="http://schemas.microsoft.com/office/drawing/2014/main" id="{DED2DF5D-18DB-4CE4-AC07-DB57CE4B69AB}"/>
              </a:ext>
            </a:extLst>
          </p:cNvPr>
          <p:cNvSpPr txBox="1"/>
          <p:nvPr/>
        </p:nvSpPr>
        <p:spPr>
          <a:xfrm>
            <a:off x="360000" y="2704442"/>
            <a:ext cx="6893998" cy="3254737"/>
          </a:xfrm>
          <a:prstGeom prst="rect">
            <a:avLst/>
          </a:prstGeom>
          <a:noFill/>
        </p:spPr>
        <p:txBody>
          <a:bodyPr wrap="square">
            <a:spAutoFit/>
          </a:bodyPr>
          <a:lstStyle/>
          <a:p>
            <a:pPr marL="214313" indent="-214313">
              <a:spcAft>
                <a:spcPts val="450"/>
              </a:spcAft>
              <a:buFont typeface="Arial" panose="020B0604020202020204" pitchFamily="34" charset="0"/>
              <a:buChar char="•"/>
            </a:pPr>
            <a:r>
              <a:rPr lang="it-IT" sz="1400" dirty="0">
                <a:solidFill>
                  <a:schemeClr val="tx1">
                    <a:lumMod val="75000"/>
                    <a:lumOff val="25000"/>
                  </a:schemeClr>
                </a:solidFill>
              </a:rPr>
              <a:t>Possibilità di bandire Appalti specifici con valore superiore alla soglia prevista in ambito comunitario</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Presenza di numerosi servizi opzionali, acquistabili esclusivamente in maniera congiunta al servizio principale:</a:t>
            </a:r>
          </a:p>
          <a:p>
            <a:pPr marL="712250" lvl="1" indent="-214313">
              <a:spcAft>
                <a:spcPts val="450"/>
              </a:spcAft>
              <a:buFont typeface="Arial" panose="020B0604020202020204" pitchFamily="34" charset="0"/>
              <a:buChar char="•"/>
            </a:pPr>
            <a:r>
              <a:rPr lang="it-IT" sz="1400" dirty="0">
                <a:solidFill>
                  <a:schemeClr val="tx1">
                    <a:lumMod val="75000"/>
                    <a:lumOff val="25000"/>
                  </a:schemeClr>
                </a:solidFill>
              </a:rPr>
              <a:t>infrastruttura logistica</a:t>
            </a:r>
          </a:p>
          <a:p>
            <a:pPr marL="712250" lvl="1" indent="-214313">
              <a:spcAft>
                <a:spcPts val="450"/>
              </a:spcAft>
              <a:buFont typeface="Arial" panose="020B0604020202020204" pitchFamily="34" charset="0"/>
              <a:buChar char="•"/>
            </a:pPr>
            <a:r>
              <a:rPr lang="it-IT" sz="1400" dirty="0">
                <a:solidFill>
                  <a:schemeClr val="tx1">
                    <a:lumMod val="75000"/>
                    <a:lumOff val="25000"/>
                  </a:schemeClr>
                </a:solidFill>
              </a:rPr>
              <a:t>sistemi informativi a supporto</a:t>
            </a:r>
          </a:p>
          <a:p>
            <a:pPr marL="712250" lvl="1" indent="-214313">
              <a:spcAft>
                <a:spcPts val="450"/>
              </a:spcAft>
              <a:buFont typeface="Arial" panose="020B0604020202020204" pitchFamily="34" charset="0"/>
              <a:buChar char="•"/>
            </a:pPr>
            <a:r>
              <a:rPr lang="it-IT" sz="1400" dirty="0">
                <a:solidFill>
                  <a:schemeClr val="tx1">
                    <a:lumMod val="75000"/>
                    <a:lumOff val="25000"/>
                  </a:schemeClr>
                </a:solidFill>
              </a:rPr>
              <a:t>infrastrutture relative ai canali di contatto utilizzati</a:t>
            </a:r>
          </a:p>
          <a:p>
            <a:pPr marL="712250" lvl="1" indent="-214313">
              <a:spcAft>
                <a:spcPts val="450"/>
              </a:spcAft>
              <a:buFont typeface="Arial" panose="020B0604020202020204" pitchFamily="34" charset="0"/>
              <a:buChar char="•"/>
            </a:pPr>
            <a:r>
              <a:rPr lang="it-IT" sz="1400" dirty="0">
                <a:solidFill>
                  <a:schemeClr val="tx1">
                    <a:lumMod val="75000"/>
                    <a:lumOff val="25000"/>
                  </a:schemeClr>
                </a:solidFill>
              </a:rPr>
              <a:t>integrazione di sistemi informativi</a:t>
            </a:r>
          </a:p>
          <a:p>
            <a:pPr marL="712250" lvl="1" indent="-214313">
              <a:spcAft>
                <a:spcPts val="450"/>
              </a:spcAft>
              <a:buFont typeface="Arial" panose="020B0604020202020204" pitchFamily="34" charset="0"/>
              <a:buChar char="•"/>
            </a:pPr>
            <a:r>
              <a:rPr lang="it-IT" sz="1400" dirty="0">
                <a:solidFill>
                  <a:schemeClr val="tx1">
                    <a:lumMod val="75000"/>
                    <a:lumOff val="25000"/>
                  </a:schemeClr>
                </a:solidFill>
              </a:rPr>
              <a:t>back office</a:t>
            </a:r>
          </a:p>
          <a:p>
            <a:pPr marL="712250" lvl="1" indent="-214313">
              <a:spcAft>
                <a:spcPts val="450"/>
              </a:spcAft>
              <a:buFont typeface="Arial" panose="020B0604020202020204" pitchFamily="34" charset="0"/>
              <a:buChar char="•"/>
            </a:pPr>
            <a:r>
              <a:rPr lang="it-IT" sz="1400" dirty="0">
                <a:solidFill>
                  <a:schemeClr val="tx1">
                    <a:lumMod val="75000"/>
                    <a:lumOff val="25000"/>
                  </a:schemeClr>
                </a:solidFill>
              </a:rPr>
              <a:t>revisione dei processi</a:t>
            </a:r>
          </a:p>
          <a:p>
            <a:pPr marL="712250" lvl="1" indent="-214313">
              <a:spcAft>
                <a:spcPts val="450"/>
              </a:spcAft>
              <a:buFont typeface="Arial" panose="020B0604020202020204" pitchFamily="34" charset="0"/>
              <a:buChar char="•"/>
            </a:pPr>
            <a:r>
              <a:rPr lang="it-IT" sz="1400" dirty="0">
                <a:solidFill>
                  <a:schemeClr val="tx1">
                    <a:lumMod val="75000"/>
                    <a:lumOff val="25000"/>
                  </a:schemeClr>
                </a:solidFill>
              </a:rPr>
              <a:t>servizio operatori </a:t>
            </a:r>
            <a:r>
              <a:rPr lang="it-IT" sz="1400" dirty="0" err="1">
                <a:solidFill>
                  <a:schemeClr val="tx1">
                    <a:lumMod val="75000"/>
                    <a:lumOff val="25000"/>
                  </a:schemeClr>
                </a:solidFill>
              </a:rPr>
              <a:t>outbound</a:t>
            </a:r>
            <a:r>
              <a:rPr lang="it-IT" sz="1400" dirty="0">
                <a:solidFill>
                  <a:schemeClr val="tx1">
                    <a:lumMod val="75000"/>
                    <a:lumOff val="25000"/>
                  </a:schemeClr>
                </a:solidFill>
              </a:rPr>
              <a:t> (nel caso della prima categoria merceologica)</a:t>
            </a:r>
          </a:p>
          <a:p>
            <a:pPr marL="712250" lvl="1" indent="-214313">
              <a:spcAft>
                <a:spcPts val="450"/>
              </a:spcAft>
              <a:buFont typeface="Arial" panose="020B0604020202020204" pitchFamily="34" charset="0"/>
              <a:buChar char="•"/>
            </a:pPr>
            <a:r>
              <a:rPr lang="it-IT" sz="1400" dirty="0">
                <a:solidFill>
                  <a:schemeClr val="tx1">
                    <a:lumMod val="75000"/>
                    <a:lumOff val="25000"/>
                  </a:schemeClr>
                </a:solidFill>
              </a:rPr>
              <a:t>servizio operatori </a:t>
            </a:r>
            <a:r>
              <a:rPr lang="it-IT" sz="1400" dirty="0" err="1">
                <a:solidFill>
                  <a:schemeClr val="tx1">
                    <a:lumMod val="75000"/>
                    <a:lumOff val="25000"/>
                  </a:schemeClr>
                </a:solidFill>
              </a:rPr>
              <a:t>inbound</a:t>
            </a:r>
            <a:r>
              <a:rPr lang="it-IT" sz="1400" dirty="0">
                <a:solidFill>
                  <a:schemeClr val="tx1">
                    <a:lumMod val="75000"/>
                    <a:lumOff val="25000"/>
                  </a:schemeClr>
                </a:solidFill>
              </a:rPr>
              <a:t> (nel caso della seconda categoria merceologica)</a:t>
            </a:r>
          </a:p>
        </p:txBody>
      </p:sp>
      <p:sp>
        <p:nvSpPr>
          <p:cNvPr id="33" name="CasellaDiTesto 32">
            <a:extLst>
              <a:ext uri="{FF2B5EF4-FFF2-40B4-BE49-F238E27FC236}">
                <a16:creationId xmlns:a16="http://schemas.microsoft.com/office/drawing/2014/main" id="{103FD0AA-7B1F-4A9C-8D6C-327625748FFE}"/>
              </a:ext>
            </a:extLst>
          </p:cNvPr>
          <p:cNvSpPr txBox="1"/>
          <p:nvPr/>
        </p:nvSpPr>
        <p:spPr>
          <a:xfrm>
            <a:off x="360000" y="1707739"/>
            <a:ext cx="6893998" cy="523220"/>
          </a:xfrm>
          <a:prstGeom prst="rect">
            <a:avLst/>
          </a:prstGeom>
          <a:noFill/>
        </p:spPr>
        <p:txBody>
          <a:bodyPr wrap="square">
            <a:spAutoFit/>
          </a:bodyPr>
          <a:lstStyle/>
          <a:p>
            <a:pPr>
              <a:spcAft>
                <a:spcPts val="450"/>
              </a:spcAft>
            </a:pPr>
            <a:r>
              <a:rPr lang="it-IT" sz="1400" dirty="0">
                <a:solidFill>
                  <a:schemeClr val="tx1">
                    <a:lumMod val="75000"/>
                    <a:lumOff val="25000"/>
                  </a:schemeClr>
                </a:solidFill>
              </a:rPr>
              <a:t>L’iniziativa offre la possibilità di offrire i servizi di </a:t>
            </a:r>
            <a:r>
              <a:rPr lang="it-IT" sz="1400" dirty="0" err="1">
                <a:solidFill>
                  <a:schemeClr val="tx1">
                    <a:lumMod val="75000"/>
                    <a:lumOff val="25000"/>
                  </a:schemeClr>
                </a:solidFill>
              </a:rPr>
              <a:t>Contact</a:t>
            </a:r>
            <a:r>
              <a:rPr lang="it-IT" sz="1400" dirty="0">
                <a:solidFill>
                  <a:schemeClr val="tx1">
                    <a:lumMod val="75000"/>
                    <a:lumOff val="25000"/>
                  </a:schemeClr>
                </a:solidFill>
              </a:rPr>
              <a:t> Center utili alla realizzazione dei centri di contatto a supporto dei servizi della Pubblica Amministrazione.</a:t>
            </a:r>
          </a:p>
        </p:txBody>
      </p:sp>
      <p:sp>
        <p:nvSpPr>
          <p:cNvPr id="37" name="CasellaDiTesto 36">
            <a:extLst>
              <a:ext uri="{FF2B5EF4-FFF2-40B4-BE49-F238E27FC236}">
                <a16:creationId xmlns:a16="http://schemas.microsoft.com/office/drawing/2014/main" id="{5FD5201D-A351-4AAC-B048-D0A88CB1D2BE}"/>
              </a:ext>
            </a:extLst>
          </p:cNvPr>
          <p:cNvSpPr txBox="1"/>
          <p:nvPr/>
        </p:nvSpPr>
        <p:spPr>
          <a:xfrm>
            <a:off x="360000" y="2412479"/>
            <a:ext cx="2940077" cy="307777"/>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Vantaggi</a:t>
            </a:r>
            <a:endParaRPr lang="it-IT" sz="2000" b="1" dirty="0">
              <a:solidFill>
                <a:schemeClr val="tx1">
                  <a:lumMod val="75000"/>
                  <a:lumOff val="25000"/>
                </a:schemeClr>
              </a:solidFill>
            </a:endParaRPr>
          </a:p>
        </p:txBody>
      </p:sp>
      <p:sp>
        <p:nvSpPr>
          <p:cNvPr id="38" name="CasellaDiTesto 37">
            <a:extLst>
              <a:ext uri="{FF2B5EF4-FFF2-40B4-BE49-F238E27FC236}">
                <a16:creationId xmlns:a16="http://schemas.microsoft.com/office/drawing/2014/main" id="{E00B9923-BE16-4B51-ABE4-DC485C2CB932}"/>
              </a:ext>
            </a:extLst>
          </p:cNvPr>
          <p:cNvSpPr txBox="1"/>
          <p:nvPr/>
        </p:nvSpPr>
        <p:spPr>
          <a:xfrm>
            <a:off x="360000" y="944399"/>
            <a:ext cx="6889269" cy="400110"/>
          </a:xfrm>
          <a:prstGeom prst="rect">
            <a:avLst/>
          </a:prstGeom>
          <a:noFill/>
        </p:spPr>
        <p:txBody>
          <a:bodyPr wrap="square">
            <a:spAutoFit/>
          </a:bodyPr>
          <a:lstStyle/>
          <a:p>
            <a:pPr>
              <a:spcAft>
                <a:spcPts val="450"/>
              </a:spcAft>
            </a:pPr>
            <a:r>
              <a:rPr lang="it-IT" b="1" dirty="0">
                <a:solidFill>
                  <a:schemeClr val="tx1">
                    <a:lumMod val="75000"/>
                    <a:lumOff val="25000"/>
                  </a:schemeClr>
                </a:solidFill>
              </a:rPr>
              <a:t>Servizi di </a:t>
            </a:r>
            <a:r>
              <a:rPr lang="it-IT" b="1" dirty="0" err="1">
                <a:solidFill>
                  <a:schemeClr val="tx1">
                    <a:lumMod val="75000"/>
                    <a:lumOff val="25000"/>
                  </a:schemeClr>
                </a:solidFill>
              </a:rPr>
              <a:t>Contact</a:t>
            </a:r>
            <a:r>
              <a:rPr lang="it-IT" b="1" dirty="0">
                <a:solidFill>
                  <a:schemeClr val="tx1">
                    <a:lumMod val="75000"/>
                    <a:lumOff val="25000"/>
                  </a:schemeClr>
                </a:solidFill>
              </a:rPr>
              <a:t> Center</a:t>
            </a:r>
          </a:p>
        </p:txBody>
      </p:sp>
      <p:grpSp>
        <p:nvGrpSpPr>
          <p:cNvPr id="5" name="Gruppo 4">
            <a:extLst>
              <a:ext uri="{FF2B5EF4-FFF2-40B4-BE49-F238E27FC236}">
                <a16:creationId xmlns:a16="http://schemas.microsoft.com/office/drawing/2014/main" id="{DA38122B-72E1-4512-A4B8-60B6424A2FE9}"/>
              </a:ext>
            </a:extLst>
          </p:cNvPr>
          <p:cNvGrpSpPr/>
          <p:nvPr/>
        </p:nvGrpSpPr>
        <p:grpSpPr>
          <a:xfrm>
            <a:off x="10457552" y="0"/>
            <a:ext cx="74693" cy="7567588"/>
            <a:chOff x="10457552" y="0"/>
            <a:chExt cx="74693" cy="7567588"/>
          </a:xfrm>
          <a:solidFill>
            <a:srgbClr val="2DA4A2"/>
          </a:solidFill>
        </p:grpSpPr>
        <p:sp>
          <p:nvSpPr>
            <p:cNvPr id="4" name="Rettangolo 3">
              <a:extLst>
                <a:ext uri="{FF2B5EF4-FFF2-40B4-BE49-F238E27FC236}">
                  <a16:creationId xmlns:a16="http://schemas.microsoft.com/office/drawing/2014/main" id="{684398B7-5272-4216-B74C-FE0F4C1B0453}"/>
                </a:ext>
              </a:extLst>
            </p:cNvPr>
            <p:cNvSpPr/>
            <p:nvPr/>
          </p:nvSpPr>
          <p:spPr>
            <a:xfrm>
              <a:off x="10457552" y="0"/>
              <a:ext cx="74693" cy="52927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7" name="Rettangolo 46">
              <a:extLst>
                <a:ext uri="{FF2B5EF4-FFF2-40B4-BE49-F238E27FC236}">
                  <a16:creationId xmlns:a16="http://schemas.microsoft.com/office/drawing/2014/main" id="{EECA3354-30A2-4FFA-A863-3A4539086409}"/>
                </a:ext>
              </a:extLst>
            </p:cNvPr>
            <p:cNvSpPr/>
            <p:nvPr/>
          </p:nvSpPr>
          <p:spPr>
            <a:xfrm>
              <a:off x="10457552" y="7296323"/>
              <a:ext cx="74693" cy="27126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sp>
        <p:nvSpPr>
          <p:cNvPr id="24" name="Rettangolo con angoli arrotondati 4">
            <a:hlinkClick r:id="rId3"/>
            <a:extLst>
              <a:ext uri="{FF2B5EF4-FFF2-40B4-BE49-F238E27FC236}">
                <a16:creationId xmlns:a16="http://schemas.microsoft.com/office/drawing/2014/main" id="{B3C42EFD-AD44-46C5-97E1-6AC7415E35C6}"/>
              </a:ext>
            </a:extLst>
          </p:cNvPr>
          <p:cNvSpPr/>
          <p:nvPr/>
        </p:nvSpPr>
        <p:spPr>
          <a:xfrm>
            <a:off x="7594763" y="828000"/>
            <a:ext cx="1570648" cy="223917"/>
          </a:xfrm>
          <a:prstGeom prst="roundRect">
            <a:avLst>
              <a:gd name="adj" fmla="val 27051"/>
            </a:avLst>
          </a:prstGeom>
          <a:solidFill>
            <a:srgbClr val="2DA4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000" b="1" dirty="0">
                <a:solidFill>
                  <a:schemeClr val="bg1"/>
                </a:solidFill>
              </a:rPr>
              <a:t>SISTEMA DINAMICO</a:t>
            </a:r>
            <a:endParaRPr lang="it-IT" sz="1000" b="1" dirty="0">
              <a:highlight>
                <a:srgbClr val="956B9C"/>
              </a:highlight>
            </a:endParaRPr>
          </a:p>
        </p:txBody>
      </p:sp>
      <p:grpSp>
        <p:nvGrpSpPr>
          <p:cNvPr id="2" name="Gruppo 1">
            <a:extLst>
              <a:ext uri="{FF2B5EF4-FFF2-40B4-BE49-F238E27FC236}">
                <a16:creationId xmlns:a16="http://schemas.microsoft.com/office/drawing/2014/main" id="{AE33394A-F222-4E3D-A5DB-68DE7381B88E}"/>
              </a:ext>
            </a:extLst>
          </p:cNvPr>
          <p:cNvGrpSpPr/>
          <p:nvPr/>
        </p:nvGrpSpPr>
        <p:grpSpPr>
          <a:xfrm>
            <a:off x="7722964" y="3098345"/>
            <a:ext cx="2545866" cy="4210678"/>
            <a:chOff x="7722964" y="3098345"/>
            <a:chExt cx="2545866" cy="4210678"/>
          </a:xfrm>
        </p:grpSpPr>
        <p:sp>
          <p:nvSpPr>
            <p:cNvPr id="46" name="CasellaDiTesto 45">
              <a:extLst>
                <a:ext uri="{FF2B5EF4-FFF2-40B4-BE49-F238E27FC236}">
                  <a16:creationId xmlns:a16="http://schemas.microsoft.com/office/drawing/2014/main" id="{E0BE3770-B40A-415D-AA95-3140F63953F2}"/>
                </a:ext>
              </a:extLst>
            </p:cNvPr>
            <p:cNvSpPr txBox="1"/>
            <p:nvPr/>
          </p:nvSpPr>
          <p:spPr>
            <a:xfrm>
              <a:off x="7722964" y="5664209"/>
              <a:ext cx="2376264" cy="646331"/>
            </a:xfrm>
            <a:prstGeom prst="rect">
              <a:avLst/>
            </a:prstGeom>
            <a:noFill/>
          </p:spPr>
          <p:txBody>
            <a:bodyPr wrap="square">
              <a:spAutoFit/>
            </a:bodyPr>
            <a:lstStyle/>
            <a:p>
              <a:r>
                <a:rPr lang="it-IT" sz="1200" b="1" dirty="0">
                  <a:solidFill>
                    <a:schemeClr val="tx1">
                      <a:lumMod val="75000"/>
                      <a:lumOff val="25000"/>
                    </a:schemeClr>
                  </a:solidFill>
                </a:rPr>
                <a:t>Criterio aggiudicazione</a:t>
              </a:r>
            </a:p>
            <a:p>
              <a:pPr>
                <a:spcAft>
                  <a:spcPts val="450"/>
                </a:spcAft>
              </a:pPr>
              <a:r>
                <a:rPr lang="it-IT" sz="1200" dirty="0">
                  <a:solidFill>
                    <a:schemeClr val="tx1">
                      <a:lumMod val="75000"/>
                      <a:lumOff val="25000"/>
                    </a:schemeClr>
                  </a:solidFill>
                </a:rPr>
                <a:t>Offerta economicamente più vantaggiosa</a:t>
              </a:r>
            </a:p>
          </p:txBody>
        </p:sp>
        <p:grpSp>
          <p:nvGrpSpPr>
            <p:cNvPr id="56" name="Gruppo 55">
              <a:extLst>
                <a:ext uri="{FF2B5EF4-FFF2-40B4-BE49-F238E27FC236}">
                  <a16:creationId xmlns:a16="http://schemas.microsoft.com/office/drawing/2014/main" id="{5B40962C-2E54-4C9F-B5B8-E16DDA3BD256}"/>
                </a:ext>
              </a:extLst>
            </p:cNvPr>
            <p:cNvGrpSpPr/>
            <p:nvPr/>
          </p:nvGrpSpPr>
          <p:grpSpPr>
            <a:xfrm>
              <a:off x="9727870" y="3982188"/>
              <a:ext cx="188236" cy="200846"/>
              <a:chOff x="3060700" y="4723156"/>
              <a:chExt cx="1401951" cy="1495873"/>
            </a:xfrm>
          </p:grpSpPr>
          <p:sp>
            <p:nvSpPr>
              <p:cNvPr id="57" name="Elemento grafico 41">
                <a:extLst>
                  <a:ext uri="{FF2B5EF4-FFF2-40B4-BE49-F238E27FC236}">
                    <a16:creationId xmlns:a16="http://schemas.microsoft.com/office/drawing/2014/main" id="{D55AB854-B6B2-456D-B415-7A05C0B5255D}"/>
                  </a:ext>
                </a:extLst>
              </p:cNvPr>
              <p:cNvSpPr/>
              <p:nvPr/>
            </p:nvSpPr>
            <p:spPr>
              <a:xfrm>
                <a:off x="3060700" y="4723156"/>
                <a:ext cx="1401951" cy="1495873"/>
              </a:xfrm>
              <a:custGeom>
                <a:avLst/>
                <a:gdLst>
                  <a:gd name="connsiteX0" fmla="*/ 1389682 w 1401951"/>
                  <a:gd name="connsiteY0" fmla="*/ 330258 h 1495873"/>
                  <a:gd name="connsiteX1" fmla="*/ 710470 w 1401951"/>
                  <a:gd name="connsiteY1" fmla="*/ 2191 h 1495873"/>
                  <a:gd name="connsiteX2" fmla="*/ 691482 w 1401951"/>
                  <a:gd name="connsiteY2" fmla="*/ 2191 h 1495873"/>
                  <a:gd name="connsiteX3" fmla="*/ 12270 w 1401951"/>
                  <a:gd name="connsiteY3" fmla="*/ 330258 h 1495873"/>
                  <a:gd name="connsiteX4" fmla="*/ 0 w 1401951"/>
                  <a:gd name="connsiteY4" fmla="*/ 350123 h 1495873"/>
                  <a:gd name="connsiteX5" fmla="*/ 0 w 1401951"/>
                  <a:gd name="connsiteY5" fmla="*/ 1146188 h 1495873"/>
                  <a:gd name="connsiteX6" fmla="*/ 12270 w 1401951"/>
                  <a:gd name="connsiteY6" fmla="*/ 1166054 h 1495873"/>
                  <a:gd name="connsiteX7" fmla="*/ 691482 w 1401951"/>
                  <a:gd name="connsiteY7" fmla="*/ 1493828 h 1495873"/>
                  <a:gd name="connsiteX8" fmla="*/ 701122 w 1401951"/>
                  <a:gd name="connsiteY8" fmla="*/ 1495873 h 1495873"/>
                  <a:gd name="connsiteX9" fmla="*/ 710762 w 1401951"/>
                  <a:gd name="connsiteY9" fmla="*/ 1493828 h 1495873"/>
                  <a:gd name="connsiteX10" fmla="*/ 1389682 w 1401951"/>
                  <a:gd name="connsiteY10" fmla="*/ 1165762 h 1495873"/>
                  <a:gd name="connsiteX11" fmla="*/ 1401952 w 1401951"/>
                  <a:gd name="connsiteY11" fmla="*/ 1145896 h 1495873"/>
                  <a:gd name="connsiteX12" fmla="*/ 1401952 w 1401951"/>
                  <a:gd name="connsiteY12" fmla="*/ 349831 h 1495873"/>
                  <a:gd name="connsiteX13" fmla="*/ 1389682 w 1401951"/>
                  <a:gd name="connsiteY13" fmla="*/ 330258 h 1495873"/>
                  <a:gd name="connsiteX14" fmla="*/ 701122 w 1401951"/>
                  <a:gd name="connsiteY14" fmla="*/ 46303 h 1495873"/>
                  <a:gd name="connsiteX15" fmla="*/ 1329795 w 1401951"/>
                  <a:gd name="connsiteY15" fmla="*/ 349831 h 1495873"/>
                  <a:gd name="connsiteX16" fmla="*/ 1147503 w 1401951"/>
                  <a:gd name="connsiteY16" fmla="*/ 437763 h 1495873"/>
                  <a:gd name="connsiteX17" fmla="*/ 1143705 w 1401951"/>
                  <a:gd name="connsiteY17" fmla="*/ 435426 h 1495873"/>
                  <a:gd name="connsiteX18" fmla="*/ 519415 w 1401951"/>
                  <a:gd name="connsiteY18" fmla="*/ 134236 h 1495873"/>
                  <a:gd name="connsiteX19" fmla="*/ 701122 w 1401951"/>
                  <a:gd name="connsiteY19" fmla="*/ 46303 h 1495873"/>
                  <a:gd name="connsiteX20" fmla="*/ 469752 w 1401951"/>
                  <a:gd name="connsiteY20" fmla="*/ 158775 h 1495873"/>
                  <a:gd name="connsiteX21" fmla="*/ 1097548 w 1401951"/>
                  <a:gd name="connsiteY21" fmla="*/ 461718 h 1495873"/>
                  <a:gd name="connsiteX22" fmla="*/ 969009 w 1401951"/>
                  <a:gd name="connsiteY22" fmla="*/ 523651 h 1495873"/>
                  <a:gd name="connsiteX23" fmla="*/ 341505 w 1401951"/>
                  <a:gd name="connsiteY23" fmla="*/ 221000 h 1495873"/>
                  <a:gd name="connsiteX24" fmla="*/ 469752 w 1401951"/>
                  <a:gd name="connsiteY24" fmla="*/ 158775 h 1495873"/>
                  <a:gd name="connsiteX25" fmla="*/ 1112447 w 1401951"/>
                  <a:gd name="connsiteY25" fmla="*/ 503493 h 1495873"/>
                  <a:gd name="connsiteX26" fmla="*/ 1112447 w 1401951"/>
                  <a:gd name="connsiteY26" fmla="*/ 732819 h 1495873"/>
                  <a:gd name="connsiteX27" fmla="*/ 992380 w 1401951"/>
                  <a:gd name="connsiteY27" fmla="*/ 790661 h 1495873"/>
                  <a:gd name="connsiteX28" fmla="*/ 992380 w 1401951"/>
                  <a:gd name="connsiteY28" fmla="*/ 561336 h 1495873"/>
                  <a:gd name="connsiteX29" fmla="*/ 1112447 w 1401951"/>
                  <a:gd name="connsiteY29" fmla="*/ 503493 h 1495873"/>
                  <a:gd name="connsiteX30" fmla="*/ 1358132 w 1401951"/>
                  <a:gd name="connsiteY30" fmla="*/ 1132458 h 1495873"/>
                  <a:gd name="connsiteX31" fmla="*/ 722740 w 1401951"/>
                  <a:gd name="connsiteY31" fmla="*/ 1439199 h 1495873"/>
                  <a:gd name="connsiteX32" fmla="*/ 722740 w 1401951"/>
                  <a:gd name="connsiteY32" fmla="*/ 691628 h 1495873"/>
                  <a:gd name="connsiteX33" fmla="*/ 874358 w 1401951"/>
                  <a:gd name="connsiteY33" fmla="*/ 618594 h 1495873"/>
                  <a:gd name="connsiteX34" fmla="*/ 884582 w 1401951"/>
                  <a:gd name="connsiteY34" fmla="*/ 589381 h 1495873"/>
                  <a:gd name="connsiteX35" fmla="*/ 855369 w 1401951"/>
                  <a:gd name="connsiteY35" fmla="*/ 579156 h 1495873"/>
                  <a:gd name="connsiteX36" fmla="*/ 701122 w 1401951"/>
                  <a:gd name="connsiteY36" fmla="*/ 653358 h 1495873"/>
                  <a:gd name="connsiteX37" fmla="*/ 640358 w 1401951"/>
                  <a:gd name="connsiteY37" fmla="*/ 624145 h 1495873"/>
                  <a:gd name="connsiteX38" fmla="*/ 611145 w 1401951"/>
                  <a:gd name="connsiteY38" fmla="*/ 634369 h 1495873"/>
                  <a:gd name="connsiteX39" fmla="*/ 621369 w 1401951"/>
                  <a:gd name="connsiteY39" fmla="*/ 663583 h 1495873"/>
                  <a:gd name="connsiteX40" fmla="*/ 679212 w 1401951"/>
                  <a:gd name="connsiteY40" fmla="*/ 691628 h 1495873"/>
                  <a:gd name="connsiteX41" fmla="*/ 679212 w 1401951"/>
                  <a:gd name="connsiteY41" fmla="*/ 1439199 h 1495873"/>
                  <a:gd name="connsiteX42" fmla="*/ 43820 w 1401951"/>
                  <a:gd name="connsiteY42" fmla="*/ 1132458 h 1495873"/>
                  <a:gd name="connsiteX43" fmla="*/ 43820 w 1401951"/>
                  <a:gd name="connsiteY43" fmla="*/ 384887 h 1495873"/>
                  <a:gd name="connsiteX44" fmla="*/ 527594 w 1401951"/>
                  <a:gd name="connsiteY44" fmla="*/ 618302 h 1495873"/>
                  <a:gd name="connsiteX45" fmla="*/ 537235 w 1401951"/>
                  <a:gd name="connsiteY45" fmla="*/ 620347 h 1495873"/>
                  <a:gd name="connsiteX46" fmla="*/ 557100 w 1401951"/>
                  <a:gd name="connsiteY46" fmla="*/ 608077 h 1495873"/>
                  <a:gd name="connsiteX47" fmla="*/ 546875 w 1401951"/>
                  <a:gd name="connsiteY47" fmla="*/ 578864 h 1495873"/>
                  <a:gd name="connsiteX48" fmla="*/ 72449 w 1401951"/>
                  <a:gd name="connsiteY48" fmla="*/ 349831 h 1495873"/>
                  <a:gd name="connsiteX49" fmla="*/ 290089 w 1401951"/>
                  <a:gd name="connsiteY49" fmla="*/ 244662 h 1495873"/>
                  <a:gd name="connsiteX50" fmla="*/ 948268 w 1401951"/>
                  <a:gd name="connsiteY50" fmla="*/ 562504 h 1495873"/>
                  <a:gd name="connsiteX51" fmla="*/ 948560 w 1401951"/>
                  <a:gd name="connsiteY51" fmla="*/ 562797 h 1495873"/>
                  <a:gd name="connsiteX52" fmla="*/ 948560 w 1401951"/>
                  <a:gd name="connsiteY52" fmla="*/ 825717 h 1495873"/>
                  <a:gd name="connsiteX53" fmla="*/ 958784 w 1401951"/>
                  <a:gd name="connsiteY53" fmla="*/ 844414 h 1495873"/>
                  <a:gd name="connsiteX54" fmla="*/ 970470 w 1401951"/>
                  <a:gd name="connsiteY54" fmla="*/ 847627 h 1495873"/>
                  <a:gd name="connsiteX55" fmla="*/ 980110 w 1401951"/>
                  <a:gd name="connsiteY55" fmla="*/ 845582 h 1495873"/>
                  <a:gd name="connsiteX56" fmla="*/ 1143997 w 1401951"/>
                  <a:gd name="connsiteY56" fmla="*/ 766414 h 1495873"/>
                  <a:gd name="connsiteX57" fmla="*/ 1156267 w 1401951"/>
                  <a:gd name="connsiteY57" fmla="*/ 746549 h 1495873"/>
                  <a:gd name="connsiteX58" fmla="*/ 1156267 w 1401951"/>
                  <a:gd name="connsiteY58" fmla="*/ 482167 h 1495873"/>
                  <a:gd name="connsiteX59" fmla="*/ 1358424 w 1401951"/>
                  <a:gd name="connsiteY59" fmla="*/ 384595 h 1495873"/>
                  <a:gd name="connsiteX60" fmla="*/ 1358132 w 1401951"/>
                  <a:gd name="connsiteY60" fmla="*/ 1132458 h 1495873"/>
                  <a:gd name="connsiteX61" fmla="*/ 1358132 w 1401951"/>
                  <a:gd name="connsiteY61" fmla="*/ 1132458 h 149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01951" h="1495873">
                    <a:moveTo>
                      <a:pt x="1389682" y="330258"/>
                    </a:moveTo>
                    <a:lnTo>
                      <a:pt x="710470" y="2191"/>
                    </a:lnTo>
                    <a:cubicBezTo>
                      <a:pt x="704336" y="-730"/>
                      <a:pt x="697324" y="-730"/>
                      <a:pt x="691482" y="2191"/>
                    </a:cubicBezTo>
                    <a:lnTo>
                      <a:pt x="12270" y="330258"/>
                    </a:lnTo>
                    <a:cubicBezTo>
                      <a:pt x="4674" y="334055"/>
                      <a:pt x="0" y="341651"/>
                      <a:pt x="0" y="350123"/>
                    </a:cubicBezTo>
                    <a:lnTo>
                      <a:pt x="0" y="1146188"/>
                    </a:lnTo>
                    <a:cubicBezTo>
                      <a:pt x="0" y="1154660"/>
                      <a:pt x="4674" y="1162256"/>
                      <a:pt x="12270" y="1166054"/>
                    </a:cubicBezTo>
                    <a:lnTo>
                      <a:pt x="691482" y="1493828"/>
                    </a:lnTo>
                    <a:cubicBezTo>
                      <a:pt x="694403" y="1495289"/>
                      <a:pt x="697616" y="1495873"/>
                      <a:pt x="701122" y="1495873"/>
                    </a:cubicBezTo>
                    <a:cubicBezTo>
                      <a:pt x="704336" y="1495873"/>
                      <a:pt x="707549" y="1495289"/>
                      <a:pt x="710762" y="1493828"/>
                    </a:cubicBezTo>
                    <a:lnTo>
                      <a:pt x="1389682" y="1165762"/>
                    </a:lnTo>
                    <a:cubicBezTo>
                      <a:pt x="1397278" y="1161964"/>
                      <a:pt x="1401952" y="1154368"/>
                      <a:pt x="1401952" y="1145896"/>
                    </a:cubicBezTo>
                    <a:lnTo>
                      <a:pt x="1401952" y="349831"/>
                    </a:lnTo>
                    <a:cubicBezTo>
                      <a:pt x="1401952" y="341359"/>
                      <a:pt x="1397278" y="333763"/>
                      <a:pt x="1389682" y="330258"/>
                    </a:cubicBezTo>
                    <a:close/>
                    <a:moveTo>
                      <a:pt x="701122" y="46303"/>
                    </a:moveTo>
                    <a:lnTo>
                      <a:pt x="1329795" y="349831"/>
                    </a:lnTo>
                    <a:lnTo>
                      <a:pt x="1147503" y="437763"/>
                    </a:lnTo>
                    <a:cubicBezTo>
                      <a:pt x="1146335" y="436887"/>
                      <a:pt x="1145166" y="436010"/>
                      <a:pt x="1143705" y="435426"/>
                    </a:cubicBezTo>
                    <a:lnTo>
                      <a:pt x="519415" y="134236"/>
                    </a:lnTo>
                    <a:lnTo>
                      <a:pt x="701122" y="46303"/>
                    </a:lnTo>
                    <a:close/>
                    <a:moveTo>
                      <a:pt x="469752" y="158775"/>
                    </a:moveTo>
                    <a:lnTo>
                      <a:pt x="1097548" y="461718"/>
                    </a:lnTo>
                    <a:lnTo>
                      <a:pt x="969009" y="523651"/>
                    </a:lnTo>
                    <a:lnTo>
                      <a:pt x="341505" y="221000"/>
                    </a:lnTo>
                    <a:lnTo>
                      <a:pt x="469752" y="158775"/>
                    </a:lnTo>
                    <a:close/>
                    <a:moveTo>
                      <a:pt x="1112447" y="503493"/>
                    </a:moveTo>
                    <a:lnTo>
                      <a:pt x="1112447" y="732819"/>
                    </a:lnTo>
                    <a:lnTo>
                      <a:pt x="992380" y="790661"/>
                    </a:lnTo>
                    <a:lnTo>
                      <a:pt x="992380" y="561336"/>
                    </a:lnTo>
                    <a:lnTo>
                      <a:pt x="1112447" y="503493"/>
                    </a:lnTo>
                    <a:close/>
                    <a:moveTo>
                      <a:pt x="1358132" y="1132458"/>
                    </a:moveTo>
                    <a:lnTo>
                      <a:pt x="722740" y="1439199"/>
                    </a:lnTo>
                    <a:lnTo>
                      <a:pt x="722740" y="691628"/>
                    </a:lnTo>
                    <a:lnTo>
                      <a:pt x="874358" y="618594"/>
                    </a:lnTo>
                    <a:cubicBezTo>
                      <a:pt x="885167" y="613336"/>
                      <a:pt x="889841" y="600190"/>
                      <a:pt x="884582" y="589381"/>
                    </a:cubicBezTo>
                    <a:cubicBezTo>
                      <a:pt x="879324" y="578572"/>
                      <a:pt x="866178" y="573898"/>
                      <a:pt x="855369" y="579156"/>
                    </a:cubicBezTo>
                    <a:lnTo>
                      <a:pt x="701122" y="653358"/>
                    </a:lnTo>
                    <a:lnTo>
                      <a:pt x="640358" y="624145"/>
                    </a:lnTo>
                    <a:cubicBezTo>
                      <a:pt x="629549" y="618886"/>
                      <a:pt x="616403" y="623560"/>
                      <a:pt x="611145" y="634369"/>
                    </a:cubicBezTo>
                    <a:cubicBezTo>
                      <a:pt x="605886" y="645178"/>
                      <a:pt x="610560" y="658324"/>
                      <a:pt x="621369" y="663583"/>
                    </a:cubicBezTo>
                    <a:lnTo>
                      <a:pt x="679212" y="691628"/>
                    </a:lnTo>
                    <a:lnTo>
                      <a:pt x="679212" y="1439199"/>
                    </a:lnTo>
                    <a:lnTo>
                      <a:pt x="43820" y="1132458"/>
                    </a:lnTo>
                    <a:lnTo>
                      <a:pt x="43820" y="384887"/>
                    </a:lnTo>
                    <a:lnTo>
                      <a:pt x="527594" y="618302"/>
                    </a:lnTo>
                    <a:cubicBezTo>
                      <a:pt x="530808" y="619763"/>
                      <a:pt x="534021" y="620347"/>
                      <a:pt x="537235" y="620347"/>
                    </a:cubicBezTo>
                    <a:cubicBezTo>
                      <a:pt x="545415" y="620347"/>
                      <a:pt x="553302" y="615673"/>
                      <a:pt x="557100" y="608077"/>
                    </a:cubicBezTo>
                    <a:cubicBezTo>
                      <a:pt x="562358" y="597268"/>
                      <a:pt x="557684" y="584122"/>
                      <a:pt x="546875" y="578864"/>
                    </a:cubicBezTo>
                    <a:lnTo>
                      <a:pt x="72449" y="349831"/>
                    </a:lnTo>
                    <a:lnTo>
                      <a:pt x="290089" y="244662"/>
                    </a:lnTo>
                    <a:lnTo>
                      <a:pt x="948268" y="562504"/>
                    </a:lnTo>
                    <a:cubicBezTo>
                      <a:pt x="948268" y="562504"/>
                      <a:pt x="948560" y="562797"/>
                      <a:pt x="948560" y="562797"/>
                    </a:cubicBezTo>
                    <a:lnTo>
                      <a:pt x="948560" y="825717"/>
                    </a:lnTo>
                    <a:cubicBezTo>
                      <a:pt x="948560" y="833313"/>
                      <a:pt x="952357" y="840324"/>
                      <a:pt x="958784" y="844414"/>
                    </a:cubicBezTo>
                    <a:cubicBezTo>
                      <a:pt x="962290" y="846751"/>
                      <a:pt x="966380" y="847627"/>
                      <a:pt x="970470" y="847627"/>
                    </a:cubicBezTo>
                    <a:cubicBezTo>
                      <a:pt x="973683" y="847627"/>
                      <a:pt x="976897" y="847043"/>
                      <a:pt x="980110" y="845582"/>
                    </a:cubicBezTo>
                    <a:lnTo>
                      <a:pt x="1143997" y="766414"/>
                    </a:lnTo>
                    <a:cubicBezTo>
                      <a:pt x="1151593" y="762616"/>
                      <a:pt x="1156267" y="755021"/>
                      <a:pt x="1156267" y="746549"/>
                    </a:cubicBezTo>
                    <a:lnTo>
                      <a:pt x="1156267" y="482167"/>
                    </a:lnTo>
                    <a:lnTo>
                      <a:pt x="1358424" y="384595"/>
                    </a:lnTo>
                    <a:lnTo>
                      <a:pt x="1358132" y="1132458"/>
                    </a:lnTo>
                    <a:lnTo>
                      <a:pt x="1358132" y="1132458"/>
                    </a:lnTo>
                    <a:close/>
                  </a:path>
                </a:pathLst>
              </a:custGeom>
              <a:solidFill>
                <a:srgbClr val="313840"/>
              </a:solidFill>
              <a:ln w="2917" cap="flat">
                <a:noFill/>
                <a:prstDash val="solid"/>
                <a:miter/>
              </a:ln>
            </p:spPr>
            <p:txBody>
              <a:bodyPr rtlCol="0" anchor="ctr"/>
              <a:lstStyle/>
              <a:p>
                <a:endParaRPr lang="it-IT"/>
              </a:p>
            </p:txBody>
          </p:sp>
          <p:sp>
            <p:nvSpPr>
              <p:cNvPr id="58" name="Elemento grafico 41">
                <a:extLst>
                  <a:ext uri="{FF2B5EF4-FFF2-40B4-BE49-F238E27FC236}">
                    <a16:creationId xmlns:a16="http://schemas.microsoft.com/office/drawing/2014/main" id="{D55AB854-B6B2-456D-B415-7A05C0B5255D}"/>
                  </a:ext>
                </a:extLst>
              </p:cNvPr>
              <p:cNvSpPr/>
              <p:nvPr/>
            </p:nvSpPr>
            <p:spPr>
              <a:xfrm>
                <a:off x="3154355" y="5720237"/>
                <a:ext cx="143495" cy="91849"/>
              </a:xfrm>
              <a:custGeom>
                <a:avLst/>
                <a:gdLst>
                  <a:gd name="connsiteX0" fmla="*/ 130995 w 143495"/>
                  <a:gd name="connsiteY0" fmla="*/ 50366 h 91849"/>
                  <a:gd name="connsiteX1" fmla="*/ 31378 w 143495"/>
                  <a:gd name="connsiteY1" fmla="*/ 2164 h 91849"/>
                  <a:gd name="connsiteX2" fmla="*/ 2164 w 143495"/>
                  <a:gd name="connsiteY2" fmla="*/ 12389 h 91849"/>
                  <a:gd name="connsiteX3" fmla="*/ 12389 w 143495"/>
                  <a:gd name="connsiteY3" fmla="*/ 41602 h 91849"/>
                  <a:gd name="connsiteX4" fmla="*/ 112007 w 143495"/>
                  <a:gd name="connsiteY4" fmla="*/ 89805 h 91849"/>
                  <a:gd name="connsiteX5" fmla="*/ 121647 w 143495"/>
                  <a:gd name="connsiteY5" fmla="*/ 91850 h 91849"/>
                  <a:gd name="connsiteX6" fmla="*/ 141512 w 143495"/>
                  <a:gd name="connsiteY6" fmla="*/ 79580 h 91849"/>
                  <a:gd name="connsiteX7" fmla="*/ 130995 w 143495"/>
                  <a:gd name="connsiteY7" fmla="*/ 50366 h 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495" h="91849">
                    <a:moveTo>
                      <a:pt x="130995" y="50366"/>
                    </a:moveTo>
                    <a:lnTo>
                      <a:pt x="31378" y="2164"/>
                    </a:lnTo>
                    <a:cubicBezTo>
                      <a:pt x="20569" y="-3094"/>
                      <a:pt x="7423" y="1580"/>
                      <a:pt x="2164" y="12389"/>
                    </a:cubicBezTo>
                    <a:cubicBezTo>
                      <a:pt x="-3094" y="23198"/>
                      <a:pt x="1580" y="36344"/>
                      <a:pt x="12389" y="41602"/>
                    </a:cubicBezTo>
                    <a:lnTo>
                      <a:pt x="112007" y="89805"/>
                    </a:lnTo>
                    <a:cubicBezTo>
                      <a:pt x="115220" y="91265"/>
                      <a:pt x="118434" y="91850"/>
                      <a:pt x="121647" y="91850"/>
                    </a:cubicBezTo>
                    <a:cubicBezTo>
                      <a:pt x="129827" y="91850"/>
                      <a:pt x="137715" y="87175"/>
                      <a:pt x="141512" y="79580"/>
                    </a:cubicBezTo>
                    <a:cubicBezTo>
                      <a:pt x="146479" y="68771"/>
                      <a:pt x="141804" y="55625"/>
                      <a:pt x="130995" y="50366"/>
                    </a:cubicBezTo>
                    <a:close/>
                  </a:path>
                </a:pathLst>
              </a:custGeom>
              <a:solidFill>
                <a:srgbClr val="313840"/>
              </a:solidFill>
              <a:ln w="2917" cap="flat">
                <a:noFill/>
                <a:prstDash val="solid"/>
                <a:miter/>
              </a:ln>
            </p:spPr>
            <p:txBody>
              <a:bodyPr rtlCol="0" anchor="ctr"/>
              <a:lstStyle/>
              <a:p>
                <a:endParaRPr lang="it-IT"/>
              </a:p>
            </p:txBody>
          </p:sp>
          <p:sp>
            <p:nvSpPr>
              <p:cNvPr id="60" name="Elemento grafico 41">
                <a:extLst>
                  <a:ext uri="{FF2B5EF4-FFF2-40B4-BE49-F238E27FC236}">
                    <a16:creationId xmlns:a16="http://schemas.microsoft.com/office/drawing/2014/main" id="{D55AB854-B6B2-456D-B415-7A05C0B5255D}"/>
                  </a:ext>
                </a:extLst>
              </p:cNvPr>
              <p:cNvSpPr/>
              <p:nvPr/>
            </p:nvSpPr>
            <p:spPr>
              <a:xfrm>
                <a:off x="3154355" y="5616237"/>
                <a:ext cx="235225" cy="135961"/>
              </a:xfrm>
              <a:custGeom>
                <a:avLst/>
                <a:gdLst>
                  <a:gd name="connsiteX0" fmla="*/ 222726 w 235225"/>
                  <a:gd name="connsiteY0" fmla="*/ 94479 h 135961"/>
                  <a:gd name="connsiteX1" fmla="*/ 31378 w 235225"/>
                  <a:gd name="connsiteY1" fmla="*/ 2164 h 135961"/>
                  <a:gd name="connsiteX2" fmla="*/ 2164 w 235225"/>
                  <a:gd name="connsiteY2" fmla="*/ 12389 h 135961"/>
                  <a:gd name="connsiteX3" fmla="*/ 12389 w 235225"/>
                  <a:gd name="connsiteY3" fmla="*/ 41602 h 135961"/>
                  <a:gd name="connsiteX4" fmla="*/ 203737 w 235225"/>
                  <a:gd name="connsiteY4" fmla="*/ 133917 h 135961"/>
                  <a:gd name="connsiteX5" fmla="*/ 213377 w 235225"/>
                  <a:gd name="connsiteY5" fmla="*/ 135962 h 135961"/>
                  <a:gd name="connsiteX6" fmla="*/ 233242 w 235225"/>
                  <a:gd name="connsiteY6" fmla="*/ 123692 h 135961"/>
                  <a:gd name="connsiteX7" fmla="*/ 222726 w 235225"/>
                  <a:gd name="connsiteY7" fmla="*/ 94479 h 13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225" h="135961">
                    <a:moveTo>
                      <a:pt x="222726" y="94479"/>
                    </a:moveTo>
                    <a:lnTo>
                      <a:pt x="31378" y="2164"/>
                    </a:lnTo>
                    <a:cubicBezTo>
                      <a:pt x="20569" y="-3094"/>
                      <a:pt x="7423" y="1580"/>
                      <a:pt x="2164" y="12389"/>
                    </a:cubicBezTo>
                    <a:cubicBezTo>
                      <a:pt x="-3094" y="23198"/>
                      <a:pt x="1580" y="36344"/>
                      <a:pt x="12389" y="41602"/>
                    </a:cubicBezTo>
                    <a:lnTo>
                      <a:pt x="203737" y="133917"/>
                    </a:lnTo>
                    <a:cubicBezTo>
                      <a:pt x="206950" y="135377"/>
                      <a:pt x="210164" y="135962"/>
                      <a:pt x="213377" y="135962"/>
                    </a:cubicBezTo>
                    <a:cubicBezTo>
                      <a:pt x="221557" y="135962"/>
                      <a:pt x="229445" y="131288"/>
                      <a:pt x="233242" y="123692"/>
                    </a:cubicBezTo>
                    <a:cubicBezTo>
                      <a:pt x="238209" y="112883"/>
                      <a:pt x="233535" y="99737"/>
                      <a:pt x="222726" y="94479"/>
                    </a:cubicBezTo>
                    <a:close/>
                  </a:path>
                </a:pathLst>
              </a:custGeom>
              <a:solidFill>
                <a:srgbClr val="313840"/>
              </a:solidFill>
              <a:ln w="2917" cap="flat">
                <a:noFill/>
                <a:prstDash val="solid"/>
                <a:miter/>
              </a:ln>
            </p:spPr>
            <p:txBody>
              <a:bodyPr rtlCol="0" anchor="ctr"/>
              <a:lstStyle/>
              <a:p>
                <a:endParaRPr lang="it-IT"/>
              </a:p>
            </p:txBody>
          </p:sp>
        </p:grpSp>
        <p:sp>
          <p:nvSpPr>
            <p:cNvPr id="18" name="CasellaDiTesto 17">
              <a:extLst>
                <a:ext uri="{FF2B5EF4-FFF2-40B4-BE49-F238E27FC236}">
                  <a16:creationId xmlns:a16="http://schemas.microsoft.com/office/drawing/2014/main" id="{D4BECAC2-0645-40D6-B10C-83E6B4308A7C}"/>
                </a:ext>
              </a:extLst>
            </p:cNvPr>
            <p:cNvSpPr txBox="1"/>
            <p:nvPr/>
          </p:nvSpPr>
          <p:spPr>
            <a:xfrm>
              <a:off x="9291680" y="3681607"/>
              <a:ext cx="977150" cy="584775"/>
            </a:xfrm>
            <a:prstGeom prst="rect">
              <a:avLst/>
            </a:prstGeom>
            <a:noFill/>
          </p:spPr>
          <p:txBody>
            <a:bodyPr wrap="square">
              <a:spAutoFit/>
            </a:bodyPr>
            <a:lstStyle/>
            <a:p>
              <a:r>
                <a:rPr lang="it-IT" sz="1200" b="1" dirty="0">
                  <a:solidFill>
                    <a:srgbClr val="313840"/>
                  </a:solidFill>
                </a:rPr>
                <a:t>Categorie</a:t>
              </a:r>
            </a:p>
            <a:p>
              <a:pPr>
                <a:spcAft>
                  <a:spcPts val="450"/>
                </a:spcAft>
              </a:pPr>
              <a:r>
                <a:rPr lang="it-IT" dirty="0">
                  <a:solidFill>
                    <a:srgbClr val="313840"/>
                  </a:solidFill>
                </a:rPr>
                <a:t>2</a:t>
              </a:r>
              <a:endParaRPr lang="it-IT" sz="1200" dirty="0">
                <a:solidFill>
                  <a:srgbClr val="313840"/>
                </a:solidFill>
              </a:endParaRPr>
            </a:p>
          </p:txBody>
        </p:sp>
        <p:sp>
          <p:nvSpPr>
            <p:cNvPr id="19" name="CasellaDiTesto 18">
              <a:extLst>
                <a:ext uri="{FF2B5EF4-FFF2-40B4-BE49-F238E27FC236}">
                  <a16:creationId xmlns:a16="http://schemas.microsoft.com/office/drawing/2014/main" id="{6CD4AB0F-C69A-47B0-B7B4-A9002D1AC72A}"/>
                </a:ext>
              </a:extLst>
            </p:cNvPr>
            <p:cNvSpPr txBox="1"/>
            <p:nvPr/>
          </p:nvSpPr>
          <p:spPr>
            <a:xfrm>
              <a:off x="7722964" y="3686502"/>
              <a:ext cx="1450282" cy="553998"/>
            </a:xfrm>
            <a:prstGeom prst="rect">
              <a:avLst/>
            </a:prstGeom>
            <a:noFill/>
          </p:spPr>
          <p:txBody>
            <a:bodyPr wrap="square">
              <a:spAutoFit/>
            </a:bodyPr>
            <a:lstStyle/>
            <a:p>
              <a:r>
                <a:rPr lang="it-IT" sz="1200" b="1" dirty="0">
                  <a:solidFill>
                    <a:srgbClr val="404040"/>
                  </a:solidFill>
                </a:rPr>
                <a:t>Attiva dal</a:t>
              </a:r>
            </a:p>
            <a:p>
              <a:pPr>
                <a:spcAft>
                  <a:spcPts val="450"/>
                </a:spcAft>
              </a:pPr>
              <a:r>
                <a:rPr lang="it-IT" sz="1800" dirty="0">
                  <a:solidFill>
                    <a:schemeClr val="tx1">
                      <a:lumMod val="75000"/>
                      <a:lumOff val="25000"/>
                    </a:schemeClr>
                  </a:solidFill>
                </a:rPr>
                <a:t>11/07/2022</a:t>
              </a:r>
            </a:p>
          </p:txBody>
        </p:sp>
        <p:sp>
          <p:nvSpPr>
            <p:cNvPr id="29" name="CasellaDiTesto 28">
              <a:extLst>
                <a:ext uri="{FF2B5EF4-FFF2-40B4-BE49-F238E27FC236}">
                  <a16:creationId xmlns:a16="http://schemas.microsoft.com/office/drawing/2014/main" id="{C6BF1491-F2C2-4EA8-9818-DBEA7D41BD8D}"/>
                </a:ext>
              </a:extLst>
            </p:cNvPr>
            <p:cNvSpPr txBox="1"/>
            <p:nvPr/>
          </p:nvSpPr>
          <p:spPr>
            <a:xfrm>
              <a:off x="7722964" y="5023782"/>
              <a:ext cx="2376264" cy="525785"/>
            </a:xfrm>
            <a:prstGeom prst="rect">
              <a:avLst/>
            </a:prstGeom>
            <a:noFill/>
          </p:spPr>
          <p:txBody>
            <a:bodyPr wrap="square">
              <a:spAutoFit/>
            </a:bodyPr>
            <a:lstStyle/>
            <a:p>
              <a:pPr>
                <a:spcAft>
                  <a:spcPts val="450"/>
                </a:spcAft>
              </a:pPr>
              <a:r>
                <a:rPr lang="it-IT" sz="1200" b="1" dirty="0">
                  <a:solidFill>
                    <a:schemeClr val="tx1">
                      <a:lumMod val="75000"/>
                      <a:lumOff val="25000"/>
                    </a:schemeClr>
                  </a:solidFill>
                </a:rPr>
                <a:t>Modalità di acquisto</a:t>
              </a:r>
            </a:p>
            <a:p>
              <a:pPr>
                <a:spcAft>
                  <a:spcPts val="450"/>
                </a:spcAft>
              </a:pPr>
              <a:r>
                <a:rPr lang="it-IT" sz="1200" dirty="0">
                  <a:solidFill>
                    <a:schemeClr val="tx1">
                      <a:lumMod val="75000"/>
                      <a:lumOff val="25000"/>
                    </a:schemeClr>
                  </a:solidFill>
                </a:rPr>
                <a:t>Appalto specifico</a:t>
              </a:r>
            </a:p>
          </p:txBody>
        </p:sp>
        <p:sp>
          <p:nvSpPr>
            <p:cNvPr id="30" name="CasellaDiTesto 29">
              <a:extLst>
                <a:ext uri="{FF2B5EF4-FFF2-40B4-BE49-F238E27FC236}">
                  <a16:creationId xmlns:a16="http://schemas.microsoft.com/office/drawing/2014/main" id="{69CC6538-8930-4B5E-8783-5BED0FFC535D}"/>
                </a:ext>
              </a:extLst>
            </p:cNvPr>
            <p:cNvSpPr txBox="1"/>
            <p:nvPr/>
          </p:nvSpPr>
          <p:spPr>
            <a:xfrm>
              <a:off x="7722964" y="4355142"/>
              <a:ext cx="2376264" cy="553998"/>
            </a:xfrm>
            <a:prstGeom prst="rect">
              <a:avLst/>
            </a:prstGeom>
            <a:noFill/>
          </p:spPr>
          <p:txBody>
            <a:bodyPr wrap="square">
              <a:spAutoFit/>
            </a:bodyPr>
            <a:lstStyle/>
            <a:p>
              <a:r>
                <a:rPr lang="it-IT" sz="1200" b="1" dirty="0">
                  <a:solidFill>
                    <a:schemeClr val="tx1">
                      <a:lumMod val="75000"/>
                      <a:lumOff val="25000"/>
                    </a:schemeClr>
                  </a:solidFill>
                </a:rPr>
                <a:t>Soglia comunitaria</a:t>
              </a:r>
            </a:p>
            <a:p>
              <a:pPr>
                <a:spcAft>
                  <a:spcPts val="450"/>
                </a:spcAft>
              </a:pPr>
              <a:r>
                <a:rPr lang="it-IT" sz="1800" dirty="0">
                  <a:solidFill>
                    <a:schemeClr val="tx1">
                      <a:lumMod val="75000"/>
                      <a:lumOff val="25000"/>
                    </a:schemeClr>
                  </a:solidFill>
                </a:rPr>
                <a:t>sopra soglia</a:t>
              </a:r>
              <a:endParaRPr lang="it-IT" sz="1200" dirty="0">
                <a:solidFill>
                  <a:schemeClr val="tx1">
                    <a:lumMod val="75000"/>
                    <a:lumOff val="25000"/>
                  </a:schemeClr>
                </a:solidFill>
              </a:endParaRPr>
            </a:p>
          </p:txBody>
        </p:sp>
        <p:sp>
          <p:nvSpPr>
            <p:cNvPr id="32" name="CasellaDiTesto 31">
              <a:extLst>
                <a:ext uri="{FF2B5EF4-FFF2-40B4-BE49-F238E27FC236}">
                  <a16:creationId xmlns:a16="http://schemas.microsoft.com/office/drawing/2014/main" id="{05C907B6-0390-44C6-A673-C51F523ECAC7}"/>
                </a:ext>
              </a:extLst>
            </p:cNvPr>
            <p:cNvSpPr txBox="1"/>
            <p:nvPr/>
          </p:nvSpPr>
          <p:spPr>
            <a:xfrm>
              <a:off x="7722964" y="6783238"/>
              <a:ext cx="2376264" cy="525785"/>
            </a:xfrm>
            <a:prstGeom prst="rect">
              <a:avLst/>
            </a:prstGeom>
            <a:noFill/>
          </p:spPr>
          <p:txBody>
            <a:bodyPr wrap="square">
              <a:spAutoFit/>
            </a:bodyPr>
            <a:lstStyle/>
            <a:p>
              <a:pPr>
                <a:spcAft>
                  <a:spcPts val="450"/>
                </a:spcAft>
              </a:pPr>
              <a:r>
                <a:rPr lang="it-IT" sz="1200" b="1" dirty="0">
                  <a:solidFill>
                    <a:srgbClr val="404040"/>
                  </a:solidFill>
                  <a:ea typeface="ＭＳ Ｐゴシック"/>
                </a:rPr>
                <a:t>Link utili</a:t>
              </a:r>
            </a:p>
            <a:p>
              <a:pPr marL="171450" indent="-171450">
                <a:spcAft>
                  <a:spcPts val="450"/>
                </a:spcAft>
                <a:buFont typeface="Arial" panose="020B0604020202020204" pitchFamily="34" charset="0"/>
                <a:buChar char="•"/>
              </a:pPr>
              <a:r>
                <a:rPr lang="it-IT" sz="1200" dirty="0">
                  <a:solidFill>
                    <a:srgbClr val="404040"/>
                  </a:solidFill>
                  <a:ea typeface="ＭＳ Ｐゴシック"/>
                  <a:hlinkClick r:id="rId4"/>
                </a:rPr>
                <a:t>Scheda riassuntiva</a:t>
              </a:r>
              <a:endParaRPr lang="it-IT" sz="1200" dirty="0">
                <a:solidFill>
                  <a:srgbClr val="404040"/>
                </a:solidFill>
                <a:ea typeface="ＭＳ Ｐゴシック"/>
              </a:endParaRPr>
            </a:p>
          </p:txBody>
        </p:sp>
        <p:sp>
          <p:nvSpPr>
            <p:cNvPr id="39" name="CasellaDiTesto 38">
              <a:extLst>
                <a:ext uri="{FF2B5EF4-FFF2-40B4-BE49-F238E27FC236}">
                  <a16:creationId xmlns:a16="http://schemas.microsoft.com/office/drawing/2014/main" id="{0B7D4BB7-6FBE-480D-ABCA-1CE996D71DDC}"/>
                </a:ext>
              </a:extLst>
            </p:cNvPr>
            <p:cNvSpPr txBox="1"/>
            <p:nvPr/>
          </p:nvSpPr>
          <p:spPr>
            <a:xfrm>
              <a:off x="8266949" y="3098345"/>
              <a:ext cx="1985231" cy="577081"/>
            </a:xfrm>
            <a:prstGeom prst="rect">
              <a:avLst/>
            </a:prstGeom>
            <a:noFill/>
          </p:spPr>
          <p:txBody>
            <a:bodyPr wrap="square">
              <a:spAutoFit/>
            </a:bodyPr>
            <a:lstStyle/>
            <a:p>
              <a:r>
                <a:rPr lang="it-IT" sz="1050" dirty="0">
                  <a:solidFill>
                    <a:srgbClr val="313840"/>
                  </a:solidFill>
                </a:rPr>
                <a:t>Informatica, Elettronica, Telecomunicazioni e macchine per l'ufficio</a:t>
              </a:r>
            </a:p>
          </p:txBody>
        </p:sp>
      </p:grpSp>
      <p:pic>
        <p:nvPicPr>
          <p:cNvPr id="27" name="Elemento grafico 5">
            <a:extLst>
              <a:ext uri="{FF2B5EF4-FFF2-40B4-BE49-F238E27FC236}">
                <a16:creationId xmlns:a16="http://schemas.microsoft.com/office/drawing/2014/main" id="{53C85FCD-E78C-4EE6-A9BA-69E69F949F64}"/>
              </a:ext>
            </a:extLst>
          </p:cNvPr>
          <p:cNvPicPr>
            <a:picLocks noChangeAspect="1"/>
          </p:cNvPicPr>
          <p:nvPr/>
        </p:nvPicPr>
        <p:blipFill>
          <a:blip r:embed="rId5">
            <a:extLst/>
          </a:blip>
          <a:stretch>
            <a:fillRect/>
          </a:stretch>
        </p:blipFill>
        <p:spPr>
          <a:xfrm>
            <a:off x="7804779" y="3163248"/>
            <a:ext cx="462170" cy="462170"/>
          </a:xfrm>
          <a:prstGeom prst="rect">
            <a:avLst/>
          </a:prstGeom>
        </p:spPr>
      </p:pic>
      <p:sp>
        <p:nvSpPr>
          <p:cNvPr id="25" name="CasellaDiTesto 24">
            <a:extLst>
              <a:ext uri="{FF2B5EF4-FFF2-40B4-BE49-F238E27FC236}">
                <a16:creationId xmlns:a16="http://schemas.microsoft.com/office/drawing/2014/main" id="{C4D4D3EF-0523-4BB0-99CF-A4A30DD1128D}"/>
              </a:ext>
            </a:extLst>
          </p:cNvPr>
          <p:cNvSpPr txBox="1"/>
          <p:nvPr/>
        </p:nvSpPr>
        <p:spPr>
          <a:xfrm>
            <a:off x="360000" y="5927285"/>
            <a:ext cx="6889271" cy="866904"/>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Numeri</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72 operatori economici abilitati</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1 appalto specifico pubblicato</a:t>
            </a:r>
          </a:p>
        </p:txBody>
      </p:sp>
    </p:spTree>
    <p:extLst>
      <p:ext uri="{BB962C8B-B14F-4D97-AF65-F5344CB8AC3E}">
        <p14:creationId xmlns:p14="http://schemas.microsoft.com/office/powerpoint/2010/main" val="3594863846"/>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36AB56A7-1C4D-43E1-8033-912385B285DA}"/>
              </a:ext>
            </a:extLst>
          </p:cNvPr>
          <p:cNvSpPr>
            <a:spLocks noGrp="1"/>
          </p:cNvSpPr>
          <p:nvPr>
            <p:ph type="title"/>
          </p:nvPr>
        </p:nvSpPr>
        <p:spPr>
          <a:xfrm>
            <a:off x="4482604" y="7005826"/>
            <a:ext cx="5805347" cy="401167"/>
          </a:xfrm>
        </p:spPr>
        <p:txBody>
          <a:bodyPr anchor="t"/>
          <a:lstStyle/>
          <a:p>
            <a:r>
              <a:rPr lang="it-IT" dirty="0"/>
              <a:t>Servizi di </a:t>
            </a:r>
            <a:r>
              <a:rPr lang="it-IT" dirty="0" err="1"/>
              <a:t>Contact</a:t>
            </a:r>
            <a:r>
              <a:rPr lang="it-IT" dirty="0"/>
              <a:t> Center (2/2)</a:t>
            </a:r>
          </a:p>
        </p:txBody>
      </p:sp>
      <p:graphicFrame>
        <p:nvGraphicFramePr>
          <p:cNvPr id="6" name="Tabella 5">
            <a:extLst>
              <a:ext uri="{FF2B5EF4-FFF2-40B4-BE49-F238E27FC236}">
                <a16:creationId xmlns:a16="http://schemas.microsoft.com/office/drawing/2014/main" id="{7F6A6757-11AB-46E6-A301-6E698D345442}"/>
              </a:ext>
            </a:extLst>
          </p:cNvPr>
          <p:cNvGraphicFramePr>
            <a:graphicFrameLocks noGrp="1"/>
          </p:cNvGraphicFramePr>
          <p:nvPr>
            <p:extLst/>
          </p:nvPr>
        </p:nvGraphicFramePr>
        <p:xfrm>
          <a:off x="360000" y="1620000"/>
          <a:ext cx="7218948" cy="1093154"/>
        </p:xfrm>
        <a:graphic>
          <a:graphicData uri="http://schemas.openxmlformats.org/drawingml/2006/table">
            <a:tbl>
              <a:tblPr bandRow="1">
                <a:tableStyleId>{2D5ABB26-0587-4C30-8999-92F81FD0307C}</a:tableStyleId>
              </a:tblPr>
              <a:tblGrid>
                <a:gridCol w="2187560">
                  <a:extLst>
                    <a:ext uri="{9D8B030D-6E8A-4147-A177-3AD203B41FA5}">
                      <a16:colId xmlns:a16="http://schemas.microsoft.com/office/drawing/2014/main" val="20001"/>
                    </a:ext>
                  </a:extLst>
                </a:gridCol>
                <a:gridCol w="4467915">
                  <a:extLst>
                    <a:ext uri="{9D8B030D-6E8A-4147-A177-3AD203B41FA5}">
                      <a16:colId xmlns:a16="http://schemas.microsoft.com/office/drawing/2014/main" val="2635917446"/>
                    </a:ext>
                  </a:extLst>
                </a:gridCol>
                <a:gridCol w="563473">
                  <a:extLst>
                    <a:ext uri="{9D8B030D-6E8A-4147-A177-3AD203B41FA5}">
                      <a16:colId xmlns:a16="http://schemas.microsoft.com/office/drawing/2014/main" val="2670798473"/>
                    </a:ext>
                  </a:extLst>
                </a:gridCol>
              </a:tblGrid>
              <a:tr h="200727">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Categoria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pPr algn="l"/>
                      <a:r>
                        <a:rPr lang="it-IT" sz="1100" b="1" kern="1200" dirty="0">
                          <a:solidFill>
                            <a:srgbClr val="404040"/>
                          </a:solidFill>
                          <a:latin typeface="+mn-lt"/>
                          <a:ea typeface="ＭＳ Ｐゴシック"/>
                          <a:cs typeface="+mn-cs"/>
                        </a:rPr>
                        <a:t>Descrizione</a:t>
                      </a:r>
                      <a:endParaRPr lang="it-IT" sz="1100" dirty="0">
                        <a:solidFill>
                          <a:srgbClr val="404040"/>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it-IT" sz="1100" b="1" noProof="0" dirty="0">
                          <a:solidFill>
                            <a:srgbClr val="404040"/>
                          </a:solidFill>
                          <a:latin typeface="+mn-lt"/>
                        </a:rPr>
                        <a:t>Stato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17037">
                <a:tc>
                  <a:txBody>
                    <a:bodyPr/>
                    <a:lstStyle/>
                    <a:p>
                      <a:pPr marL="92075" indent="0" algn="l" defTabSz="497937" rtl="0" eaLnBrk="1" latinLnBrk="0" hangingPunct="1"/>
                      <a:r>
                        <a:rPr lang="it-IT" sz="1050" b="1" kern="1200" dirty="0">
                          <a:solidFill>
                            <a:srgbClr val="821B4C"/>
                          </a:solidFill>
                          <a:effectLst/>
                          <a:latin typeface="+mn-lt"/>
                          <a:ea typeface="+mn-ea"/>
                          <a:cs typeface="+mn-cs"/>
                        </a:rPr>
                        <a:t>Servizi di </a:t>
                      </a:r>
                      <a:r>
                        <a:rPr lang="it-IT" sz="1050" b="1" kern="1200" dirty="0" err="1">
                          <a:solidFill>
                            <a:srgbClr val="821B4C"/>
                          </a:solidFill>
                          <a:effectLst/>
                          <a:latin typeface="+mn-lt"/>
                          <a:ea typeface="+mn-ea"/>
                          <a:cs typeface="+mn-cs"/>
                        </a:rPr>
                        <a:t>Contact</a:t>
                      </a:r>
                      <a:r>
                        <a:rPr lang="it-IT" sz="1050" b="1" kern="1200" dirty="0">
                          <a:solidFill>
                            <a:srgbClr val="821B4C"/>
                          </a:solidFill>
                          <a:effectLst/>
                          <a:latin typeface="+mn-lt"/>
                          <a:ea typeface="+mn-ea"/>
                          <a:cs typeface="+mn-cs"/>
                        </a:rPr>
                        <a:t> Center </a:t>
                      </a:r>
                      <a:r>
                        <a:rPr lang="it-IT" sz="1050" b="1" kern="1200" dirty="0" err="1">
                          <a:solidFill>
                            <a:srgbClr val="821B4C"/>
                          </a:solidFill>
                          <a:effectLst/>
                          <a:latin typeface="+mn-lt"/>
                          <a:ea typeface="+mn-ea"/>
                          <a:cs typeface="+mn-cs"/>
                        </a:rPr>
                        <a:t>Outbound</a:t>
                      </a:r>
                      <a:endParaRPr lang="it-IT" sz="1050" b="1" kern="1200" dirty="0">
                        <a:solidFill>
                          <a:srgbClr val="821B4C"/>
                        </a:solidFill>
                        <a:effectLst/>
                        <a:latin typeface="+mn-lt"/>
                        <a:ea typeface="+mn-ea"/>
                        <a:cs typeface="+mn-cs"/>
                      </a:endParaRPr>
                    </a:p>
                  </a:txBody>
                  <a:tcPr marL="0" marR="4572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indent="0" algn="l" defTabSz="497937" rtl="0" eaLnBrk="1" latinLnBrk="0" hangingPunct="1"/>
                      <a:r>
                        <a:rPr lang="it-IT" sz="1000" b="0" kern="1200" dirty="0">
                          <a:solidFill>
                            <a:srgbClr val="404040"/>
                          </a:solidFill>
                          <a:effectLst/>
                          <a:latin typeface="+mn-lt"/>
                          <a:ea typeface="+mn-ea"/>
                          <a:cs typeface="+mn-cs"/>
                        </a:rPr>
                        <a:t>Servizi utili a realizzare un </a:t>
                      </a:r>
                      <a:r>
                        <a:rPr lang="it-IT" sz="1000" b="0" kern="1200" dirty="0" err="1">
                          <a:solidFill>
                            <a:srgbClr val="404040"/>
                          </a:solidFill>
                          <a:effectLst/>
                          <a:latin typeface="+mn-lt"/>
                          <a:ea typeface="+mn-ea"/>
                          <a:cs typeface="+mn-cs"/>
                        </a:rPr>
                        <a:t>Contact</a:t>
                      </a:r>
                      <a:r>
                        <a:rPr lang="it-IT" sz="1000" b="0" kern="1200" dirty="0">
                          <a:solidFill>
                            <a:srgbClr val="404040"/>
                          </a:solidFill>
                          <a:effectLst/>
                          <a:latin typeface="+mn-lt"/>
                          <a:ea typeface="+mn-ea"/>
                          <a:cs typeface="+mn-cs"/>
                        </a:rPr>
                        <a:t> Center per contattare gli utenti</a:t>
                      </a:r>
                    </a:p>
                  </a:txBody>
                  <a:tcPr marL="0" marR="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it-IT" sz="1000" b="0" kern="1200" dirty="0">
                        <a:solidFill>
                          <a:srgbClr val="404040"/>
                        </a:solidFill>
                        <a:latin typeface="+mn-lt"/>
                        <a:ea typeface="+mn-ea"/>
                        <a:cs typeface="+mn-cs"/>
                      </a:endParaRPr>
                    </a:p>
                  </a:txBody>
                  <a:tcPr marL="0" marR="0" marT="46800" marB="4680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4831140"/>
                  </a:ext>
                </a:extLst>
              </a:tr>
              <a:tr h="417037">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indent="0" algn="l" defTabSz="497937" rtl="0" eaLnBrk="1" latinLnBrk="0" hangingPunct="1"/>
                      <a:r>
                        <a:rPr lang="it-IT" sz="1050" b="1" kern="1200" dirty="0">
                          <a:solidFill>
                            <a:srgbClr val="821B4C"/>
                          </a:solidFill>
                          <a:effectLst/>
                          <a:latin typeface="+mn-lt"/>
                          <a:ea typeface="+mn-ea"/>
                          <a:cs typeface="+mn-cs"/>
                        </a:rPr>
                        <a:t>Servizi di </a:t>
                      </a:r>
                      <a:r>
                        <a:rPr lang="it-IT" sz="1050" b="1" kern="1200" dirty="0" err="1">
                          <a:solidFill>
                            <a:srgbClr val="821B4C"/>
                          </a:solidFill>
                          <a:effectLst/>
                          <a:latin typeface="+mn-lt"/>
                          <a:ea typeface="+mn-ea"/>
                          <a:cs typeface="+mn-cs"/>
                        </a:rPr>
                        <a:t>Contact</a:t>
                      </a:r>
                      <a:r>
                        <a:rPr lang="it-IT" sz="1050" b="1" kern="1200" dirty="0">
                          <a:solidFill>
                            <a:srgbClr val="821B4C"/>
                          </a:solidFill>
                          <a:effectLst/>
                          <a:latin typeface="+mn-lt"/>
                          <a:ea typeface="+mn-ea"/>
                          <a:cs typeface="+mn-cs"/>
                        </a:rPr>
                        <a:t> Center </a:t>
                      </a:r>
                      <a:r>
                        <a:rPr lang="it-IT" sz="1050" b="1" kern="1200" dirty="0" err="1">
                          <a:solidFill>
                            <a:srgbClr val="821B4C"/>
                          </a:solidFill>
                          <a:effectLst/>
                          <a:latin typeface="+mn-lt"/>
                          <a:ea typeface="+mn-ea"/>
                          <a:cs typeface="+mn-cs"/>
                        </a:rPr>
                        <a:t>Inbound</a:t>
                      </a:r>
                      <a:endParaRPr lang="it-IT" sz="1050" b="1" kern="1200" dirty="0">
                        <a:solidFill>
                          <a:srgbClr val="821B4C"/>
                        </a:solidFill>
                        <a:effectLst/>
                        <a:latin typeface="+mn-lt"/>
                        <a:ea typeface="+mn-ea"/>
                        <a:cs typeface="+mn-cs"/>
                      </a:endParaRPr>
                    </a:p>
                  </a:txBody>
                  <a:tcPr marL="0" marR="4572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indent="0" algn="l" defTabSz="497937" rtl="0" eaLnBrk="1" latinLnBrk="0" hangingPunct="1"/>
                      <a:r>
                        <a:rPr lang="it-IT" sz="1000" b="0" kern="1200" dirty="0">
                          <a:solidFill>
                            <a:srgbClr val="404040"/>
                          </a:solidFill>
                          <a:effectLst/>
                          <a:latin typeface="+mn-lt"/>
                          <a:ea typeface="+mn-ea"/>
                          <a:cs typeface="+mn-cs"/>
                        </a:rPr>
                        <a:t>Fornitura di </a:t>
                      </a:r>
                      <a:r>
                        <a:rPr lang="it-IT" sz="1000" b="0" kern="1200" dirty="0" err="1">
                          <a:solidFill>
                            <a:srgbClr val="404040"/>
                          </a:solidFill>
                          <a:effectLst/>
                          <a:latin typeface="+mn-lt"/>
                          <a:ea typeface="+mn-ea"/>
                          <a:cs typeface="+mn-cs"/>
                        </a:rPr>
                        <a:t>prodoServizi</a:t>
                      </a:r>
                      <a:r>
                        <a:rPr lang="it-IT" sz="1000" b="0" kern="1200" dirty="0">
                          <a:solidFill>
                            <a:srgbClr val="404040"/>
                          </a:solidFill>
                          <a:effectLst/>
                          <a:latin typeface="+mn-lt"/>
                          <a:ea typeface="+mn-ea"/>
                          <a:cs typeface="+mn-cs"/>
                        </a:rPr>
                        <a:t> utili a realizzare un </a:t>
                      </a:r>
                      <a:r>
                        <a:rPr lang="it-IT" sz="1000" b="0" kern="1200" dirty="0" err="1">
                          <a:solidFill>
                            <a:srgbClr val="404040"/>
                          </a:solidFill>
                          <a:effectLst/>
                          <a:latin typeface="+mn-lt"/>
                          <a:ea typeface="+mn-ea"/>
                          <a:cs typeface="+mn-cs"/>
                        </a:rPr>
                        <a:t>Contact</a:t>
                      </a:r>
                      <a:r>
                        <a:rPr lang="it-IT" sz="1000" b="0" kern="1200" dirty="0">
                          <a:solidFill>
                            <a:srgbClr val="404040"/>
                          </a:solidFill>
                          <a:effectLst/>
                          <a:latin typeface="+mn-lt"/>
                          <a:ea typeface="+mn-ea"/>
                          <a:cs typeface="+mn-cs"/>
                        </a:rPr>
                        <a:t> Center per fornire assistenza agli utenti</a:t>
                      </a:r>
                    </a:p>
                  </a:txBody>
                  <a:tcPr marL="0" marR="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it-IT" sz="1000" b="0" kern="1200" dirty="0">
                        <a:solidFill>
                          <a:srgbClr val="404040"/>
                        </a:solidFill>
                        <a:latin typeface="+mn-lt"/>
                        <a:ea typeface="+mn-ea"/>
                        <a:cs typeface="+mn-cs"/>
                      </a:endParaRPr>
                    </a:p>
                  </a:txBody>
                  <a:tcPr marL="0" marR="0" marT="46800" marB="4680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7" name="CasellaDiTesto 6">
            <a:extLst>
              <a:ext uri="{FF2B5EF4-FFF2-40B4-BE49-F238E27FC236}">
                <a16:creationId xmlns:a16="http://schemas.microsoft.com/office/drawing/2014/main" id="{F697D5D0-C7D4-44B2-8C40-1D137F2E85B1}"/>
              </a:ext>
            </a:extLst>
          </p:cNvPr>
          <p:cNvSpPr txBox="1"/>
          <p:nvPr/>
        </p:nvSpPr>
        <p:spPr>
          <a:xfrm>
            <a:off x="7651306" y="236664"/>
            <a:ext cx="1224136" cy="253916"/>
          </a:xfrm>
          <a:prstGeom prst="rect">
            <a:avLst/>
          </a:prstGeom>
          <a:noFill/>
        </p:spPr>
        <p:txBody>
          <a:bodyPr wrap="square">
            <a:spAutoFit/>
          </a:bodyPr>
          <a:lstStyle/>
          <a:p>
            <a:pPr>
              <a:spcAft>
                <a:spcPts val="450"/>
              </a:spcAft>
            </a:pPr>
            <a:r>
              <a:rPr lang="it-IT" sz="1050" b="1" dirty="0">
                <a:solidFill>
                  <a:schemeClr val="tx1">
                    <a:lumMod val="75000"/>
                    <a:lumOff val="25000"/>
                  </a:schemeClr>
                </a:solidFill>
              </a:rPr>
              <a:t>Legenda stati</a:t>
            </a:r>
          </a:p>
        </p:txBody>
      </p:sp>
      <p:sp>
        <p:nvSpPr>
          <p:cNvPr id="19" name="CasellaDiTesto 18">
            <a:extLst>
              <a:ext uri="{FF2B5EF4-FFF2-40B4-BE49-F238E27FC236}">
                <a16:creationId xmlns:a16="http://schemas.microsoft.com/office/drawing/2014/main" id="{37586D21-BA75-42A3-827F-342EA1B5BA97}"/>
              </a:ext>
            </a:extLst>
          </p:cNvPr>
          <p:cNvSpPr txBox="1"/>
          <p:nvPr/>
        </p:nvSpPr>
        <p:spPr>
          <a:xfrm>
            <a:off x="1039932" y="1157430"/>
            <a:ext cx="1944216" cy="246221"/>
          </a:xfrm>
          <a:prstGeom prst="rect">
            <a:avLst/>
          </a:prstGeom>
          <a:noFill/>
        </p:spPr>
        <p:txBody>
          <a:bodyPr wrap="square">
            <a:spAutoFit/>
          </a:bodyPr>
          <a:lstStyle/>
          <a:p>
            <a:r>
              <a:rPr lang="it-IT" sz="1000" b="1" dirty="0">
                <a:solidFill>
                  <a:srgbClr val="404040"/>
                </a:solidFill>
                <a:latin typeface="+mn-lt"/>
              </a:rPr>
              <a:t>MERCEOLOGICHE</a:t>
            </a:r>
            <a:endParaRPr lang="it-IT" sz="1000" b="1" dirty="0"/>
          </a:p>
        </p:txBody>
      </p:sp>
      <p:pic>
        <p:nvPicPr>
          <p:cNvPr id="1038" name="Picture 14" descr="Anteprima immagine">
            <a:extLst>
              <a:ext uri="{FF2B5EF4-FFF2-40B4-BE49-F238E27FC236}">
                <a16:creationId xmlns:a16="http://schemas.microsoft.com/office/drawing/2014/main" id="{3A96B0BC-48DB-47E7-AF76-2E29E0F0B0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9652" y="516793"/>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26" name="CasellaDiTesto 25">
            <a:extLst>
              <a:ext uri="{FF2B5EF4-FFF2-40B4-BE49-F238E27FC236}">
                <a16:creationId xmlns:a16="http://schemas.microsoft.com/office/drawing/2014/main" id="{FD628ED3-F686-4299-8BBA-6A6E5711735C}"/>
              </a:ext>
            </a:extLst>
          </p:cNvPr>
          <p:cNvSpPr txBox="1"/>
          <p:nvPr/>
        </p:nvSpPr>
        <p:spPr>
          <a:xfrm>
            <a:off x="7917254" y="499071"/>
            <a:ext cx="681757" cy="215444"/>
          </a:xfrm>
          <a:prstGeom prst="rect">
            <a:avLst/>
          </a:prstGeom>
          <a:noFill/>
        </p:spPr>
        <p:txBody>
          <a:bodyPr wrap="square">
            <a:spAutoFit/>
          </a:bodyPr>
          <a:lstStyle/>
          <a:p>
            <a:pPr algn="l"/>
            <a:r>
              <a:rPr lang="it-IT" sz="800" b="0" kern="1200" dirty="0">
                <a:solidFill>
                  <a:srgbClr val="404040"/>
                </a:solidFill>
                <a:effectLst/>
                <a:latin typeface="+mn-lt"/>
              </a:rPr>
              <a:t>Pubblicato</a:t>
            </a:r>
            <a:endParaRPr lang="it-IT" sz="800" b="0" kern="1200" dirty="0">
              <a:solidFill>
                <a:srgbClr val="404040"/>
              </a:solidFill>
              <a:effectLst/>
              <a:latin typeface="+mn-lt"/>
              <a:ea typeface="+mn-ea"/>
              <a:cs typeface="+mn-cs"/>
            </a:endParaRPr>
          </a:p>
        </p:txBody>
      </p:sp>
      <p:pic>
        <p:nvPicPr>
          <p:cNvPr id="27" name="Picture 8" descr="Anteprima immagine">
            <a:extLst>
              <a:ext uri="{FF2B5EF4-FFF2-40B4-BE49-F238E27FC236}">
                <a16:creationId xmlns:a16="http://schemas.microsoft.com/office/drawing/2014/main" id="{225420A3-2B07-456A-BB9A-4BD1FE478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2820"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28" name="CasellaDiTesto 27">
            <a:extLst>
              <a:ext uri="{FF2B5EF4-FFF2-40B4-BE49-F238E27FC236}">
                <a16:creationId xmlns:a16="http://schemas.microsoft.com/office/drawing/2014/main" id="{32B15F87-592D-4E3E-A52B-0F61D98B302E}"/>
              </a:ext>
            </a:extLst>
          </p:cNvPr>
          <p:cNvSpPr txBox="1"/>
          <p:nvPr/>
        </p:nvSpPr>
        <p:spPr>
          <a:xfrm>
            <a:off x="8814235" y="499071"/>
            <a:ext cx="681757" cy="215444"/>
          </a:xfrm>
          <a:prstGeom prst="rect">
            <a:avLst/>
          </a:prstGeom>
          <a:noFill/>
        </p:spPr>
        <p:txBody>
          <a:bodyPr wrap="square">
            <a:spAutoFit/>
          </a:bodyPr>
          <a:lstStyle/>
          <a:p>
            <a:pPr algn="l"/>
            <a:r>
              <a:rPr lang="it-IT" sz="800" b="0" kern="1200" dirty="0">
                <a:solidFill>
                  <a:srgbClr val="404040"/>
                </a:solidFill>
                <a:effectLst/>
                <a:latin typeface="+mn-lt"/>
              </a:rPr>
              <a:t>Aggiudicato</a:t>
            </a:r>
            <a:endParaRPr lang="it-IT" sz="800" b="0" kern="1200" dirty="0">
              <a:solidFill>
                <a:srgbClr val="404040"/>
              </a:solidFill>
              <a:effectLst/>
              <a:latin typeface="+mn-lt"/>
              <a:ea typeface="+mn-ea"/>
              <a:cs typeface="+mn-cs"/>
            </a:endParaRPr>
          </a:p>
        </p:txBody>
      </p:sp>
      <p:pic>
        <p:nvPicPr>
          <p:cNvPr id="29" name="Picture 4">
            <a:extLst>
              <a:ext uri="{FF2B5EF4-FFF2-40B4-BE49-F238E27FC236}">
                <a16:creationId xmlns:a16="http://schemas.microsoft.com/office/drawing/2014/main" id="{82DB3B85-CD53-408D-8B5A-5F2A123DE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8757"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30" name="CasellaDiTesto 29">
            <a:extLst>
              <a:ext uri="{FF2B5EF4-FFF2-40B4-BE49-F238E27FC236}">
                <a16:creationId xmlns:a16="http://schemas.microsoft.com/office/drawing/2014/main" id="{A82FE2C0-2F16-4480-A22C-CA6074BA4EB2}"/>
              </a:ext>
            </a:extLst>
          </p:cNvPr>
          <p:cNvSpPr txBox="1"/>
          <p:nvPr/>
        </p:nvSpPr>
        <p:spPr>
          <a:xfrm>
            <a:off x="9768676" y="499071"/>
            <a:ext cx="482060" cy="215444"/>
          </a:xfrm>
          <a:prstGeom prst="rect">
            <a:avLst/>
          </a:prstGeom>
          <a:noFill/>
        </p:spPr>
        <p:txBody>
          <a:bodyPr wrap="square">
            <a:spAutoFit/>
          </a:bodyPr>
          <a:lstStyle/>
          <a:p>
            <a:pPr algn="l"/>
            <a:r>
              <a:rPr lang="it-IT" sz="800" b="0" kern="1200" dirty="0">
                <a:solidFill>
                  <a:srgbClr val="404040"/>
                </a:solidFill>
                <a:effectLst/>
                <a:latin typeface="+mn-lt"/>
              </a:rPr>
              <a:t>Attivo</a:t>
            </a:r>
            <a:endParaRPr lang="it-IT" sz="800" b="0" kern="1200" dirty="0">
              <a:solidFill>
                <a:srgbClr val="404040"/>
              </a:solidFill>
              <a:effectLst/>
              <a:latin typeface="+mn-lt"/>
              <a:ea typeface="+mn-ea"/>
              <a:cs typeface="+mn-cs"/>
            </a:endParaRPr>
          </a:p>
        </p:txBody>
      </p:sp>
      <p:pic>
        <p:nvPicPr>
          <p:cNvPr id="1034" name="Picture 10" descr="Anteprima immagine">
            <a:extLst>
              <a:ext uri="{FF2B5EF4-FFF2-40B4-BE49-F238E27FC236}">
                <a16:creationId xmlns:a16="http://schemas.microsoft.com/office/drawing/2014/main" id="{5481B364-198C-49F3-A42E-6A855315B9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4786" y="1008079"/>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31" name="CasellaDiTesto 30">
            <a:extLst>
              <a:ext uri="{FF2B5EF4-FFF2-40B4-BE49-F238E27FC236}">
                <a16:creationId xmlns:a16="http://schemas.microsoft.com/office/drawing/2014/main" id="{175DB008-7BEF-4CF8-AAA0-4E6E105840B4}"/>
              </a:ext>
            </a:extLst>
          </p:cNvPr>
          <p:cNvSpPr txBox="1"/>
          <p:nvPr/>
        </p:nvSpPr>
        <p:spPr>
          <a:xfrm>
            <a:off x="7914764" y="985705"/>
            <a:ext cx="1383779" cy="215444"/>
          </a:xfrm>
          <a:prstGeom prst="rect">
            <a:avLst/>
          </a:prstGeom>
          <a:noFill/>
        </p:spPr>
        <p:txBody>
          <a:bodyPr wrap="square">
            <a:spAutoFit/>
          </a:bodyPr>
          <a:lstStyle/>
          <a:p>
            <a:pPr algn="l"/>
            <a:r>
              <a:rPr lang="it-IT" sz="800" b="0" kern="1200" dirty="0">
                <a:solidFill>
                  <a:srgbClr val="404040"/>
                </a:solidFill>
                <a:effectLst/>
                <a:latin typeface="+mn-lt"/>
              </a:rPr>
              <a:t>Attivo per acquisti successivi</a:t>
            </a:r>
            <a:endParaRPr lang="it-IT" sz="800" b="0" kern="1200" dirty="0">
              <a:solidFill>
                <a:srgbClr val="404040"/>
              </a:solidFill>
              <a:effectLst/>
              <a:latin typeface="+mn-lt"/>
              <a:ea typeface="+mn-ea"/>
              <a:cs typeface="+mn-cs"/>
            </a:endParaRPr>
          </a:p>
        </p:txBody>
      </p:sp>
      <p:pic>
        <p:nvPicPr>
          <p:cNvPr id="1042" name="Picture 18" descr="Anteprima immagine">
            <a:extLst>
              <a:ext uri="{FF2B5EF4-FFF2-40B4-BE49-F238E27FC236}">
                <a16:creationId xmlns:a16="http://schemas.microsoft.com/office/drawing/2014/main" id="{5A086EFD-ADBA-45D0-A069-CC0626FA00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018"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32" name="CasellaDiTesto 31">
            <a:extLst>
              <a:ext uri="{FF2B5EF4-FFF2-40B4-BE49-F238E27FC236}">
                <a16:creationId xmlns:a16="http://schemas.microsoft.com/office/drawing/2014/main" id="{A570A508-282A-4EFD-83B4-AD87283FB0B4}"/>
              </a:ext>
            </a:extLst>
          </p:cNvPr>
          <p:cNvSpPr txBox="1"/>
          <p:nvPr/>
        </p:nvSpPr>
        <p:spPr>
          <a:xfrm>
            <a:off x="7935095" y="742388"/>
            <a:ext cx="534965" cy="215444"/>
          </a:xfrm>
          <a:prstGeom prst="rect">
            <a:avLst/>
          </a:prstGeom>
          <a:noFill/>
        </p:spPr>
        <p:txBody>
          <a:bodyPr wrap="square">
            <a:spAutoFit/>
          </a:bodyPr>
          <a:lstStyle/>
          <a:p>
            <a:pPr algn="l"/>
            <a:r>
              <a:rPr lang="it-IT" sz="800" b="0" kern="1200" dirty="0">
                <a:solidFill>
                  <a:srgbClr val="404040"/>
                </a:solidFill>
                <a:effectLst/>
                <a:latin typeface="+mn-lt"/>
              </a:rPr>
              <a:t>Sospeso</a:t>
            </a:r>
            <a:endParaRPr lang="it-IT" sz="800" b="0" kern="1200" dirty="0">
              <a:solidFill>
                <a:srgbClr val="404040"/>
              </a:solidFill>
              <a:effectLst/>
              <a:latin typeface="+mn-lt"/>
              <a:ea typeface="+mn-ea"/>
              <a:cs typeface="+mn-cs"/>
            </a:endParaRPr>
          </a:p>
        </p:txBody>
      </p:sp>
      <p:pic>
        <p:nvPicPr>
          <p:cNvPr id="1036" name="Picture 12" descr="Anteprima immagine">
            <a:extLst>
              <a:ext uri="{FF2B5EF4-FFF2-40B4-BE49-F238E27FC236}">
                <a16:creationId xmlns:a16="http://schemas.microsoft.com/office/drawing/2014/main" id="{3FC64690-EB1C-448D-9E43-C05D03CD71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10035"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34" name="CasellaDiTesto 33">
            <a:extLst>
              <a:ext uri="{FF2B5EF4-FFF2-40B4-BE49-F238E27FC236}">
                <a16:creationId xmlns:a16="http://schemas.microsoft.com/office/drawing/2014/main" id="{2F95CC68-231C-42A0-8B6C-AD575A302461}"/>
              </a:ext>
            </a:extLst>
          </p:cNvPr>
          <p:cNvSpPr txBox="1"/>
          <p:nvPr/>
        </p:nvSpPr>
        <p:spPr>
          <a:xfrm>
            <a:off x="9761896" y="742388"/>
            <a:ext cx="502806" cy="215444"/>
          </a:xfrm>
          <a:prstGeom prst="rect">
            <a:avLst/>
          </a:prstGeom>
          <a:noFill/>
        </p:spPr>
        <p:txBody>
          <a:bodyPr wrap="square">
            <a:spAutoFit/>
          </a:bodyPr>
          <a:lstStyle/>
          <a:p>
            <a:pPr algn="l"/>
            <a:r>
              <a:rPr lang="it-IT" sz="800" b="0" kern="1200" dirty="0">
                <a:solidFill>
                  <a:srgbClr val="404040"/>
                </a:solidFill>
                <a:effectLst/>
                <a:latin typeface="+mn-lt"/>
              </a:rPr>
              <a:t>Chiuso</a:t>
            </a:r>
            <a:endParaRPr lang="it-IT" sz="800" b="0" kern="1200" dirty="0">
              <a:solidFill>
                <a:srgbClr val="404040"/>
              </a:solidFill>
              <a:effectLst/>
              <a:latin typeface="+mn-lt"/>
              <a:ea typeface="+mn-ea"/>
              <a:cs typeface="+mn-cs"/>
            </a:endParaRPr>
          </a:p>
        </p:txBody>
      </p:sp>
      <p:pic>
        <p:nvPicPr>
          <p:cNvPr id="1040" name="Picture 16" descr="Anteprima immagine">
            <a:extLst>
              <a:ext uri="{FF2B5EF4-FFF2-40B4-BE49-F238E27FC236}">
                <a16:creationId xmlns:a16="http://schemas.microsoft.com/office/drawing/2014/main" id="{9513AA4C-BF09-423D-8ADD-4C4F03AFA5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7253" y="760110"/>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35" name="CasellaDiTesto 34">
            <a:extLst>
              <a:ext uri="{FF2B5EF4-FFF2-40B4-BE49-F238E27FC236}">
                <a16:creationId xmlns:a16="http://schemas.microsoft.com/office/drawing/2014/main" id="{31E640A0-E787-4F45-A9B9-45768F04C59A}"/>
              </a:ext>
            </a:extLst>
          </p:cNvPr>
          <p:cNvSpPr txBox="1"/>
          <p:nvPr/>
        </p:nvSpPr>
        <p:spPr>
          <a:xfrm>
            <a:off x="8815900" y="742388"/>
            <a:ext cx="625090" cy="215444"/>
          </a:xfrm>
          <a:prstGeom prst="rect">
            <a:avLst/>
          </a:prstGeom>
          <a:noFill/>
        </p:spPr>
        <p:txBody>
          <a:bodyPr wrap="square">
            <a:spAutoFit/>
          </a:bodyPr>
          <a:lstStyle/>
          <a:p>
            <a:pPr algn="l"/>
            <a:r>
              <a:rPr lang="it-IT" sz="800" b="0" kern="1200" dirty="0">
                <a:solidFill>
                  <a:srgbClr val="404040"/>
                </a:solidFill>
                <a:effectLst/>
                <a:latin typeface="+mn-lt"/>
              </a:rPr>
              <a:t>Revocato</a:t>
            </a:r>
            <a:endParaRPr lang="it-IT" sz="800" b="0" kern="1200" dirty="0">
              <a:solidFill>
                <a:srgbClr val="404040"/>
              </a:solidFill>
              <a:effectLst/>
              <a:latin typeface="+mn-lt"/>
              <a:ea typeface="+mn-ea"/>
              <a:cs typeface="+mn-cs"/>
            </a:endParaRPr>
          </a:p>
        </p:txBody>
      </p:sp>
      <p:grpSp>
        <p:nvGrpSpPr>
          <p:cNvPr id="44" name="Gruppo 43">
            <a:extLst>
              <a:ext uri="{FF2B5EF4-FFF2-40B4-BE49-F238E27FC236}">
                <a16:creationId xmlns:a16="http://schemas.microsoft.com/office/drawing/2014/main" id="{088B57FC-8439-4592-A902-6E43319EB00B}"/>
              </a:ext>
            </a:extLst>
          </p:cNvPr>
          <p:cNvGrpSpPr/>
          <p:nvPr/>
        </p:nvGrpSpPr>
        <p:grpSpPr>
          <a:xfrm>
            <a:off x="10457552" y="0"/>
            <a:ext cx="74693" cy="7567588"/>
            <a:chOff x="10457552" y="0"/>
            <a:chExt cx="74693" cy="7567588"/>
          </a:xfrm>
          <a:solidFill>
            <a:srgbClr val="2DA4A2"/>
          </a:solidFill>
        </p:grpSpPr>
        <p:sp>
          <p:nvSpPr>
            <p:cNvPr id="45" name="Rettangolo 44">
              <a:extLst>
                <a:ext uri="{FF2B5EF4-FFF2-40B4-BE49-F238E27FC236}">
                  <a16:creationId xmlns:a16="http://schemas.microsoft.com/office/drawing/2014/main" id="{80D9CB12-EBB9-4560-A18F-A54D6A9CC1D0}"/>
                </a:ext>
              </a:extLst>
            </p:cNvPr>
            <p:cNvSpPr/>
            <p:nvPr/>
          </p:nvSpPr>
          <p:spPr>
            <a:xfrm>
              <a:off x="10457552" y="0"/>
              <a:ext cx="74693" cy="52927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6" name="Rettangolo 45">
              <a:extLst>
                <a:ext uri="{FF2B5EF4-FFF2-40B4-BE49-F238E27FC236}">
                  <a16:creationId xmlns:a16="http://schemas.microsoft.com/office/drawing/2014/main" id="{B3E838E0-1420-4757-B357-AB86137B9FE2}"/>
                </a:ext>
              </a:extLst>
            </p:cNvPr>
            <p:cNvSpPr/>
            <p:nvPr/>
          </p:nvSpPr>
          <p:spPr>
            <a:xfrm>
              <a:off x="10457552" y="7296323"/>
              <a:ext cx="74693" cy="27126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pSp>
        <p:nvGrpSpPr>
          <p:cNvPr id="2" name="Gruppo 1">
            <a:extLst>
              <a:ext uri="{FF2B5EF4-FFF2-40B4-BE49-F238E27FC236}">
                <a16:creationId xmlns:a16="http://schemas.microsoft.com/office/drawing/2014/main" id="{E1BECE1F-B100-45E5-8716-208DCEF8DFDF}"/>
              </a:ext>
            </a:extLst>
          </p:cNvPr>
          <p:cNvGrpSpPr/>
          <p:nvPr/>
        </p:nvGrpSpPr>
        <p:grpSpPr>
          <a:xfrm>
            <a:off x="360000" y="900311"/>
            <a:ext cx="819646" cy="584775"/>
            <a:chOff x="360000" y="900311"/>
            <a:chExt cx="819646" cy="584775"/>
          </a:xfrm>
        </p:grpSpPr>
        <p:sp>
          <p:nvSpPr>
            <p:cNvPr id="8" name="CasellaDiTesto 7">
              <a:extLst>
                <a:ext uri="{FF2B5EF4-FFF2-40B4-BE49-F238E27FC236}">
                  <a16:creationId xmlns:a16="http://schemas.microsoft.com/office/drawing/2014/main" id="{1AE2C511-57C5-4E83-A1DF-017A6043859B}"/>
                </a:ext>
              </a:extLst>
            </p:cNvPr>
            <p:cNvSpPr txBox="1"/>
            <p:nvPr/>
          </p:nvSpPr>
          <p:spPr>
            <a:xfrm>
              <a:off x="360000" y="900311"/>
              <a:ext cx="819646" cy="584775"/>
            </a:xfrm>
            <a:prstGeom prst="rect">
              <a:avLst/>
            </a:prstGeom>
            <a:noFill/>
          </p:spPr>
          <p:txBody>
            <a:bodyPr wrap="square">
              <a:spAutoFit/>
            </a:bodyPr>
            <a:lstStyle/>
            <a:p>
              <a:r>
                <a:rPr lang="it-IT" sz="1200" b="1" dirty="0">
                  <a:solidFill>
                    <a:srgbClr val="313840"/>
                  </a:solidFill>
                </a:rPr>
                <a:t>Categorie</a:t>
              </a:r>
            </a:p>
            <a:p>
              <a:pPr>
                <a:spcAft>
                  <a:spcPts val="450"/>
                </a:spcAft>
              </a:pPr>
              <a:r>
                <a:rPr lang="it-IT" dirty="0">
                  <a:solidFill>
                    <a:srgbClr val="313840"/>
                  </a:solidFill>
                </a:rPr>
                <a:t>2</a:t>
              </a:r>
              <a:endParaRPr lang="it-IT" sz="1200" dirty="0">
                <a:solidFill>
                  <a:srgbClr val="313840"/>
                </a:solidFill>
              </a:endParaRPr>
            </a:p>
          </p:txBody>
        </p:sp>
        <p:grpSp>
          <p:nvGrpSpPr>
            <p:cNvPr id="36" name="Gruppo 35">
              <a:extLst>
                <a:ext uri="{FF2B5EF4-FFF2-40B4-BE49-F238E27FC236}">
                  <a16:creationId xmlns:a16="http://schemas.microsoft.com/office/drawing/2014/main" id="{5B40962C-2E54-4C9F-B5B8-E16DDA3BD256}"/>
                </a:ext>
              </a:extLst>
            </p:cNvPr>
            <p:cNvGrpSpPr/>
            <p:nvPr/>
          </p:nvGrpSpPr>
          <p:grpSpPr>
            <a:xfrm>
              <a:off x="797796" y="1180117"/>
              <a:ext cx="188236" cy="200846"/>
              <a:chOff x="3060700" y="4723156"/>
              <a:chExt cx="1401951" cy="1495873"/>
            </a:xfrm>
          </p:grpSpPr>
          <p:sp>
            <p:nvSpPr>
              <p:cNvPr id="37" name="Elemento grafico 41">
                <a:extLst>
                  <a:ext uri="{FF2B5EF4-FFF2-40B4-BE49-F238E27FC236}">
                    <a16:creationId xmlns:a16="http://schemas.microsoft.com/office/drawing/2014/main" id="{D55AB854-B6B2-456D-B415-7A05C0B5255D}"/>
                  </a:ext>
                </a:extLst>
              </p:cNvPr>
              <p:cNvSpPr/>
              <p:nvPr/>
            </p:nvSpPr>
            <p:spPr>
              <a:xfrm>
                <a:off x="3060700" y="4723156"/>
                <a:ext cx="1401951" cy="1495873"/>
              </a:xfrm>
              <a:custGeom>
                <a:avLst/>
                <a:gdLst>
                  <a:gd name="connsiteX0" fmla="*/ 1389682 w 1401951"/>
                  <a:gd name="connsiteY0" fmla="*/ 330258 h 1495873"/>
                  <a:gd name="connsiteX1" fmla="*/ 710470 w 1401951"/>
                  <a:gd name="connsiteY1" fmla="*/ 2191 h 1495873"/>
                  <a:gd name="connsiteX2" fmla="*/ 691482 w 1401951"/>
                  <a:gd name="connsiteY2" fmla="*/ 2191 h 1495873"/>
                  <a:gd name="connsiteX3" fmla="*/ 12270 w 1401951"/>
                  <a:gd name="connsiteY3" fmla="*/ 330258 h 1495873"/>
                  <a:gd name="connsiteX4" fmla="*/ 0 w 1401951"/>
                  <a:gd name="connsiteY4" fmla="*/ 350123 h 1495873"/>
                  <a:gd name="connsiteX5" fmla="*/ 0 w 1401951"/>
                  <a:gd name="connsiteY5" fmla="*/ 1146188 h 1495873"/>
                  <a:gd name="connsiteX6" fmla="*/ 12270 w 1401951"/>
                  <a:gd name="connsiteY6" fmla="*/ 1166054 h 1495873"/>
                  <a:gd name="connsiteX7" fmla="*/ 691482 w 1401951"/>
                  <a:gd name="connsiteY7" fmla="*/ 1493828 h 1495873"/>
                  <a:gd name="connsiteX8" fmla="*/ 701122 w 1401951"/>
                  <a:gd name="connsiteY8" fmla="*/ 1495873 h 1495873"/>
                  <a:gd name="connsiteX9" fmla="*/ 710762 w 1401951"/>
                  <a:gd name="connsiteY9" fmla="*/ 1493828 h 1495873"/>
                  <a:gd name="connsiteX10" fmla="*/ 1389682 w 1401951"/>
                  <a:gd name="connsiteY10" fmla="*/ 1165762 h 1495873"/>
                  <a:gd name="connsiteX11" fmla="*/ 1401952 w 1401951"/>
                  <a:gd name="connsiteY11" fmla="*/ 1145896 h 1495873"/>
                  <a:gd name="connsiteX12" fmla="*/ 1401952 w 1401951"/>
                  <a:gd name="connsiteY12" fmla="*/ 349831 h 1495873"/>
                  <a:gd name="connsiteX13" fmla="*/ 1389682 w 1401951"/>
                  <a:gd name="connsiteY13" fmla="*/ 330258 h 1495873"/>
                  <a:gd name="connsiteX14" fmla="*/ 701122 w 1401951"/>
                  <a:gd name="connsiteY14" fmla="*/ 46303 h 1495873"/>
                  <a:gd name="connsiteX15" fmla="*/ 1329795 w 1401951"/>
                  <a:gd name="connsiteY15" fmla="*/ 349831 h 1495873"/>
                  <a:gd name="connsiteX16" fmla="*/ 1147503 w 1401951"/>
                  <a:gd name="connsiteY16" fmla="*/ 437763 h 1495873"/>
                  <a:gd name="connsiteX17" fmla="*/ 1143705 w 1401951"/>
                  <a:gd name="connsiteY17" fmla="*/ 435426 h 1495873"/>
                  <a:gd name="connsiteX18" fmla="*/ 519415 w 1401951"/>
                  <a:gd name="connsiteY18" fmla="*/ 134236 h 1495873"/>
                  <a:gd name="connsiteX19" fmla="*/ 701122 w 1401951"/>
                  <a:gd name="connsiteY19" fmla="*/ 46303 h 1495873"/>
                  <a:gd name="connsiteX20" fmla="*/ 469752 w 1401951"/>
                  <a:gd name="connsiteY20" fmla="*/ 158775 h 1495873"/>
                  <a:gd name="connsiteX21" fmla="*/ 1097548 w 1401951"/>
                  <a:gd name="connsiteY21" fmla="*/ 461718 h 1495873"/>
                  <a:gd name="connsiteX22" fmla="*/ 969009 w 1401951"/>
                  <a:gd name="connsiteY22" fmla="*/ 523651 h 1495873"/>
                  <a:gd name="connsiteX23" fmla="*/ 341505 w 1401951"/>
                  <a:gd name="connsiteY23" fmla="*/ 221000 h 1495873"/>
                  <a:gd name="connsiteX24" fmla="*/ 469752 w 1401951"/>
                  <a:gd name="connsiteY24" fmla="*/ 158775 h 1495873"/>
                  <a:gd name="connsiteX25" fmla="*/ 1112447 w 1401951"/>
                  <a:gd name="connsiteY25" fmla="*/ 503493 h 1495873"/>
                  <a:gd name="connsiteX26" fmla="*/ 1112447 w 1401951"/>
                  <a:gd name="connsiteY26" fmla="*/ 732819 h 1495873"/>
                  <a:gd name="connsiteX27" fmla="*/ 992380 w 1401951"/>
                  <a:gd name="connsiteY27" fmla="*/ 790661 h 1495873"/>
                  <a:gd name="connsiteX28" fmla="*/ 992380 w 1401951"/>
                  <a:gd name="connsiteY28" fmla="*/ 561336 h 1495873"/>
                  <a:gd name="connsiteX29" fmla="*/ 1112447 w 1401951"/>
                  <a:gd name="connsiteY29" fmla="*/ 503493 h 1495873"/>
                  <a:gd name="connsiteX30" fmla="*/ 1358132 w 1401951"/>
                  <a:gd name="connsiteY30" fmla="*/ 1132458 h 1495873"/>
                  <a:gd name="connsiteX31" fmla="*/ 722740 w 1401951"/>
                  <a:gd name="connsiteY31" fmla="*/ 1439199 h 1495873"/>
                  <a:gd name="connsiteX32" fmla="*/ 722740 w 1401951"/>
                  <a:gd name="connsiteY32" fmla="*/ 691628 h 1495873"/>
                  <a:gd name="connsiteX33" fmla="*/ 874358 w 1401951"/>
                  <a:gd name="connsiteY33" fmla="*/ 618594 h 1495873"/>
                  <a:gd name="connsiteX34" fmla="*/ 884582 w 1401951"/>
                  <a:gd name="connsiteY34" fmla="*/ 589381 h 1495873"/>
                  <a:gd name="connsiteX35" fmla="*/ 855369 w 1401951"/>
                  <a:gd name="connsiteY35" fmla="*/ 579156 h 1495873"/>
                  <a:gd name="connsiteX36" fmla="*/ 701122 w 1401951"/>
                  <a:gd name="connsiteY36" fmla="*/ 653358 h 1495873"/>
                  <a:gd name="connsiteX37" fmla="*/ 640358 w 1401951"/>
                  <a:gd name="connsiteY37" fmla="*/ 624145 h 1495873"/>
                  <a:gd name="connsiteX38" fmla="*/ 611145 w 1401951"/>
                  <a:gd name="connsiteY38" fmla="*/ 634369 h 1495873"/>
                  <a:gd name="connsiteX39" fmla="*/ 621369 w 1401951"/>
                  <a:gd name="connsiteY39" fmla="*/ 663583 h 1495873"/>
                  <a:gd name="connsiteX40" fmla="*/ 679212 w 1401951"/>
                  <a:gd name="connsiteY40" fmla="*/ 691628 h 1495873"/>
                  <a:gd name="connsiteX41" fmla="*/ 679212 w 1401951"/>
                  <a:gd name="connsiteY41" fmla="*/ 1439199 h 1495873"/>
                  <a:gd name="connsiteX42" fmla="*/ 43820 w 1401951"/>
                  <a:gd name="connsiteY42" fmla="*/ 1132458 h 1495873"/>
                  <a:gd name="connsiteX43" fmla="*/ 43820 w 1401951"/>
                  <a:gd name="connsiteY43" fmla="*/ 384887 h 1495873"/>
                  <a:gd name="connsiteX44" fmla="*/ 527594 w 1401951"/>
                  <a:gd name="connsiteY44" fmla="*/ 618302 h 1495873"/>
                  <a:gd name="connsiteX45" fmla="*/ 537235 w 1401951"/>
                  <a:gd name="connsiteY45" fmla="*/ 620347 h 1495873"/>
                  <a:gd name="connsiteX46" fmla="*/ 557100 w 1401951"/>
                  <a:gd name="connsiteY46" fmla="*/ 608077 h 1495873"/>
                  <a:gd name="connsiteX47" fmla="*/ 546875 w 1401951"/>
                  <a:gd name="connsiteY47" fmla="*/ 578864 h 1495873"/>
                  <a:gd name="connsiteX48" fmla="*/ 72449 w 1401951"/>
                  <a:gd name="connsiteY48" fmla="*/ 349831 h 1495873"/>
                  <a:gd name="connsiteX49" fmla="*/ 290089 w 1401951"/>
                  <a:gd name="connsiteY49" fmla="*/ 244662 h 1495873"/>
                  <a:gd name="connsiteX50" fmla="*/ 948268 w 1401951"/>
                  <a:gd name="connsiteY50" fmla="*/ 562504 h 1495873"/>
                  <a:gd name="connsiteX51" fmla="*/ 948560 w 1401951"/>
                  <a:gd name="connsiteY51" fmla="*/ 562797 h 1495873"/>
                  <a:gd name="connsiteX52" fmla="*/ 948560 w 1401951"/>
                  <a:gd name="connsiteY52" fmla="*/ 825717 h 1495873"/>
                  <a:gd name="connsiteX53" fmla="*/ 958784 w 1401951"/>
                  <a:gd name="connsiteY53" fmla="*/ 844414 h 1495873"/>
                  <a:gd name="connsiteX54" fmla="*/ 970470 w 1401951"/>
                  <a:gd name="connsiteY54" fmla="*/ 847627 h 1495873"/>
                  <a:gd name="connsiteX55" fmla="*/ 980110 w 1401951"/>
                  <a:gd name="connsiteY55" fmla="*/ 845582 h 1495873"/>
                  <a:gd name="connsiteX56" fmla="*/ 1143997 w 1401951"/>
                  <a:gd name="connsiteY56" fmla="*/ 766414 h 1495873"/>
                  <a:gd name="connsiteX57" fmla="*/ 1156267 w 1401951"/>
                  <a:gd name="connsiteY57" fmla="*/ 746549 h 1495873"/>
                  <a:gd name="connsiteX58" fmla="*/ 1156267 w 1401951"/>
                  <a:gd name="connsiteY58" fmla="*/ 482167 h 1495873"/>
                  <a:gd name="connsiteX59" fmla="*/ 1358424 w 1401951"/>
                  <a:gd name="connsiteY59" fmla="*/ 384595 h 1495873"/>
                  <a:gd name="connsiteX60" fmla="*/ 1358132 w 1401951"/>
                  <a:gd name="connsiteY60" fmla="*/ 1132458 h 1495873"/>
                  <a:gd name="connsiteX61" fmla="*/ 1358132 w 1401951"/>
                  <a:gd name="connsiteY61" fmla="*/ 1132458 h 149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01951" h="1495873">
                    <a:moveTo>
                      <a:pt x="1389682" y="330258"/>
                    </a:moveTo>
                    <a:lnTo>
                      <a:pt x="710470" y="2191"/>
                    </a:lnTo>
                    <a:cubicBezTo>
                      <a:pt x="704336" y="-730"/>
                      <a:pt x="697324" y="-730"/>
                      <a:pt x="691482" y="2191"/>
                    </a:cubicBezTo>
                    <a:lnTo>
                      <a:pt x="12270" y="330258"/>
                    </a:lnTo>
                    <a:cubicBezTo>
                      <a:pt x="4674" y="334055"/>
                      <a:pt x="0" y="341651"/>
                      <a:pt x="0" y="350123"/>
                    </a:cubicBezTo>
                    <a:lnTo>
                      <a:pt x="0" y="1146188"/>
                    </a:lnTo>
                    <a:cubicBezTo>
                      <a:pt x="0" y="1154660"/>
                      <a:pt x="4674" y="1162256"/>
                      <a:pt x="12270" y="1166054"/>
                    </a:cubicBezTo>
                    <a:lnTo>
                      <a:pt x="691482" y="1493828"/>
                    </a:lnTo>
                    <a:cubicBezTo>
                      <a:pt x="694403" y="1495289"/>
                      <a:pt x="697616" y="1495873"/>
                      <a:pt x="701122" y="1495873"/>
                    </a:cubicBezTo>
                    <a:cubicBezTo>
                      <a:pt x="704336" y="1495873"/>
                      <a:pt x="707549" y="1495289"/>
                      <a:pt x="710762" y="1493828"/>
                    </a:cubicBezTo>
                    <a:lnTo>
                      <a:pt x="1389682" y="1165762"/>
                    </a:lnTo>
                    <a:cubicBezTo>
                      <a:pt x="1397278" y="1161964"/>
                      <a:pt x="1401952" y="1154368"/>
                      <a:pt x="1401952" y="1145896"/>
                    </a:cubicBezTo>
                    <a:lnTo>
                      <a:pt x="1401952" y="349831"/>
                    </a:lnTo>
                    <a:cubicBezTo>
                      <a:pt x="1401952" y="341359"/>
                      <a:pt x="1397278" y="333763"/>
                      <a:pt x="1389682" y="330258"/>
                    </a:cubicBezTo>
                    <a:close/>
                    <a:moveTo>
                      <a:pt x="701122" y="46303"/>
                    </a:moveTo>
                    <a:lnTo>
                      <a:pt x="1329795" y="349831"/>
                    </a:lnTo>
                    <a:lnTo>
                      <a:pt x="1147503" y="437763"/>
                    </a:lnTo>
                    <a:cubicBezTo>
                      <a:pt x="1146335" y="436887"/>
                      <a:pt x="1145166" y="436010"/>
                      <a:pt x="1143705" y="435426"/>
                    </a:cubicBezTo>
                    <a:lnTo>
                      <a:pt x="519415" y="134236"/>
                    </a:lnTo>
                    <a:lnTo>
                      <a:pt x="701122" y="46303"/>
                    </a:lnTo>
                    <a:close/>
                    <a:moveTo>
                      <a:pt x="469752" y="158775"/>
                    </a:moveTo>
                    <a:lnTo>
                      <a:pt x="1097548" y="461718"/>
                    </a:lnTo>
                    <a:lnTo>
                      <a:pt x="969009" y="523651"/>
                    </a:lnTo>
                    <a:lnTo>
                      <a:pt x="341505" y="221000"/>
                    </a:lnTo>
                    <a:lnTo>
                      <a:pt x="469752" y="158775"/>
                    </a:lnTo>
                    <a:close/>
                    <a:moveTo>
                      <a:pt x="1112447" y="503493"/>
                    </a:moveTo>
                    <a:lnTo>
                      <a:pt x="1112447" y="732819"/>
                    </a:lnTo>
                    <a:lnTo>
                      <a:pt x="992380" y="790661"/>
                    </a:lnTo>
                    <a:lnTo>
                      <a:pt x="992380" y="561336"/>
                    </a:lnTo>
                    <a:lnTo>
                      <a:pt x="1112447" y="503493"/>
                    </a:lnTo>
                    <a:close/>
                    <a:moveTo>
                      <a:pt x="1358132" y="1132458"/>
                    </a:moveTo>
                    <a:lnTo>
                      <a:pt x="722740" y="1439199"/>
                    </a:lnTo>
                    <a:lnTo>
                      <a:pt x="722740" y="691628"/>
                    </a:lnTo>
                    <a:lnTo>
                      <a:pt x="874358" y="618594"/>
                    </a:lnTo>
                    <a:cubicBezTo>
                      <a:pt x="885167" y="613336"/>
                      <a:pt x="889841" y="600190"/>
                      <a:pt x="884582" y="589381"/>
                    </a:cubicBezTo>
                    <a:cubicBezTo>
                      <a:pt x="879324" y="578572"/>
                      <a:pt x="866178" y="573898"/>
                      <a:pt x="855369" y="579156"/>
                    </a:cubicBezTo>
                    <a:lnTo>
                      <a:pt x="701122" y="653358"/>
                    </a:lnTo>
                    <a:lnTo>
                      <a:pt x="640358" y="624145"/>
                    </a:lnTo>
                    <a:cubicBezTo>
                      <a:pt x="629549" y="618886"/>
                      <a:pt x="616403" y="623560"/>
                      <a:pt x="611145" y="634369"/>
                    </a:cubicBezTo>
                    <a:cubicBezTo>
                      <a:pt x="605886" y="645178"/>
                      <a:pt x="610560" y="658324"/>
                      <a:pt x="621369" y="663583"/>
                    </a:cubicBezTo>
                    <a:lnTo>
                      <a:pt x="679212" y="691628"/>
                    </a:lnTo>
                    <a:lnTo>
                      <a:pt x="679212" y="1439199"/>
                    </a:lnTo>
                    <a:lnTo>
                      <a:pt x="43820" y="1132458"/>
                    </a:lnTo>
                    <a:lnTo>
                      <a:pt x="43820" y="384887"/>
                    </a:lnTo>
                    <a:lnTo>
                      <a:pt x="527594" y="618302"/>
                    </a:lnTo>
                    <a:cubicBezTo>
                      <a:pt x="530808" y="619763"/>
                      <a:pt x="534021" y="620347"/>
                      <a:pt x="537235" y="620347"/>
                    </a:cubicBezTo>
                    <a:cubicBezTo>
                      <a:pt x="545415" y="620347"/>
                      <a:pt x="553302" y="615673"/>
                      <a:pt x="557100" y="608077"/>
                    </a:cubicBezTo>
                    <a:cubicBezTo>
                      <a:pt x="562358" y="597268"/>
                      <a:pt x="557684" y="584122"/>
                      <a:pt x="546875" y="578864"/>
                    </a:cubicBezTo>
                    <a:lnTo>
                      <a:pt x="72449" y="349831"/>
                    </a:lnTo>
                    <a:lnTo>
                      <a:pt x="290089" y="244662"/>
                    </a:lnTo>
                    <a:lnTo>
                      <a:pt x="948268" y="562504"/>
                    </a:lnTo>
                    <a:cubicBezTo>
                      <a:pt x="948268" y="562504"/>
                      <a:pt x="948560" y="562797"/>
                      <a:pt x="948560" y="562797"/>
                    </a:cubicBezTo>
                    <a:lnTo>
                      <a:pt x="948560" y="825717"/>
                    </a:lnTo>
                    <a:cubicBezTo>
                      <a:pt x="948560" y="833313"/>
                      <a:pt x="952357" y="840324"/>
                      <a:pt x="958784" y="844414"/>
                    </a:cubicBezTo>
                    <a:cubicBezTo>
                      <a:pt x="962290" y="846751"/>
                      <a:pt x="966380" y="847627"/>
                      <a:pt x="970470" y="847627"/>
                    </a:cubicBezTo>
                    <a:cubicBezTo>
                      <a:pt x="973683" y="847627"/>
                      <a:pt x="976897" y="847043"/>
                      <a:pt x="980110" y="845582"/>
                    </a:cubicBezTo>
                    <a:lnTo>
                      <a:pt x="1143997" y="766414"/>
                    </a:lnTo>
                    <a:cubicBezTo>
                      <a:pt x="1151593" y="762616"/>
                      <a:pt x="1156267" y="755021"/>
                      <a:pt x="1156267" y="746549"/>
                    </a:cubicBezTo>
                    <a:lnTo>
                      <a:pt x="1156267" y="482167"/>
                    </a:lnTo>
                    <a:lnTo>
                      <a:pt x="1358424" y="384595"/>
                    </a:lnTo>
                    <a:lnTo>
                      <a:pt x="1358132" y="1132458"/>
                    </a:lnTo>
                    <a:lnTo>
                      <a:pt x="1358132" y="1132458"/>
                    </a:lnTo>
                    <a:close/>
                  </a:path>
                </a:pathLst>
              </a:custGeom>
              <a:solidFill>
                <a:srgbClr val="313840"/>
              </a:solidFill>
              <a:ln w="2917" cap="flat">
                <a:noFill/>
                <a:prstDash val="solid"/>
                <a:miter/>
              </a:ln>
            </p:spPr>
            <p:txBody>
              <a:bodyPr rtlCol="0" anchor="ctr"/>
              <a:lstStyle/>
              <a:p>
                <a:endParaRPr lang="it-IT"/>
              </a:p>
            </p:txBody>
          </p:sp>
          <p:sp>
            <p:nvSpPr>
              <p:cNvPr id="38" name="Elemento grafico 41">
                <a:extLst>
                  <a:ext uri="{FF2B5EF4-FFF2-40B4-BE49-F238E27FC236}">
                    <a16:creationId xmlns:a16="http://schemas.microsoft.com/office/drawing/2014/main" id="{D55AB854-B6B2-456D-B415-7A05C0B5255D}"/>
                  </a:ext>
                </a:extLst>
              </p:cNvPr>
              <p:cNvSpPr/>
              <p:nvPr/>
            </p:nvSpPr>
            <p:spPr>
              <a:xfrm>
                <a:off x="3154355" y="5720237"/>
                <a:ext cx="143495" cy="91849"/>
              </a:xfrm>
              <a:custGeom>
                <a:avLst/>
                <a:gdLst>
                  <a:gd name="connsiteX0" fmla="*/ 130995 w 143495"/>
                  <a:gd name="connsiteY0" fmla="*/ 50366 h 91849"/>
                  <a:gd name="connsiteX1" fmla="*/ 31378 w 143495"/>
                  <a:gd name="connsiteY1" fmla="*/ 2164 h 91849"/>
                  <a:gd name="connsiteX2" fmla="*/ 2164 w 143495"/>
                  <a:gd name="connsiteY2" fmla="*/ 12389 h 91849"/>
                  <a:gd name="connsiteX3" fmla="*/ 12389 w 143495"/>
                  <a:gd name="connsiteY3" fmla="*/ 41602 h 91849"/>
                  <a:gd name="connsiteX4" fmla="*/ 112007 w 143495"/>
                  <a:gd name="connsiteY4" fmla="*/ 89805 h 91849"/>
                  <a:gd name="connsiteX5" fmla="*/ 121647 w 143495"/>
                  <a:gd name="connsiteY5" fmla="*/ 91850 h 91849"/>
                  <a:gd name="connsiteX6" fmla="*/ 141512 w 143495"/>
                  <a:gd name="connsiteY6" fmla="*/ 79580 h 91849"/>
                  <a:gd name="connsiteX7" fmla="*/ 130995 w 143495"/>
                  <a:gd name="connsiteY7" fmla="*/ 50366 h 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495" h="91849">
                    <a:moveTo>
                      <a:pt x="130995" y="50366"/>
                    </a:moveTo>
                    <a:lnTo>
                      <a:pt x="31378" y="2164"/>
                    </a:lnTo>
                    <a:cubicBezTo>
                      <a:pt x="20569" y="-3094"/>
                      <a:pt x="7423" y="1580"/>
                      <a:pt x="2164" y="12389"/>
                    </a:cubicBezTo>
                    <a:cubicBezTo>
                      <a:pt x="-3094" y="23198"/>
                      <a:pt x="1580" y="36344"/>
                      <a:pt x="12389" y="41602"/>
                    </a:cubicBezTo>
                    <a:lnTo>
                      <a:pt x="112007" y="89805"/>
                    </a:lnTo>
                    <a:cubicBezTo>
                      <a:pt x="115220" y="91265"/>
                      <a:pt x="118434" y="91850"/>
                      <a:pt x="121647" y="91850"/>
                    </a:cubicBezTo>
                    <a:cubicBezTo>
                      <a:pt x="129827" y="91850"/>
                      <a:pt x="137715" y="87175"/>
                      <a:pt x="141512" y="79580"/>
                    </a:cubicBezTo>
                    <a:cubicBezTo>
                      <a:pt x="146479" y="68771"/>
                      <a:pt x="141804" y="55625"/>
                      <a:pt x="130995" y="50366"/>
                    </a:cubicBezTo>
                    <a:close/>
                  </a:path>
                </a:pathLst>
              </a:custGeom>
              <a:solidFill>
                <a:srgbClr val="313840"/>
              </a:solidFill>
              <a:ln w="2917" cap="flat">
                <a:noFill/>
                <a:prstDash val="solid"/>
                <a:miter/>
              </a:ln>
            </p:spPr>
            <p:txBody>
              <a:bodyPr rtlCol="0" anchor="ctr"/>
              <a:lstStyle/>
              <a:p>
                <a:endParaRPr lang="it-IT"/>
              </a:p>
            </p:txBody>
          </p:sp>
          <p:sp>
            <p:nvSpPr>
              <p:cNvPr id="39" name="Elemento grafico 41">
                <a:extLst>
                  <a:ext uri="{FF2B5EF4-FFF2-40B4-BE49-F238E27FC236}">
                    <a16:creationId xmlns:a16="http://schemas.microsoft.com/office/drawing/2014/main" id="{D55AB854-B6B2-456D-B415-7A05C0B5255D}"/>
                  </a:ext>
                </a:extLst>
              </p:cNvPr>
              <p:cNvSpPr/>
              <p:nvPr/>
            </p:nvSpPr>
            <p:spPr>
              <a:xfrm>
                <a:off x="3154355" y="5616237"/>
                <a:ext cx="235225" cy="135961"/>
              </a:xfrm>
              <a:custGeom>
                <a:avLst/>
                <a:gdLst>
                  <a:gd name="connsiteX0" fmla="*/ 222726 w 235225"/>
                  <a:gd name="connsiteY0" fmla="*/ 94479 h 135961"/>
                  <a:gd name="connsiteX1" fmla="*/ 31378 w 235225"/>
                  <a:gd name="connsiteY1" fmla="*/ 2164 h 135961"/>
                  <a:gd name="connsiteX2" fmla="*/ 2164 w 235225"/>
                  <a:gd name="connsiteY2" fmla="*/ 12389 h 135961"/>
                  <a:gd name="connsiteX3" fmla="*/ 12389 w 235225"/>
                  <a:gd name="connsiteY3" fmla="*/ 41602 h 135961"/>
                  <a:gd name="connsiteX4" fmla="*/ 203737 w 235225"/>
                  <a:gd name="connsiteY4" fmla="*/ 133917 h 135961"/>
                  <a:gd name="connsiteX5" fmla="*/ 213377 w 235225"/>
                  <a:gd name="connsiteY5" fmla="*/ 135962 h 135961"/>
                  <a:gd name="connsiteX6" fmla="*/ 233242 w 235225"/>
                  <a:gd name="connsiteY6" fmla="*/ 123692 h 135961"/>
                  <a:gd name="connsiteX7" fmla="*/ 222726 w 235225"/>
                  <a:gd name="connsiteY7" fmla="*/ 94479 h 13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225" h="135961">
                    <a:moveTo>
                      <a:pt x="222726" y="94479"/>
                    </a:moveTo>
                    <a:lnTo>
                      <a:pt x="31378" y="2164"/>
                    </a:lnTo>
                    <a:cubicBezTo>
                      <a:pt x="20569" y="-3094"/>
                      <a:pt x="7423" y="1580"/>
                      <a:pt x="2164" y="12389"/>
                    </a:cubicBezTo>
                    <a:cubicBezTo>
                      <a:pt x="-3094" y="23198"/>
                      <a:pt x="1580" y="36344"/>
                      <a:pt x="12389" y="41602"/>
                    </a:cubicBezTo>
                    <a:lnTo>
                      <a:pt x="203737" y="133917"/>
                    </a:lnTo>
                    <a:cubicBezTo>
                      <a:pt x="206950" y="135377"/>
                      <a:pt x="210164" y="135962"/>
                      <a:pt x="213377" y="135962"/>
                    </a:cubicBezTo>
                    <a:cubicBezTo>
                      <a:pt x="221557" y="135962"/>
                      <a:pt x="229445" y="131288"/>
                      <a:pt x="233242" y="123692"/>
                    </a:cubicBezTo>
                    <a:cubicBezTo>
                      <a:pt x="238209" y="112883"/>
                      <a:pt x="233535" y="99737"/>
                      <a:pt x="222726" y="94479"/>
                    </a:cubicBezTo>
                    <a:close/>
                  </a:path>
                </a:pathLst>
              </a:custGeom>
              <a:solidFill>
                <a:srgbClr val="313840"/>
              </a:solidFill>
              <a:ln w="2917" cap="flat">
                <a:noFill/>
                <a:prstDash val="solid"/>
                <a:miter/>
              </a:ln>
            </p:spPr>
            <p:txBody>
              <a:bodyPr rtlCol="0" anchor="ctr"/>
              <a:lstStyle/>
              <a:p>
                <a:endParaRPr lang="it-IT"/>
              </a:p>
            </p:txBody>
          </p:sp>
        </p:grpSp>
      </p:grpSp>
      <p:pic>
        <p:nvPicPr>
          <p:cNvPr id="33" name="Picture 4">
            <a:extLst>
              <a:ext uri="{FF2B5EF4-FFF2-40B4-BE49-F238E27FC236}">
                <a16:creationId xmlns:a16="http://schemas.microsoft.com/office/drawing/2014/main" id="{4865E429-E10C-4D44-8C18-02165A02AE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1855" y="1998805"/>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a:extLst>
              <a:ext uri="{FF2B5EF4-FFF2-40B4-BE49-F238E27FC236}">
                <a16:creationId xmlns:a16="http://schemas.microsoft.com/office/drawing/2014/main" id="{4865E429-E10C-4D44-8C18-02165A02AE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1855" y="2428417"/>
            <a:ext cx="180000" cy="1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8362484"/>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a:extLst>
              <a:ext uri="{FF2B5EF4-FFF2-40B4-BE49-F238E27FC236}">
                <a16:creationId xmlns:a16="http://schemas.microsoft.com/office/drawing/2014/main" id="{159B03CB-18AE-455A-B1BC-C320C6551076}"/>
              </a:ext>
            </a:extLst>
          </p:cNvPr>
          <p:cNvSpPr>
            <a:spLocks noGrp="1"/>
          </p:cNvSpPr>
          <p:nvPr>
            <p:ph type="title"/>
          </p:nvPr>
        </p:nvSpPr>
        <p:spPr/>
        <p:txBody>
          <a:bodyPr/>
          <a:lstStyle/>
          <a:p>
            <a:r>
              <a:rPr lang="it-IT" dirty="0"/>
              <a:t>Servizi di </a:t>
            </a:r>
            <a:r>
              <a:rPr lang="it-IT" dirty="0" err="1"/>
              <a:t>Contact</a:t>
            </a:r>
            <a:r>
              <a:rPr lang="it-IT" dirty="0"/>
              <a:t> Center in Outsourcing 2 (1/2)</a:t>
            </a:r>
          </a:p>
        </p:txBody>
      </p:sp>
      <p:sp>
        <p:nvSpPr>
          <p:cNvPr id="33" name="CasellaDiTesto 32">
            <a:extLst>
              <a:ext uri="{FF2B5EF4-FFF2-40B4-BE49-F238E27FC236}">
                <a16:creationId xmlns:a16="http://schemas.microsoft.com/office/drawing/2014/main" id="{103FD0AA-7B1F-4A9C-8D6C-327625748FFE}"/>
              </a:ext>
            </a:extLst>
          </p:cNvPr>
          <p:cNvSpPr txBox="1"/>
          <p:nvPr/>
        </p:nvSpPr>
        <p:spPr>
          <a:xfrm>
            <a:off x="348816" y="1476375"/>
            <a:ext cx="6893998" cy="523220"/>
          </a:xfrm>
          <a:prstGeom prst="rect">
            <a:avLst/>
          </a:prstGeom>
          <a:noFill/>
        </p:spPr>
        <p:txBody>
          <a:bodyPr wrap="square">
            <a:spAutoFit/>
          </a:bodyPr>
          <a:lstStyle/>
          <a:p>
            <a:pPr>
              <a:spcAft>
                <a:spcPts val="450"/>
              </a:spcAft>
            </a:pPr>
            <a:r>
              <a:rPr lang="it-IT" sz="1400" dirty="0">
                <a:solidFill>
                  <a:schemeClr val="tx1">
                    <a:lumMod val="75000"/>
                    <a:lumOff val="25000"/>
                  </a:schemeClr>
                </a:solidFill>
              </a:rPr>
              <a:t>L’iniziativa prevede la fornitura del servizio di </a:t>
            </a:r>
            <a:r>
              <a:rPr lang="it-IT" sz="1400" dirty="0" err="1">
                <a:solidFill>
                  <a:schemeClr val="tx1">
                    <a:lumMod val="75000"/>
                    <a:lumOff val="25000"/>
                  </a:schemeClr>
                </a:solidFill>
              </a:rPr>
              <a:t>Contact</a:t>
            </a:r>
            <a:r>
              <a:rPr lang="it-IT" sz="1400" dirty="0">
                <a:solidFill>
                  <a:schemeClr val="tx1">
                    <a:lumMod val="75000"/>
                    <a:lumOff val="25000"/>
                  </a:schemeClr>
                </a:solidFill>
              </a:rPr>
              <a:t> Center erogato in modalità outsourcing</a:t>
            </a:r>
          </a:p>
        </p:txBody>
      </p:sp>
      <p:sp>
        <p:nvSpPr>
          <p:cNvPr id="34" name="CasellaDiTesto 33">
            <a:extLst>
              <a:ext uri="{FF2B5EF4-FFF2-40B4-BE49-F238E27FC236}">
                <a16:creationId xmlns:a16="http://schemas.microsoft.com/office/drawing/2014/main" id="{C4D4D3EF-0523-4BB0-99CF-A4A30DD1128D}"/>
              </a:ext>
            </a:extLst>
          </p:cNvPr>
          <p:cNvSpPr txBox="1"/>
          <p:nvPr/>
        </p:nvSpPr>
        <p:spPr>
          <a:xfrm>
            <a:off x="353543" y="2253123"/>
            <a:ext cx="6889271" cy="2823850"/>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Servizi / Prodotti</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«Servizi operatore»:</a:t>
            </a:r>
          </a:p>
          <a:p>
            <a:pPr marL="712250" lvl="1" indent="-214313">
              <a:spcAft>
                <a:spcPts val="450"/>
              </a:spcAft>
              <a:buFont typeface="Arial" panose="020B0604020202020204" pitchFamily="34" charset="0"/>
              <a:buChar char="•"/>
            </a:pPr>
            <a:r>
              <a:rPr lang="it-IT" sz="1400" dirty="0">
                <a:solidFill>
                  <a:schemeClr val="tx1">
                    <a:lumMod val="75000"/>
                    <a:lumOff val="25000"/>
                  </a:schemeClr>
                </a:solidFill>
              </a:rPr>
              <a:t>Servizio </a:t>
            </a:r>
            <a:r>
              <a:rPr lang="it-IT" sz="1400" dirty="0" err="1">
                <a:solidFill>
                  <a:schemeClr val="tx1">
                    <a:lumMod val="75000"/>
                    <a:lumOff val="25000"/>
                  </a:schemeClr>
                </a:solidFill>
              </a:rPr>
              <a:t>inbound</a:t>
            </a:r>
            <a:endParaRPr lang="it-IT" sz="1400" dirty="0">
              <a:solidFill>
                <a:schemeClr val="tx1">
                  <a:lumMod val="75000"/>
                  <a:lumOff val="25000"/>
                </a:schemeClr>
              </a:solidFill>
            </a:endParaRPr>
          </a:p>
          <a:p>
            <a:pPr marL="712250" lvl="1" indent="-214313">
              <a:spcAft>
                <a:spcPts val="450"/>
              </a:spcAft>
              <a:buFont typeface="Arial" panose="020B0604020202020204" pitchFamily="34" charset="0"/>
              <a:buChar char="•"/>
            </a:pPr>
            <a:r>
              <a:rPr lang="it-IT" sz="1400" dirty="0">
                <a:solidFill>
                  <a:schemeClr val="tx1">
                    <a:lumMod val="75000"/>
                    <a:lumOff val="25000"/>
                  </a:schemeClr>
                </a:solidFill>
              </a:rPr>
              <a:t>Servizio </a:t>
            </a:r>
            <a:r>
              <a:rPr lang="it-IT" sz="1400" dirty="0" err="1">
                <a:solidFill>
                  <a:schemeClr val="tx1">
                    <a:lumMod val="75000"/>
                    <a:lumOff val="25000"/>
                  </a:schemeClr>
                </a:solidFill>
              </a:rPr>
              <a:t>outbound</a:t>
            </a:r>
            <a:endParaRPr lang="it-IT" sz="1400" dirty="0">
              <a:solidFill>
                <a:schemeClr val="tx1">
                  <a:lumMod val="75000"/>
                  <a:lumOff val="25000"/>
                </a:schemeClr>
              </a:solidFill>
            </a:endParaRP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Servizi opzionali a pagamento:</a:t>
            </a:r>
          </a:p>
          <a:p>
            <a:pPr marL="712250" lvl="1" indent="-214313">
              <a:spcAft>
                <a:spcPts val="450"/>
              </a:spcAft>
              <a:buFont typeface="Arial" panose="020B0604020202020204" pitchFamily="34" charset="0"/>
              <a:buChar char="•"/>
            </a:pPr>
            <a:r>
              <a:rPr lang="it-IT" sz="1400" dirty="0">
                <a:solidFill>
                  <a:schemeClr val="tx1">
                    <a:lumMod val="75000"/>
                    <a:lumOff val="25000"/>
                  </a:schemeClr>
                </a:solidFill>
              </a:rPr>
              <a:t>Servizio di telefonia</a:t>
            </a:r>
          </a:p>
          <a:p>
            <a:pPr marL="712250" lvl="1" indent="-214313">
              <a:spcAft>
                <a:spcPts val="450"/>
              </a:spcAft>
              <a:buFont typeface="Arial" panose="020B0604020202020204" pitchFamily="34" charset="0"/>
              <a:buChar char="•"/>
            </a:pPr>
            <a:r>
              <a:rPr lang="it-IT" sz="1400" dirty="0">
                <a:solidFill>
                  <a:schemeClr val="tx1">
                    <a:lumMod val="75000"/>
                    <a:lumOff val="25000"/>
                  </a:schemeClr>
                </a:solidFill>
              </a:rPr>
              <a:t>Servizio di connettività dati</a:t>
            </a:r>
          </a:p>
          <a:p>
            <a:pPr marL="712250" lvl="1" indent="-214313">
              <a:spcAft>
                <a:spcPts val="450"/>
              </a:spcAft>
              <a:buFont typeface="Arial" panose="020B0604020202020204" pitchFamily="34" charset="0"/>
              <a:buChar char="•"/>
            </a:pPr>
            <a:r>
              <a:rPr lang="it-IT" sz="1400" dirty="0">
                <a:solidFill>
                  <a:schemeClr val="tx1">
                    <a:lumMod val="75000"/>
                    <a:lumOff val="25000"/>
                  </a:schemeClr>
                </a:solidFill>
              </a:rPr>
              <a:t>Servizio di integrazione</a:t>
            </a:r>
          </a:p>
          <a:p>
            <a:pPr marL="712250" lvl="1" indent="-214313">
              <a:spcAft>
                <a:spcPts val="450"/>
              </a:spcAft>
              <a:buFont typeface="Arial" panose="020B0604020202020204" pitchFamily="34" charset="0"/>
              <a:buChar char="•"/>
            </a:pPr>
            <a:r>
              <a:rPr lang="it-IT" sz="1400" dirty="0">
                <a:solidFill>
                  <a:schemeClr val="tx1">
                    <a:lumMod val="75000"/>
                    <a:lumOff val="25000"/>
                  </a:schemeClr>
                </a:solidFill>
              </a:rPr>
              <a:t>Servizio di revisione dei processi di gestione dei contatti e delle richieste di servizio</a:t>
            </a:r>
          </a:p>
          <a:p>
            <a:pPr marL="712250" lvl="1" indent="-214313">
              <a:spcAft>
                <a:spcPts val="450"/>
              </a:spcAft>
              <a:buFont typeface="Arial" panose="020B0604020202020204" pitchFamily="34" charset="0"/>
              <a:buChar char="•"/>
            </a:pPr>
            <a:r>
              <a:rPr lang="it-IT" sz="1400" dirty="0">
                <a:solidFill>
                  <a:schemeClr val="tx1">
                    <a:lumMod val="75000"/>
                    <a:lumOff val="25000"/>
                  </a:schemeClr>
                </a:solidFill>
              </a:rPr>
              <a:t>Servizio di formazione per l’utilizzo dei sistemi in modalità ASP</a:t>
            </a:r>
          </a:p>
        </p:txBody>
      </p:sp>
      <p:sp>
        <p:nvSpPr>
          <p:cNvPr id="35" name="CasellaDiTesto 34">
            <a:extLst>
              <a:ext uri="{FF2B5EF4-FFF2-40B4-BE49-F238E27FC236}">
                <a16:creationId xmlns:a16="http://schemas.microsoft.com/office/drawing/2014/main" id="{DED2DF5D-18DB-4CE4-AC07-DB57CE4B69AB}"/>
              </a:ext>
            </a:extLst>
          </p:cNvPr>
          <p:cNvSpPr txBox="1"/>
          <p:nvPr/>
        </p:nvSpPr>
        <p:spPr>
          <a:xfrm>
            <a:off x="348815" y="5401375"/>
            <a:ext cx="6893998" cy="1361911"/>
          </a:xfrm>
          <a:prstGeom prst="rect">
            <a:avLst/>
          </a:prstGeom>
          <a:noFill/>
        </p:spPr>
        <p:txBody>
          <a:bodyPr wrap="square">
            <a:spAutoFit/>
          </a:bodyPr>
          <a:lstStyle/>
          <a:p>
            <a:pPr marL="214313" indent="-214313">
              <a:spcAft>
                <a:spcPts val="450"/>
              </a:spcAft>
              <a:buFont typeface="Arial" panose="020B0604020202020204" pitchFamily="34" charset="0"/>
              <a:buChar char="•"/>
            </a:pPr>
            <a:r>
              <a:rPr lang="it-IT" sz="1400" dirty="0">
                <a:solidFill>
                  <a:schemeClr val="tx1">
                    <a:lumMod val="75000"/>
                    <a:lumOff val="25000"/>
                  </a:schemeClr>
                </a:solidFill>
              </a:rPr>
              <a:t>Ampio set di servizi correlati all’erogazione del servizio tipico di un </a:t>
            </a:r>
            <a:r>
              <a:rPr lang="it-IT" sz="1400" dirty="0" err="1">
                <a:solidFill>
                  <a:schemeClr val="tx1">
                    <a:lumMod val="75000"/>
                    <a:lumOff val="25000"/>
                  </a:schemeClr>
                </a:solidFill>
              </a:rPr>
              <a:t>Contact</a:t>
            </a:r>
            <a:r>
              <a:rPr lang="it-IT" sz="1400" dirty="0">
                <a:solidFill>
                  <a:schemeClr val="tx1">
                    <a:lumMod val="75000"/>
                    <a:lumOff val="25000"/>
                  </a:schemeClr>
                </a:solidFill>
              </a:rPr>
              <a:t> Center</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Notevole offerta di opzioni correlate ai servizi operatore, modulabili in funzione dell’esigenza della singola Amministrazione</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Livelli di servizio differenziabili tra quelli disponibili a scelta dell’Amministrazione</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Sistemi applicativi offerti di vendor leader di mercato.</a:t>
            </a:r>
          </a:p>
        </p:txBody>
      </p:sp>
      <p:sp>
        <p:nvSpPr>
          <p:cNvPr id="37" name="CasellaDiTesto 36">
            <a:extLst>
              <a:ext uri="{FF2B5EF4-FFF2-40B4-BE49-F238E27FC236}">
                <a16:creationId xmlns:a16="http://schemas.microsoft.com/office/drawing/2014/main" id="{5FD5201D-A351-4AAC-B048-D0A88CB1D2BE}"/>
              </a:ext>
            </a:extLst>
          </p:cNvPr>
          <p:cNvSpPr txBox="1"/>
          <p:nvPr/>
        </p:nvSpPr>
        <p:spPr>
          <a:xfrm>
            <a:off x="348815" y="5148783"/>
            <a:ext cx="2940077" cy="307777"/>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Vantaggi</a:t>
            </a:r>
            <a:endParaRPr lang="it-IT" sz="2000" b="1" dirty="0">
              <a:solidFill>
                <a:schemeClr val="tx1">
                  <a:lumMod val="75000"/>
                  <a:lumOff val="25000"/>
                </a:schemeClr>
              </a:solidFill>
            </a:endParaRPr>
          </a:p>
        </p:txBody>
      </p:sp>
      <p:pic>
        <p:nvPicPr>
          <p:cNvPr id="3" name="Segnaposto immagine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a:xfrm>
            <a:off x="7587950" y="1141200"/>
            <a:ext cx="2700000" cy="1800000"/>
          </a:xfrm>
        </p:spPr>
      </p:pic>
      <p:sp>
        <p:nvSpPr>
          <p:cNvPr id="38" name="CasellaDiTesto 37">
            <a:extLst>
              <a:ext uri="{FF2B5EF4-FFF2-40B4-BE49-F238E27FC236}">
                <a16:creationId xmlns:a16="http://schemas.microsoft.com/office/drawing/2014/main" id="{E00B9923-BE16-4B51-ABE4-DC485C2CB932}"/>
              </a:ext>
            </a:extLst>
          </p:cNvPr>
          <p:cNvSpPr txBox="1"/>
          <p:nvPr/>
        </p:nvSpPr>
        <p:spPr>
          <a:xfrm>
            <a:off x="353544" y="944399"/>
            <a:ext cx="6889269" cy="400110"/>
          </a:xfrm>
          <a:prstGeom prst="rect">
            <a:avLst/>
          </a:prstGeom>
          <a:noFill/>
        </p:spPr>
        <p:txBody>
          <a:bodyPr wrap="square">
            <a:spAutoFit/>
          </a:bodyPr>
          <a:lstStyle/>
          <a:p>
            <a:pPr>
              <a:spcAft>
                <a:spcPts val="450"/>
              </a:spcAft>
            </a:pPr>
            <a:r>
              <a:rPr lang="it-IT" b="1" dirty="0">
                <a:solidFill>
                  <a:schemeClr val="tx1">
                    <a:lumMod val="75000"/>
                    <a:lumOff val="25000"/>
                  </a:schemeClr>
                </a:solidFill>
              </a:rPr>
              <a:t>Servizi di </a:t>
            </a:r>
            <a:r>
              <a:rPr lang="it-IT" b="1" dirty="0" err="1">
                <a:solidFill>
                  <a:schemeClr val="tx1">
                    <a:lumMod val="75000"/>
                    <a:lumOff val="25000"/>
                  </a:schemeClr>
                </a:solidFill>
              </a:rPr>
              <a:t>Contact</a:t>
            </a:r>
            <a:r>
              <a:rPr lang="it-IT" b="1" dirty="0">
                <a:solidFill>
                  <a:schemeClr val="tx1">
                    <a:lumMod val="75000"/>
                    <a:lumOff val="25000"/>
                  </a:schemeClr>
                </a:solidFill>
              </a:rPr>
              <a:t> Center in Outsourcing 2</a:t>
            </a:r>
          </a:p>
        </p:txBody>
      </p:sp>
      <p:grpSp>
        <p:nvGrpSpPr>
          <p:cNvPr id="5" name="Gruppo 4">
            <a:extLst>
              <a:ext uri="{FF2B5EF4-FFF2-40B4-BE49-F238E27FC236}">
                <a16:creationId xmlns:a16="http://schemas.microsoft.com/office/drawing/2014/main" id="{DA38122B-72E1-4512-A4B8-60B6424A2FE9}"/>
              </a:ext>
            </a:extLst>
          </p:cNvPr>
          <p:cNvGrpSpPr/>
          <p:nvPr/>
        </p:nvGrpSpPr>
        <p:grpSpPr>
          <a:xfrm>
            <a:off x="10457552" y="0"/>
            <a:ext cx="74693" cy="7567588"/>
            <a:chOff x="10457552" y="0"/>
            <a:chExt cx="74693" cy="7567588"/>
          </a:xfrm>
          <a:solidFill>
            <a:srgbClr val="AAB964"/>
          </a:solidFill>
        </p:grpSpPr>
        <p:sp>
          <p:nvSpPr>
            <p:cNvPr id="4" name="Rettangolo 3">
              <a:extLst>
                <a:ext uri="{FF2B5EF4-FFF2-40B4-BE49-F238E27FC236}">
                  <a16:creationId xmlns:a16="http://schemas.microsoft.com/office/drawing/2014/main" id="{684398B7-5272-4216-B74C-FE0F4C1B0453}"/>
                </a:ext>
              </a:extLst>
            </p:cNvPr>
            <p:cNvSpPr/>
            <p:nvPr/>
          </p:nvSpPr>
          <p:spPr>
            <a:xfrm>
              <a:off x="10457552" y="0"/>
              <a:ext cx="74693" cy="52927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7" name="Rettangolo 46">
              <a:extLst>
                <a:ext uri="{FF2B5EF4-FFF2-40B4-BE49-F238E27FC236}">
                  <a16:creationId xmlns:a16="http://schemas.microsoft.com/office/drawing/2014/main" id="{EECA3354-30A2-4FFA-A863-3A4539086409}"/>
                </a:ext>
              </a:extLst>
            </p:cNvPr>
            <p:cNvSpPr/>
            <p:nvPr/>
          </p:nvSpPr>
          <p:spPr>
            <a:xfrm>
              <a:off x="10457552" y="7296323"/>
              <a:ext cx="74693" cy="27126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sp>
        <p:nvSpPr>
          <p:cNvPr id="46" name="Rettangolo con angoli arrotondati 54">
            <a:extLst>
              <a:ext uri="{FF2B5EF4-FFF2-40B4-BE49-F238E27FC236}">
                <a16:creationId xmlns:a16="http://schemas.microsoft.com/office/drawing/2014/main" id="{E7C5642C-E01A-4FAC-B085-64FD1F4A76E1}"/>
              </a:ext>
            </a:extLst>
          </p:cNvPr>
          <p:cNvSpPr/>
          <p:nvPr/>
        </p:nvSpPr>
        <p:spPr>
          <a:xfrm>
            <a:off x="4163235" y="2704561"/>
            <a:ext cx="2986290" cy="1076070"/>
          </a:xfrm>
          <a:prstGeom prst="roundRect">
            <a:avLst>
              <a:gd name="adj" fmla="val 5018"/>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48" name="CasellaDiTesto 47">
            <a:extLst>
              <a:ext uri="{FF2B5EF4-FFF2-40B4-BE49-F238E27FC236}">
                <a16:creationId xmlns:a16="http://schemas.microsoft.com/office/drawing/2014/main" id="{18973AF4-7712-479D-AE95-9E01D03C666F}"/>
              </a:ext>
            </a:extLst>
          </p:cNvPr>
          <p:cNvSpPr txBox="1"/>
          <p:nvPr/>
        </p:nvSpPr>
        <p:spPr>
          <a:xfrm>
            <a:off x="4586247" y="2760316"/>
            <a:ext cx="2479376" cy="938719"/>
          </a:xfrm>
          <a:prstGeom prst="rect">
            <a:avLst/>
          </a:prstGeom>
          <a:noFill/>
        </p:spPr>
        <p:txBody>
          <a:bodyPr wrap="square">
            <a:spAutoFit/>
          </a:bodyPr>
          <a:lstStyle/>
          <a:p>
            <a:pPr>
              <a:spcAft>
                <a:spcPts val="450"/>
              </a:spcAft>
            </a:pPr>
            <a:r>
              <a:rPr lang="it-IT" sz="1100" i="1" dirty="0">
                <a:solidFill>
                  <a:schemeClr val="tx1">
                    <a:lumMod val="75000"/>
                    <a:lumOff val="25000"/>
                  </a:schemeClr>
                </a:solidFill>
              </a:rPr>
              <a:t>Possono essere inclusi i servizi di infrastruttura, logistica e tecnologica, per l’erogazione dei servizi, sia in modalità outsourcing sia in modalità ASP</a:t>
            </a:r>
          </a:p>
        </p:txBody>
      </p:sp>
      <p:grpSp>
        <p:nvGrpSpPr>
          <p:cNvPr id="49" name="Gruppo 48"/>
          <p:cNvGrpSpPr/>
          <p:nvPr/>
        </p:nvGrpSpPr>
        <p:grpSpPr>
          <a:xfrm>
            <a:off x="4319770" y="2795015"/>
            <a:ext cx="219785" cy="307777"/>
            <a:chOff x="3511483" y="2808671"/>
            <a:chExt cx="219785" cy="307777"/>
          </a:xfrm>
        </p:grpSpPr>
        <p:sp>
          <p:nvSpPr>
            <p:cNvPr id="50" name="Figura a mano libera: forma 58">
              <a:extLst>
                <a:ext uri="{FF2B5EF4-FFF2-40B4-BE49-F238E27FC236}">
                  <a16:creationId xmlns:a16="http://schemas.microsoft.com/office/drawing/2014/main" id="{0126FEF3-3E33-416D-810D-4694AB4C61BD}"/>
                </a:ext>
              </a:extLst>
            </p:cNvPr>
            <p:cNvSpPr/>
            <p:nvPr/>
          </p:nvSpPr>
          <p:spPr>
            <a:xfrm>
              <a:off x="3517238" y="2850782"/>
              <a:ext cx="214030" cy="214030"/>
            </a:xfrm>
            <a:custGeom>
              <a:avLst/>
              <a:gdLst>
                <a:gd name="connsiteX0" fmla="*/ 76200 w 152400"/>
                <a:gd name="connsiteY0" fmla="*/ 14288 h 152400"/>
                <a:gd name="connsiteX1" fmla="*/ 138113 w 152400"/>
                <a:gd name="connsiteY1" fmla="*/ 76200 h 152400"/>
                <a:gd name="connsiteX2" fmla="*/ 76200 w 152400"/>
                <a:gd name="connsiteY2" fmla="*/ 138113 h 152400"/>
                <a:gd name="connsiteX3" fmla="*/ 14288 w 152400"/>
                <a:gd name="connsiteY3" fmla="*/ 76200 h 152400"/>
                <a:gd name="connsiteX4" fmla="*/ 76200 w 152400"/>
                <a:gd name="connsiteY4" fmla="*/ 14288 h 152400"/>
                <a:gd name="connsiteX5" fmla="*/ 76200 w 152400"/>
                <a:gd name="connsiteY5" fmla="*/ 0 h 152400"/>
                <a:gd name="connsiteX6" fmla="*/ 0 w 152400"/>
                <a:gd name="connsiteY6" fmla="*/ 76200 h 152400"/>
                <a:gd name="connsiteX7" fmla="*/ 76200 w 152400"/>
                <a:gd name="connsiteY7" fmla="*/ 152400 h 152400"/>
                <a:gd name="connsiteX8" fmla="*/ 152400 w 152400"/>
                <a:gd name="connsiteY8" fmla="*/ 76200 h 152400"/>
                <a:gd name="connsiteX9" fmla="*/ 76200 w 152400"/>
                <a:gd name="connsiteY9" fmla="*/ 0 h 152400"/>
                <a:gd name="connsiteX10" fmla="*/ 76200 w 152400"/>
                <a:gd name="connsiteY10"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 h="152400">
                  <a:moveTo>
                    <a:pt x="76200" y="14288"/>
                  </a:moveTo>
                  <a:cubicBezTo>
                    <a:pt x="110490" y="14288"/>
                    <a:pt x="138113" y="41910"/>
                    <a:pt x="138113" y="76200"/>
                  </a:cubicBezTo>
                  <a:cubicBezTo>
                    <a:pt x="138113" y="110490"/>
                    <a:pt x="110490" y="138113"/>
                    <a:pt x="76200" y="138113"/>
                  </a:cubicBezTo>
                  <a:cubicBezTo>
                    <a:pt x="41910" y="138113"/>
                    <a:pt x="14288" y="110490"/>
                    <a:pt x="14288" y="76200"/>
                  </a:cubicBezTo>
                  <a:cubicBezTo>
                    <a:pt x="14288" y="41910"/>
                    <a:pt x="41910" y="14288"/>
                    <a:pt x="76200" y="14288"/>
                  </a:cubicBezTo>
                  <a:moveTo>
                    <a:pt x="76200" y="0"/>
                  </a:moveTo>
                  <a:cubicBezTo>
                    <a:pt x="34290" y="0"/>
                    <a:pt x="0" y="34290"/>
                    <a:pt x="0" y="76200"/>
                  </a:cubicBezTo>
                  <a:cubicBezTo>
                    <a:pt x="0" y="118110"/>
                    <a:pt x="34290" y="152400"/>
                    <a:pt x="76200" y="152400"/>
                  </a:cubicBezTo>
                  <a:cubicBezTo>
                    <a:pt x="118110" y="152400"/>
                    <a:pt x="152400" y="118110"/>
                    <a:pt x="152400" y="76200"/>
                  </a:cubicBezTo>
                  <a:cubicBezTo>
                    <a:pt x="152400" y="34290"/>
                    <a:pt x="118110" y="0"/>
                    <a:pt x="76200" y="0"/>
                  </a:cubicBezTo>
                  <a:lnTo>
                    <a:pt x="76200" y="0"/>
                  </a:lnTo>
                  <a:close/>
                </a:path>
              </a:pathLst>
            </a:custGeom>
            <a:solidFill>
              <a:srgbClr val="313840"/>
            </a:solidFill>
            <a:ln w="9525" cap="flat">
              <a:noFill/>
              <a:prstDash val="solid"/>
              <a:miter/>
            </a:ln>
          </p:spPr>
          <p:txBody>
            <a:bodyPr rtlCol="0" anchor="ctr"/>
            <a:lstStyle/>
            <a:p>
              <a:endParaRPr lang="it-IT" dirty="0"/>
            </a:p>
          </p:txBody>
        </p:sp>
        <p:sp>
          <p:nvSpPr>
            <p:cNvPr id="51" name="CasellaDiTesto 50">
              <a:extLst>
                <a:ext uri="{FF2B5EF4-FFF2-40B4-BE49-F238E27FC236}">
                  <a16:creationId xmlns:a16="http://schemas.microsoft.com/office/drawing/2014/main" id="{FEDBB1E2-E8D5-4F94-BB24-7E53D7A156DC}"/>
                </a:ext>
              </a:extLst>
            </p:cNvPr>
            <p:cNvSpPr txBox="1"/>
            <p:nvPr/>
          </p:nvSpPr>
          <p:spPr>
            <a:xfrm>
              <a:off x="3511483" y="2808671"/>
              <a:ext cx="214030" cy="307777"/>
            </a:xfrm>
            <a:prstGeom prst="rect">
              <a:avLst/>
            </a:prstGeom>
            <a:noFill/>
          </p:spPr>
          <p:txBody>
            <a:bodyPr wrap="square" rtlCol="0">
              <a:spAutoFit/>
            </a:bodyPr>
            <a:lstStyle/>
            <a:p>
              <a:pPr algn="r"/>
              <a:r>
                <a:rPr lang="it-IT" sz="1400" b="1" dirty="0">
                  <a:solidFill>
                    <a:srgbClr val="313840"/>
                  </a:solidFill>
                </a:rPr>
                <a:t>i</a:t>
              </a:r>
            </a:p>
          </p:txBody>
        </p:sp>
      </p:grpSp>
      <p:grpSp>
        <p:nvGrpSpPr>
          <p:cNvPr id="2" name="Gruppo 1">
            <a:extLst>
              <a:ext uri="{FF2B5EF4-FFF2-40B4-BE49-F238E27FC236}">
                <a16:creationId xmlns:a16="http://schemas.microsoft.com/office/drawing/2014/main" id="{A7B791D3-ED2F-47F1-9BBE-8C072B2AAAE1}"/>
              </a:ext>
            </a:extLst>
          </p:cNvPr>
          <p:cNvGrpSpPr/>
          <p:nvPr/>
        </p:nvGrpSpPr>
        <p:grpSpPr>
          <a:xfrm>
            <a:off x="7722964" y="3081600"/>
            <a:ext cx="2529216" cy="4358580"/>
            <a:chOff x="7722964" y="2734419"/>
            <a:chExt cx="2529216" cy="4358580"/>
          </a:xfrm>
        </p:grpSpPr>
        <p:sp>
          <p:nvSpPr>
            <p:cNvPr id="31" name="CasellaDiTesto 30">
              <a:extLst>
                <a:ext uri="{FF2B5EF4-FFF2-40B4-BE49-F238E27FC236}">
                  <a16:creationId xmlns:a16="http://schemas.microsoft.com/office/drawing/2014/main" id="{E0BE3770-B40A-415D-AA95-3140F63953F2}"/>
                </a:ext>
              </a:extLst>
            </p:cNvPr>
            <p:cNvSpPr txBox="1"/>
            <p:nvPr/>
          </p:nvSpPr>
          <p:spPr>
            <a:xfrm>
              <a:off x="7722964" y="4788743"/>
              <a:ext cx="2376264" cy="738664"/>
            </a:xfrm>
            <a:prstGeom prst="rect">
              <a:avLst/>
            </a:prstGeom>
            <a:noFill/>
          </p:spPr>
          <p:txBody>
            <a:bodyPr wrap="square">
              <a:spAutoFit/>
            </a:bodyPr>
            <a:lstStyle/>
            <a:p>
              <a:r>
                <a:rPr lang="it-IT" sz="1200" b="1" dirty="0">
                  <a:solidFill>
                    <a:schemeClr val="tx1">
                      <a:lumMod val="75000"/>
                      <a:lumOff val="25000"/>
                    </a:schemeClr>
                  </a:solidFill>
                </a:rPr>
                <a:t>Durata dei contratti</a:t>
              </a:r>
            </a:p>
            <a:p>
              <a:pPr>
                <a:spcAft>
                  <a:spcPts val="450"/>
                </a:spcAft>
              </a:pPr>
              <a:r>
                <a:rPr lang="it-IT" sz="1800" dirty="0">
                  <a:solidFill>
                    <a:schemeClr val="tx1">
                      <a:lumMod val="75000"/>
                      <a:lumOff val="25000"/>
                    </a:schemeClr>
                  </a:solidFill>
                </a:rPr>
                <a:t>da 12 a 48 </a:t>
              </a:r>
              <a:r>
                <a:rPr lang="it-IT" sz="1200" dirty="0">
                  <a:solidFill>
                    <a:schemeClr val="tx1">
                      <a:lumMod val="75000"/>
                      <a:lumOff val="25000"/>
                    </a:schemeClr>
                  </a:solidFill>
                </a:rPr>
                <a:t>in base al periodo di adesione</a:t>
              </a:r>
            </a:p>
          </p:txBody>
        </p:sp>
        <p:sp>
          <p:nvSpPr>
            <p:cNvPr id="18" name="CasellaDiTesto 17">
              <a:extLst>
                <a:ext uri="{FF2B5EF4-FFF2-40B4-BE49-F238E27FC236}">
                  <a16:creationId xmlns:a16="http://schemas.microsoft.com/office/drawing/2014/main" id="{D4BECAC2-0645-40D6-B10C-83E6B4308A7C}"/>
                </a:ext>
              </a:extLst>
            </p:cNvPr>
            <p:cNvSpPr txBox="1"/>
            <p:nvPr/>
          </p:nvSpPr>
          <p:spPr>
            <a:xfrm>
              <a:off x="9291680" y="3492295"/>
              <a:ext cx="502806" cy="584775"/>
            </a:xfrm>
            <a:prstGeom prst="rect">
              <a:avLst/>
            </a:prstGeom>
            <a:noFill/>
          </p:spPr>
          <p:txBody>
            <a:bodyPr wrap="square">
              <a:spAutoFit/>
            </a:bodyPr>
            <a:lstStyle/>
            <a:p>
              <a:r>
                <a:rPr lang="it-IT" sz="1200" b="1" dirty="0">
                  <a:solidFill>
                    <a:srgbClr val="313840"/>
                  </a:solidFill>
                </a:rPr>
                <a:t>Lotti</a:t>
              </a:r>
            </a:p>
            <a:p>
              <a:pPr>
                <a:spcAft>
                  <a:spcPts val="450"/>
                </a:spcAft>
              </a:pPr>
              <a:r>
                <a:rPr lang="it-IT" dirty="0">
                  <a:solidFill>
                    <a:srgbClr val="313840"/>
                  </a:solidFill>
                </a:rPr>
                <a:t>4</a:t>
              </a:r>
              <a:endParaRPr lang="it-IT" sz="1200" dirty="0">
                <a:solidFill>
                  <a:srgbClr val="313840"/>
                </a:solidFill>
              </a:endParaRPr>
            </a:p>
          </p:txBody>
        </p:sp>
        <p:sp>
          <p:nvSpPr>
            <p:cNvPr id="19" name="CasellaDiTesto 18">
              <a:extLst>
                <a:ext uri="{FF2B5EF4-FFF2-40B4-BE49-F238E27FC236}">
                  <a16:creationId xmlns:a16="http://schemas.microsoft.com/office/drawing/2014/main" id="{6CD4AB0F-C69A-47B0-B7B4-A9002D1AC72A}"/>
                </a:ext>
              </a:extLst>
            </p:cNvPr>
            <p:cNvSpPr txBox="1"/>
            <p:nvPr/>
          </p:nvSpPr>
          <p:spPr>
            <a:xfrm>
              <a:off x="7722964" y="3497190"/>
              <a:ext cx="1450282" cy="584775"/>
            </a:xfrm>
            <a:prstGeom prst="rect">
              <a:avLst/>
            </a:prstGeom>
            <a:noFill/>
          </p:spPr>
          <p:txBody>
            <a:bodyPr wrap="square">
              <a:spAutoFit/>
            </a:bodyPr>
            <a:lstStyle/>
            <a:p>
              <a:r>
                <a:rPr lang="it-IT" sz="1200" b="1" dirty="0">
                  <a:solidFill>
                    <a:srgbClr val="404040"/>
                  </a:solidFill>
                </a:rPr>
                <a:t>Attiva dal</a:t>
              </a:r>
            </a:p>
            <a:p>
              <a:pPr>
                <a:spcAft>
                  <a:spcPts val="450"/>
                </a:spcAft>
              </a:pPr>
              <a:r>
                <a:rPr lang="it-IT" dirty="0">
                  <a:solidFill>
                    <a:srgbClr val="404040"/>
                  </a:solidFill>
                </a:rPr>
                <a:t>18/09/2019</a:t>
              </a:r>
              <a:endParaRPr lang="it-IT" sz="1100" dirty="0">
                <a:solidFill>
                  <a:srgbClr val="404040"/>
                </a:solidFill>
              </a:endParaRPr>
            </a:p>
          </p:txBody>
        </p:sp>
        <p:sp>
          <p:nvSpPr>
            <p:cNvPr id="30" name="CasellaDiTesto 29">
              <a:extLst>
                <a:ext uri="{FF2B5EF4-FFF2-40B4-BE49-F238E27FC236}">
                  <a16:creationId xmlns:a16="http://schemas.microsoft.com/office/drawing/2014/main" id="{69CC6538-8930-4B5E-8783-5BED0FFC535D}"/>
                </a:ext>
              </a:extLst>
            </p:cNvPr>
            <p:cNvSpPr txBox="1"/>
            <p:nvPr/>
          </p:nvSpPr>
          <p:spPr>
            <a:xfrm>
              <a:off x="7722964" y="4158355"/>
              <a:ext cx="2376264" cy="553998"/>
            </a:xfrm>
            <a:prstGeom prst="rect">
              <a:avLst/>
            </a:prstGeom>
            <a:noFill/>
          </p:spPr>
          <p:txBody>
            <a:bodyPr wrap="square">
              <a:spAutoFit/>
            </a:bodyPr>
            <a:lstStyle/>
            <a:p>
              <a:r>
                <a:rPr lang="it-IT" sz="1200" b="1" dirty="0">
                  <a:solidFill>
                    <a:schemeClr val="tx1">
                      <a:lumMod val="75000"/>
                      <a:lumOff val="25000"/>
                    </a:schemeClr>
                  </a:solidFill>
                </a:rPr>
                <a:t>Durata della Convenzione</a:t>
              </a:r>
            </a:p>
            <a:p>
              <a:pPr>
                <a:spcAft>
                  <a:spcPts val="450"/>
                </a:spcAft>
              </a:pPr>
              <a:r>
                <a:rPr lang="it-IT" sz="1800" dirty="0">
                  <a:solidFill>
                    <a:schemeClr val="tx1">
                      <a:lumMod val="75000"/>
                      <a:lumOff val="25000"/>
                    </a:schemeClr>
                  </a:solidFill>
                </a:rPr>
                <a:t>24 mesi + 12</a:t>
              </a:r>
              <a:endParaRPr lang="it-IT" sz="1200" dirty="0">
                <a:solidFill>
                  <a:schemeClr val="tx1">
                    <a:lumMod val="75000"/>
                    <a:lumOff val="25000"/>
                  </a:schemeClr>
                </a:solidFill>
              </a:endParaRPr>
            </a:p>
          </p:txBody>
        </p:sp>
        <p:sp>
          <p:nvSpPr>
            <p:cNvPr id="32" name="CasellaDiTesto 31">
              <a:extLst>
                <a:ext uri="{FF2B5EF4-FFF2-40B4-BE49-F238E27FC236}">
                  <a16:creationId xmlns:a16="http://schemas.microsoft.com/office/drawing/2014/main" id="{05C907B6-0390-44C6-A673-C51F523ECAC7}"/>
                </a:ext>
              </a:extLst>
            </p:cNvPr>
            <p:cNvSpPr txBox="1"/>
            <p:nvPr/>
          </p:nvSpPr>
          <p:spPr>
            <a:xfrm>
              <a:off x="7722964" y="6567214"/>
              <a:ext cx="2376264" cy="525785"/>
            </a:xfrm>
            <a:prstGeom prst="rect">
              <a:avLst/>
            </a:prstGeom>
            <a:noFill/>
          </p:spPr>
          <p:txBody>
            <a:bodyPr wrap="square">
              <a:spAutoFit/>
            </a:bodyPr>
            <a:lstStyle/>
            <a:p>
              <a:pPr>
                <a:spcAft>
                  <a:spcPts val="450"/>
                </a:spcAft>
              </a:pPr>
              <a:r>
                <a:rPr lang="it-IT" sz="1200" b="1" dirty="0">
                  <a:solidFill>
                    <a:srgbClr val="404040"/>
                  </a:solidFill>
                  <a:ea typeface="ＭＳ Ｐゴシック"/>
                </a:rPr>
                <a:t>Link utili</a:t>
              </a:r>
            </a:p>
            <a:p>
              <a:pPr marL="171450" indent="-171450">
                <a:spcAft>
                  <a:spcPts val="450"/>
                </a:spcAft>
                <a:buFont typeface="Arial" panose="020B0604020202020204" pitchFamily="34" charset="0"/>
                <a:buChar char="•"/>
              </a:pPr>
              <a:r>
                <a:rPr lang="it-IT" sz="1200" dirty="0">
                  <a:solidFill>
                    <a:srgbClr val="404040"/>
                  </a:solidFill>
                  <a:ea typeface="ＭＳ Ｐゴシック"/>
                  <a:hlinkClick r:id="rId3"/>
                </a:rPr>
                <a:t>Scheda riassuntiva</a:t>
              </a:r>
              <a:endParaRPr lang="it-IT" sz="1200" dirty="0">
                <a:solidFill>
                  <a:srgbClr val="404040"/>
                </a:solidFill>
                <a:ea typeface="ＭＳ Ｐゴシック"/>
              </a:endParaRPr>
            </a:p>
          </p:txBody>
        </p:sp>
        <p:grpSp>
          <p:nvGrpSpPr>
            <p:cNvPr id="27" name="Elemento grafico 24">
              <a:extLst>
                <a:ext uri="{FF2B5EF4-FFF2-40B4-BE49-F238E27FC236}">
                  <a16:creationId xmlns:a16="http://schemas.microsoft.com/office/drawing/2014/main" id="{4693C6C8-539B-4977-A71A-7D4EB651DEE3}"/>
                </a:ext>
              </a:extLst>
            </p:cNvPr>
            <p:cNvGrpSpPr/>
            <p:nvPr/>
          </p:nvGrpSpPr>
          <p:grpSpPr>
            <a:xfrm>
              <a:off x="9766989" y="3759702"/>
              <a:ext cx="188223" cy="199541"/>
              <a:chOff x="9654363" y="2195816"/>
              <a:chExt cx="188223" cy="199541"/>
            </a:xfrm>
            <a:noFill/>
          </p:grpSpPr>
          <p:sp>
            <p:nvSpPr>
              <p:cNvPr id="28" name="Figura a mano libera: forma 20">
                <a:extLst>
                  <a:ext uri="{FF2B5EF4-FFF2-40B4-BE49-F238E27FC236}">
                    <a16:creationId xmlns:a16="http://schemas.microsoft.com/office/drawing/2014/main" id="{6CF9A6BA-119F-4FA7-829E-E0CCAAB5EE93}"/>
                  </a:ext>
                </a:extLst>
              </p:cNvPr>
              <p:cNvSpPr/>
              <p:nvPr/>
            </p:nvSpPr>
            <p:spPr>
              <a:xfrm>
                <a:off x="9715119" y="2269080"/>
                <a:ext cx="5956" cy="122703"/>
              </a:xfrm>
              <a:custGeom>
                <a:avLst/>
                <a:gdLst>
                  <a:gd name="connsiteX0" fmla="*/ 0 w 5956"/>
                  <a:gd name="connsiteY0" fmla="*/ 0 h 122703"/>
                  <a:gd name="connsiteX1" fmla="*/ 0 w 5956"/>
                  <a:gd name="connsiteY1" fmla="*/ 122703 h 122703"/>
                </a:gdLst>
                <a:ahLst/>
                <a:cxnLst>
                  <a:cxn ang="0">
                    <a:pos x="connsiteX0" y="connsiteY0"/>
                  </a:cxn>
                  <a:cxn ang="0">
                    <a:pos x="connsiteX1" y="connsiteY1"/>
                  </a:cxn>
                </a:cxnLst>
                <a:rect l="l" t="t" r="r" b="b"/>
                <a:pathLst>
                  <a:path w="5956" h="122703">
                    <a:moveTo>
                      <a:pt x="0" y="0"/>
                    </a:moveTo>
                    <a:lnTo>
                      <a:pt x="0" y="122703"/>
                    </a:lnTo>
                  </a:path>
                </a:pathLst>
              </a:custGeom>
              <a:ln w="9525" cap="rnd">
                <a:solidFill>
                  <a:srgbClr val="313840"/>
                </a:solidFill>
                <a:prstDash val="solid"/>
                <a:round/>
              </a:ln>
            </p:spPr>
            <p:txBody>
              <a:bodyPr rtlCol="0" anchor="ctr"/>
              <a:lstStyle/>
              <a:p>
                <a:endParaRPr lang="it-IT"/>
              </a:p>
            </p:txBody>
          </p:sp>
          <p:sp>
            <p:nvSpPr>
              <p:cNvPr id="36" name="Figura a mano libera: forma 21">
                <a:extLst>
                  <a:ext uri="{FF2B5EF4-FFF2-40B4-BE49-F238E27FC236}">
                    <a16:creationId xmlns:a16="http://schemas.microsoft.com/office/drawing/2014/main" id="{97E1AB6A-9368-4835-9B9B-F5049C00A261}"/>
                  </a:ext>
                </a:extLst>
              </p:cNvPr>
              <p:cNvSpPr/>
              <p:nvPr/>
            </p:nvSpPr>
            <p:spPr>
              <a:xfrm>
                <a:off x="9778853" y="2290523"/>
                <a:ext cx="5956" cy="47056"/>
              </a:xfrm>
              <a:custGeom>
                <a:avLst/>
                <a:gdLst>
                  <a:gd name="connsiteX0" fmla="*/ 0 w 5956"/>
                  <a:gd name="connsiteY0" fmla="*/ 0 h 47056"/>
                  <a:gd name="connsiteX1" fmla="*/ 0 w 5956"/>
                  <a:gd name="connsiteY1" fmla="*/ 47056 h 47056"/>
                </a:gdLst>
                <a:ahLst/>
                <a:cxnLst>
                  <a:cxn ang="0">
                    <a:pos x="connsiteX0" y="connsiteY0"/>
                  </a:cxn>
                  <a:cxn ang="0">
                    <a:pos x="connsiteX1" y="connsiteY1"/>
                  </a:cxn>
                </a:cxnLst>
                <a:rect l="l" t="t" r="r" b="b"/>
                <a:pathLst>
                  <a:path w="5956" h="47056">
                    <a:moveTo>
                      <a:pt x="0" y="0"/>
                    </a:moveTo>
                    <a:lnTo>
                      <a:pt x="0" y="47056"/>
                    </a:lnTo>
                  </a:path>
                </a:pathLst>
              </a:custGeom>
              <a:ln w="9525" cap="rnd">
                <a:solidFill>
                  <a:srgbClr val="313840"/>
                </a:solidFill>
                <a:prstDash val="solid"/>
                <a:round/>
              </a:ln>
            </p:spPr>
            <p:txBody>
              <a:bodyPr rtlCol="0" anchor="ctr"/>
              <a:lstStyle/>
              <a:p>
                <a:endParaRPr lang="it-IT"/>
              </a:p>
            </p:txBody>
          </p:sp>
          <p:sp>
            <p:nvSpPr>
              <p:cNvPr id="39" name="Figura a mano libera: forma 22">
                <a:extLst>
                  <a:ext uri="{FF2B5EF4-FFF2-40B4-BE49-F238E27FC236}">
                    <a16:creationId xmlns:a16="http://schemas.microsoft.com/office/drawing/2014/main" id="{B72B389F-CC31-4022-9896-EC36D21401B6}"/>
                  </a:ext>
                </a:extLst>
              </p:cNvPr>
              <p:cNvSpPr/>
              <p:nvPr/>
            </p:nvSpPr>
            <p:spPr>
              <a:xfrm>
                <a:off x="9690101" y="2312562"/>
                <a:ext cx="151889" cy="17869"/>
              </a:xfrm>
              <a:custGeom>
                <a:avLst/>
                <a:gdLst>
                  <a:gd name="connsiteX0" fmla="*/ 151890 w 151889"/>
                  <a:gd name="connsiteY0" fmla="*/ 17869 h 17869"/>
                  <a:gd name="connsiteX1" fmla="*/ 88751 w 151889"/>
                  <a:gd name="connsiteY1" fmla="*/ 0 h 17869"/>
                  <a:gd name="connsiteX2" fmla="*/ 25017 w 151889"/>
                  <a:gd name="connsiteY2" fmla="*/ 17869 h 17869"/>
                  <a:gd name="connsiteX3" fmla="*/ 0 w 151889"/>
                  <a:gd name="connsiteY3" fmla="*/ 10126 h 17869"/>
                </a:gdLst>
                <a:ahLst/>
                <a:cxnLst>
                  <a:cxn ang="0">
                    <a:pos x="connsiteX0" y="connsiteY0"/>
                  </a:cxn>
                  <a:cxn ang="0">
                    <a:pos x="connsiteX1" y="connsiteY1"/>
                  </a:cxn>
                  <a:cxn ang="0">
                    <a:pos x="connsiteX2" y="connsiteY2"/>
                  </a:cxn>
                  <a:cxn ang="0">
                    <a:pos x="connsiteX3" y="connsiteY3"/>
                  </a:cxn>
                </a:cxnLst>
                <a:rect l="l" t="t" r="r" b="b"/>
                <a:pathLst>
                  <a:path w="151889" h="17869">
                    <a:moveTo>
                      <a:pt x="151890" y="17869"/>
                    </a:moveTo>
                    <a:lnTo>
                      <a:pt x="88751" y="0"/>
                    </a:lnTo>
                    <a:lnTo>
                      <a:pt x="25017" y="17869"/>
                    </a:lnTo>
                    <a:lnTo>
                      <a:pt x="0" y="10126"/>
                    </a:lnTo>
                  </a:path>
                </a:pathLst>
              </a:custGeom>
              <a:noFill/>
              <a:ln w="9525" cap="rnd">
                <a:solidFill>
                  <a:srgbClr val="313840"/>
                </a:solidFill>
                <a:prstDash val="solid"/>
                <a:round/>
              </a:ln>
            </p:spPr>
            <p:txBody>
              <a:bodyPr rtlCol="0" anchor="ctr"/>
              <a:lstStyle/>
              <a:p>
                <a:endParaRPr lang="it-IT"/>
              </a:p>
            </p:txBody>
          </p:sp>
          <p:sp>
            <p:nvSpPr>
              <p:cNvPr id="40" name="Figura a mano libera: forma 23">
                <a:extLst>
                  <a:ext uri="{FF2B5EF4-FFF2-40B4-BE49-F238E27FC236}">
                    <a16:creationId xmlns:a16="http://schemas.microsoft.com/office/drawing/2014/main" id="{7D2653D9-E26D-48A1-9964-50EB732DB1A9}"/>
                  </a:ext>
                </a:extLst>
              </p:cNvPr>
              <p:cNvSpPr/>
              <p:nvPr/>
            </p:nvSpPr>
            <p:spPr>
              <a:xfrm>
                <a:off x="9778853" y="2350088"/>
                <a:ext cx="5956" cy="22634"/>
              </a:xfrm>
              <a:custGeom>
                <a:avLst/>
                <a:gdLst>
                  <a:gd name="connsiteX0" fmla="*/ 0 w 5956"/>
                  <a:gd name="connsiteY0" fmla="*/ 0 h 22634"/>
                  <a:gd name="connsiteX1" fmla="*/ 0 w 5956"/>
                  <a:gd name="connsiteY1" fmla="*/ 22635 h 22634"/>
                </a:gdLst>
                <a:ahLst/>
                <a:cxnLst>
                  <a:cxn ang="0">
                    <a:pos x="connsiteX0" y="connsiteY0"/>
                  </a:cxn>
                  <a:cxn ang="0">
                    <a:pos x="connsiteX1" y="connsiteY1"/>
                  </a:cxn>
                </a:cxnLst>
                <a:rect l="l" t="t" r="r" b="b"/>
                <a:pathLst>
                  <a:path w="5956" h="22634">
                    <a:moveTo>
                      <a:pt x="0" y="0"/>
                    </a:moveTo>
                    <a:lnTo>
                      <a:pt x="0" y="22635"/>
                    </a:lnTo>
                  </a:path>
                </a:pathLst>
              </a:custGeom>
              <a:ln w="9525" cap="rnd">
                <a:solidFill>
                  <a:srgbClr val="313840"/>
                </a:solidFill>
                <a:prstDash val="solid"/>
                <a:round/>
              </a:ln>
            </p:spPr>
            <p:txBody>
              <a:bodyPr rtlCol="0" anchor="ctr"/>
              <a:lstStyle/>
              <a:p>
                <a:endParaRPr lang="it-IT"/>
              </a:p>
            </p:txBody>
          </p:sp>
          <p:sp>
            <p:nvSpPr>
              <p:cNvPr id="41" name="Figura a mano libera: forma 24">
                <a:extLst>
                  <a:ext uri="{FF2B5EF4-FFF2-40B4-BE49-F238E27FC236}">
                    <a16:creationId xmlns:a16="http://schemas.microsoft.com/office/drawing/2014/main" id="{4ED1732D-940B-4050-98CF-C645C50BFD18}"/>
                  </a:ext>
                </a:extLst>
              </p:cNvPr>
              <p:cNvSpPr/>
              <p:nvPr/>
            </p:nvSpPr>
            <p:spPr>
              <a:xfrm>
                <a:off x="9654363" y="2310775"/>
                <a:ext cx="18465" cy="5956"/>
              </a:xfrm>
              <a:custGeom>
                <a:avLst/>
                <a:gdLst>
                  <a:gd name="connsiteX0" fmla="*/ 18465 w 18465"/>
                  <a:gd name="connsiteY0" fmla="*/ 5956 h 5956"/>
                  <a:gd name="connsiteX1" fmla="*/ 0 w 18465"/>
                  <a:gd name="connsiteY1" fmla="*/ 0 h 5956"/>
                </a:gdLst>
                <a:ahLst/>
                <a:cxnLst>
                  <a:cxn ang="0">
                    <a:pos x="connsiteX0" y="connsiteY0"/>
                  </a:cxn>
                  <a:cxn ang="0">
                    <a:pos x="connsiteX1" y="connsiteY1"/>
                  </a:cxn>
                </a:cxnLst>
                <a:rect l="l" t="t" r="r" b="b"/>
                <a:pathLst>
                  <a:path w="18465" h="5956">
                    <a:moveTo>
                      <a:pt x="18465" y="5956"/>
                    </a:moveTo>
                    <a:lnTo>
                      <a:pt x="0" y="0"/>
                    </a:lnTo>
                  </a:path>
                </a:pathLst>
              </a:custGeom>
              <a:ln w="9525" cap="rnd">
                <a:solidFill>
                  <a:srgbClr val="313840"/>
                </a:solidFill>
                <a:prstDash val="solid"/>
                <a:round/>
              </a:ln>
            </p:spPr>
            <p:txBody>
              <a:bodyPr rtlCol="0" anchor="ctr"/>
              <a:lstStyle/>
              <a:p>
                <a:endParaRPr lang="it-IT"/>
              </a:p>
            </p:txBody>
          </p:sp>
          <p:sp>
            <p:nvSpPr>
              <p:cNvPr id="42" name="Figura a mano libera: forma 25">
                <a:extLst>
                  <a:ext uri="{FF2B5EF4-FFF2-40B4-BE49-F238E27FC236}">
                    <a16:creationId xmlns:a16="http://schemas.microsoft.com/office/drawing/2014/main" id="{8BF15056-24C5-4EA7-BF9D-3D8AB22B635F}"/>
                  </a:ext>
                </a:extLst>
              </p:cNvPr>
              <p:cNvSpPr/>
              <p:nvPr/>
            </p:nvSpPr>
            <p:spPr>
              <a:xfrm>
                <a:off x="9759792" y="2208324"/>
                <a:ext cx="38121" cy="38121"/>
              </a:xfrm>
              <a:custGeom>
                <a:avLst/>
                <a:gdLst>
                  <a:gd name="connsiteX0" fmla="*/ 38121 w 38121"/>
                  <a:gd name="connsiteY0" fmla="*/ 19061 h 38121"/>
                  <a:gd name="connsiteX1" fmla="*/ 19061 w 38121"/>
                  <a:gd name="connsiteY1" fmla="*/ 38121 h 38121"/>
                  <a:gd name="connsiteX2" fmla="*/ 0 w 38121"/>
                  <a:gd name="connsiteY2" fmla="*/ 19061 h 38121"/>
                  <a:gd name="connsiteX3" fmla="*/ 19061 w 38121"/>
                  <a:gd name="connsiteY3" fmla="*/ 0 h 38121"/>
                  <a:gd name="connsiteX4" fmla="*/ 38121 w 38121"/>
                  <a:gd name="connsiteY4" fmla="*/ 19061 h 38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21" h="38121">
                    <a:moveTo>
                      <a:pt x="38121" y="19061"/>
                    </a:moveTo>
                    <a:cubicBezTo>
                      <a:pt x="38121" y="29588"/>
                      <a:pt x="29588" y="38121"/>
                      <a:pt x="19061" y="38121"/>
                    </a:cubicBezTo>
                    <a:cubicBezTo>
                      <a:pt x="8534" y="38121"/>
                      <a:pt x="0" y="29588"/>
                      <a:pt x="0" y="19061"/>
                    </a:cubicBezTo>
                    <a:cubicBezTo>
                      <a:pt x="0" y="8534"/>
                      <a:pt x="8534" y="0"/>
                      <a:pt x="19061" y="0"/>
                    </a:cubicBezTo>
                    <a:cubicBezTo>
                      <a:pt x="29588" y="0"/>
                      <a:pt x="38121" y="8534"/>
                      <a:pt x="38121" y="19061"/>
                    </a:cubicBezTo>
                    <a:close/>
                  </a:path>
                </a:pathLst>
              </a:custGeom>
              <a:noFill/>
              <a:ln w="9525" cap="rnd">
                <a:solidFill>
                  <a:srgbClr val="313840"/>
                </a:solidFill>
                <a:prstDash val="solid"/>
                <a:round/>
              </a:ln>
            </p:spPr>
            <p:txBody>
              <a:bodyPr rtlCol="0" anchor="ctr"/>
              <a:lstStyle/>
              <a:p>
                <a:endParaRPr lang="it-IT"/>
              </a:p>
            </p:txBody>
          </p:sp>
          <p:sp>
            <p:nvSpPr>
              <p:cNvPr id="43" name="Figura a mano libera: forma 26">
                <a:extLst>
                  <a:ext uri="{FF2B5EF4-FFF2-40B4-BE49-F238E27FC236}">
                    <a16:creationId xmlns:a16="http://schemas.microsoft.com/office/drawing/2014/main" id="{66777F75-52BB-4720-9D72-A5AB271430C0}"/>
                  </a:ext>
                </a:extLst>
              </p:cNvPr>
              <p:cNvSpPr/>
              <p:nvPr/>
            </p:nvSpPr>
            <p:spPr>
              <a:xfrm>
                <a:off x="9654363" y="2250615"/>
                <a:ext cx="188223" cy="144741"/>
              </a:xfrm>
              <a:custGeom>
                <a:avLst/>
                <a:gdLst>
                  <a:gd name="connsiteX0" fmla="*/ 144742 w 188223"/>
                  <a:gd name="connsiteY0" fmla="*/ 5956 h 144741"/>
                  <a:gd name="connsiteX1" fmla="*/ 126277 w 188223"/>
                  <a:gd name="connsiteY1" fmla="*/ 38717 h 144741"/>
                  <a:gd name="connsiteX2" fmla="*/ 124490 w 188223"/>
                  <a:gd name="connsiteY2" fmla="*/ 39908 h 144741"/>
                  <a:gd name="connsiteX3" fmla="*/ 122703 w 188223"/>
                  <a:gd name="connsiteY3" fmla="*/ 38717 h 144741"/>
                  <a:gd name="connsiteX4" fmla="*/ 104238 w 188223"/>
                  <a:gd name="connsiteY4" fmla="*/ 5956 h 144741"/>
                  <a:gd name="connsiteX5" fmla="*/ 60756 w 188223"/>
                  <a:gd name="connsiteY5" fmla="*/ 18465 h 144741"/>
                  <a:gd name="connsiteX6" fmla="*/ 0 w 188223"/>
                  <a:gd name="connsiteY6" fmla="*/ 0 h 144741"/>
                  <a:gd name="connsiteX7" fmla="*/ 0 w 188223"/>
                  <a:gd name="connsiteY7" fmla="*/ 122703 h 144741"/>
                  <a:gd name="connsiteX8" fmla="*/ 62543 w 188223"/>
                  <a:gd name="connsiteY8" fmla="*/ 141168 h 144741"/>
                  <a:gd name="connsiteX9" fmla="*/ 123894 w 188223"/>
                  <a:gd name="connsiteY9" fmla="*/ 123894 h 144741"/>
                  <a:gd name="connsiteX10" fmla="*/ 188224 w 188223"/>
                  <a:gd name="connsiteY10" fmla="*/ 144742 h 144741"/>
                  <a:gd name="connsiteX11" fmla="*/ 188224 w 188223"/>
                  <a:gd name="connsiteY11" fmla="*/ 19656 h 144741"/>
                  <a:gd name="connsiteX12" fmla="*/ 144742 w 188223"/>
                  <a:gd name="connsiteY12" fmla="*/ 5956 h 144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223" h="144741">
                    <a:moveTo>
                      <a:pt x="144742" y="5956"/>
                    </a:moveTo>
                    <a:lnTo>
                      <a:pt x="126277" y="38717"/>
                    </a:lnTo>
                    <a:cubicBezTo>
                      <a:pt x="125681" y="39313"/>
                      <a:pt x="125086" y="39908"/>
                      <a:pt x="124490" y="39908"/>
                    </a:cubicBezTo>
                    <a:cubicBezTo>
                      <a:pt x="123894" y="39908"/>
                      <a:pt x="123299" y="39313"/>
                      <a:pt x="122703" y="38717"/>
                    </a:cubicBezTo>
                    <a:lnTo>
                      <a:pt x="104238" y="5956"/>
                    </a:lnTo>
                    <a:lnTo>
                      <a:pt x="60756" y="18465"/>
                    </a:lnTo>
                    <a:lnTo>
                      <a:pt x="0" y="0"/>
                    </a:lnTo>
                    <a:lnTo>
                      <a:pt x="0" y="122703"/>
                    </a:lnTo>
                    <a:lnTo>
                      <a:pt x="62543" y="141168"/>
                    </a:lnTo>
                    <a:lnTo>
                      <a:pt x="123894" y="123894"/>
                    </a:lnTo>
                    <a:lnTo>
                      <a:pt x="188224" y="144742"/>
                    </a:lnTo>
                    <a:lnTo>
                      <a:pt x="188224" y="19656"/>
                    </a:lnTo>
                    <a:lnTo>
                      <a:pt x="144742" y="5956"/>
                    </a:lnTo>
                    <a:close/>
                  </a:path>
                </a:pathLst>
              </a:custGeom>
              <a:noFill/>
              <a:ln w="9525" cap="rnd">
                <a:solidFill>
                  <a:srgbClr val="313840"/>
                </a:solidFill>
                <a:prstDash val="solid"/>
                <a:round/>
              </a:ln>
            </p:spPr>
            <p:txBody>
              <a:bodyPr rtlCol="0" anchor="ctr"/>
              <a:lstStyle/>
              <a:p>
                <a:endParaRPr lang="it-IT"/>
              </a:p>
            </p:txBody>
          </p:sp>
          <p:sp>
            <p:nvSpPr>
              <p:cNvPr id="44" name="Figura a mano libera: forma 27">
                <a:extLst>
                  <a:ext uri="{FF2B5EF4-FFF2-40B4-BE49-F238E27FC236}">
                    <a16:creationId xmlns:a16="http://schemas.microsoft.com/office/drawing/2014/main" id="{BAF81C4D-542B-488C-9059-E0FE030360FB}"/>
                  </a:ext>
                </a:extLst>
              </p:cNvPr>
              <p:cNvSpPr/>
              <p:nvPr/>
            </p:nvSpPr>
            <p:spPr>
              <a:xfrm>
                <a:off x="9746688" y="2195816"/>
                <a:ext cx="65520" cy="94707"/>
              </a:xfrm>
              <a:custGeom>
                <a:avLst/>
                <a:gdLst>
                  <a:gd name="connsiteX0" fmla="*/ 32165 w 65520"/>
                  <a:gd name="connsiteY0" fmla="*/ 0 h 94707"/>
                  <a:gd name="connsiteX1" fmla="*/ 0 w 65520"/>
                  <a:gd name="connsiteY1" fmla="*/ 31569 h 94707"/>
                  <a:gd name="connsiteX2" fmla="*/ 4170 w 65520"/>
                  <a:gd name="connsiteY2" fmla="*/ 46460 h 94707"/>
                  <a:gd name="connsiteX3" fmla="*/ 30974 w 65520"/>
                  <a:gd name="connsiteY3" fmla="*/ 93516 h 94707"/>
                  <a:gd name="connsiteX4" fmla="*/ 32761 w 65520"/>
                  <a:gd name="connsiteY4" fmla="*/ 94708 h 94707"/>
                  <a:gd name="connsiteX5" fmla="*/ 34547 w 65520"/>
                  <a:gd name="connsiteY5" fmla="*/ 93516 h 94707"/>
                  <a:gd name="connsiteX6" fmla="*/ 61351 w 65520"/>
                  <a:gd name="connsiteY6" fmla="*/ 46460 h 94707"/>
                  <a:gd name="connsiteX7" fmla="*/ 65521 w 65520"/>
                  <a:gd name="connsiteY7" fmla="*/ 31569 h 94707"/>
                  <a:gd name="connsiteX8" fmla="*/ 32165 w 65520"/>
                  <a:gd name="connsiteY8" fmla="*/ 0 h 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20" h="94707">
                    <a:moveTo>
                      <a:pt x="32165" y="0"/>
                    </a:moveTo>
                    <a:cubicBezTo>
                      <a:pt x="14296" y="0"/>
                      <a:pt x="0" y="14295"/>
                      <a:pt x="0" y="31569"/>
                    </a:cubicBezTo>
                    <a:cubicBezTo>
                      <a:pt x="0" y="36930"/>
                      <a:pt x="1191" y="41695"/>
                      <a:pt x="4170" y="46460"/>
                    </a:cubicBezTo>
                    <a:lnTo>
                      <a:pt x="30974" y="93516"/>
                    </a:lnTo>
                    <a:cubicBezTo>
                      <a:pt x="31569" y="94112"/>
                      <a:pt x="32165" y="94708"/>
                      <a:pt x="32761" y="94708"/>
                    </a:cubicBezTo>
                    <a:cubicBezTo>
                      <a:pt x="33356" y="94708"/>
                      <a:pt x="33952" y="94112"/>
                      <a:pt x="34547" y="93516"/>
                    </a:cubicBezTo>
                    <a:lnTo>
                      <a:pt x="61351" y="46460"/>
                    </a:lnTo>
                    <a:cubicBezTo>
                      <a:pt x="63734" y="41695"/>
                      <a:pt x="65521" y="36930"/>
                      <a:pt x="65521" y="31569"/>
                    </a:cubicBezTo>
                    <a:cubicBezTo>
                      <a:pt x="64330" y="13700"/>
                      <a:pt x="50034" y="0"/>
                      <a:pt x="32165" y="0"/>
                    </a:cubicBezTo>
                    <a:close/>
                  </a:path>
                </a:pathLst>
              </a:custGeom>
              <a:noFill/>
              <a:ln w="9525" cap="flat">
                <a:solidFill>
                  <a:srgbClr val="313840"/>
                </a:solidFill>
                <a:prstDash val="solid"/>
                <a:miter/>
              </a:ln>
            </p:spPr>
            <p:txBody>
              <a:bodyPr rtlCol="0" anchor="ctr"/>
              <a:lstStyle/>
              <a:p>
                <a:endParaRPr lang="it-IT"/>
              </a:p>
            </p:txBody>
          </p:sp>
        </p:grpSp>
        <p:sp>
          <p:nvSpPr>
            <p:cNvPr id="45" name="CasellaDiTesto 44">
              <a:extLst>
                <a:ext uri="{FF2B5EF4-FFF2-40B4-BE49-F238E27FC236}">
                  <a16:creationId xmlns:a16="http://schemas.microsoft.com/office/drawing/2014/main" id="{0B7D4BB7-6FBE-480D-ABCA-1CE996D71DDC}"/>
                </a:ext>
              </a:extLst>
            </p:cNvPr>
            <p:cNvSpPr txBox="1"/>
            <p:nvPr/>
          </p:nvSpPr>
          <p:spPr>
            <a:xfrm>
              <a:off x="8266949" y="2734419"/>
              <a:ext cx="1985231" cy="600164"/>
            </a:xfrm>
            <a:prstGeom prst="rect">
              <a:avLst/>
            </a:prstGeom>
            <a:noFill/>
          </p:spPr>
          <p:txBody>
            <a:bodyPr wrap="square">
              <a:spAutoFit/>
            </a:bodyPr>
            <a:lstStyle/>
            <a:p>
              <a:pPr algn="l"/>
              <a:r>
                <a:rPr lang="it-IT" sz="1100" dirty="0">
                  <a:solidFill>
                    <a:srgbClr val="313840"/>
                  </a:solidFill>
                  <a:latin typeface="+mj-lt"/>
                </a:rPr>
                <a:t>Informatica, Elettronica, Telecomunicazioni e macchine per l'ufficio</a:t>
              </a:r>
            </a:p>
          </p:txBody>
        </p:sp>
        <p:pic>
          <p:nvPicPr>
            <p:cNvPr id="56" name="Elemento grafico 5">
              <a:extLst>
                <a:ext uri="{FF2B5EF4-FFF2-40B4-BE49-F238E27FC236}">
                  <a16:creationId xmlns:a16="http://schemas.microsoft.com/office/drawing/2014/main" id="{53C85FCD-E78C-4EE6-A9BA-69E69F949F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04779" y="2816067"/>
              <a:ext cx="462170" cy="462170"/>
            </a:xfrm>
            <a:prstGeom prst="rect">
              <a:avLst/>
            </a:prstGeom>
          </p:spPr>
        </p:pic>
        <p:sp>
          <p:nvSpPr>
            <p:cNvPr id="57" name="CasellaDiTesto 56">
              <a:extLst>
                <a:ext uri="{FF2B5EF4-FFF2-40B4-BE49-F238E27FC236}">
                  <a16:creationId xmlns:a16="http://schemas.microsoft.com/office/drawing/2014/main" id="{C6BF1491-F2C2-4EA8-9818-DBEA7D41BD8D}"/>
                </a:ext>
              </a:extLst>
            </p:cNvPr>
            <p:cNvSpPr txBox="1"/>
            <p:nvPr/>
          </p:nvSpPr>
          <p:spPr>
            <a:xfrm>
              <a:off x="7722964" y="5991150"/>
              <a:ext cx="2376264" cy="525785"/>
            </a:xfrm>
            <a:prstGeom prst="rect">
              <a:avLst/>
            </a:prstGeom>
            <a:noFill/>
          </p:spPr>
          <p:txBody>
            <a:bodyPr wrap="square">
              <a:spAutoFit/>
            </a:bodyPr>
            <a:lstStyle/>
            <a:p>
              <a:pPr>
                <a:spcAft>
                  <a:spcPts val="450"/>
                </a:spcAft>
              </a:pPr>
              <a:r>
                <a:rPr lang="it-IT" sz="1200" b="1" dirty="0">
                  <a:solidFill>
                    <a:schemeClr val="tx1">
                      <a:lumMod val="75000"/>
                      <a:lumOff val="25000"/>
                    </a:schemeClr>
                  </a:solidFill>
                </a:rPr>
                <a:t>Modalità di acquisto</a:t>
              </a:r>
            </a:p>
            <a:p>
              <a:pPr>
                <a:spcAft>
                  <a:spcPts val="450"/>
                </a:spcAft>
              </a:pPr>
              <a:r>
                <a:rPr lang="it-IT" sz="1200" dirty="0">
                  <a:solidFill>
                    <a:schemeClr val="tx1">
                      <a:lumMod val="75000"/>
                      <a:lumOff val="25000"/>
                    </a:schemeClr>
                  </a:solidFill>
                </a:rPr>
                <a:t>Ordine diretto</a:t>
              </a:r>
            </a:p>
          </p:txBody>
        </p:sp>
      </p:grpSp>
      <p:grpSp>
        <p:nvGrpSpPr>
          <p:cNvPr id="68" name="Gruppo 67">
            <a:extLst>
              <a:ext uri="{FF2B5EF4-FFF2-40B4-BE49-F238E27FC236}">
                <a16:creationId xmlns:a16="http://schemas.microsoft.com/office/drawing/2014/main" id="{73964700-9F88-482D-A4AE-51CC944E6E6C}"/>
              </a:ext>
            </a:extLst>
          </p:cNvPr>
          <p:cNvGrpSpPr/>
          <p:nvPr/>
        </p:nvGrpSpPr>
        <p:grpSpPr>
          <a:xfrm>
            <a:off x="9185145" y="819399"/>
            <a:ext cx="1187164" cy="246221"/>
            <a:chOff x="8963365" y="939299"/>
            <a:chExt cx="1187164" cy="246221"/>
          </a:xfrm>
        </p:grpSpPr>
        <p:sp>
          <p:nvSpPr>
            <p:cNvPr id="69" name="Rettangolo con angoli arrotondati 40">
              <a:extLst>
                <a:ext uri="{FF2B5EF4-FFF2-40B4-BE49-F238E27FC236}">
                  <a16:creationId xmlns:a16="http://schemas.microsoft.com/office/drawing/2014/main" id="{1C3925CF-C32A-410C-AE34-E707EA1CC2F6}"/>
                </a:ext>
              </a:extLst>
            </p:cNvPr>
            <p:cNvSpPr/>
            <p:nvPr/>
          </p:nvSpPr>
          <p:spPr>
            <a:xfrm>
              <a:off x="8964803" y="956523"/>
              <a:ext cx="1185726" cy="223917"/>
            </a:xfrm>
            <a:prstGeom prst="roundRect">
              <a:avLst>
                <a:gd name="adj" fmla="val 27051"/>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000" b="1" dirty="0">
                <a:highlight>
                  <a:srgbClr val="956B9C"/>
                </a:highlight>
              </a:endParaRPr>
            </a:p>
          </p:txBody>
        </p:sp>
        <p:grpSp>
          <p:nvGrpSpPr>
            <p:cNvPr id="70" name="Gruppo 69">
              <a:extLst>
                <a:ext uri="{FF2B5EF4-FFF2-40B4-BE49-F238E27FC236}">
                  <a16:creationId xmlns:a16="http://schemas.microsoft.com/office/drawing/2014/main" id="{DA4E8C4D-EF23-40F4-917E-6F1D35875A84}"/>
                </a:ext>
              </a:extLst>
            </p:cNvPr>
            <p:cNvGrpSpPr/>
            <p:nvPr/>
          </p:nvGrpSpPr>
          <p:grpSpPr>
            <a:xfrm>
              <a:off x="8963365" y="939299"/>
              <a:ext cx="1147699" cy="246221"/>
              <a:chOff x="9019760" y="985639"/>
              <a:chExt cx="1147699" cy="246221"/>
            </a:xfrm>
          </p:grpSpPr>
          <p:sp>
            <p:nvSpPr>
              <p:cNvPr id="71" name="CasellaDiTesto 70">
                <a:hlinkClick r:id="rId6"/>
                <a:extLst>
                  <a:ext uri="{FF2B5EF4-FFF2-40B4-BE49-F238E27FC236}">
                    <a16:creationId xmlns:a16="http://schemas.microsoft.com/office/drawing/2014/main" id="{70B2F70E-5F50-4EF8-BD6B-F2D574F5BF93}"/>
                  </a:ext>
                </a:extLst>
              </p:cNvPr>
              <p:cNvSpPr txBox="1"/>
              <p:nvPr/>
            </p:nvSpPr>
            <p:spPr>
              <a:xfrm>
                <a:off x="9019760" y="985639"/>
                <a:ext cx="1147699" cy="246221"/>
              </a:xfrm>
              <a:prstGeom prst="rect">
                <a:avLst/>
              </a:prstGeom>
              <a:noFill/>
            </p:spPr>
            <p:txBody>
              <a:bodyPr wrap="square">
                <a:spAutoFit/>
              </a:bodyPr>
              <a:lstStyle/>
              <a:p>
                <a:pPr>
                  <a:spcAft>
                    <a:spcPts val="450"/>
                  </a:spcAft>
                </a:pPr>
                <a:r>
                  <a:rPr lang="it-IT" sz="1000" b="1" dirty="0">
                    <a:solidFill>
                      <a:srgbClr val="8ADB53"/>
                    </a:solidFill>
                  </a:rPr>
                  <a:t>ACQUISTI VERDI</a:t>
                </a:r>
              </a:p>
            </p:txBody>
          </p:sp>
          <p:grpSp>
            <p:nvGrpSpPr>
              <p:cNvPr id="72" name="Elemento grafico 54">
                <a:extLst>
                  <a:ext uri="{FF2B5EF4-FFF2-40B4-BE49-F238E27FC236}">
                    <a16:creationId xmlns:a16="http://schemas.microsoft.com/office/drawing/2014/main" id="{E0873746-DABE-47E6-A1A6-61A6325544CD}"/>
                  </a:ext>
                </a:extLst>
              </p:cNvPr>
              <p:cNvGrpSpPr/>
              <p:nvPr/>
            </p:nvGrpSpPr>
            <p:grpSpPr>
              <a:xfrm>
                <a:off x="10012935" y="1061795"/>
                <a:ext cx="107228" cy="107228"/>
                <a:chOff x="5020713" y="3716970"/>
                <a:chExt cx="293923" cy="293923"/>
              </a:xfrm>
            </p:grpSpPr>
            <p:sp>
              <p:nvSpPr>
                <p:cNvPr id="73" name="Figura a mano libera: forma 44">
                  <a:extLst>
                    <a:ext uri="{FF2B5EF4-FFF2-40B4-BE49-F238E27FC236}">
                      <a16:creationId xmlns:a16="http://schemas.microsoft.com/office/drawing/2014/main" id="{9FDDFF92-6152-4DF3-ABB0-93BEC4EC5461}"/>
                    </a:ext>
                  </a:extLst>
                </p:cNvPr>
                <p:cNvSpPr/>
                <p:nvPr/>
              </p:nvSpPr>
              <p:spPr>
                <a:xfrm>
                  <a:off x="5020713" y="3716970"/>
                  <a:ext cx="293923" cy="293923"/>
                </a:xfrm>
                <a:custGeom>
                  <a:avLst/>
                  <a:gdLst>
                    <a:gd name="connsiteX0" fmla="*/ 3969 w 293923"/>
                    <a:gd name="connsiteY0" fmla="*/ 289955 h 293923"/>
                    <a:gd name="connsiteX1" fmla="*/ 229480 w 293923"/>
                    <a:gd name="connsiteY1" fmla="*/ 229480 h 293923"/>
                    <a:gd name="connsiteX2" fmla="*/ 289955 w 293923"/>
                    <a:gd name="connsiteY2" fmla="*/ 3969 h 293923"/>
                    <a:gd name="connsiteX3" fmla="*/ 64444 w 293923"/>
                    <a:gd name="connsiteY3" fmla="*/ 64444 h 293923"/>
                    <a:gd name="connsiteX4" fmla="*/ 3969 w 293923"/>
                    <a:gd name="connsiteY4" fmla="*/ 289955 h 293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923" h="293923">
                      <a:moveTo>
                        <a:pt x="3969" y="289955"/>
                      </a:moveTo>
                      <a:cubicBezTo>
                        <a:pt x="3969" y="289955"/>
                        <a:pt x="141875" y="317084"/>
                        <a:pt x="229480" y="229480"/>
                      </a:cubicBezTo>
                      <a:cubicBezTo>
                        <a:pt x="317084" y="141875"/>
                        <a:pt x="289955" y="3969"/>
                        <a:pt x="289955" y="3969"/>
                      </a:cubicBezTo>
                      <a:cubicBezTo>
                        <a:pt x="289955" y="3969"/>
                        <a:pt x="152048" y="-23161"/>
                        <a:pt x="64444" y="64444"/>
                      </a:cubicBezTo>
                      <a:cubicBezTo>
                        <a:pt x="-23161" y="152048"/>
                        <a:pt x="3969" y="289955"/>
                        <a:pt x="3969" y="289955"/>
                      </a:cubicBezTo>
                      <a:close/>
                    </a:path>
                  </a:pathLst>
                </a:custGeom>
                <a:solidFill>
                  <a:srgbClr val="C3EA21"/>
                </a:solidFill>
                <a:ln w="5495" cap="flat">
                  <a:noFill/>
                  <a:prstDash val="solid"/>
                  <a:miter/>
                </a:ln>
              </p:spPr>
              <p:txBody>
                <a:bodyPr rtlCol="0" anchor="ctr"/>
                <a:lstStyle/>
                <a:p>
                  <a:endParaRPr lang="it-IT" b="1"/>
                </a:p>
              </p:txBody>
            </p:sp>
            <p:sp>
              <p:nvSpPr>
                <p:cNvPr id="74" name="Figura a mano libera: forma 45">
                  <a:extLst>
                    <a:ext uri="{FF2B5EF4-FFF2-40B4-BE49-F238E27FC236}">
                      <a16:creationId xmlns:a16="http://schemas.microsoft.com/office/drawing/2014/main" id="{A7915D94-CC43-49ED-B70F-6C16ED26CC4B}"/>
                    </a:ext>
                  </a:extLst>
                </p:cNvPr>
                <p:cNvSpPr/>
                <p:nvPr/>
              </p:nvSpPr>
              <p:spPr>
                <a:xfrm>
                  <a:off x="5024679" y="3720931"/>
                  <a:ext cx="289954" cy="289954"/>
                </a:xfrm>
                <a:custGeom>
                  <a:avLst/>
                  <a:gdLst>
                    <a:gd name="connsiteX0" fmla="*/ 0 w 289954"/>
                    <a:gd name="connsiteY0" fmla="*/ 285986 h 289954"/>
                    <a:gd name="connsiteX1" fmla="*/ 225511 w 289954"/>
                    <a:gd name="connsiteY1" fmla="*/ 225511 h 289954"/>
                    <a:gd name="connsiteX2" fmla="*/ 285986 w 289954"/>
                    <a:gd name="connsiteY2" fmla="*/ 0 h 289954"/>
                    <a:gd name="connsiteX3" fmla="*/ 0 w 289954"/>
                    <a:gd name="connsiteY3" fmla="*/ 285986 h 289954"/>
                  </a:gdLst>
                  <a:ahLst/>
                  <a:cxnLst>
                    <a:cxn ang="0">
                      <a:pos x="connsiteX0" y="connsiteY0"/>
                    </a:cxn>
                    <a:cxn ang="0">
                      <a:pos x="connsiteX1" y="connsiteY1"/>
                    </a:cxn>
                    <a:cxn ang="0">
                      <a:pos x="connsiteX2" y="connsiteY2"/>
                    </a:cxn>
                    <a:cxn ang="0">
                      <a:pos x="connsiteX3" y="connsiteY3"/>
                    </a:cxn>
                  </a:cxnLst>
                  <a:rect l="l" t="t" r="r" b="b"/>
                  <a:pathLst>
                    <a:path w="289954" h="289954">
                      <a:moveTo>
                        <a:pt x="0" y="285986"/>
                      </a:moveTo>
                      <a:cubicBezTo>
                        <a:pt x="0" y="285986"/>
                        <a:pt x="137906" y="313115"/>
                        <a:pt x="225511" y="225511"/>
                      </a:cubicBezTo>
                      <a:cubicBezTo>
                        <a:pt x="313115" y="137906"/>
                        <a:pt x="285986" y="0"/>
                        <a:pt x="285986" y="0"/>
                      </a:cubicBezTo>
                      <a:lnTo>
                        <a:pt x="0" y="285986"/>
                      </a:lnTo>
                      <a:close/>
                    </a:path>
                  </a:pathLst>
                </a:custGeom>
                <a:solidFill>
                  <a:srgbClr val="8ADB53"/>
                </a:solidFill>
                <a:ln w="5495" cap="flat">
                  <a:noFill/>
                  <a:prstDash val="solid"/>
                  <a:miter/>
                </a:ln>
              </p:spPr>
              <p:txBody>
                <a:bodyPr rtlCol="0" anchor="ctr"/>
                <a:lstStyle/>
                <a:p>
                  <a:endParaRPr lang="it-IT" b="1"/>
                </a:p>
              </p:txBody>
            </p:sp>
          </p:grpSp>
        </p:grpSp>
      </p:grpSp>
      <p:sp>
        <p:nvSpPr>
          <p:cNvPr id="75" name="Rettangolo con angoli arrotondati 2">
            <a:hlinkClick r:id="rId7"/>
            <a:extLst>
              <a:ext uri="{FF2B5EF4-FFF2-40B4-BE49-F238E27FC236}">
                <a16:creationId xmlns:a16="http://schemas.microsoft.com/office/drawing/2014/main" id="{67D6F009-A30B-4490-8E27-34E16C49422B}"/>
              </a:ext>
            </a:extLst>
          </p:cNvPr>
          <p:cNvSpPr/>
          <p:nvPr/>
        </p:nvSpPr>
        <p:spPr>
          <a:xfrm>
            <a:off x="7596000" y="828000"/>
            <a:ext cx="1570648" cy="223917"/>
          </a:xfrm>
          <a:prstGeom prst="roundRect">
            <a:avLst>
              <a:gd name="adj" fmla="val 27051"/>
            </a:avLst>
          </a:prstGeom>
          <a:solidFill>
            <a:srgbClr val="AAB9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000" b="1" dirty="0">
                <a:solidFill>
                  <a:schemeClr val="bg1"/>
                </a:solidFill>
              </a:rPr>
              <a:t>CONVENZIONI</a:t>
            </a:r>
            <a:endParaRPr lang="it-IT" sz="1000" b="1" dirty="0">
              <a:highlight>
                <a:srgbClr val="956B9C"/>
              </a:highlight>
            </a:endParaRPr>
          </a:p>
        </p:txBody>
      </p:sp>
    </p:spTree>
    <p:extLst>
      <p:ext uri="{BB962C8B-B14F-4D97-AF65-F5344CB8AC3E}">
        <p14:creationId xmlns:p14="http://schemas.microsoft.com/office/powerpoint/2010/main" val="513513499"/>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36AB56A7-1C4D-43E1-8033-912385B285DA}"/>
              </a:ext>
            </a:extLst>
          </p:cNvPr>
          <p:cNvSpPr>
            <a:spLocks noGrp="1"/>
          </p:cNvSpPr>
          <p:nvPr>
            <p:ph type="title"/>
          </p:nvPr>
        </p:nvSpPr>
        <p:spPr>
          <a:xfrm>
            <a:off x="4482604" y="7005826"/>
            <a:ext cx="5805347" cy="401167"/>
          </a:xfrm>
        </p:spPr>
        <p:txBody>
          <a:bodyPr anchor="t"/>
          <a:lstStyle/>
          <a:p>
            <a:r>
              <a:rPr lang="it-IT" dirty="0"/>
              <a:t>Servizi di </a:t>
            </a:r>
            <a:r>
              <a:rPr lang="it-IT" dirty="0" err="1"/>
              <a:t>Contact</a:t>
            </a:r>
            <a:r>
              <a:rPr lang="it-IT" dirty="0"/>
              <a:t> Center in Outsourcing 2 (2/2)</a:t>
            </a:r>
          </a:p>
        </p:txBody>
      </p:sp>
      <p:sp>
        <p:nvSpPr>
          <p:cNvPr id="8" name="CasellaDiTesto 7">
            <a:extLst>
              <a:ext uri="{FF2B5EF4-FFF2-40B4-BE49-F238E27FC236}">
                <a16:creationId xmlns:a16="http://schemas.microsoft.com/office/drawing/2014/main" id="{1AE2C511-57C5-4E83-A1DF-017A6043859B}"/>
              </a:ext>
            </a:extLst>
          </p:cNvPr>
          <p:cNvSpPr txBox="1"/>
          <p:nvPr/>
        </p:nvSpPr>
        <p:spPr>
          <a:xfrm>
            <a:off x="494606" y="900311"/>
            <a:ext cx="502806" cy="584775"/>
          </a:xfrm>
          <a:prstGeom prst="rect">
            <a:avLst/>
          </a:prstGeom>
          <a:noFill/>
        </p:spPr>
        <p:txBody>
          <a:bodyPr wrap="square">
            <a:spAutoFit/>
          </a:bodyPr>
          <a:lstStyle/>
          <a:p>
            <a:r>
              <a:rPr lang="it-IT" sz="1200" b="1" dirty="0">
                <a:solidFill>
                  <a:srgbClr val="313840"/>
                </a:solidFill>
              </a:rPr>
              <a:t>Lotti</a:t>
            </a:r>
          </a:p>
          <a:p>
            <a:pPr algn="ctr">
              <a:spcAft>
                <a:spcPts val="450"/>
              </a:spcAft>
            </a:pPr>
            <a:r>
              <a:rPr lang="it-IT" dirty="0">
                <a:solidFill>
                  <a:srgbClr val="313840"/>
                </a:solidFill>
              </a:rPr>
              <a:t>4</a:t>
            </a:r>
            <a:endParaRPr lang="it-IT" sz="1200" dirty="0">
              <a:solidFill>
                <a:srgbClr val="313840"/>
              </a:solidFill>
            </a:endParaRPr>
          </a:p>
        </p:txBody>
      </p:sp>
      <p:grpSp>
        <p:nvGrpSpPr>
          <p:cNvPr id="44" name="Gruppo 43">
            <a:extLst>
              <a:ext uri="{FF2B5EF4-FFF2-40B4-BE49-F238E27FC236}">
                <a16:creationId xmlns:a16="http://schemas.microsoft.com/office/drawing/2014/main" id="{088B57FC-8439-4592-A902-6E43319EB00B}"/>
              </a:ext>
            </a:extLst>
          </p:cNvPr>
          <p:cNvGrpSpPr/>
          <p:nvPr/>
        </p:nvGrpSpPr>
        <p:grpSpPr>
          <a:xfrm>
            <a:off x="10457552" y="0"/>
            <a:ext cx="74693" cy="7567588"/>
            <a:chOff x="10457552" y="0"/>
            <a:chExt cx="74693" cy="7567588"/>
          </a:xfrm>
          <a:solidFill>
            <a:srgbClr val="AAB964"/>
          </a:solidFill>
        </p:grpSpPr>
        <p:sp>
          <p:nvSpPr>
            <p:cNvPr id="45" name="Rettangolo 44">
              <a:extLst>
                <a:ext uri="{FF2B5EF4-FFF2-40B4-BE49-F238E27FC236}">
                  <a16:creationId xmlns:a16="http://schemas.microsoft.com/office/drawing/2014/main" id="{80D9CB12-EBB9-4560-A18F-A54D6A9CC1D0}"/>
                </a:ext>
              </a:extLst>
            </p:cNvPr>
            <p:cNvSpPr/>
            <p:nvPr/>
          </p:nvSpPr>
          <p:spPr>
            <a:xfrm>
              <a:off x="10457552" y="0"/>
              <a:ext cx="74693" cy="52927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6" name="Rettangolo 45">
              <a:extLst>
                <a:ext uri="{FF2B5EF4-FFF2-40B4-BE49-F238E27FC236}">
                  <a16:creationId xmlns:a16="http://schemas.microsoft.com/office/drawing/2014/main" id="{B3E838E0-1420-4757-B357-AB86137B9FE2}"/>
                </a:ext>
              </a:extLst>
            </p:cNvPr>
            <p:cNvSpPr/>
            <p:nvPr/>
          </p:nvSpPr>
          <p:spPr>
            <a:xfrm>
              <a:off x="10457552" y="7296323"/>
              <a:ext cx="74693" cy="27126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pSp>
        <p:nvGrpSpPr>
          <p:cNvPr id="40" name="Elemento grafico 24">
            <a:extLst>
              <a:ext uri="{FF2B5EF4-FFF2-40B4-BE49-F238E27FC236}">
                <a16:creationId xmlns:a16="http://schemas.microsoft.com/office/drawing/2014/main" id="{4693C6C8-539B-4977-A71A-7D4EB651DEE3}"/>
              </a:ext>
            </a:extLst>
          </p:cNvPr>
          <p:cNvGrpSpPr/>
          <p:nvPr/>
        </p:nvGrpSpPr>
        <p:grpSpPr>
          <a:xfrm>
            <a:off x="1182072" y="1161498"/>
            <a:ext cx="188223" cy="199541"/>
            <a:chOff x="9654363" y="2195816"/>
            <a:chExt cx="188223" cy="199541"/>
          </a:xfrm>
          <a:noFill/>
        </p:grpSpPr>
        <p:sp>
          <p:nvSpPr>
            <p:cNvPr id="43" name="Figura a mano libera: forma 20">
              <a:extLst>
                <a:ext uri="{FF2B5EF4-FFF2-40B4-BE49-F238E27FC236}">
                  <a16:creationId xmlns:a16="http://schemas.microsoft.com/office/drawing/2014/main" id="{6CF9A6BA-119F-4FA7-829E-E0CCAAB5EE93}"/>
                </a:ext>
              </a:extLst>
            </p:cNvPr>
            <p:cNvSpPr/>
            <p:nvPr/>
          </p:nvSpPr>
          <p:spPr>
            <a:xfrm>
              <a:off x="9715119" y="2269080"/>
              <a:ext cx="5956" cy="122703"/>
            </a:xfrm>
            <a:custGeom>
              <a:avLst/>
              <a:gdLst>
                <a:gd name="connsiteX0" fmla="*/ 0 w 5956"/>
                <a:gd name="connsiteY0" fmla="*/ 0 h 122703"/>
                <a:gd name="connsiteX1" fmla="*/ 0 w 5956"/>
                <a:gd name="connsiteY1" fmla="*/ 122703 h 122703"/>
              </a:gdLst>
              <a:ahLst/>
              <a:cxnLst>
                <a:cxn ang="0">
                  <a:pos x="connsiteX0" y="connsiteY0"/>
                </a:cxn>
                <a:cxn ang="0">
                  <a:pos x="connsiteX1" y="connsiteY1"/>
                </a:cxn>
              </a:cxnLst>
              <a:rect l="l" t="t" r="r" b="b"/>
              <a:pathLst>
                <a:path w="5956" h="122703">
                  <a:moveTo>
                    <a:pt x="0" y="0"/>
                  </a:moveTo>
                  <a:lnTo>
                    <a:pt x="0" y="122703"/>
                  </a:lnTo>
                </a:path>
              </a:pathLst>
            </a:custGeom>
            <a:ln w="9525" cap="rnd">
              <a:solidFill>
                <a:srgbClr val="313840"/>
              </a:solidFill>
              <a:prstDash val="solid"/>
              <a:round/>
            </a:ln>
          </p:spPr>
          <p:txBody>
            <a:bodyPr rtlCol="0" anchor="ctr"/>
            <a:lstStyle/>
            <a:p>
              <a:endParaRPr lang="it-IT"/>
            </a:p>
          </p:txBody>
        </p:sp>
        <p:sp>
          <p:nvSpPr>
            <p:cNvPr id="49" name="Figura a mano libera: forma 21">
              <a:extLst>
                <a:ext uri="{FF2B5EF4-FFF2-40B4-BE49-F238E27FC236}">
                  <a16:creationId xmlns:a16="http://schemas.microsoft.com/office/drawing/2014/main" id="{97E1AB6A-9368-4835-9B9B-F5049C00A261}"/>
                </a:ext>
              </a:extLst>
            </p:cNvPr>
            <p:cNvSpPr/>
            <p:nvPr/>
          </p:nvSpPr>
          <p:spPr>
            <a:xfrm>
              <a:off x="9778853" y="2290523"/>
              <a:ext cx="5956" cy="47056"/>
            </a:xfrm>
            <a:custGeom>
              <a:avLst/>
              <a:gdLst>
                <a:gd name="connsiteX0" fmla="*/ 0 w 5956"/>
                <a:gd name="connsiteY0" fmla="*/ 0 h 47056"/>
                <a:gd name="connsiteX1" fmla="*/ 0 w 5956"/>
                <a:gd name="connsiteY1" fmla="*/ 47056 h 47056"/>
              </a:gdLst>
              <a:ahLst/>
              <a:cxnLst>
                <a:cxn ang="0">
                  <a:pos x="connsiteX0" y="connsiteY0"/>
                </a:cxn>
                <a:cxn ang="0">
                  <a:pos x="connsiteX1" y="connsiteY1"/>
                </a:cxn>
              </a:cxnLst>
              <a:rect l="l" t="t" r="r" b="b"/>
              <a:pathLst>
                <a:path w="5956" h="47056">
                  <a:moveTo>
                    <a:pt x="0" y="0"/>
                  </a:moveTo>
                  <a:lnTo>
                    <a:pt x="0" y="47056"/>
                  </a:lnTo>
                </a:path>
              </a:pathLst>
            </a:custGeom>
            <a:ln w="9525" cap="rnd">
              <a:solidFill>
                <a:srgbClr val="313840"/>
              </a:solidFill>
              <a:prstDash val="solid"/>
              <a:round/>
            </a:ln>
          </p:spPr>
          <p:txBody>
            <a:bodyPr rtlCol="0" anchor="ctr"/>
            <a:lstStyle/>
            <a:p>
              <a:endParaRPr lang="it-IT"/>
            </a:p>
          </p:txBody>
        </p:sp>
        <p:sp>
          <p:nvSpPr>
            <p:cNvPr id="50" name="Figura a mano libera: forma 22">
              <a:extLst>
                <a:ext uri="{FF2B5EF4-FFF2-40B4-BE49-F238E27FC236}">
                  <a16:creationId xmlns:a16="http://schemas.microsoft.com/office/drawing/2014/main" id="{B72B389F-CC31-4022-9896-EC36D21401B6}"/>
                </a:ext>
              </a:extLst>
            </p:cNvPr>
            <p:cNvSpPr/>
            <p:nvPr/>
          </p:nvSpPr>
          <p:spPr>
            <a:xfrm>
              <a:off x="9690101" y="2312562"/>
              <a:ext cx="151889" cy="17869"/>
            </a:xfrm>
            <a:custGeom>
              <a:avLst/>
              <a:gdLst>
                <a:gd name="connsiteX0" fmla="*/ 151890 w 151889"/>
                <a:gd name="connsiteY0" fmla="*/ 17869 h 17869"/>
                <a:gd name="connsiteX1" fmla="*/ 88751 w 151889"/>
                <a:gd name="connsiteY1" fmla="*/ 0 h 17869"/>
                <a:gd name="connsiteX2" fmla="*/ 25017 w 151889"/>
                <a:gd name="connsiteY2" fmla="*/ 17869 h 17869"/>
                <a:gd name="connsiteX3" fmla="*/ 0 w 151889"/>
                <a:gd name="connsiteY3" fmla="*/ 10126 h 17869"/>
              </a:gdLst>
              <a:ahLst/>
              <a:cxnLst>
                <a:cxn ang="0">
                  <a:pos x="connsiteX0" y="connsiteY0"/>
                </a:cxn>
                <a:cxn ang="0">
                  <a:pos x="connsiteX1" y="connsiteY1"/>
                </a:cxn>
                <a:cxn ang="0">
                  <a:pos x="connsiteX2" y="connsiteY2"/>
                </a:cxn>
                <a:cxn ang="0">
                  <a:pos x="connsiteX3" y="connsiteY3"/>
                </a:cxn>
              </a:cxnLst>
              <a:rect l="l" t="t" r="r" b="b"/>
              <a:pathLst>
                <a:path w="151889" h="17869">
                  <a:moveTo>
                    <a:pt x="151890" y="17869"/>
                  </a:moveTo>
                  <a:lnTo>
                    <a:pt x="88751" y="0"/>
                  </a:lnTo>
                  <a:lnTo>
                    <a:pt x="25017" y="17869"/>
                  </a:lnTo>
                  <a:lnTo>
                    <a:pt x="0" y="10126"/>
                  </a:lnTo>
                </a:path>
              </a:pathLst>
            </a:custGeom>
            <a:noFill/>
            <a:ln w="9525" cap="rnd">
              <a:solidFill>
                <a:srgbClr val="313840"/>
              </a:solidFill>
              <a:prstDash val="solid"/>
              <a:round/>
            </a:ln>
          </p:spPr>
          <p:txBody>
            <a:bodyPr rtlCol="0" anchor="ctr"/>
            <a:lstStyle/>
            <a:p>
              <a:endParaRPr lang="it-IT"/>
            </a:p>
          </p:txBody>
        </p:sp>
        <p:sp>
          <p:nvSpPr>
            <p:cNvPr id="51" name="Figura a mano libera: forma 23">
              <a:extLst>
                <a:ext uri="{FF2B5EF4-FFF2-40B4-BE49-F238E27FC236}">
                  <a16:creationId xmlns:a16="http://schemas.microsoft.com/office/drawing/2014/main" id="{7D2653D9-E26D-48A1-9964-50EB732DB1A9}"/>
                </a:ext>
              </a:extLst>
            </p:cNvPr>
            <p:cNvSpPr/>
            <p:nvPr/>
          </p:nvSpPr>
          <p:spPr>
            <a:xfrm>
              <a:off x="9778853" y="2350088"/>
              <a:ext cx="5956" cy="22634"/>
            </a:xfrm>
            <a:custGeom>
              <a:avLst/>
              <a:gdLst>
                <a:gd name="connsiteX0" fmla="*/ 0 w 5956"/>
                <a:gd name="connsiteY0" fmla="*/ 0 h 22634"/>
                <a:gd name="connsiteX1" fmla="*/ 0 w 5956"/>
                <a:gd name="connsiteY1" fmla="*/ 22635 h 22634"/>
              </a:gdLst>
              <a:ahLst/>
              <a:cxnLst>
                <a:cxn ang="0">
                  <a:pos x="connsiteX0" y="connsiteY0"/>
                </a:cxn>
                <a:cxn ang="0">
                  <a:pos x="connsiteX1" y="connsiteY1"/>
                </a:cxn>
              </a:cxnLst>
              <a:rect l="l" t="t" r="r" b="b"/>
              <a:pathLst>
                <a:path w="5956" h="22634">
                  <a:moveTo>
                    <a:pt x="0" y="0"/>
                  </a:moveTo>
                  <a:lnTo>
                    <a:pt x="0" y="22635"/>
                  </a:lnTo>
                </a:path>
              </a:pathLst>
            </a:custGeom>
            <a:ln w="9525" cap="rnd">
              <a:solidFill>
                <a:srgbClr val="313840"/>
              </a:solidFill>
              <a:prstDash val="solid"/>
              <a:round/>
            </a:ln>
          </p:spPr>
          <p:txBody>
            <a:bodyPr rtlCol="0" anchor="ctr"/>
            <a:lstStyle/>
            <a:p>
              <a:endParaRPr lang="it-IT"/>
            </a:p>
          </p:txBody>
        </p:sp>
        <p:sp>
          <p:nvSpPr>
            <p:cNvPr id="52" name="Figura a mano libera: forma 24">
              <a:extLst>
                <a:ext uri="{FF2B5EF4-FFF2-40B4-BE49-F238E27FC236}">
                  <a16:creationId xmlns:a16="http://schemas.microsoft.com/office/drawing/2014/main" id="{4ED1732D-940B-4050-98CF-C645C50BFD18}"/>
                </a:ext>
              </a:extLst>
            </p:cNvPr>
            <p:cNvSpPr/>
            <p:nvPr/>
          </p:nvSpPr>
          <p:spPr>
            <a:xfrm>
              <a:off x="9654363" y="2310775"/>
              <a:ext cx="18465" cy="5956"/>
            </a:xfrm>
            <a:custGeom>
              <a:avLst/>
              <a:gdLst>
                <a:gd name="connsiteX0" fmla="*/ 18465 w 18465"/>
                <a:gd name="connsiteY0" fmla="*/ 5956 h 5956"/>
                <a:gd name="connsiteX1" fmla="*/ 0 w 18465"/>
                <a:gd name="connsiteY1" fmla="*/ 0 h 5956"/>
              </a:gdLst>
              <a:ahLst/>
              <a:cxnLst>
                <a:cxn ang="0">
                  <a:pos x="connsiteX0" y="connsiteY0"/>
                </a:cxn>
                <a:cxn ang="0">
                  <a:pos x="connsiteX1" y="connsiteY1"/>
                </a:cxn>
              </a:cxnLst>
              <a:rect l="l" t="t" r="r" b="b"/>
              <a:pathLst>
                <a:path w="18465" h="5956">
                  <a:moveTo>
                    <a:pt x="18465" y="5956"/>
                  </a:moveTo>
                  <a:lnTo>
                    <a:pt x="0" y="0"/>
                  </a:lnTo>
                </a:path>
              </a:pathLst>
            </a:custGeom>
            <a:ln w="9525" cap="rnd">
              <a:solidFill>
                <a:srgbClr val="313840"/>
              </a:solidFill>
              <a:prstDash val="solid"/>
              <a:round/>
            </a:ln>
          </p:spPr>
          <p:txBody>
            <a:bodyPr rtlCol="0" anchor="ctr"/>
            <a:lstStyle/>
            <a:p>
              <a:endParaRPr lang="it-IT"/>
            </a:p>
          </p:txBody>
        </p:sp>
        <p:sp>
          <p:nvSpPr>
            <p:cNvPr id="53" name="Figura a mano libera: forma 25">
              <a:extLst>
                <a:ext uri="{FF2B5EF4-FFF2-40B4-BE49-F238E27FC236}">
                  <a16:creationId xmlns:a16="http://schemas.microsoft.com/office/drawing/2014/main" id="{8BF15056-24C5-4EA7-BF9D-3D8AB22B635F}"/>
                </a:ext>
              </a:extLst>
            </p:cNvPr>
            <p:cNvSpPr/>
            <p:nvPr/>
          </p:nvSpPr>
          <p:spPr>
            <a:xfrm>
              <a:off x="9759792" y="2208324"/>
              <a:ext cx="38121" cy="38121"/>
            </a:xfrm>
            <a:custGeom>
              <a:avLst/>
              <a:gdLst>
                <a:gd name="connsiteX0" fmla="*/ 38121 w 38121"/>
                <a:gd name="connsiteY0" fmla="*/ 19061 h 38121"/>
                <a:gd name="connsiteX1" fmla="*/ 19061 w 38121"/>
                <a:gd name="connsiteY1" fmla="*/ 38121 h 38121"/>
                <a:gd name="connsiteX2" fmla="*/ 0 w 38121"/>
                <a:gd name="connsiteY2" fmla="*/ 19061 h 38121"/>
                <a:gd name="connsiteX3" fmla="*/ 19061 w 38121"/>
                <a:gd name="connsiteY3" fmla="*/ 0 h 38121"/>
                <a:gd name="connsiteX4" fmla="*/ 38121 w 38121"/>
                <a:gd name="connsiteY4" fmla="*/ 19061 h 38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21" h="38121">
                  <a:moveTo>
                    <a:pt x="38121" y="19061"/>
                  </a:moveTo>
                  <a:cubicBezTo>
                    <a:pt x="38121" y="29588"/>
                    <a:pt x="29588" y="38121"/>
                    <a:pt x="19061" y="38121"/>
                  </a:cubicBezTo>
                  <a:cubicBezTo>
                    <a:pt x="8534" y="38121"/>
                    <a:pt x="0" y="29588"/>
                    <a:pt x="0" y="19061"/>
                  </a:cubicBezTo>
                  <a:cubicBezTo>
                    <a:pt x="0" y="8534"/>
                    <a:pt x="8534" y="0"/>
                    <a:pt x="19061" y="0"/>
                  </a:cubicBezTo>
                  <a:cubicBezTo>
                    <a:pt x="29588" y="0"/>
                    <a:pt x="38121" y="8534"/>
                    <a:pt x="38121" y="19061"/>
                  </a:cubicBezTo>
                  <a:close/>
                </a:path>
              </a:pathLst>
            </a:custGeom>
            <a:noFill/>
            <a:ln w="9525" cap="rnd">
              <a:solidFill>
                <a:srgbClr val="313840"/>
              </a:solidFill>
              <a:prstDash val="solid"/>
              <a:round/>
            </a:ln>
          </p:spPr>
          <p:txBody>
            <a:bodyPr rtlCol="0" anchor="ctr"/>
            <a:lstStyle/>
            <a:p>
              <a:endParaRPr lang="it-IT"/>
            </a:p>
          </p:txBody>
        </p:sp>
        <p:sp>
          <p:nvSpPr>
            <p:cNvPr id="54" name="Figura a mano libera: forma 26">
              <a:extLst>
                <a:ext uri="{FF2B5EF4-FFF2-40B4-BE49-F238E27FC236}">
                  <a16:creationId xmlns:a16="http://schemas.microsoft.com/office/drawing/2014/main" id="{66777F75-52BB-4720-9D72-A5AB271430C0}"/>
                </a:ext>
              </a:extLst>
            </p:cNvPr>
            <p:cNvSpPr/>
            <p:nvPr/>
          </p:nvSpPr>
          <p:spPr>
            <a:xfrm>
              <a:off x="9654363" y="2250615"/>
              <a:ext cx="188223" cy="144741"/>
            </a:xfrm>
            <a:custGeom>
              <a:avLst/>
              <a:gdLst>
                <a:gd name="connsiteX0" fmla="*/ 144742 w 188223"/>
                <a:gd name="connsiteY0" fmla="*/ 5956 h 144741"/>
                <a:gd name="connsiteX1" fmla="*/ 126277 w 188223"/>
                <a:gd name="connsiteY1" fmla="*/ 38717 h 144741"/>
                <a:gd name="connsiteX2" fmla="*/ 124490 w 188223"/>
                <a:gd name="connsiteY2" fmla="*/ 39908 h 144741"/>
                <a:gd name="connsiteX3" fmla="*/ 122703 w 188223"/>
                <a:gd name="connsiteY3" fmla="*/ 38717 h 144741"/>
                <a:gd name="connsiteX4" fmla="*/ 104238 w 188223"/>
                <a:gd name="connsiteY4" fmla="*/ 5956 h 144741"/>
                <a:gd name="connsiteX5" fmla="*/ 60756 w 188223"/>
                <a:gd name="connsiteY5" fmla="*/ 18465 h 144741"/>
                <a:gd name="connsiteX6" fmla="*/ 0 w 188223"/>
                <a:gd name="connsiteY6" fmla="*/ 0 h 144741"/>
                <a:gd name="connsiteX7" fmla="*/ 0 w 188223"/>
                <a:gd name="connsiteY7" fmla="*/ 122703 h 144741"/>
                <a:gd name="connsiteX8" fmla="*/ 62543 w 188223"/>
                <a:gd name="connsiteY8" fmla="*/ 141168 h 144741"/>
                <a:gd name="connsiteX9" fmla="*/ 123894 w 188223"/>
                <a:gd name="connsiteY9" fmla="*/ 123894 h 144741"/>
                <a:gd name="connsiteX10" fmla="*/ 188224 w 188223"/>
                <a:gd name="connsiteY10" fmla="*/ 144742 h 144741"/>
                <a:gd name="connsiteX11" fmla="*/ 188224 w 188223"/>
                <a:gd name="connsiteY11" fmla="*/ 19656 h 144741"/>
                <a:gd name="connsiteX12" fmla="*/ 144742 w 188223"/>
                <a:gd name="connsiteY12" fmla="*/ 5956 h 144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223" h="144741">
                  <a:moveTo>
                    <a:pt x="144742" y="5956"/>
                  </a:moveTo>
                  <a:lnTo>
                    <a:pt x="126277" y="38717"/>
                  </a:lnTo>
                  <a:cubicBezTo>
                    <a:pt x="125681" y="39313"/>
                    <a:pt x="125086" y="39908"/>
                    <a:pt x="124490" y="39908"/>
                  </a:cubicBezTo>
                  <a:cubicBezTo>
                    <a:pt x="123894" y="39908"/>
                    <a:pt x="123299" y="39313"/>
                    <a:pt x="122703" y="38717"/>
                  </a:cubicBezTo>
                  <a:lnTo>
                    <a:pt x="104238" y="5956"/>
                  </a:lnTo>
                  <a:lnTo>
                    <a:pt x="60756" y="18465"/>
                  </a:lnTo>
                  <a:lnTo>
                    <a:pt x="0" y="0"/>
                  </a:lnTo>
                  <a:lnTo>
                    <a:pt x="0" y="122703"/>
                  </a:lnTo>
                  <a:lnTo>
                    <a:pt x="62543" y="141168"/>
                  </a:lnTo>
                  <a:lnTo>
                    <a:pt x="123894" y="123894"/>
                  </a:lnTo>
                  <a:lnTo>
                    <a:pt x="188224" y="144742"/>
                  </a:lnTo>
                  <a:lnTo>
                    <a:pt x="188224" y="19656"/>
                  </a:lnTo>
                  <a:lnTo>
                    <a:pt x="144742" y="5956"/>
                  </a:lnTo>
                  <a:close/>
                </a:path>
              </a:pathLst>
            </a:custGeom>
            <a:noFill/>
            <a:ln w="9525" cap="rnd">
              <a:solidFill>
                <a:srgbClr val="313840"/>
              </a:solidFill>
              <a:prstDash val="solid"/>
              <a:round/>
            </a:ln>
          </p:spPr>
          <p:txBody>
            <a:bodyPr rtlCol="0" anchor="ctr"/>
            <a:lstStyle/>
            <a:p>
              <a:endParaRPr lang="it-IT"/>
            </a:p>
          </p:txBody>
        </p:sp>
        <p:sp>
          <p:nvSpPr>
            <p:cNvPr id="55" name="Figura a mano libera: forma 27">
              <a:extLst>
                <a:ext uri="{FF2B5EF4-FFF2-40B4-BE49-F238E27FC236}">
                  <a16:creationId xmlns:a16="http://schemas.microsoft.com/office/drawing/2014/main" id="{BAF81C4D-542B-488C-9059-E0FE030360FB}"/>
                </a:ext>
              </a:extLst>
            </p:cNvPr>
            <p:cNvSpPr/>
            <p:nvPr/>
          </p:nvSpPr>
          <p:spPr>
            <a:xfrm>
              <a:off x="9746688" y="2195816"/>
              <a:ext cx="65520" cy="94707"/>
            </a:xfrm>
            <a:custGeom>
              <a:avLst/>
              <a:gdLst>
                <a:gd name="connsiteX0" fmla="*/ 32165 w 65520"/>
                <a:gd name="connsiteY0" fmla="*/ 0 h 94707"/>
                <a:gd name="connsiteX1" fmla="*/ 0 w 65520"/>
                <a:gd name="connsiteY1" fmla="*/ 31569 h 94707"/>
                <a:gd name="connsiteX2" fmla="*/ 4170 w 65520"/>
                <a:gd name="connsiteY2" fmla="*/ 46460 h 94707"/>
                <a:gd name="connsiteX3" fmla="*/ 30974 w 65520"/>
                <a:gd name="connsiteY3" fmla="*/ 93516 h 94707"/>
                <a:gd name="connsiteX4" fmla="*/ 32761 w 65520"/>
                <a:gd name="connsiteY4" fmla="*/ 94708 h 94707"/>
                <a:gd name="connsiteX5" fmla="*/ 34547 w 65520"/>
                <a:gd name="connsiteY5" fmla="*/ 93516 h 94707"/>
                <a:gd name="connsiteX6" fmla="*/ 61351 w 65520"/>
                <a:gd name="connsiteY6" fmla="*/ 46460 h 94707"/>
                <a:gd name="connsiteX7" fmla="*/ 65521 w 65520"/>
                <a:gd name="connsiteY7" fmla="*/ 31569 h 94707"/>
                <a:gd name="connsiteX8" fmla="*/ 32165 w 65520"/>
                <a:gd name="connsiteY8" fmla="*/ 0 h 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20" h="94707">
                  <a:moveTo>
                    <a:pt x="32165" y="0"/>
                  </a:moveTo>
                  <a:cubicBezTo>
                    <a:pt x="14296" y="0"/>
                    <a:pt x="0" y="14295"/>
                    <a:pt x="0" y="31569"/>
                  </a:cubicBezTo>
                  <a:cubicBezTo>
                    <a:pt x="0" y="36930"/>
                    <a:pt x="1191" y="41695"/>
                    <a:pt x="4170" y="46460"/>
                  </a:cubicBezTo>
                  <a:lnTo>
                    <a:pt x="30974" y="93516"/>
                  </a:lnTo>
                  <a:cubicBezTo>
                    <a:pt x="31569" y="94112"/>
                    <a:pt x="32165" y="94708"/>
                    <a:pt x="32761" y="94708"/>
                  </a:cubicBezTo>
                  <a:cubicBezTo>
                    <a:pt x="33356" y="94708"/>
                    <a:pt x="33952" y="94112"/>
                    <a:pt x="34547" y="93516"/>
                  </a:cubicBezTo>
                  <a:lnTo>
                    <a:pt x="61351" y="46460"/>
                  </a:lnTo>
                  <a:cubicBezTo>
                    <a:pt x="63734" y="41695"/>
                    <a:pt x="65521" y="36930"/>
                    <a:pt x="65521" y="31569"/>
                  </a:cubicBezTo>
                  <a:cubicBezTo>
                    <a:pt x="64330" y="13700"/>
                    <a:pt x="50034" y="0"/>
                    <a:pt x="32165" y="0"/>
                  </a:cubicBezTo>
                  <a:close/>
                </a:path>
              </a:pathLst>
            </a:custGeom>
            <a:noFill/>
            <a:ln w="9525" cap="flat">
              <a:solidFill>
                <a:srgbClr val="313840"/>
              </a:solidFill>
              <a:prstDash val="solid"/>
              <a:miter/>
            </a:ln>
          </p:spPr>
          <p:txBody>
            <a:bodyPr rtlCol="0" anchor="ctr"/>
            <a:lstStyle/>
            <a:p>
              <a:endParaRPr lang="it-IT"/>
            </a:p>
          </p:txBody>
        </p:sp>
      </p:grpSp>
      <p:sp>
        <p:nvSpPr>
          <p:cNvPr id="56" name="CasellaDiTesto 55">
            <a:extLst>
              <a:ext uri="{FF2B5EF4-FFF2-40B4-BE49-F238E27FC236}">
                <a16:creationId xmlns:a16="http://schemas.microsoft.com/office/drawing/2014/main" id="{CBE5F6E5-1AE8-474A-BE7C-67E884B240CA}"/>
              </a:ext>
            </a:extLst>
          </p:cNvPr>
          <p:cNvSpPr txBox="1"/>
          <p:nvPr/>
        </p:nvSpPr>
        <p:spPr>
          <a:xfrm>
            <a:off x="1458268" y="1152903"/>
            <a:ext cx="1944216" cy="246221"/>
          </a:xfrm>
          <a:prstGeom prst="rect">
            <a:avLst/>
          </a:prstGeom>
          <a:noFill/>
        </p:spPr>
        <p:txBody>
          <a:bodyPr wrap="square">
            <a:spAutoFit/>
          </a:bodyPr>
          <a:lstStyle/>
          <a:p>
            <a:r>
              <a:rPr lang="it-IT" sz="1000" b="1" dirty="0">
                <a:solidFill>
                  <a:srgbClr val="404040"/>
                </a:solidFill>
                <a:latin typeface="+mn-lt"/>
              </a:rPr>
              <a:t>GEOGRAFICI</a:t>
            </a:r>
            <a:endParaRPr lang="it-IT" sz="1000" b="1" dirty="0"/>
          </a:p>
        </p:txBody>
      </p:sp>
      <p:graphicFrame>
        <p:nvGraphicFramePr>
          <p:cNvPr id="62" name="Tabella 61">
            <a:extLst>
              <a:ext uri="{FF2B5EF4-FFF2-40B4-BE49-F238E27FC236}">
                <a16:creationId xmlns:a16="http://schemas.microsoft.com/office/drawing/2014/main" id="{7F6A6757-11AB-46E6-A301-6E698D345442}"/>
              </a:ext>
            </a:extLst>
          </p:cNvPr>
          <p:cNvGraphicFramePr>
            <a:graphicFrameLocks noGrp="1"/>
          </p:cNvGraphicFramePr>
          <p:nvPr>
            <p:extLst/>
          </p:nvPr>
        </p:nvGraphicFramePr>
        <p:xfrm>
          <a:off x="450157" y="1620000"/>
          <a:ext cx="9830794" cy="1730760"/>
        </p:xfrm>
        <a:graphic>
          <a:graphicData uri="http://schemas.openxmlformats.org/drawingml/2006/table">
            <a:tbl>
              <a:tblPr bandRow="1">
                <a:tableStyleId>{2D5ABB26-0587-4C30-8999-92F81FD0307C}</a:tableStyleId>
              </a:tblPr>
              <a:tblGrid>
                <a:gridCol w="576063">
                  <a:extLst>
                    <a:ext uri="{9D8B030D-6E8A-4147-A177-3AD203B41FA5}">
                      <a16:colId xmlns:a16="http://schemas.microsoft.com/office/drawing/2014/main" val="20000"/>
                    </a:ext>
                  </a:extLst>
                </a:gridCol>
                <a:gridCol w="3960440">
                  <a:extLst>
                    <a:ext uri="{9D8B030D-6E8A-4147-A177-3AD203B41FA5}">
                      <a16:colId xmlns:a16="http://schemas.microsoft.com/office/drawing/2014/main" val="20001"/>
                    </a:ext>
                  </a:extLst>
                </a:gridCol>
                <a:gridCol w="988833">
                  <a:extLst>
                    <a:ext uri="{9D8B030D-6E8A-4147-A177-3AD203B41FA5}">
                      <a16:colId xmlns:a16="http://schemas.microsoft.com/office/drawing/2014/main" val="20002"/>
                    </a:ext>
                  </a:extLst>
                </a:gridCol>
                <a:gridCol w="932849">
                  <a:extLst>
                    <a:ext uri="{9D8B030D-6E8A-4147-A177-3AD203B41FA5}">
                      <a16:colId xmlns:a16="http://schemas.microsoft.com/office/drawing/2014/main" val="20003"/>
                    </a:ext>
                  </a:extLst>
                </a:gridCol>
                <a:gridCol w="670606">
                  <a:extLst>
                    <a:ext uri="{9D8B030D-6E8A-4147-A177-3AD203B41FA5}">
                      <a16:colId xmlns:a16="http://schemas.microsoft.com/office/drawing/2014/main" val="2670798473"/>
                    </a:ext>
                  </a:extLst>
                </a:gridCol>
                <a:gridCol w="2702003">
                  <a:extLst>
                    <a:ext uri="{9D8B030D-6E8A-4147-A177-3AD203B41FA5}">
                      <a16:colId xmlns:a16="http://schemas.microsoft.com/office/drawing/2014/main" val="20004"/>
                    </a:ext>
                  </a:extLst>
                </a:gridCol>
              </a:tblGrid>
              <a:tr h="0">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Lotto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Descrizione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Attivazione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Scadenza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it-IT" sz="1100" b="1" noProof="0" dirty="0">
                          <a:solidFill>
                            <a:srgbClr val="404040"/>
                          </a:solidFill>
                          <a:latin typeface="+mn-lt"/>
                        </a:rPr>
                        <a:t>Stato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Fornitori</a:t>
                      </a:r>
                      <a:endParaRPr lang="it-IT" sz="1100" b="0" dirty="0">
                        <a:solidFill>
                          <a:srgbClr val="404040"/>
                        </a:solidFill>
                        <a:latin typeface="+mn-lt"/>
                      </a:endParaRPr>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0">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algn="ctr"/>
                      <a:r>
                        <a:rPr lang="it-IT" sz="1800" b="1" dirty="0">
                          <a:solidFill>
                            <a:srgbClr val="821B4C"/>
                          </a:solidFill>
                          <a:latin typeface="+mn-lt"/>
                        </a:rPr>
                        <a:t>1</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Liguria, Piemonte, Valle d’Aosta, Lombardia, Trentino Alto Adige, Veneto, Friuli-Venezia Giulia </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18/09/2019</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31/12/2022</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Consorzio Leonardo Servizi e Lavori</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a:txBody>
                    <a:bodyPr/>
                    <a:lstStyle/>
                    <a:p>
                      <a:pPr algn="ctr"/>
                      <a:r>
                        <a:rPr lang="it-IT" sz="1800" b="1" dirty="0">
                          <a:solidFill>
                            <a:srgbClr val="821B4C"/>
                          </a:solidFill>
                          <a:latin typeface="+mn-lt"/>
                        </a:rPr>
                        <a:t>2</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Emilia Romagna, Toscana, Marche, Umbria</a:t>
                      </a:r>
                      <a:r>
                        <a:rPr lang="it-IT" sz="1000" b="0" kern="1200" noProof="0" dirty="0">
                          <a:solidFill>
                            <a:srgbClr val="404040"/>
                          </a:solidFill>
                          <a:effectLst/>
                          <a:latin typeface="+mn-lt"/>
                          <a:ea typeface="+mn-ea"/>
                          <a:cs typeface="+mn-cs"/>
                        </a:rPr>
                        <a:t> </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18/09/2019</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31/12/2022</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RTI Covisian S.p.A.- Engineering Informatica S.p.A.</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4598808"/>
                  </a:ext>
                </a:extLst>
              </a:tr>
              <a:tr h="0">
                <a:tc>
                  <a:txBody>
                    <a:bodyPr/>
                    <a:lstStyle/>
                    <a:p>
                      <a:pPr algn="ctr"/>
                      <a:r>
                        <a:rPr lang="it-IT" sz="1800" b="1" dirty="0">
                          <a:solidFill>
                            <a:srgbClr val="821B4C"/>
                          </a:solidFill>
                          <a:latin typeface="+mn-lt"/>
                        </a:rPr>
                        <a:t>3</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Lazio</a:t>
                      </a:r>
                      <a:endParaRPr lang="it-IT" sz="1000" b="0" kern="1200" noProof="0" dirty="0">
                        <a:solidFill>
                          <a:srgbClr val="404040"/>
                        </a:solidFill>
                        <a:effectLst/>
                        <a:latin typeface="+mn-lt"/>
                        <a:ea typeface="+mn-ea"/>
                        <a:cs typeface="+mn-cs"/>
                      </a:endParaRP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18/09/2019</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15/06/2021</a:t>
                      </a:r>
                      <a:endParaRPr lang="it-IT" sz="1000" b="0" kern="1200" noProof="0" dirty="0">
                        <a:solidFill>
                          <a:srgbClr val="404040"/>
                        </a:solidFill>
                        <a:latin typeface="+mn-lt"/>
                        <a:ea typeface="ＭＳ Ｐゴシック"/>
                        <a:cs typeface="+mn-cs"/>
                      </a:endParaRP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Consorzio Leonardo Servizi e Lavori</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3146628"/>
                  </a:ext>
                </a:extLst>
              </a:tr>
              <a:tr h="0">
                <a:tc>
                  <a:txBody>
                    <a:bodyPr/>
                    <a:lstStyle/>
                    <a:p>
                      <a:pPr algn="ctr"/>
                      <a:r>
                        <a:rPr lang="it-IT" sz="1800" b="1" dirty="0">
                          <a:solidFill>
                            <a:srgbClr val="821B4C"/>
                          </a:solidFill>
                          <a:latin typeface="+mn-lt"/>
                        </a:rPr>
                        <a:t>4</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Abruzzo, Molise, Sardegna, Campania, Basilicata, Puglia, Calabria, Sicilia</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18/09/2019</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06/08/2021</a:t>
                      </a:r>
                      <a:endParaRPr lang="it-IT" sz="1000" b="0" kern="1200" noProof="0" dirty="0">
                        <a:solidFill>
                          <a:srgbClr val="404040"/>
                        </a:solidFill>
                        <a:latin typeface="+mn-lt"/>
                        <a:ea typeface="ＭＳ Ｐゴシック"/>
                        <a:cs typeface="+mn-cs"/>
                      </a:endParaRP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dirty="0"/>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RTI Covisian S.p.A.- Engineering Informatica S.p.A.</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0928779"/>
                  </a:ext>
                </a:extLst>
              </a:tr>
            </a:tbl>
          </a:graphicData>
        </a:graphic>
      </p:graphicFrame>
      <p:pic>
        <p:nvPicPr>
          <p:cNvPr id="63" name="Picture 4">
            <a:extLst>
              <a:ext uri="{FF2B5EF4-FFF2-40B4-BE49-F238E27FC236}">
                <a16:creationId xmlns:a16="http://schemas.microsoft.com/office/drawing/2014/main" id="{4865E429-E10C-4D44-8C18-02165A02A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4274" y="1980074"/>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a:extLst>
              <a:ext uri="{FF2B5EF4-FFF2-40B4-BE49-F238E27FC236}">
                <a16:creationId xmlns:a16="http://schemas.microsoft.com/office/drawing/2014/main" id="{4865E429-E10C-4D44-8C18-02165A02A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4274" y="2344867"/>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38" name="CasellaDiTesto 37">
            <a:extLst>
              <a:ext uri="{FF2B5EF4-FFF2-40B4-BE49-F238E27FC236}">
                <a16:creationId xmlns:a16="http://schemas.microsoft.com/office/drawing/2014/main" id="{BD58042D-FC12-41BC-A54C-B7EEF9E9D2DD}"/>
              </a:ext>
            </a:extLst>
          </p:cNvPr>
          <p:cNvSpPr txBox="1"/>
          <p:nvPr/>
        </p:nvSpPr>
        <p:spPr>
          <a:xfrm>
            <a:off x="7651306" y="236664"/>
            <a:ext cx="1224136" cy="253916"/>
          </a:xfrm>
          <a:prstGeom prst="rect">
            <a:avLst/>
          </a:prstGeom>
          <a:noFill/>
        </p:spPr>
        <p:txBody>
          <a:bodyPr wrap="square">
            <a:spAutoFit/>
          </a:bodyPr>
          <a:lstStyle/>
          <a:p>
            <a:pPr>
              <a:spcAft>
                <a:spcPts val="450"/>
              </a:spcAft>
            </a:pPr>
            <a:r>
              <a:rPr lang="it-IT" sz="1050" b="1" dirty="0">
                <a:solidFill>
                  <a:schemeClr val="tx1">
                    <a:lumMod val="75000"/>
                    <a:lumOff val="25000"/>
                  </a:schemeClr>
                </a:solidFill>
              </a:rPr>
              <a:t>Legenda stati</a:t>
            </a:r>
          </a:p>
        </p:txBody>
      </p:sp>
      <p:pic>
        <p:nvPicPr>
          <p:cNvPr id="39" name="Picture 14" descr="Anteprima immagine">
            <a:extLst>
              <a:ext uri="{FF2B5EF4-FFF2-40B4-BE49-F238E27FC236}">
                <a16:creationId xmlns:a16="http://schemas.microsoft.com/office/drawing/2014/main" id="{C1071BE7-DE86-488D-98BB-DF357DFAD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9652" y="516793"/>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41" name="CasellaDiTesto 40">
            <a:extLst>
              <a:ext uri="{FF2B5EF4-FFF2-40B4-BE49-F238E27FC236}">
                <a16:creationId xmlns:a16="http://schemas.microsoft.com/office/drawing/2014/main" id="{64A24BA1-1B8A-40C0-8FC0-57107EF7F57B}"/>
              </a:ext>
            </a:extLst>
          </p:cNvPr>
          <p:cNvSpPr txBox="1"/>
          <p:nvPr/>
        </p:nvSpPr>
        <p:spPr>
          <a:xfrm>
            <a:off x="7917254" y="499071"/>
            <a:ext cx="681757" cy="215444"/>
          </a:xfrm>
          <a:prstGeom prst="rect">
            <a:avLst/>
          </a:prstGeom>
          <a:noFill/>
        </p:spPr>
        <p:txBody>
          <a:bodyPr wrap="square">
            <a:spAutoFit/>
          </a:bodyPr>
          <a:lstStyle/>
          <a:p>
            <a:pPr algn="l"/>
            <a:r>
              <a:rPr lang="it-IT" sz="800" b="0" kern="1200" dirty="0">
                <a:solidFill>
                  <a:srgbClr val="404040"/>
                </a:solidFill>
                <a:effectLst/>
                <a:latin typeface="+mn-lt"/>
              </a:rPr>
              <a:t>Pubblicato</a:t>
            </a:r>
            <a:endParaRPr lang="it-IT" sz="800" b="0" kern="1200" dirty="0">
              <a:solidFill>
                <a:srgbClr val="404040"/>
              </a:solidFill>
              <a:effectLst/>
              <a:latin typeface="+mn-lt"/>
              <a:ea typeface="+mn-ea"/>
              <a:cs typeface="+mn-cs"/>
            </a:endParaRPr>
          </a:p>
        </p:txBody>
      </p:sp>
      <p:pic>
        <p:nvPicPr>
          <p:cNvPr id="42" name="Picture 8" descr="Anteprima immagine">
            <a:extLst>
              <a:ext uri="{FF2B5EF4-FFF2-40B4-BE49-F238E27FC236}">
                <a16:creationId xmlns:a16="http://schemas.microsoft.com/office/drawing/2014/main" id="{AB9DC2AA-E5AF-4ECE-A843-9FD7AA0314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2820"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7" name="CasellaDiTesto 46">
            <a:extLst>
              <a:ext uri="{FF2B5EF4-FFF2-40B4-BE49-F238E27FC236}">
                <a16:creationId xmlns:a16="http://schemas.microsoft.com/office/drawing/2014/main" id="{E3F978EB-818C-4847-9E03-CF3D30425E53}"/>
              </a:ext>
            </a:extLst>
          </p:cNvPr>
          <p:cNvSpPr txBox="1"/>
          <p:nvPr/>
        </p:nvSpPr>
        <p:spPr>
          <a:xfrm>
            <a:off x="8814235" y="499071"/>
            <a:ext cx="681757" cy="215444"/>
          </a:xfrm>
          <a:prstGeom prst="rect">
            <a:avLst/>
          </a:prstGeom>
          <a:noFill/>
        </p:spPr>
        <p:txBody>
          <a:bodyPr wrap="square">
            <a:spAutoFit/>
          </a:bodyPr>
          <a:lstStyle/>
          <a:p>
            <a:pPr algn="l"/>
            <a:r>
              <a:rPr lang="it-IT" sz="800" b="0" kern="1200" dirty="0">
                <a:solidFill>
                  <a:srgbClr val="404040"/>
                </a:solidFill>
                <a:effectLst/>
                <a:latin typeface="+mn-lt"/>
              </a:rPr>
              <a:t>Aggiudicato</a:t>
            </a:r>
            <a:endParaRPr lang="it-IT" sz="800" b="0" kern="1200" dirty="0">
              <a:solidFill>
                <a:srgbClr val="404040"/>
              </a:solidFill>
              <a:effectLst/>
              <a:latin typeface="+mn-lt"/>
              <a:ea typeface="+mn-ea"/>
              <a:cs typeface="+mn-cs"/>
            </a:endParaRPr>
          </a:p>
        </p:txBody>
      </p:sp>
      <p:pic>
        <p:nvPicPr>
          <p:cNvPr id="48" name="Picture 4">
            <a:extLst>
              <a:ext uri="{FF2B5EF4-FFF2-40B4-BE49-F238E27FC236}">
                <a16:creationId xmlns:a16="http://schemas.microsoft.com/office/drawing/2014/main" id="{BA38C243-E600-40BC-99FD-E3D347C58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8757"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57" name="CasellaDiTesto 56">
            <a:extLst>
              <a:ext uri="{FF2B5EF4-FFF2-40B4-BE49-F238E27FC236}">
                <a16:creationId xmlns:a16="http://schemas.microsoft.com/office/drawing/2014/main" id="{F0F4F988-C95A-4009-BCD9-1454E7CB9D79}"/>
              </a:ext>
            </a:extLst>
          </p:cNvPr>
          <p:cNvSpPr txBox="1"/>
          <p:nvPr/>
        </p:nvSpPr>
        <p:spPr>
          <a:xfrm>
            <a:off x="9768676" y="499071"/>
            <a:ext cx="482060" cy="215444"/>
          </a:xfrm>
          <a:prstGeom prst="rect">
            <a:avLst/>
          </a:prstGeom>
          <a:noFill/>
        </p:spPr>
        <p:txBody>
          <a:bodyPr wrap="square">
            <a:spAutoFit/>
          </a:bodyPr>
          <a:lstStyle/>
          <a:p>
            <a:pPr algn="l"/>
            <a:r>
              <a:rPr lang="it-IT" sz="800" b="0" kern="1200" dirty="0">
                <a:solidFill>
                  <a:srgbClr val="404040"/>
                </a:solidFill>
                <a:effectLst/>
                <a:latin typeface="+mn-lt"/>
              </a:rPr>
              <a:t>Attivo</a:t>
            </a:r>
            <a:endParaRPr lang="it-IT" sz="800" b="0" kern="1200" dirty="0">
              <a:solidFill>
                <a:srgbClr val="404040"/>
              </a:solidFill>
              <a:effectLst/>
              <a:latin typeface="+mn-lt"/>
              <a:ea typeface="+mn-ea"/>
              <a:cs typeface="+mn-cs"/>
            </a:endParaRPr>
          </a:p>
        </p:txBody>
      </p:sp>
      <p:pic>
        <p:nvPicPr>
          <p:cNvPr id="58" name="Picture 10" descr="Anteprima immagine">
            <a:extLst>
              <a:ext uri="{FF2B5EF4-FFF2-40B4-BE49-F238E27FC236}">
                <a16:creationId xmlns:a16="http://schemas.microsoft.com/office/drawing/2014/main" id="{D7A7488E-85A8-41BC-A4F4-FE4DC53909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4786" y="1008079"/>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59" name="CasellaDiTesto 58">
            <a:extLst>
              <a:ext uri="{FF2B5EF4-FFF2-40B4-BE49-F238E27FC236}">
                <a16:creationId xmlns:a16="http://schemas.microsoft.com/office/drawing/2014/main" id="{89F60315-E7B4-48F7-B473-078F401A2624}"/>
              </a:ext>
            </a:extLst>
          </p:cNvPr>
          <p:cNvSpPr txBox="1"/>
          <p:nvPr/>
        </p:nvSpPr>
        <p:spPr>
          <a:xfrm>
            <a:off x="7914764" y="985705"/>
            <a:ext cx="1383779" cy="215444"/>
          </a:xfrm>
          <a:prstGeom prst="rect">
            <a:avLst/>
          </a:prstGeom>
          <a:noFill/>
        </p:spPr>
        <p:txBody>
          <a:bodyPr wrap="square">
            <a:spAutoFit/>
          </a:bodyPr>
          <a:lstStyle/>
          <a:p>
            <a:pPr algn="l"/>
            <a:r>
              <a:rPr lang="it-IT" sz="800" b="0" kern="1200" dirty="0">
                <a:solidFill>
                  <a:srgbClr val="404040"/>
                </a:solidFill>
                <a:effectLst/>
                <a:latin typeface="+mn-lt"/>
              </a:rPr>
              <a:t>Attivo per acquisti successivi</a:t>
            </a:r>
            <a:endParaRPr lang="it-IT" sz="800" b="0" kern="1200" dirty="0">
              <a:solidFill>
                <a:srgbClr val="404040"/>
              </a:solidFill>
              <a:effectLst/>
              <a:latin typeface="+mn-lt"/>
              <a:ea typeface="+mn-ea"/>
              <a:cs typeface="+mn-cs"/>
            </a:endParaRPr>
          </a:p>
        </p:txBody>
      </p:sp>
      <p:pic>
        <p:nvPicPr>
          <p:cNvPr id="60" name="Picture 18" descr="Anteprima immagine">
            <a:extLst>
              <a:ext uri="{FF2B5EF4-FFF2-40B4-BE49-F238E27FC236}">
                <a16:creationId xmlns:a16="http://schemas.microsoft.com/office/drawing/2014/main" id="{2139D60E-6837-4559-BD48-CC16B980D2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018"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61" name="CasellaDiTesto 60">
            <a:extLst>
              <a:ext uri="{FF2B5EF4-FFF2-40B4-BE49-F238E27FC236}">
                <a16:creationId xmlns:a16="http://schemas.microsoft.com/office/drawing/2014/main" id="{0E47AF98-0A5A-4222-AF90-8FCB0F283ECB}"/>
              </a:ext>
            </a:extLst>
          </p:cNvPr>
          <p:cNvSpPr txBox="1"/>
          <p:nvPr/>
        </p:nvSpPr>
        <p:spPr>
          <a:xfrm>
            <a:off x="7935095" y="742388"/>
            <a:ext cx="534965" cy="215444"/>
          </a:xfrm>
          <a:prstGeom prst="rect">
            <a:avLst/>
          </a:prstGeom>
          <a:noFill/>
        </p:spPr>
        <p:txBody>
          <a:bodyPr wrap="square">
            <a:spAutoFit/>
          </a:bodyPr>
          <a:lstStyle/>
          <a:p>
            <a:pPr algn="l"/>
            <a:r>
              <a:rPr lang="it-IT" sz="800" b="0" kern="1200" dirty="0">
                <a:solidFill>
                  <a:srgbClr val="404040"/>
                </a:solidFill>
                <a:effectLst/>
                <a:latin typeface="+mn-lt"/>
              </a:rPr>
              <a:t>Sospeso</a:t>
            </a:r>
            <a:endParaRPr lang="it-IT" sz="800" b="0" kern="1200" dirty="0">
              <a:solidFill>
                <a:srgbClr val="404040"/>
              </a:solidFill>
              <a:effectLst/>
              <a:latin typeface="+mn-lt"/>
              <a:ea typeface="+mn-ea"/>
              <a:cs typeface="+mn-cs"/>
            </a:endParaRPr>
          </a:p>
        </p:txBody>
      </p:sp>
      <p:pic>
        <p:nvPicPr>
          <p:cNvPr id="67" name="Picture 12" descr="Anteprima immagine">
            <a:extLst>
              <a:ext uri="{FF2B5EF4-FFF2-40B4-BE49-F238E27FC236}">
                <a16:creationId xmlns:a16="http://schemas.microsoft.com/office/drawing/2014/main" id="{3FD7AB3D-C0E6-41DC-BCB7-CE9DC9897D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10035"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68" name="CasellaDiTesto 67">
            <a:extLst>
              <a:ext uri="{FF2B5EF4-FFF2-40B4-BE49-F238E27FC236}">
                <a16:creationId xmlns:a16="http://schemas.microsoft.com/office/drawing/2014/main" id="{5A582881-E671-42A2-B534-4C71E961FD78}"/>
              </a:ext>
            </a:extLst>
          </p:cNvPr>
          <p:cNvSpPr txBox="1"/>
          <p:nvPr/>
        </p:nvSpPr>
        <p:spPr>
          <a:xfrm>
            <a:off x="9761896" y="742388"/>
            <a:ext cx="502806" cy="215444"/>
          </a:xfrm>
          <a:prstGeom prst="rect">
            <a:avLst/>
          </a:prstGeom>
          <a:noFill/>
        </p:spPr>
        <p:txBody>
          <a:bodyPr wrap="square">
            <a:spAutoFit/>
          </a:bodyPr>
          <a:lstStyle/>
          <a:p>
            <a:pPr algn="l"/>
            <a:r>
              <a:rPr lang="it-IT" sz="800" b="0" kern="1200" dirty="0">
                <a:solidFill>
                  <a:srgbClr val="404040"/>
                </a:solidFill>
                <a:effectLst/>
                <a:latin typeface="+mn-lt"/>
              </a:rPr>
              <a:t>Chiuso</a:t>
            </a:r>
            <a:endParaRPr lang="it-IT" sz="800" b="0" kern="1200" dirty="0">
              <a:solidFill>
                <a:srgbClr val="404040"/>
              </a:solidFill>
              <a:effectLst/>
              <a:latin typeface="+mn-lt"/>
              <a:ea typeface="+mn-ea"/>
              <a:cs typeface="+mn-cs"/>
            </a:endParaRPr>
          </a:p>
        </p:txBody>
      </p:sp>
      <p:pic>
        <p:nvPicPr>
          <p:cNvPr id="69" name="Picture 16" descr="Anteprima immagine">
            <a:extLst>
              <a:ext uri="{FF2B5EF4-FFF2-40B4-BE49-F238E27FC236}">
                <a16:creationId xmlns:a16="http://schemas.microsoft.com/office/drawing/2014/main" id="{FD04149A-1296-4E66-A36C-1F92D6E69C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7253" y="760110"/>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70" name="CasellaDiTesto 69">
            <a:extLst>
              <a:ext uri="{FF2B5EF4-FFF2-40B4-BE49-F238E27FC236}">
                <a16:creationId xmlns:a16="http://schemas.microsoft.com/office/drawing/2014/main" id="{377D82BB-3931-4334-8D2B-464CD88DB672}"/>
              </a:ext>
            </a:extLst>
          </p:cNvPr>
          <p:cNvSpPr txBox="1"/>
          <p:nvPr/>
        </p:nvSpPr>
        <p:spPr>
          <a:xfrm>
            <a:off x="8815900" y="742388"/>
            <a:ext cx="625090" cy="215444"/>
          </a:xfrm>
          <a:prstGeom prst="rect">
            <a:avLst/>
          </a:prstGeom>
          <a:noFill/>
        </p:spPr>
        <p:txBody>
          <a:bodyPr wrap="square">
            <a:spAutoFit/>
          </a:bodyPr>
          <a:lstStyle/>
          <a:p>
            <a:pPr algn="l"/>
            <a:r>
              <a:rPr lang="it-IT" sz="800" b="0" kern="1200" dirty="0">
                <a:solidFill>
                  <a:srgbClr val="404040"/>
                </a:solidFill>
                <a:effectLst/>
                <a:latin typeface="+mn-lt"/>
              </a:rPr>
              <a:t>Revocato</a:t>
            </a:r>
            <a:endParaRPr lang="it-IT" sz="800" b="0" kern="1200" dirty="0">
              <a:solidFill>
                <a:srgbClr val="404040"/>
              </a:solidFill>
              <a:effectLst/>
              <a:latin typeface="+mn-lt"/>
              <a:ea typeface="+mn-ea"/>
              <a:cs typeface="+mn-cs"/>
            </a:endParaRPr>
          </a:p>
        </p:txBody>
      </p:sp>
      <p:pic>
        <p:nvPicPr>
          <p:cNvPr id="37" name="Picture 12" descr="Anteprima immagine">
            <a:extLst>
              <a:ext uri="{FF2B5EF4-FFF2-40B4-BE49-F238E27FC236}">
                <a16:creationId xmlns:a16="http://schemas.microsoft.com/office/drawing/2014/main" id="{3FD7AB3D-C0E6-41DC-BCB7-CE9DC9897D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7736" y="2709660"/>
            <a:ext cx="173077" cy="1800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2" descr="Anteprima immagine">
            <a:extLst>
              <a:ext uri="{FF2B5EF4-FFF2-40B4-BE49-F238E27FC236}">
                <a16:creationId xmlns:a16="http://schemas.microsoft.com/office/drawing/2014/main" id="{3FD7AB3D-C0E6-41DC-BCB7-CE9DC9897D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1375" y="3075841"/>
            <a:ext cx="173077" cy="1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112562"/>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a:extLst>
              <a:ext uri="{FF2B5EF4-FFF2-40B4-BE49-F238E27FC236}">
                <a16:creationId xmlns:a16="http://schemas.microsoft.com/office/drawing/2014/main" id="{159B03CB-18AE-455A-B1BC-C320C6551076}"/>
              </a:ext>
            </a:extLst>
          </p:cNvPr>
          <p:cNvSpPr>
            <a:spLocks noGrp="1"/>
          </p:cNvSpPr>
          <p:nvPr>
            <p:ph type="title"/>
          </p:nvPr>
        </p:nvSpPr>
        <p:spPr>
          <a:xfrm>
            <a:off x="4338588" y="324247"/>
            <a:ext cx="6000530" cy="401167"/>
          </a:xfrm>
        </p:spPr>
        <p:txBody>
          <a:bodyPr/>
          <a:lstStyle/>
          <a:p>
            <a:r>
              <a:rPr lang="it-IT" dirty="0"/>
              <a:t>Servizi di gestione e manutenzione di sistemi IP e postazioni di lavoro per le Pubbliche Amministrazioni</a:t>
            </a:r>
            <a:r>
              <a:rPr lang="pt-BR" dirty="0"/>
              <a:t> </a:t>
            </a:r>
            <a:r>
              <a:rPr lang="it-IT" dirty="0"/>
              <a:t>(1/2)</a:t>
            </a:r>
          </a:p>
        </p:txBody>
      </p:sp>
      <p:sp>
        <p:nvSpPr>
          <p:cNvPr id="34" name="CasellaDiTesto 33">
            <a:extLst>
              <a:ext uri="{FF2B5EF4-FFF2-40B4-BE49-F238E27FC236}">
                <a16:creationId xmlns:a16="http://schemas.microsoft.com/office/drawing/2014/main" id="{C4D4D3EF-0523-4BB0-99CF-A4A30DD1128D}"/>
              </a:ext>
            </a:extLst>
          </p:cNvPr>
          <p:cNvSpPr txBox="1"/>
          <p:nvPr/>
        </p:nvSpPr>
        <p:spPr>
          <a:xfrm>
            <a:off x="353542" y="2703070"/>
            <a:ext cx="6889271" cy="2136482"/>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Prodotti / servizi previsti</a:t>
            </a:r>
          </a:p>
          <a:p>
            <a:pPr marL="285750" indent="-285750">
              <a:spcAft>
                <a:spcPts val="450"/>
              </a:spcAft>
              <a:buFont typeface="Arial" panose="020B0604020202020204" pitchFamily="34" charset="0"/>
              <a:buChar char="•"/>
            </a:pPr>
            <a:r>
              <a:rPr lang="it-IT" sz="1400" dirty="0">
                <a:solidFill>
                  <a:srgbClr val="595959"/>
                </a:solidFill>
                <a:latin typeface="Calibri" panose="020F0502020204030204" pitchFamily="34" charset="0"/>
              </a:rPr>
              <a:t>gestione di centrali telefoniche, apparati di reti locali, apparati di sicurezza, postazioni di lavoro e server, servizio IMAC</a:t>
            </a:r>
          </a:p>
          <a:p>
            <a:pPr marL="285750" indent="-285750">
              <a:spcAft>
                <a:spcPts val="450"/>
              </a:spcAft>
              <a:buFont typeface="Arial" panose="020B0604020202020204" pitchFamily="34" charset="0"/>
              <a:buChar char="•"/>
            </a:pPr>
            <a:r>
              <a:rPr lang="it-IT" sz="1400" dirty="0">
                <a:solidFill>
                  <a:srgbClr val="595959"/>
                </a:solidFill>
                <a:latin typeface="Calibri" panose="020F0502020204030204" pitchFamily="34" charset="0"/>
              </a:rPr>
              <a:t>manutenzione di centrali telefoniche, apparati di reti locali, apparati di sicurezza, postazioni di lavoro e server</a:t>
            </a:r>
          </a:p>
          <a:p>
            <a:pPr marL="285750" indent="-285750">
              <a:spcAft>
                <a:spcPts val="450"/>
              </a:spcAft>
              <a:buFont typeface="Arial" panose="020B0604020202020204" pitchFamily="34" charset="0"/>
              <a:buChar char="•"/>
            </a:pPr>
            <a:r>
              <a:rPr lang="it-IT" sz="1400" dirty="0">
                <a:solidFill>
                  <a:srgbClr val="595959"/>
                </a:solidFill>
                <a:latin typeface="Calibri" panose="020F0502020204030204" pitchFamily="34" charset="0"/>
              </a:rPr>
              <a:t>interventi sul cablaggio</a:t>
            </a:r>
          </a:p>
          <a:p>
            <a:pPr marL="285750" indent="-285750">
              <a:spcAft>
                <a:spcPts val="450"/>
              </a:spcAft>
              <a:buFont typeface="Arial" panose="020B0604020202020204" pitchFamily="34" charset="0"/>
              <a:buChar char="•"/>
            </a:pPr>
            <a:r>
              <a:rPr lang="it-IT" sz="1400" dirty="0">
                <a:solidFill>
                  <a:srgbClr val="595959"/>
                </a:solidFill>
                <a:latin typeface="Calibri" panose="020F0502020204030204" pitchFamily="34" charset="0"/>
              </a:rPr>
              <a:t>presidio</a:t>
            </a:r>
          </a:p>
          <a:p>
            <a:pPr marL="285750" indent="-285750">
              <a:spcAft>
                <a:spcPts val="450"/>
              </a:spcAft>
              <a:buFont typeface="Arial" panose="020B0604020202020204" pitchFamily="34" charset="0"/>
              <a:buChar char="•"/>
            </a:pPr>
            <a:r>
              <a:rPr lang="it-IT" sz="1400" dirty="0">
                <a:solidFill>
                  <a:srgbClr val="595959"/>
                </a:solidFill>
                <a:latin typeface="Calibri" panose="020F0502020204030204" pitchFamily="34" charset="0"/>
              </a:rPr>
              <a:t>service desk</a:t>
            </a:r>
          </a:p>
        </p:txBody>
      </p:sp>
      <p:sp>
        <p:nvSpPr>
          <p:cNvPr id="38" name="CasellaDiTesto 37">
            <a:extLst>
              <a:ext uri="{FF2B5EF4-FFF2-40B4-BE49-F238E27FC236}">
                <a16:creationId xmlns:a16="http://schemas.microsoft.com/office/drawing/2014/main" id="{E00B9923-BE16-4B51-ABE4-DC485C2CB932}"/>
              </a:ext>
            </a:extLst>
          </p:cNvPr>
          <p:cNvSpPr txBox="1"/>
          <p:nvPr/>
        </p:nvSpPr>
        <p:spPr>
          <a:xfrm>
            <a:off x="353544" y="944399"/>
            <a:ext cx="6889269" cy="707886"/>
          </a:xfrm>
          <a:prstGeom prst="rect">
            <a:avLst/>
          </a:prstGeom>
          <a:noFill/>
        </p:spPr>
        <p:txBody>
          <a:bodyPr wrap="square">
            <a:spAutoFit/>
          </a:bodyPr>
          <a:lstStyle/>
          <a:p>
            <a:pPr>
              <a:spcAft>
                <a:spcPts val="450"/>
              </a:spcAft>
            </a:pPr>
            <a:r>
              <a:rPr lang="it-IT" b="1" dirty="0">
                <a:solidFill>
                  <a:schemeClr val="tx1">
                    <a:lumMod val="75000"/>
                    <a:lumOff val="25000"/>
                  </a:schemeClr>
                </a:solidFill>
              </a:rPr>
              <a:t>Servizi di gestione e manutenzione di sistemi IP e postazioni di lavoro per le Pubbliche Amministrazioni</a:t>
            </a:r>
          </a:p>
        </p:txBody>
      </p:sp>
      <p:grpSp>
        <p:nvGrpSpPr>
          <p:cNvPr id="2" name="Gruppo 1">
            <a:extLst>
              <a:ext uri="{FF2B5EF4-FFF2-40B4-BE49-F238E27FC236}">
                <a16:creationId xmlns:a16="http://schemas.microsoft.com/office/drawing/2014/main" id="{F02FE96A-5271-44AA-B1DE-BE3A1EE4096C}"/>
              </a:ext>
            </a:extLst>
          </p:cNvPr>
          <p:cNvGrpSpPr/>
          <p:nvPr/>
        </p:nvGrpSpPr>
        <p:grpSpPr>
          <a:xfrm>
            <a:off x="7722964" y="3081600"/>
            <a:ext cx="2529216" cy="1982316"/>
            <a:chOff x="7722964" y="2734419"/>
            <a:chExt cx="2529216" cy="1982316"/>
          </a:xfrm>
        </p:grpSpPr>
        <p:grpSp>
          <p:nvGrpSpPr>
            <p:cNvPr id="56" name="Gruppo 55">
              <a:extLst>
                <a:ext uri="{FF2B5EF4-FFF2-40B4-BE49-F238E27FC236}">
                  <a16:creationId xmlns:a16="http://schemas.microsoft.com/office/drawing/2014/main" id="{5B40962C-2E54-4C9F-B5B8-E16DDA3BD256}"/>
                </a:ext>
              </a:extLst>
            </p:cNvPr>
            <p:cNvGrpSpPr/>
            <p:nvPr/>
          </p:nvGrpSpPr>
          <p:grpSpPr>
            <a:xfrm>
              <a:off x="9740445" y="3883951"/>
              <a:ext cx="31583" cy="26296"/>
              <a:chOff x="3154355" y="5616237"/>
              <a:chExt cx="235225" cy="195849"/>
            </a:xfrm>
          </p:grpSpPr>
          <p:sp>
            <p:nvSpPr>
              <p:cNvPr id="58" name="Elemento grafico 41">
                <a:extLst>
                  <a:ext uri="{FF2B5EF4-FFF2-40B4-BE49-F238E27FC236}">
                    <a16:creationId xmlns:a16="http://schemas.microsoft.com/office/drawing/2014/main" id="{D55AB854-B6B2-456D-B415-7A05C0B5255D}"/>
                  </a:ext>
                </a:extLst>
              </p:cNvPr>
              <p:cNvSpPr/>
              <p:nvPr/>
            </p:nvSpPr>
            <p:spPr>
              <a:xfrm>
                <a:off x="3154355" y="5720237"/>
                <a:ext cx="143495" cy="91849"/>
              </a:xfrm>
              <a:custGeom>
                <a:avLst/>
                <a:gdLst>
                  <a:gd name="connsiteX0" fmla="*/ 130995 w 143495"/>
                  <a:gd name="connsiteY0" fmla="*/ 50366 h 91849"/>
                  <a:gd name="connsiteX1" fmla="*/ 31378 w 143495"/>
                  <a:gd name="connsiteY1" fmla="*/ 2164 h 91849"/>
                  <a:gd name="connsiteX2" fmla="*/ 2164 w 143495"/>
                  <a:gd name="connsiteY2" fmla="*/ 12389 h 91849"/>
                  <a:gd name="connsiteX3" fmla="*/ 12389 w 143495"/>
                  <a:gd name="connsiteY3" fmla="*/ 41602 h 91849"/>
                  <a:gd name="connsiteX4" fmla="*/ 112007 w 143495"/>
                  <a:gd name="connsiteY4" fmla="*/ 89805 h 91849"/>
                  <a:gd name="connsiteX5" fmla="*/ 121647 w 143495"/>
                  <a:gd name="connsiteY5" fmla="*/ 91850 h 91849"/>
                  <a:gd name="connsiteX6" fmla="*/ 141512 w 143495"/>
                  <a:gd name="connsiteY6" fmla="*/ 79580 h 91849"/>
                  <a:gd name="connsiteX7" fmla="*/ 130995 w 143495"/>
                  <a:gd name="connsiteY7" fmla="*/ 50366 h 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495" h="91849">
                    <a:moveTo>
                      <a:pt x="130995" y="50366"/>
                    </a:moveTo>
                    <a:lnTo>
                      <a:pt x="31378" y="2164"/>
                    </a:lnTo>
                    <a:cubicBezTo>
                      <a:pt x="20569" y="-3094"/>
                      <a:pt x="7423" y="1580"/>
                      <a:pt x="2164" y="12389"/>
                    </a:cubicBezTo>
                    <a:cubicBezTo>
                      <a:pt x="-3094" y="23198"/>
                      <a:pt x="1580" y="36344"/>
                      <a:pt x="12389" y="41602"/>
                    </a:cubicBezTo>
                    <a:lnTo>
                      <a:pt x="112007" y="89805"/>
                    </a:lnTo>
                    <a:cubicBezTo>
                      <a:pt x="115220" y="91265"/>
                      <a:pt x="118434" y="91850"/>
                      <a:pt x="121647" y="91850"/>
                    </a:cubicBezTo>
                    <a:cubicBezTo>
                      <a:pt x="129827" y="91850"/>
                      <a:pt x="137715" y="87175"/>
                      <a:pt x="141512" y="79580"/>
                    </a:cubicBezTo>
                    <a:cubicBezTo>
                      <a:pt x="146479" y="68771"/>
                      <a:pt x="141804" y="55625"/>
                      <a:pt x="130995" y="50366"/>
                    </a:cubicBezTo>
                    <a:close/>
                  </a:path>
                </a:pathLst>
              </a:custGeom>
              <a:solidFill>
                <a:srgbClr val="313840"/>
              </a:solidFill>
              <a:ln w="2917" cap="flat">
                <a:noFill/>
                <a:prstDash val="solid"/>
                <a:miter/>
              </a:ln>
            </p:spPr>
            <p:txBody>
              <a:bodyPr rtlCol="0" anchor="ctr"/>
              <a:lstStyle/>
              <a:p>
                <a:endParaRPr lang="it-IT"/>
              </a:p>
            </p:txBody>
          </p:sp>
          <p:sp>
            <p:nvSpPr>
              <p:cNvPr id="60" name="Elemento grafico 41">
                <a:extLst>
                  <a:ext uri="{FF2B5EF4-FFF2-40B4-BE49-F238E27FC236}">
                    <a16:creationId xmlns:a16="http://schemas.microsoft.com/office/drawing/2014/main" id="{D55AB854-B6B2-456D-B415-7A05C0B5255D}"/>
                  </a:ext>
                </a:extLst>
              </p:cNvPr>
              <p:cNvSpPr/>
              <p:nvPr/>
            </p:nvSpPr>
            <p:spPr>
              <a:xfrm>
                <a:off x="3154355" y="5616237"/>
                <a:ext cx="235225" cy="135961"/>
              </a:xfrm>
              <a:custGeom>
                <a:avLst/>
                <a:gdLst>
                  <a:gd name="connsiteX0" fmla="*/ 222726 w 235225"/>
                  <a:gd name="connsiteY0" fmla="*/ 94479 h 135961"/>
                  <a:gd name="connsiteX1" fmla="*/ 31378 w 235225"/>
                  <a:gd name="connsiteY1" fmla="*/ 2164 h 135961"/>
                  <a:gd name="connsiteX2" fmla="*/ 2164 w 235225"/>
                  <a:gd name="connsiteY2" fmla="*/ 12389 h 135961"/>
                  <a:gd name="connsiteX3" fmla="*/ 12389 w 235225"/>
                  <a:gd name="connsiteY3" fmla="*/ 41602 h 135961"/>
                  <a:gd name="connsiteX4" fmla="*/ 203737 w 235225"/>
                  <a:gd name="connsiteY4" fmla="*/ 133917 h 135961"/>
                  <a:gd name="connsiteX5" fmla="*/ 213377 w 235225"/>
                  <a:gd name="connsiteY5" fmla="*/ 135962 h 135961"/>
                  <a:gd name="connsiteX6" fmla="*/ 233242 w 235225"/>
                  <a:gd name="connsiteY6" fmla="*/ 123692 h 135961"/>
                  <a:gd name="connsiteX7" fmla="*/ 222726 w 235225"/>
                  <a:gd name="connsiteY7" fmla="*/ 94479 h 13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225" h="135961">
                    <a:moveTo>
                      <a:pt x="222726" y="94479"/>
                    </a:moveTo>
                    <a:lnTo>
                      <a:pt x="31378" y="2164"/>
                    </a:lnTo>
                    <a:cubicBezTo>
                      <a:pt x="20569" y="-3094"/>
                      <a:pt x="7423" y="1580"/>
                      <a:pt x="2164" y="12389"/>
                    </a:cubicBezTo>
                    <a:cubicBezTo>
                      <a:pt x="-3094" y="23198"/>
                      <a:pt x="1580" y="36344"/>
                      <a:pt x="12389" y="41602"/>
                    </a:cubicBezTo>
                    <a:lnTo>
                      <a:pt x="203737" y="133917"/>
                    </a:lnTo>
                    <a:cubicBezTo>
                      <a:pt x="206950" y="135377"/>
                      <a:pt x="210164" y="135962"/>
                      <a:pt x="213377" y="135962"/>
                    </a:cubicBezTo>
                    <a:cubicBezTo>
                      <a:pt x="221557" y="135962"/>
                      <a:pt x="229445" y="131288"/>
                      <a:pt x="233242" y="123692"/>
                    </a:cubicBezTo>
                    <a:cubicBezTo>
                      <a:pt x="238209" y="112883"/>
                      <a:pt x="233535" y="99737"/>
                      <a:pt x="222726" y="94479"/>
                    </a:cubicBezTo>
                    <a:close/>
                  </a:path>
                </a:pathLst>
              </a:custGeom>
              <a:solidFill>
                <a:srgbClr val="313840"/>
              </a:solidFill>
              <a:ln w="2917" cap="flat">
                <a:noFill/>
                <a:prstDash val="solid"/>
                <a:miter/>
              </a:ln>
            </p:spPr>
            <p:txBody>
              <a:bodyPr rtlCol="0" anchor="ctr"/>
              <a:lstStyle/>
              <a:p>
                <a:endParaRPr lang="it-IT"/>
              </a:p>
            </p:txBody>
          </p:sp>
        </p:grpSp>
        <p:sp>
          <p:nvSpPr>
            <p:cNvPr id="18" name="CasellaDiTesto 17">
              <a:extLst>
                <a:ext uri="{FF2B5EF4-FFF2-40B4-BE49-F238E27FC236}">
                  <a16:creationId xmlns:a16="http://schemas.microsoft.com/office/drawing/2014/main" id="{D4BECAC2-0645-40D6-B10C-83E6B4308A7C}"/>
                </a:ext>
              </a:extLst>
            </p:cNvPr>
            <p:cNvSpPr txBox="1"/>
            <p:nvPr/>
          </p:nvSpPr>
          <p:spPr>
            <a:xfrm>
              <a:off x="9291680" y="3487312"/>
              <a:ext cx="502806" cy="584775"/>
            </a:xfrm>
            <a:prstGeom prst="rect">
              <a:avLst/>
            </a:prstGeom>
            <a:noFill/>
          </p:spPr>
          <p:txBody>
            <a:bodyPr wrap="square">
              <a:spAutoFit/>
            </a:bodyPr>
            <a:lstStyle/>
            <a:p>
              <a:r>
                <a:rPr lang="it-IT" sz="1200" b="1" dirty="0">
                  <a:solidFill>
                    <a:srgbClr val="313840"/>
                  </a:solidFill>
                </a:rPr>
                <a:t>Lotti</a:t>
              </a:r>
            </a:p>
            <a:p>
              <a:pPr>
                <a:spcAft>
                  <a:spcPts val="450"/>
                </a:spcAft>
              </a:pPr>
              <a:r>
                <a:rPr lang="it-IT" dirty="0">
                  <a:solidFill>
                    <a:srgbClr val="313840"/>
                  </a:solidFill>
                </a:rPr>
                <a:t>5</a:t>
              </a:r>
              <a:endParaRPr lang="it-IT" sz="1200" dirty="0">
                <a:solidFill>
                  <a:srgbClr val="313840"/>
                </a:solidFill>
              </a:endParaRPr>
            </a:p>
          </p:txBody>
        </p:sp>
        <p:sp>
          <p:nvSpPr>
            <p:cNvPr id="19" name="CasellaDiTesto 18">
              <a:extLst>
                <a:ext uri="{FF2B5EF4-FFF2-40B4-BE49-F238E27FC236}">
                  <a16:creationId xmlns:a16="http://schemas.microsoft.com/office/drawing/2014/main" id="{6CD4AB0F-C69A-47B0-B7B4-A9002D1AC72A}"/>
                </a:ext>
              </a:extLst>
            </p:cNvPr>
            <p:cNvSpPr txBox="1"/>
            <p:nvPr/>
          </p:nvSpPr>
          <p:spPr>
            <a:xfrm>
              <a:off x="7722964" y="3492207"/>
              <a:ext cx="1450282" cy="584775"/>
            </a:xfrm>
            <a:prstGeom prst="rect">
              <a:avLst/>
            </a:prstGeom>
            <a:noFill/>
          </p:spPr>
          <p:txBody>
            <a:bodyPr wrap="square">
              <a:spAutoFit/>
            </a:bodyPr>
            <a:lstStyle/>
            <a:p>
              <a:r>
                <a:rPr lang="it-IT" sz="1200" b="1" dirty="0">
                  <a:solidFill>
                    <a:srgbClr val="404040"/>
                  </a:solidFill>
                </a:rPr>
                <a:t>Attivo dal </a:t>
              </a:r>
            </a:p>
            <a:p>
              <a:pPr>
                <a:spcAft>
                  <a:spcPts val="450"/>
                </a:spcAft>
              </a:pPr>
              <a:r>
                <a:rPr lang="it-IT" dirty="0">
                  <a:solidFill>
                    <a:srgbClr val="404040"/>
                  </a:solidFill>
                </a:rPr>
                <a:t>05/05/2022</a:t>
              </a:r>
              <a:endParaRPr lang="it-IT" sz="1100" dirty="0">
                <a:solidFill>
                  <a:srgbClr val="404040"/>
                </a:solidFill>
              </a:endParaRPr>
            </a:p>
          </p:txBody>
        </p:sp>
        <p:sp>
          <p:nvSpPr>
            <p:cNvPr id="30" name="CasellaDiTesto 29">
              <a:extLst>
                <a:ext uri="{FF2B5EF4-FFF2-40B4-BE49-F238E27FC236}">
                  <a16:creationId xmlns:a16="http://schemas.microsoft.com/office/drawing/2014/main" id="{69CC6538-8930-4B5E-8783-5BED0FFC535D}"/>
                </a:ext>
              </a:extLst>
            </p:cNvPr>
            <p:cNvSpPr txBox="1"/>
            <p:nvPr/>
          </p:nvSpPr>
          <p:spPr>
            <a:xfrm>
              <a:off x="7722964" y="4162737"/>
              <a:ext cx="2376264" cy="553998"/>
            </a:xfrm>
            <a:prstGeom prst="rect">
              <a:avLst/>
            </a:prstGeom>
            <a:noFill/>
          </p:spPr>
          <p:txBody>
            <a:bodyPr wrap="square">
              <a:spAutoFit/>
            </a:bodyPr>
            <a:lstStyle/>
            <a:p>
              <a:r>
                <a:rPr lang="it-IT" sz="1200" b="1" dirty="0">
                  <a:solidFill>
                    <a:schemeClr val="tx1">
                      <a:lumMod val="75000"/>
                      <a:lumOff val="25000"/>
                    </a:schemeClr>
                  </a:solidFill>
                </a:rPr>
                <a:t>Durata dell’Accordo quadro</a:t>
              </a:r>
            </a:p>
            <a:p>
              <a:pPr>
                <a:spcAft>
                  <a:spcPts val="450"/>
                </a:spcAft>
              </a:pPr>
              <a:r>
                <a:rPr lang="it-IT" sz="1800" dirty="0">
                  <a:solidFill>
                    <a:schemeClr val="tx1">
                      <a:lumMod val="75000"/>
                      <a:lumOff val="25000"/>
                    </a:schemeClr>
                  </a:solidFill>
                </a:rPr>
                <a:t>24 mesi + 12</a:t>
              </a:r>
              <a:endParaRPr lang="it-IT" sz="1200" dirty="0">
                <a:solidFill>
                  <a:schemeClr val="tx1">
                    <a:lumMod val="75000"/>
                    <a:lumOff val="25000"/>
                  </a:schemeClr>
                </a:solidFill>
              </a:endParaRPr>
            </a:p>
          </p:txBody>
        </p:sp>
        <p:sp>
          <p:nvSpPr>
            <p:cNvPr id="39" name="CasellaDiTesto 38">
              <a:extLst>
                <a:ext uri="{FF2B5EF4-FFF2-40B4-BE49-F238E27FC236}">
                  <a16:creationId xmlns:a16="http://schemas.microsoft.com/office/drawing/2014/main" id="{0B7D4BB7-6FBE-480D-ABCA-1CE996D71DDC}"/>
                </a:ext>
              </a:extLst>
            </p:cNvPr>
            <p:cNvSpPr txBox="1"/>
            <p:nvPr/>
          </p:nvSpPr>
          <p:spPr>
            <a:xfrm>
              <a:off x="8266949" y="2734419"/>
              <a:ext cx="1985231" cy="600164"/>
            </a:xfrm>
            <a:prstGeom prst="rect">
              <a:avLst/>
            </a:prstGeom>
            <a:noFill/>
          </p:spPr>
          <p:txBody>
            <a:bodyPr wrap="square">
              <a:spAutoFit/>
            </a:bodyPr>
            <a:lstStyle/>
            <a:p>
              <a:pPr algn="l"/>
              <a:r>
                <a:rPr lang="it-IT" sz="1100" dirty="0">
                  <a:solidFill>
                    <a:srgbClr val="313840"/>
                  </a:solidFill>
                  <a:latin typeface="+mj-lt"/>
                </a:rPr>
                <a:t>Informatica, Elettronica, Telecomunicazioni e macchine per l'ufficio</a:t>
              </a:r>
            </a:p>
          </p:txBody>
        </p:sp>
        <p:pic>
          <p:nvPicPr>
            <p:cNvPr id="40" name="Elemento grafico 5">
              <a:extLst>
                <a:ext uri="{FF2B5EF4-FFF2-40B4-BE49-F238E27FC236}">
                  <a16:creationId xmlns:a16="http://schemas.microsoft.com/office/drawing/2014/main" id="{53C85FCD-E78C-4EE6-A9BA-69E69F949F64}"/>
                </a:ext>
              </a:extLst>
            </p:cNvPr>
            <p:cNvPicPr>
              <a:picLocks noChangeAspect="1"/>
            </p:cNvPicPr>
            <p:nvPr/>
          </p:nvPicPr>
          <p:blipFill>
            <a:blip r:embed="rId2">
              <a:extLst/>
            </a:blip>
            <a:stretch>
              <a:fillRect/>
            </a:stretch>
          </p:blipFill>
          <p:spPr>
            <a:xfrm>
              <a:off x="7804779" y="2816067"/>
              <a:ext cx="462170" cy="462170"/>
            </a:xfrm>
            <a:prstGeom prst="rect">
              <a:avLst/>
            </a:prstGeom>
          </p:spPr>
        </p:pic>
      </p:grpSp>
      <p:sp>
        <p:nvSpPr>
          <p:cNvPr id="46" name="CasellaDiTesto 45">
            <a:extLst>
              <a:ext uri="{FF2B5EF4-FFF2-40B4-BE49-F238E27FC236}">
                <a16:creationId xmlns:a16="http://schemas.microsoft.com/office/drawing/2014/main" id="{E0BE3770-B40A-415D-AA95-3140F63953F2}"/>
              </a:ext>
            </a:extLst>
          </p:cNvPr>
          <p:cNvSpPr txBox="1"/>
          <p:nvPr/>
        </p:nvSpPr>
        <p:spPr>
          <a:xfrm>
            <a:off x="7722964" y="5135924"/>
            <a:ext cx="2376264" cy="553998"/>
          </a:xfrm>
          <a:prstGeom prst="rect">
            <a:avLst/>
          </a:prstGeom>
          <a:noFill/>
        </p:spPr>
        <p:txBody>
          <a:bodyPr wrap="square">
            <a:spAutoFit/>
          </a:bodyPr>
          <a:lstStyle/>
          <a:p>
            <a:r>
              <a:rPr lang="it-IT" sz="1200" b="1" dirty="0">
                <a:solidFill>
                  <a:schemeClr val="tx1">
                    <a:lumMod val="75000"/>
                    <a:lumOff val="25000"/>
                  </a:schemeClr>
                </a:solidFill>
              </a:rPr>
              <a:t>Durata dei contratti</a:t>
            </a:r>
          </a:p>
          <a:p>
            <a:pPr>
              <a:spcAft>
                <a:spcPts val="450"/>
              </a:spcAft>
            </a:pPr>
            <a:r>
              <a:rPr lang="it-IT" sz="1800" dirty="0">
                <a:solidFill>
                  <a:schemeClr val="tx1">
                    <a:lumMod val="75000"/>
                    <a:lumOff val="25000"/>
                  </a:schemeClr>
                </a:solidFill>
              </a:rPr>
              <a:t>24, 36 o 48 mesi</a:t>
            </a:r>
          </a:p>
        </p:txBody>
      </p:sp>
      <p:sp>
        <p:nvSpPr>
          <p:cNvPr id="66" name="CasellaDiTesto 65">
            <a:extLst>
              <a:ext uri="{FF2B5EF4-FFF2-40B4-BE49-F238E27FC236}">
                <a16:creationId xmlns:a16="http://schemas.microsoft.com/office/drawing/2014/main" id="{103FD0AA-7B1F-4A9C-8D6C-327625748FFE}"/>
              </a:ext>
            </a:extLst>
          </p:cNvPr>
          <p:cNvSpPr txBox="1"/>
          <p:nvPr/>
        </p:nvSpPr>
        <p:spPr>
          <a:xfrm>
            <a:off x="348816" y="1836415"/>
            <a:ext cx="6893998" cy="523220"/>
          </a:xfrm>
          <a:prstGeom prst="rect">
            <a:avLst/>
          </a:prstGeom>
          <a:noFill/>
        </p:spPr>
        <p:txBody>
          <a:bodyPr wrap="square">
            <a:spAutoFit/>
          </a:bodyPr>
          <a:lstStyle/>
          <a:p>
            <a:pPr>
              <a:spcAft>
                <a:spcPts val="450"/>
              </a:spcAft>
            </a:pPr>
            <a:r>
              <a:rPr lang="it-IT" sz="1400" dirty="0">
                <a:solidFill>
                  <a:schemeClr val="tx1">
                    <a:lumMod val="75000"/>
                    <a:lumOff val="25000"/>
                  </a:schemeClr>
                </a:solidFill>
              </a:rPr>
              <a:t>L’iniziativa prevede la prestazione di servizi di gestione e manutenzione dei diversi sistemi tecnologici ICT già presenti presso la sede della Pubblica Amministrazione</a:t>
            </a:r>
          </a:p>
        </p:txBody>
      </p:sp>
      <p:grpSp>
        <p:nvGrpSpPr>
          <p:cNvPr id="54" name="Gruppo 53">
            <a:extLst>
              <a:ext uri="{FF2B5EF4-FFF2-40B4-BE49-F238E27FC236}">
                <a16:creationId xmlns:a16="http://schemas.microsoft.com/office/drawing/2014/main" id="{DA38122B-72E1-4512-A4B8-60B6424A2FE9}"/>
              </a:ext>
            </a:extLst>
          </p:cNvPr>
          <p:cNvGrpSpPr/>
          <p:nvPr/>
        </p:nvGrpSpPr>
        <p:grpSpPr>
          <a:xfrm>
            <a:off x="10457552" y="0"/>
            <a:ext cx="74693" cy="7567588"/>
            <a:chOff x="10457552" y="0"/>
            <a:chExt cx="74693" cy="7567588"/>
          </a:xfrm>
        </p:grpSpPr>
        <p:sp>
          <p:nvSpPr>
            <p:cNvPr id="55" name="Rettangolo 54">
              <a:extLst>
                <a:ext uri="{FF2B5EF4-FFF2-40B4-BE49-F238E27FC236}">
                  <a16:creationId xmlns:a16="http://schemas.microsoft.com/office/drawing/2014/main" id="{684398B7-5272-4216-B74C-FE0F4C1B0453}"/>
                </a:ext>
              </a:extLst>
            </p:cNvPr>
            <p:cNvSpPr/>
            <p:nvPr/>
          </p:nvSpPr>
          <p:spPr>
            <a:xfrm>
              <a:off x="10457552" y="0"/>
              <a:ext cx="74693" cy="5292799"/>
            </a:xfrm>
            <a:prstGeom prst="rect">
              <a:avLst/>
            </a:prstGeom>
            <a:solidFill>
              <a:srgbClr val="BE39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9" name="Rettangolo 58">
              <a:extLst>
                <a:ext uri="{FF2B5EF4-FFF2-40B4-BE49-F238E27FC236}">
                  <a16:creationId xmlns:a16="http://schemas.microsoft.com/office/drawing/2014/main" id="{EECA3354-30A2-4FFA-A863-3A4539086409}"/>
                </a:ext>
              </a:extLst>
            </p:cNvPr>
            <p:cNvSpPr/>
            <p:nvPr/>
          </p:nvSpPr>
          <p:spPr>
            <a:xfrm>
              <a:off x="10457552" y="7296323"/>
              <a:ext cx="74693" cy="271265"/>
            </a:xfrm>
            <a:prstGeom prst="rect">
              <a:avLst/>
            </a:prstGeom>
            <a:solidFill>
              <a:srgbClr val="BE39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sp>
        <p:nvSpPr>
          <p:cNvPr id="61" name="Rettangolo con angoli arrotondati 47">
            <a:hlinkClick r:id="rId3"/>
            <a:extLst>
              <a:ext uri="{FF2B5EF4-FFF2-40B4-BE49-F238E27FC236}">
                <a16:creationId xmlns:a16="http://schemas.microsoft.com/office/drawing/2014/main" id="{DF131A06-D23A-4B0C-8697-29B36FD21C24}"/>
              </a:ext>
            </a:extLst>
          </p:cNvPr>
          <p:cNvSpPr/>
          <p:nvPr/>
        </p:nvSpPr>
        <p:spPr>
          <a:xfrm>
            <a:off x="7596000" y="828000"/>
            <a:ext cx="1570648" cy="223917"/>
          </a:xfrm>
          <a:prstGeom prst="roundRect">
            <a:avLst>
              <a:gd name="adj" fmla="val 27051"/>
            </a:avLst>
          </a:prstGeom>
          <a:solidFill>
            <a:srgbClr val="BE39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000" b="1" dirty="0">
                <a:solidFill>
                  <a:schemeClr val="bg1"/>
                </a:solidFill>
              </a:rPr>
              <a:t>ACCORDI QUADRO</a:t>
            </a:r>
            <a:endParaRPr lang="it-IT" sz="1000" b="1" dirty="0">
              <a:highlight>
                <a:srgbClr val="956B9C"/>
              </a:highlight>
            </a:endParaRPr>
          </a:p>
        </p:txBody>
      </p:sp>
      <p:sp>
        <p:nvSpPr>
          <p:cNvPr id="65" name="CasellaDiTesto 64">
            <a:extLst>
              <a:ext uri="{FF2B5EF4-FFF2-40B4-BE49-F238E27FC236}">
                <a16:creationId xmlns:a16="http://schemas.microsoft.com/office/drawing/2014/main" id="{C6BF1491-F2C2-4EA8-9818-DBEA7D41BD8D}"/>
              </a:ext>
            </a:extLst>
          </p:cNvPr>
          <p:cNvSpPr txBox="1"/>
          <p:nvPr/>
        </p:nvSpPr>
        <p:spPr>
          <a:xfrm>
            <a:off x="7722964" y="6126941"/>
            <a:ext cx="2376264" cy="525785"/>
          </a:xfrm>
          <a:prstGeom prst="rect">
            <a:avLst/>
          </a:prstGeom>
          <a:noFill/>
        </p:spPr>
        <p:txBody>
          <a:bodyPr wrap="square">
            <a:spAutoFit/>
          </a:bodyPr>
          <a:lstStyle/>
          <a:p>
            <a:pPr>
              <a:spcAft>
                <a:spcPts val="450"/>
              </a:spcAft>
            </a:pPr>
            <a:r>
              <a:rPr lang="it-IT" sz="1200" b="1" dirty="0">
                <a:solidFill>
                  <a:schemeClr val="tx1">
                    <a:lumMod val="75000"/>
                    <a:lumOff val="25000"/>
                  </a:schemeClr>
                </a:solidFill>
              </a:rPr>
              <a:t>Modalità di acquisto</a:t>
            </a:r>
          </a:p>
          <a:p>
            <a:pPr>
              <a:spcAft>
                <a:spcPts val="450"/>
              </a:spcAft>
            </a:pPr>
            <a:r>
              <a:rPr lang="it-IT" sz="1200" dirty="0">
                <a:solidFill>
                  <a:schemeClr val="tx1">
                    <a:lumMod val="75000"/>
                    <a:lumOff val="25000"/>
                  </a:schemeClr>
                </a:solidFill>
              </a:rPr>
              <a:t>Ordine diretto</a:t>
            </a:r>
          </a:p>
        </p:txBody>
      </p:sp>
      <p:grpSp>
        <p:nvGrpSpPr>
          <p:cNvPr id="35" name="Elemento grafico 24">
            <a:extLst>
              <a:ext uri="{FF2B5EF4-FFF2-40B4-BE49-F238E27FC236}">
                <a16:creationId xmlns:a16="http://schemas.microsoft.com/office/drawing/2014/main" id="{4693C6C8-539B-4977-A71A-7D4EB651DEE3}"/>
              </a:ext>
            </a:extLst>
          </p:cNvPr>
          <p:cNvGrpSpPr/>
          <p:nvPr/>
        </p:nvGrpSpPr>
        <p:grpSpPr>
          <a:xfrm>
            <a:off x="9667180" y="4098908"/>
            <a:ext cx="188223" cy="199541"/>
            <a:chOff x="9654363" y="2195816"/>
            <a:chExt cx="188223" cy="199541"/>
          </a:xfrm>
          <a:noFill/>
        </p:grpSpPr>
        <p:sp>
          <p:nvSpPr>
            <p:cNvPr id="36" name="Figura a mano libera: forma 20">
              <a:extLst>
                <a:ext uri="{FF2B5EF4-FFF2-40B4-BE49-F238E27FC236}">
                  <a16:creationId xmlns:a16="http://schemas.microsoft.com/office/drawing/2014/main" id="{6CF9A6BA-119F-4FA7-829E-E0CCAAB5EE93}"/>
                </a:ext>
              </a:extLst>
            </p:cNvPr>
            <p:cNvSpPr/>
            <p:nvPr/>
          </p:nvSpPr>
          <p:spPr>
            <a:xfrm>
              <a:off x="9715119" y="2269080"/>
              <a:ext cx="5956" cy="122703"/>
            </a:xfrm>
            <a:custGeom>
              <a:avLst/>
              <a:gdLst>
                <a:gd name="connsiteX0" fmla="*/ 0 w 5956"/>
                <a:gd name="connsiteY0" fmla="*/ 0 h 122703"/>
                <a:gd name="connsiteX1" fmla="*/ 0 w 5956"/>
                <a:gd name="connsiteY1" fmla="*/ 122703 h 122703"/>
              </a:gdLst>
              <a:ahLst/>
              <a:cxnLst>
                <a:cxn ang="0">
                  <a:pos x="connsiteX0" y="connsiteY0"/>
                </a:cxn>
                <a:cxn ang="0">
                  <a:pos x="connsiteX1" y="connsiteY1"/>
                </a:cxn>
              </a:cxnLst>
              <a:rect l="l" t="t" r="r" b="b"/>
              <a:pathLst>
                <a:path w="5956" h="122703">
                  <a:moveTo>
                    <a:pt x="0" y="0"/>
                  </a:moveTo>
                  <a:lnTo>
                    <a:pt x="0" y="122703"/>
                  </a:lnTo>
                </a:path>
              </a:pathLst>
            </a:custGeom>
            <a:ln w="9525" cap="rnd">
              <a:solidFill>
                <a:srgbClr val="313840"/>
              </a:solidFill>
              <a:prstDash val="solid"/>
              <a:round/>
            </a:ln>
          </p:spPr>
          <p:txBody>
            <a:bodyPr rtlCol="0" anchor="ctr"/>
            <a:lstStyle/>
            <a:p>
              <a:endParaRPr lang="it-IT"/>
            </a:p>
          </p:txBody>
        </p:sp>
        <p:sp>
          <p:nvSpPr>
            <p:cNvPr id="37" name="Figura a mano libera: forma 21">
              <a:extLst>
                <a:ext uri="{FF2B5EF4-FFF2-40B4-BE49-F238E27FC236}">
                  <a16:creationId xmlns:a16="http://schemas.microsoft.com/office/drawing/2014/main" id="{97E1AB6A-9368-4835-9B9B-F5049C00A261}"/>
                </a:ext>
              </a:extLst>
            </p:cNvPr>
            <p:cNvSpPr/>
            <p:nvPr/>
          </p:nvSpPr>
          <p:spPr>
            <a:xfrm>
              <a:off x="9778853" y="2290523"/>
              <a:ext cx="5956" cy="47056"/>
            </a:xfrm>
            <a:custGeom>
              <a:avLst/>
              <a:gdLst>
                <a:gd name="connsiteX0" fmla="*/ 0 w 5956"/>
                <a:gd name="connsiteY0" fmla="*/ 0 h 47056"/>
                <a:gd name="connsiteX1" fmla="*/ 0 w 5956"/>
                <a:gd name="connsiteY1" fmla="*/ 47056 h 47056"/>
              </a:gdLst>
              <a:ahLst/>
              <a:cxnLst>
                <a:cxn ang="0">
                  <a:pos x="connsiteX0" y="connsiteY0"/>
                </a:cxn>
                <a:cxn ang="0">
                  <a:pos x="connsiteX1" y="connsiteY1"/>
                </a:cxn>
              </a:cxnLst>
              <a:rect l="l" t="t" r="r" b="b"/>
              <a:pathLst>
                <a:path w="5956" h="47056">
                  <a:moveTo>
                    <a:pt x="0" y="0"/>
                  </a:moveTo>
                  <a:lnTo>
                    <a:pt x="0" y="47056"/>
                  </a:lnTo>
                </a:path>
              </a:pathLst>
            </a:custGeom>
            <a:ln w="9525" cap="rnd">
              <a:solidFill>
                <a:srgbClr val="313840"/>
              </a:solidFill>
              <a:prstDash val="solid"/>
              <a:round/>
            </a:ln>
          </p:spPr>
          <p:txBody>
            <a:bodyPr rtlCol="0" anchor="ctr"/>
            <a:lstStyle/>
            <a:p>
              <a:endParaRPr lang="it-IT"/>
            </a:p>
          </p:txBody>
        </p:sp>
        <p:sp>
          <p:nvSpPr>
            <p:cNvPr id="41" name="Figura a mano libera: forma 22">
              <a:extLst>
                <a:ext uri="{FF2B5EF4-FFF2-40B4-BE49-F238E27FC236}">
                  <a16:creationId xmlns:a16="http://schemas.microsoft.com/office/drawing/2014/main" id="{B72B389F-CC31-4022-9896-EC36D21401B6}"/>
                </a:ext>
              </a:extLst>
            </p:cNvPr>
            <p:cNvSpPr/>
            <p:nvPr/>
          </p:nvSpPr>
          <p:spPr>
            <a:xfrm>
              <a:off x="9690101" y="2312562"/>
              <a:ext cx="151889" cy="17869"/>
            </a:xfrm>
            <a:custGeom>
              <a:avLst/>
              <a:gdLst>
                <a:gd name="connsiteX0" fmla="*/ 151890 w 151889"/>
                <a:gd name="connsiteY0" fmla="*/ 17869 h 17869"/>
                <a:gd name="connsiteX1" fmla="*/ 88751 w 151889"/>
                <a:gd name="connsiteY1" fmla="*/ 0 h 17869"/>
                <a:gd name="connsiteX2" fmla="*/ 25017 w 151889"/>
                <a:gd name="connsiteY2" fmla="*/ 17869 h 17869"/>
                <a:gd name="connsiteX3" fmla="*/ 0 w 151889"/>
                <a:gd name="connsiteY3" fmla="*/ 10126 h 17869"/>
              </a:gdLst>
              <a:ahLst/>
              <a:cxnLst>
                <a:cxn ang="0">
                  <a:pos x="connsiteX0" y="connsiteY0"/>
                </a:cxn>
                <a:cxn ang="0">
                  <a:pos x="connsiteX1" y="connsiteY1"/>
                </a:cxn>
                <a:cxn ang="0">
                  <a:pos x="connsiteX2" y="connsiteY2"/>
                </a:cxn>
                <a:cxn ang="0">
                  <a:pos x="connsiteX3" y="connsiteY3"/>
                </a:cxn>
              </a:cxnLst>
              <a:rect l="l" t="t" r="r" b="b"/>
              <a:pathLst>
                <a:path w="151889" h="17869">
                  <a:moveTo>
                    <a:pt x="151890" y="17869"/>
                  </a:moveTo>
                  <a:lnTo>
                    <a:pt x="88751" y="0"/>
                  </a:lnTo>
                  <a:lnTo>
                    <a:pt x="25017" y="17869"/>
                  </a:lnTo>
                  <a:lnTo>
                    <a:pt x="0" y="10126"/>
                  </a:lnTo>
                </a:path>
              </a:pathLst>
            </a:custGeom>
            <a:noFill/>
            <a:ln w="9525" cap="rnd">
              <a:solidFill>
                <a:srgbClr val="313840"/>
              </a:solidFill>
              <a:prstDash val="solid"/>
              <a:round/>
            </a:ln>
          </p:spPr>
          <p:txBody>
            <a:bodyPr rtlCol="0" anchor="ctr"/>
            <a:lstStyle/>
            <a:p>
              <a:endParaRPr lang="it-IT"/>
            </a:p>
          </p:txBody>
        </p:sp>
        <p:sp>
          <p:nvSpPr>
            <p:cNvPr id="42" name="Figura a mano libera: forma 23">
              <a:extLst>
                <a:ext uri="{FF2B5EF4-FFF2-40B4-BE49-F238E27FC236}">
                  <a16:creationId xmlns:a16="http://schemas.microsoft.com/office/drawing/2014/main" id="{7D2653D9-E26D-48A1-9964-50EB732DB1A9}"/>
                </a:ext>
              </a:extLst>
            </p:cNvPr>
            <p:cNvSpPr/>
            <p:nvPr/>
          </p:nvSpPr>
          <p:spPr>
            <a:xfrm>
              <a:off x="9778853" y="2350088"/>
              <a:ext cx="5956" cy="22634"/>
            </a:xfrm>
            <a:custGeom>
              <a:avLst/>
              <a:gdLst>
                <a:gd name="connsiteX0" fmla="*/ 0 w 5956"/>
                <a:gd name="connsiteY0" fmla="*/ 0 h 22634"/>
                <a:gd name="connsiteX1" fmla="*/ 0 w 5956"/>
                <a:gd name="connsiteY1" fmla="*/ 22635 h 22634"/>
              </a:gdLst>
              <a:ahLst/>
              <a:cxnLst>
                <a:cxn ang="0">
                  <a:pos x="connsiteX0" y="connsiteY0"/>
                </a:cxn>
                <a:cxn ang="0">
                  <a:pos x="connsiteX1" y="connsiteY1"/>
                </a:cxn>
              </a:cxnLst>
              <a:rect l="l" t="t" r="r" b="b"/>
              <a:pathLst>
                <a:path w="5956" h="22634">
                  <a:moveTo>
                    <a:pt x="0" y="0"/>
                  </a:moveTo>
                  <a:lnTo>
                    <a:pt x="0" y="22635"/>
                  </a:lnTo>
                </a:path>
              </a:pathLst>
            </a:custGeom>
            <a:ln w="9525" cap="rnd">
              <a:solidFill>
                <a:srgbClr val="313840"/>
              </a:solidFill>
              <a:prstDash val="solid"/>
              <a:round/>
            </a:ln>
          </p:spPr>
          <p:txBody>
            <a:bodyPr rtlCol="0" anchor="ctr"/>
            <a:lstStyle/>
            <a:p>
              <a:endParaRPr lang="it-IT"/>
            </a:p>
          </p:txBody>
        </p:sp>
        <p:sp>
          <p:nvSpPr>
            <p:cNvPr id="43" name="Figura a mano libera: forma 24">
              <a:extLst>
                <a:ext uri="{FF2B5EF4-FFF2-40B4-BE49-F238E27FC236}">
                  <a16:creationId xmlns:a16="http://schemas.microsoft.com/office/drawing/2014/main" id="{4ED1732D-940B-4050-98CF-C645C50BFD18}"/>
                </a:ext>
              </a:extLst>
            </p:cNvPr>
            <p:cNvSpPr/>
            <p:nvPr/>
          </p:nvSpPr>
          <p:spPr>
            <a:xfrm>
              <a:off x="9654363" y="2310775"/>
              <a:ext cx="18465" cy="5956"/>
            </a:xfrm>
            <a:custGeom>
              <a:avLst/>
              <a:gdLst>
                <a:gd name="connsiteX0" fmla="*/ 18465 w 18465"/>
                <a:gd name="connsiteY0" fmla="*/ 5956 h 5956"/>
                <a:gd name="connsiteX1" fmla="*/ 0 w 18465"/>
                <a:gd name="connsiteY1" fmla="*/ 0 h 5956"/>
              </a:gdLst>
              <a:ahLst/>
              <a:cxnLst>
                <a:cxn ang="0">
                  <a:pos x="connsiteX0" y="connsiteY0"/>
                </a:cxn>
                <a:cxn ang="0">
                  <a:pos x="connsiteX1" y="connsiteY1"/>
                </a:cxn>
              </a:cxnLst>
              <a:rect l="l" t="t" r="r" b="b"/>
              <a:pathLst>
                <a:path w="18465" h="5956">
                  <a:moveTo>
                    <a:pt x="18465" y="5956"/>
                  </a:moveTo>
                  <a:lnTo>
                    <a:pt x="0" y="0"/>
                  </a:lnTo>
                </a:path>
              </a:pathLst>
            </a:custGeom>
            <a:ln w="9525" cap="rnd">
              <a:solidFill>
                <a:srgbClr val="313840"/>
              </a:solidFill>
              <a:prstDash val="solid"/>
              <a:round/>
            </a:ln>
          </p:spPr>
          <p:txBody>
            <a:bodyPr rtlCol="0" anchor="ctr"/>
            <a:lstStyle/>
            <a:p>
              <a:endParaRPr lang="it-IT"/>
            </a:p>
          </p:txBody>
        </p:sp>
        <p:sp>
          <p:nvSpPr>
            <p:cNvPr id="44" name="Figura a mano libera: forma 25">
              <a:extLst>
                <a:ext uri="{FF2B5EF4-FFF2-40B4-BE49-F238E27FC236}">
                  <a16:creationId xmlns:a16="http://schemas.microsoft.com/office/drawing/2014/main" id="{8BF15056-24C5-4EA7-BF9D-3D8AB22B635F}"/>
                </a:ext>
              </a:extLst>
            </p:cNvPr>
            <p:cNvSpPr/>
            <p:nvPr/>
          </p:nvSpPr>
          <p:spPr>
            <a:xfrm>
              <a:off x="9759792" y="2208324"/>
              <a:ext cx="38121" cy="38121"/>
            </a:xfrm>
            <a:custGeom>
              <a:avLst/>
              <a:gdLst>
                <a:gd name="connsiteX0" fmla="*/ 38121 w 38121"/>
                <a:gd name="connsiteY0" fmla="*/ 19061 h 38121"/>
                <a:gd name="connsiteX1" fmla="*/ 19061 w 38121"/>
                <a:gd name="connsiteY1" fmla="*/ 38121 h 38121"/>
                <a:gd name="connsiteX2" fmla="*/ 0 w 38121"/>
                <a:gd name="connsiteY2" fmla="*/ 19061 h 38121"/>
                <a:gd name="connsiteX3" fmla="*/ 19061 w 38121"/>
                <a:gd name="connsiteY3" fmla="*/ 0 h 38121"/>
                <a:gd name="connsiteX4" fmla="*/ 38121 w 38121"/>
                <a:gd name="connsiteY4" fmla="*/ 19061 h 38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21" h="38121">
                  <a:moveTo>
                    <a:pt x="38121" y="19061"/>
                  </a:moveTo>
                  <a:cubicBezTo>
                    <a:pt x="38121" y="29588"/>
                    <a:pt x="29588" y="38121"/>
                    <a:pt x="19061" y="38121"/>
                  </a:cubicBezTo>
                  <a:cubicBezTo>
                    <a:pt x="8534" y="38121"/>
                    <a:pt x="0" y="29588"/>
                    <a:pt x="0" y="19061"/>
                  </a:cubicBezTo>
                  <a:cubicBezTo>
                    <a:pt x="0" y="8534"/>
                    <a:pt x="8534" y="0"/>
                    <a:pt x="19061" y="0"/>
                  </a:cubicBezTo>
                  <a:cubicBezTo>
                    <a:pt x="29588" y="0"/>
                    <a:pt x="38121" y="8534"/>
                    <a:pt x="38121" y="19061"/>
                  </a:cubicBezTo>
                  <a:close/>
                </a:path>
              </a:pathLst>
            </a:custGeom>
            <a:noFill/>
            <a:ln w="9525" cap="rnd">
              <a:solidFill>
                <a:srgbClr val="313840"/>
              </a:solidFill>
              <a:prstDash val="solid"/>
              <a:round/>
            </a:ln>
          </p:spPr>
          <p:txBody>
            <a:bodyPr rtlCol="0" anchor="ctr"/>
            <a:lstStyle/>
            <a:p>
              <a:endParaRPr lang="it-IT"/>
            </a:p>
          </p:txBody>
        </p:sp>
        <p:sp>
          <p:nvSpPr>
            <p:cNvPr id="45" name="Figura a mano libera: forma 26">
              <a:extLst>
                <a:ext uri="{FF2B5EF4-FFF2-40B4-BE49-F238E27FC236}">
                  <a16:creationId xmlns:a16="http://schemas.microsoft.com/office/drawing/2014/main" id="{66777F75-52BB-4720-9D72-A5AB271430C0}"/>
                </a:ext>
              </a:extLst>
            </p:cNvPr>
            <p:cNvSpPr/>
            <p:nvPr/>
          </p:nvSpPr>
          <p:spPr>
            <a:xfrm>
              <a:off x="9654363" y="2250615"/>
              <a:ext cx="188223" cy="144741"/>
            </a:xfrm>
            <a:custGeom>
              <a:avLst/>
              <a:gdLst>
                <a:gd name="connsiteX0" fmla="*/ 144742 w 188223"/>
                <a:gd name="connsiteY0" fmla="*/ 5956 h 144741"/>
                <a:gd name="connsiteX1" fmla="*/ 126277 w 188223"/>
                <a:gd name="connsiteY1" fmla="*/ 38717 h 144741"/>
                <a:gd name="connsiteX2" fmla="*/ 124490 w 188223"/>
                <a:gd name="connsiteY2" fmla="*/ 39908 h 144741"/>
                <a:gd name="connsiteX3" fmla="*/ 122703 w 188223"/>
                <a:gd name="connsiteY3" fmla="*/ 38717 h 144741"/>
                <a:gd name="connsiteX4" fmla="*/ 104238 w 188223"/>
                <a:gd name="connsiteY4" fmla="*/ 5956 h 144741"/>
                <a:gd name="connsiteX5" fmla="*/ 60756 w 188223"/>
                <a:gd name="connsiteY5" fmla="*/ 18465 h 144741"/>
                <a:gd name="connsiteX6" fmla="*/ 0 w 188223"/>
                <a:gd name="connsiteY6" fmla="*/ 0 h 144741"/>
                <a:gd name="connsiteX7" fmla="*/ 0 w 188223"/>
                <a:gd name="connsiteY7" fmla="*/ 122703 h 144741"/>
                <a:gd name="connsiteX8" fmla="*/ 62543 w 188223"/>
                <a:gd name="connsiteY8" fmla="*/ 141168 h 144741"/>
                <a:gd name="connsiteX9" fmla="*/ 123894 w 188223"/>
                <a:gd name="connsiteY9" fmla="*/ 123894 h 144741"/>
                <a:gd name="connsiteX10" fmla="*/ 188224 w 188223"/>
                <a:gd name="connsiteY10" fmla="*/ 144742 h 144741"/>
                <a:gd name="connsiteX11" fmla="*/ 188224 w 188223"/>
                <a:gd name="connsiteY11" fmla="*/ 19656 h 144741"/>
                <a:gd name="connsiteX12" fmla="*/ 144742 w 188223"/>
                <a:gd name="connsiteY12" fmla="*/ 5956 h 144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223" h="144741">
                  <a:moveTo>
                    <a:pt x="144742" y="5956"/>
                  </a:moveTo>
                  <a:lnTo>
                    <a:pt x="126277" y="38717"/>
                  </a:lnTo>
                  <a:cubicBezTo>
                    <a:pt x="125681" y="39313"/>
                    <a:pt x="125086" y="39908"/>
                    <a:pt x="124490" y="39908"/>
                  </a:cubicBezTo>
                  <a:cubicBezTo>
                    <a:pt x="123894" y="39908"/>
                    <a:pt x="123299" y="39313"/>
                    <a:pt x="122703" y="38717"/>
                  </a:cubicBezTo>
                  <a:lnTo>
                    <a:pt x="104238" y="5956"/>
                  </a:lnTo>
                  <a:lnTo>
                    <a:pt x="60756" y="18465"/>
                  </a:lnTo>
                  <a:lnTo>
                    <a:pt x="0" y="0"/>
                  </a:lnTo>
                  <a:lnTo>
                    <a:pt x="0" y="122703"/>
                  </a:lnTo>
                  <a:lnTo>
                    <a:pt x="62543" y="141168"/>
                  </a:lnTo>
                  <a:lnTo>
                    <a:pt x="123894" y="123894"/>
                  </a:lnTo>
                  <a:lnTo>
                    <a:pt x="188224" y="144742"/>
                  </a:lnTo>
                  <a:lnTo>
                    <a:pt x="188224" y="19656"/>
                  </a:lnTo>
                  <a:lnTo>
                    <a:pt x="144742" y="5956"/>
                  </a:lnTo>
                  <a:close/>
                </a:path>
              </a:pathLst>
            </a:custGeom>
            <a:noFill/>
            <a:ln w="9525" cap="rnd">
              <a:solidFill>
                <a:srgbClr val="313840"/>
              </a:solidFill>
              <a:prstDash val="solid"/>
              <a:round/>
            </a:ln>
          </p:spPr>
          <p:txBody>
            <a:bodyPr rtlCol="0" anchor="ctr"/>
            <a:lstStyle/>
            <a:p>
              <a:endParaRPr lang="it-IT"/>
            </a:p>
          </p:txBody>
        </p:sp>
        <p:sp>
          <p:nvSpPr>
            <p:cNvPr id="47" name="Figura a mano libera: forma 27">
              <a:extLst>
                <a:ext uri="{FF2B5EF4-FFF2-40B4-BE49-F238E27FC236}">
                  <a16:creationId xmlns:a16="http://schemas.microsoft.com/office/drawing/2014/main" id="{BAF81C4D-542B-488C-9059-E0FE030360FB}"/>
                </a:ext>
              </a:extLst>
            </p:cNvPr>
            <p:cNvSpPr/>
            <p:nvPr/>
          </p:nvSpPr>
          <p:spPr>
            <a:xfrm>
              <a:off x="9746688" y="2195816"/>
              <a:ext cx="65520" cy="94707"/>
            </a:xfrm>
            <a:custGeom>
              <a:avLst/>
              <a:gdLst>
                <a:gd name="connsiteX0" fmla="*/ 32165 w 65520"/>
                <a:gd name="connsiteY0" fmla="*/ 0 h 94707"/>
                <a:gd name="connsiteX1" fmla="*/ 0 w 65520"/>
                <a:gd name="connsiteY1" fmla="*/ 31569 h 94707"/>
                <a:gd name="connsiteX2" fmla="*/ 4170 w 65520"/>
                <a:gd name="connsiteY2" fmla="*/ 46460 h 94707"/>
                <a:gd name="connsiteX3" fmla="*/ 30974 w 65520"/>
                <a:gd name="connsiteY3" fmla="*/ 93516 h 94707"/>
                <a:gd name="connsiteX4" fmla="*/ 32761 w 65520"/>
                <a:gd name="connsiteY4" fmla="*/ 94708 h 94707"/>
                <a:gd name="connsiteX5" fmla="*/ 34547 w 65520"/>
                <a:gd name="connsiteY5" fmla="*/ 93516 h 94707"/>
                <a:gd name="connsiteX6" fmla="*/ 61351 w 65520"/>
                <a:gd name="connsiteY6" fmla="*/ 46460 h 94707"/>
                <a:gd name="connsiteX7" fmla="*/ 65521 w 65520"/>
                <a:gd name="connsiteY7" fmla="*/ 31569 h 94707"/>
                <a:gd name="connsiteX8" fmla="*/ 32165 w 65520"/>
                <a:gd name="connsiteY8" fmla="*/ 0 h 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20" h="94707">
                  <a:moveTo>
                    <a:pt x="32165" y="0"/>
                  </a:moveTo>
                  <a:cubicBezTo>
                    <a:pt x="14296" y="0"/>
                    <a:pt x="0" y="14295"/>
                    <a:pt x="0" y="31569"/>
                  </a:cubicBezTo>
                  <a:cubicBezTo>
                    <a:pt x="0" y="36930"/>
                    <a:pt x="1191" y="41695"/>
                    <a:pt x="4170" y="46460"/>
                  </a:cubicBezTo>
                  <a:lnTo>
                    <a:pt x="30974" y="93516"/>
                  </a:lnTo>
                  <a:cubicBezTo>
                    <a:pt x="31569" y="94112"/>
                    <a:pt x="32165" y="94708"/>
                    <a:pt x="32761" y="94708"/>
                  </a:cubicBezTo>
                  <a:cubicBezTo>
                    <a:pt x="33356" y="94708"/>
                    <a:pt x="33952" y="94112"/>
                    <a:pt x="34547" y="93516"/>
                  </a:cubicBezTo>
                  <a:lnTo>
                    <a:pt x="61351" y="46460"/>
                  </a:lnTo>
                  <a:cubicBezTo>
                    <a:pt x="63734" y="41695"/>
                    <a:pt x="65521" y="36930"/>
                    <a:pt x="65521" y="31569"/>
                  </a:cubicBezTo>
                  <a:cubicBezTo>
                    <a:pt x="64330" y="13700"/>
                    <a:pt x="50034" y="0"/>
                    <a:pt x="32165" y="0"/>
                  </a:cubicBezTo>
                  <a:close/>
                </a:path>
              </a:pathLst>
            </a:custGeom>
            <a:noFill/>
            <a:ln w="9525" cap="flat">
              <a:solidFill>
                <a:srgbClr val="313840"/>
              </a:solidFill>
              <a:prstDash val="solid"/>
              <a:miter/>
            </a:ln>
          </p:spPr>
          <p:txBody>
            <a:bodyPr rtlCol="0" anchor="ctr"/>
            <a:lstStyle/>
            <a:p>
              <a:endParaRPr lang="it-IT"/>
            </a:p>
          </p:txBody>
        </p:sp>
      </p:grpSp>
      <p:sp>
        <p:nvSpPr>
          <p:cNvPr id="48" name="CasellaDiTesto 47">
            <a:extLst>
              <a:ext uri="{FF2B5EF4-FFF2-40B4-BE49-F238E27FC236}">
                <a16:creationId xmlns:a16="http://schemas.microsoft.com/office/drawing/2014/main" id="{05C907B6-0390-44C6-A673-C51F523ECAC7}"/>
              </a:ext>
            </a:extLst>
          </p:cNvPr>
          <p:cNvSpPr txBox="1"/>
          <p:nvPr/>
        </p:nvSpPr>
        <p:spPr>
          <a:xfrm>
            <a:off x="7722964" y="6711230"/>
            <a:ext cx="2376264" cy="525785"/>
          </a:xfrm>
          <a:prstGeom prst="rect">
            <a:avLst/>
          </a:prstGeom>
          <a:noFill/>
        </p:spPr>
        <p:txBody>
          <a:bodyPr wrap="square">
            <a:spAutoFit/>
          </a:bodyPr>
          <a:lstStyle/>
          <a:p>
            <a:pPr>
              <a:spcAft>
                <a:spcPts val="450"/>
              </a:spcAft>
            </a:pPr>
            <a:r>
              <a:rPr lang="it-IT" sz="1200" b="1" dirty="0">
                <a:solidFill>
                  <a:srgbClr val="404040"/>
                </a:solidFill>
                <a:ea typeface="ＭＳ Ｐゴシック"/>
              </a:rPr>
              <a:t>Link utili</a:t>
            </a:r>
          </a:p>
          <a:p>
            <a:pPr marL="171450" indent="-171450">
              <a:spcAft>
                <a:spcPts val="450"/>
              </a:spcAft>
              <a:buFont typeface="Arial" panose="020B0604020202020204" pitchFamily="34" charset="0"/>
              <a:buChar char="•"/>
            </a:pPr>
            <a:r>
              <a:rPr lang="it-IT" sz="1200" dirty="0">
                <a:solidFill>
                  <a:srgbClr val="404040"/>
                </a:solidFill>
                <a:ea typeface="ＭＳ Ｐゴシック"/>
                <a:hlinkClick r:id="rId4"/>
              </a:rPr>
              <a:t>Scheda riassuntiva</a:t>
            </a:r>
            <a:endParaRPr lang="it-IT" sz="1200" dirty="0">
              <a:solidFill>
                <a:srgbClr val="404040"/>
              </a:solidFill>
              <a:ea typeface="ＭＳ Ｐゴシック"/>
            </a:endParaRPr>
          </a:p>
        </p:txBody>
      </p:sp>
      <p:sp>
        <p:nvSpPr>
          <p:cNvPr id="49" name="CasellaDiTesto 48">
            <a:extLst>
              <a:ext uri="{FF2B5EF4-FFF2-40B4-BE49-F238E27FC236}">
                <a16:creationId xmlns:a16="http://schemas.microsoft.com/office/drawing/2014/main" id="{DED2DF5D-18DB-4CE4-AC07-DB57CE4B69AB}"/>
              </a:ext>
            </a:extLst>
          </p:cNvPr>
          <p:cNvSpPr txBox="1"/>
          <p:nvPr/>
        </p:nvSpPr>
        <p:spPr>
          <a:xfrm>
            <a:off x="348814" y="5290571"/>
            <a:ext cx="7015825" cy="1082348"/>
          </a:xfrm>
          <a:prstGeom prst="rect">
            <a:avLst/>
          </a:prstGeom>
          <a:noFill/>
        </p:spPr>
        <p:txBody>
          <a:bodyPr wrap="square">
            <a:spAutoFit/>
          </a:bodyPr>
          <a:lstStyle/>
          <a:p>
            <a:pPr marL="285750" indent="-285750">
              <a:spcAft>
                <a:spcPts val="450"/>
              </a:spcAft>
              <a:buFont typeface="Arial" panose="020B0604020202020204" pitchFamily="34" charset="0"/>
              <a:buChar char="•"/>
              <a:defRPr/>
            </a:pPr>
            <a:r>
              <a:rPr lang="it-IT" sz="1400" dirty="0">
                <a:solidFill>
                  <a:schemeClr val="tx1">
                    <a:lumMod val="75000"/>
                    <a:lumOff val="25000"/>
                  </a:schemeClr>
                </a:solidFill>
              </a:rPr>
              <a:t>Affidamento, nell’ambito del lotto geografico di riferimento, a un unico fornitore per mantenere le funzionalità e l’efficienza delle proprie infrastrutture</a:t>
            </a:r>
          </a:p>
          <a:p>
            <a:pPr marL="285750" indent="-285750">
              <a:spcAft>
                <a:spcPts val="450"/>
              </a:spcAft>
              <a:buFont typeface="Arial" panose="020B0604020202020204" pitchFamily="34" charset="0"/>
              <a:buChar char="•"/>
              <a:defRPr/>
            </a:pPr>
            <a:r>
              <a:rPr lang="it-IT" sz="1400" dirty="0">
                <a:solidFill>
                  <a:schemeClr val="tx1">
                    <a:lumMod val="75000"/>
                    <a:lumOff val="25000"/>
                  </a:schemeClr>
                </a:solidFill>
              </a:rPr>
              <a:t>Ottimizzazione della spesa e riduzione dei costi</a:t>
            </a:r>
          </a:p>
          <a:p>
            <a:pPr marL="285750" indent="-285750">
              <a:spcAft>
                <a:spcPts val="450"/>
              </a:spcAft>
              <a:buFont typeface="Arial" panose="020B0604020202020204" pitchFamily="34" charset="0"/>
              <a:buChar char="•"/>
              <a:defRPr/>
            </a:pPr>
            <a:r>
              <a:rPr lang="it-IT" sz="1400" dirty="0">
                <a:solidFill>
                  <a:schemeClr val="tx1">
                    <a:lumMod val="75000"/>
                    <a:lumOff val="25000"/>
                  </a:schemeClr>
                </a:solidFill>
              </a:rPr>
              <a:t>Flessibilità e modularità di selezione delle varie componenti e di servizio</a:t>
            </a:r>
          </a:p>
        </p:txBody>
      </p:sp>
      <p:sp>
        <p:nvSpPr>
          <p:cNvPr id="50" name="CasellaDiTesto 49">
            <a:extLst>
              <a:ext uri="{FF2B5EF4-FFF2-40B4-BE49-F238E27FC236}">
                <a16:creationId xmlns:a16="http://schemas.microsoft.com/office/drawing/2014/main" id="{5FD5201D-A351-4AAC-B048-D0A88CB1D2BE}"/>
              </a:ext>
            </a:extLst>
          </p:cNvPr>
          <p:cNvSpPr txBox="1"/>
          <p:nvPr/>
        </p:nvSpPr>
        <p:spPr>
          <a:xfrm>
            <a:off x="348815" y="5037979"/>
            <a:ext cx="2940077" cy="307777"/>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Vantaggi</a:t>
            </a:r>
            <a:endParaRPr lang="it-IT" sz="2000" b="1" dirty="0">
              <a:solidFill>
                <a:schemeClr val="tx1">
                  <a:lumMod val="75000"/>
                  <a:lumOff val="25000"/>
                </a:schemeClr>
              </a:solidFill>
            </a:endParaRPr>
          </a:p>
        </p:txBody>
      </p:sp>
      <p:pic>
        <p:nvPicPr>
          <p:cNvPr id="5" name="Segnaposto immagine 4"/>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4625" r="4625"/>
          <a:stretch>
            <a:fillRect/>
          </a:stretch>
        </p:blipFill>
        <p:spPr>
          <a:xfrm>
            <a:off x="7587950" y="1153103"/>
            <a:ext cx="2700000" cy="1800000"/>
          </a:xfrm>
        </p:spPr>
      </p:pic>
    </p:spTree>
    <p:extLst>
      <p:ext uri="{BB962C8B-B14F-4D97-AF65-F5344CB8AC3E}">
        <p14:creationId xmlns:p14="http://schemas.microsoft.com/office/powerpoint/2010/main" val="189974610"/>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a 5">
            <a:extLst>
              <a:ext uri="{FF2B5EF4-FFF2-40B4-BE49-F238E27FC236}">
                <a16:creationId xmlns:a16="http://schemas.microsoft.com/office/drawing/2014/main" id="{7F6A6757-11AB-46E6-A301-6E698D345442}"/>
              </a:ext>
            </a:extLst>
          </p:cNvPr>
          <p:cNvGraphicFramePr>
            <a:graphicFrameLocks noGrp="1"/>
          </p:cNvGraphicFramePr>
          <p:nvPr>
            <p:extLst/>
          </p:nvPr>
        </p:nvGraphicFramePr>
        <p:xfrm>
          <a:off x="450157" y="1620000"/>
          <a:ext cx="9830794" cy="2324760"/>
        </p:xfrm>
        <a:graphic>
          <a:graphicData uri="http://schemas.openxmlformats.org/drawingml/2006/table">
            <a:tbl>
              <a:tblPr bandRow="1">
                <a:tableStyleId>{2D5ABB26-0587-4C30-8999-92F81FD0307C}</a:tableStyleId>
              </a:tblPr>
              <a:tblGrid>
                <a:gridCol w="576063">
                  <a:extLst>
                    <a:ext uri="{9D8B030D-6E8A-4147-A177-3AD203B41FA5}">
                      <a16:colId xmlns:a16="http://schemas.microsoft.com/office/drawing/2014/main" val="20000"/>
                    </a:ext>
                  </a:extLst>
                </a:gridCol>
                <a:gridCol w="3960440">
                  <a:extLst>
                    <a:ext uri="{9D8B030D-6E8A-4147-A177-3AD203B41FA5}">
                      <a16:colId xmlns:a16="http://schemas.microsoft.com/office/drawing/2014/main" val="20001"/>
                    </a:ext>
                  </a:extLst>
                </a:gridCol>
                <a:gridCol w="988833">
                  <a:extLst>
                    <a:ext uri="{9D8B030D-6E8A-4147-A177-3AD203B41FA5}">
                      <a16:colId xmlns:a16="http://schemas.microsoft.com/office/drawing/2014/main" val="20002"/>
                    </a:ext>
                  </a:extLst>
                </a:gridCol>
                <a:gridCol w="932849">
                  <a:extLst>
                    <a:ext uri="{9D8B030D-6E8A-4147-A177-3AD203B41FA5}">
                      <a16:colId xmlns:a16="http://schemas.microsoft.com/office/drawing/2014/main" val="20003"/>
                    </a:ext>
                  </a:extLst>
                </a:gridCol>
                <a:gridCol w="670606">
                  <a:extLst>
                    <a:ext uri="{9D8B030D-6E8A-4147-A177-3AD203B41FA5}">
                      <a16:colId xmlns:a16="http://schemas.microsoft.com/office/drawing/2014/main" val="2670798473"/>
                    </a:ext>
                  </a:extLst>
                </a:gridCol>
                <a:gridCol w="2702003">
                  <a:extLst>
                    <a:ext uri="{9D8B030D-6E8A-4147-A177-3AD203B41FA5}">
                      <a16:colId xmlns:a16="http://schemas.microsoft.com/office/drawing/2014/main" val="20004"/>
                    </a:ext>
                  </a:extLst>
                </a:gridCol>
              </a:tblGrid>
              <a:tr h="0">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Lotto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Descrizione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Attivazione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Scadenza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it-IT" sz="1100" b="1" noProof="0" dirty="0">
                          <a:solidFill>
                            <a:srgbClr val="404040"/>
                          </a:solidFill>
                          <a:latin typeface="+mn-lt"/>
                        </a:rPr>
                        <a:t>Stato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Fornitori</a:t>
                      </a:r>
                      <a:endParaRPr lang="it-IT" sz="900" b="0" dirty="0">
                        <a:solidFill>
                          <a:srgbClr val="404040"/>
                        </a:solidFill>
                        <a:latin typeface="+mn-lt"/>
                      </a:endParaRPr>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61406">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algn="ctr"/>
                      <a:r>
                        <a:rPr lang="it-IT" sz="1800" b="1" dirty="0">
                          <a:solidFill>
                            <a:srgbClr val="821B4C"/>
                          </a:solidFill>
                          <a:latin typeface="+mn-lt"/>
                        </a:rPr>
                        <a:t>1</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algn="l"/>
                      <a:r>
                        <a:rPr lang="it-IT" sz="1050" b="0" kern="1200" dirty="0">
                          <a:solidFill>
                            <a:srgbClr val="404040"/>
                          </a:solidFill>
                          <a:effectLst/>
                          <a:latin typeface="+mn-lt"/>
                        </a:rPr>
                        <a:t>Pubbliche Amministrazioni ed enti articolati a livello centrale (PAC)</a:t>
                      </a:r>
                      <a:endParaRPr lang="it-IT" sz="1050" b="0" kern="1200" dirty="0">
                        <a:solidFill>
                          <a:srgbClr val="404040"/>
                        </a:solidFill>
                        <a:effectLst/>
                        <a:latin typeface="+mn-lt"/>
                        <a:ea typeface="+mn-ea"/>
                        <a:cs typeface="+mn-cs"/>
                      </a:endParaRPr>
                    </a:p>
                  </a:txBody>
                  <a:tcPr marL="90000" marR="9000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rPr>
                        <a:t>05/05/2022</a:t>
                      </a:r>
                    </a:p>
                  </a:txBody>
                  <a:tcPr marL="0" marR="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04/05/2024</a:t>
                      </a:r>
                    </a:p>
                  </a:txBody>
                  <a:tcPr marL="0" marR="0" marT="46800" marB="4680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it-IT" sz="1000" b="0" kern="1200" dirty="0">
                        <a:solidFill>
                          <a:srgbClr val="404040"/>
                        </a:solidFill>
                        <a:latin typeface="+mn-lt"/>
                        <a:ea typeface="+mn-ea"/>
                        <a:cs typeface="+mn-cs"/>
                      </a:endParaRPr>
                    </a:p>
                  </a:txBody>
                  <a:tcPr marL="0" marR="0" marT="46800" marB="4680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171450" marR="0" indent="-171450" algn="l" defTabSz="497937" rtl="0" eaLnBrk="1" fontAlgn="auto" latinLnBrk="0" hangingPunct="1">
                        <a:lnSpc>
                          <a:spcPct val="100000"/>
                        </a:lnSpc>
                        <a:spcBef>
                          <a:spcPts val="0"/>
                        </a:spcBef>
                        <a:spcAft>
                          <a:spcPts val="0"/>
                        </a:spcAft>
                        <a:buClr>
                          <a:srgbClr val="821B4C"/>
                        </a:buClr>
                        <a:buSzTx/>
                        <a:buFont typeface="Arial" panose="020B0604020202020204" pitchFamily="34" charset="0"/>
                        <a:buChar char="•"/>
                        <a:tabLst/>
                        <a:defRPr/>
                      </a:pPr>
                      <a:r>
                        <a:rPr lang="it-IT" sz="900" kern="1200" dirty="0">
                          <a:solidFill>
                            <a:srgbClr val="404040"/>
                          </a:solidFill>
                          <a:latin typeface="+mn-lt"/>
                          <a:ea typeface="ＭＳ Ｐゴシック"/>
                          <a:cs typeface="+mn-cs"/>
                        </a:rPr>
                        <a:t>Fastweb-</a:t>
                      </a:r>
                      <a:r>
                        <a:rPr lang="it-IT" sz="900" kern="1200" dirty="0" err="1">
                          <a:solidFill>
                            <a:srgbClr val="404040"/>
                          </a:solidFill>
                          <a:latin typeface="+mn-lt"/>
                          <a:ea typeface="ＭＳ Ｐゴシック"/>
                          <a:cs typeface="+mn-cs"/>
                        </a:rPr>
                        <a:t>Maticmind</a:t>
                      </a:r>
                      <a:r>
                        <a:rPr lang="it-IT" sz="900" kern="1200" dirty="0">
                          <a:solidFill>
                            <a:srgbClr val="404040"/>
                          </a:solidFill>
                          <a:latin typeface="+mn-lt"/>
                          <a:ea typeface="ＭＳ Ｐゴシック"/>
                          <a:cs typeface="+mn-cs"/>
                        </a:rPr>
                        <a:t>-N&amp;C- Consorzio </a:t>
                      </a:r>
                      <a:r>
                        <a:rPr lang="it-IT" sz="900" kern="1200" dirty="0" err="1">
                          <a:solidFill>
                            <a:srgbClr val="404040"/>
                          </a:solidFill>
                          <a:latin typeface="+mn-lt"/>
                          <a:ea typeface="ＭＳ Ｐゴシック"/>
                          <a:cs typeface="+mn-cs"/>
                        </a:rPr>
                        <a:t>Consielte</a:t>
                      </a:r>
                      <a:endParaRPr lang="it-IT" sz="900" kern="1200" dirty="0">
                        <a:solidFill>
                          <a:srgbClr val="404040"/>
                        </a:solidFill>
                        <a:latin typeface="+mn-lt"/>
                        <a:ea typeface="ＭＳ Ｐゴシック"/>
                        <a:cs typeface="+mn-cs"/>
                      </a:endParaRPr>
                    </a:p>
                    <a:p>
                      <a:pPr marL="171450" marR="0" indent="-171450" algn="l" defTabSz="497937" rtl="0" eaLnBrk="1" fontAlgn="auto" latinLnBrk="0" hangingPunct="1">
                        <a:lnSpc>
                          <a:spcPct val="100000"/>
                        </a:lnSpc>
                        <a:spcBef>
                          <a:spcPts val="0"/>
                        </a:spcBef>
                        <a:spcAft>
                          <a:spcPts val="0"/>
                        </a:spcAft>
                        <a:buClr>
                          <a:srgbClr val="821B4C"/>
                        </a:buClr>
                        <a:buSzTx/>
                        <a:buFont typeface="Arial" panose="020B0604020202020204" pitchFamily="34" charset="0"/>
                        <a:buChar char="•"/>
                        <a:tabLst/>
                        <a:defRPr/>
                      </a:pPr>
                      <a:r>
                        <a:rPr lang="it-IT" sz="900" kern="1200" dirty="0">
                          <a:solidFill>
                            <a:srgbClr val="404040"/>
                          </a:solidFill>
                          <a:latin typeface="+mn-lt"/>
                          <a:ea typeface="ＭＳ Ｐゴシック"/>
                          <a:cs typeface="+mn-cs"/>
                        </a:rPr>
                        <a:t>Vodafone Italia S.p.A.</a:t>
                      </a:r>
                    </a:p>
                  </a:txBody>
                  <a:tcPr marL="180000" marR="180000" marT="46800" marB="900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61406">
                <a:tc>
                  <a:txBody>
                    <a:bodyPr/>
                    <a:lstStyle/>
                    <a:p>
                      <a:pPr algn="ctr"/>
                      <a:r>
                        <a:rPr lang="it-IT" sz="1800" b="1" dirty="0">
                          <a:solidFill>
                            <a:srgbClr val="821B4C"/>
                          </a:solidFill>
                          <a:latin typeface="+mn-lt"/>
                        </a:rPr>
                        <a:t>2</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l"/>
                      <a:r>
                        <a:rPr lang="it-IT" sz="1050" b="0" kern="1200" dirty="0">
                          <a:solidFill>
                            <a:srgbClr val="404040"/>
                          </a:solidFill>
                          <a:effectLst/>
                          <a:latin typeface="+mn-lt"/>
                          <a:ea typeface="+mn-ea"/>
                          <a:cs typeface="+mn-cs"/>
                        </a:rPr>
                        <a:t>Pubbliche Amministrazioni ed enti articolati a livello locale (PAL) – Piemonte, Valle d'Aosta, Liguria, Lombardia</a:t>
                      </a:r>
                    </a:p>
                  </a:txBody>
                  <a:tcPr marL="90000" marR="9000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rPr>
                        <a:t>05/05/2022</a:t>
                      </a:r>
                    </a:p>
                  </a:txBody>
                  <a:tcPr marL="0" marR="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04/05/2024</a:t>
                      </a:r>
                    </a:p>
                  </a:txBody>
                  <a:tcPr marL="0" marR="0" marT="46800" marB="4680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it-IT" sz="1000" b="0" kern="1200" dirty="0">
                        <a:solidFill>
                          <a:srgbClr val="404040"/>
                        </a:solidFill>
                        <a:latin typeface="+mn-lt"/>
                        <a:ea typeface="+mn-ea"/>
                        <a:cs typeface="+mn-cs"/>
                      </a:endParaRPr>
                    </a:p>
                  </a:txBody>
                  <a:tcPr marL="0" marR="0" marT="46800" marB="4680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97937" rtl="0" eaLnBrk="1" fontAlgn="auto" latinLnBrk="0" hangingPunct="1">
                        <a:lnSpc>
                          <a:spcPct val="100000"/>
                        </a:lnSpc>
                        <a:spcBef>
                          <a:spcPts val="0"/>
                        </a:spcBef>
                        <a:spcAft>
                          <a:spcPts val="0"/>
                        </a:spcAft>
                        <a:buClr>
                          <a:srgbClr val="821B4C"/>
                        </a:buClr>
                        <a:buSzTx/>
                        <a:buFont typeface="Arial" panose="020B0604020202020204" pitchFamily="34" charset="0"/>
                        <a:buChar char="•"/>
                        <a:tabLst/>
                        <a:defRPr/>
                      </a:pPr>
                      <a:r>
                        <a:rPr kumimoji="0" lang="it-IT" sz="900" b="0" i="0" u="none" strike="noStrike" kern="1200" cap="none" spc="0" normalizeH="0" baseline="0" noProof="0">
                          <a:ln>
                            <a:noFill/>
                          </a:ln>
                          <a:solidFill>
                            <a:srgbClr val="404040"/>
                          </a:solidFill>
                          <a:effectLst/>
                          <a:uLnTx/>
                          <a:uFillTx/>
                          <a:latin typeface="Calibri"/>
                          <a:ea typeface="ＭＳ Ｐゴシック"/>
                          <a:cs typeface="+mn-cs"/>
                        </a:rPr>
                        <a:t>Fastweb-Maticmind-N&amp;C- Consorzio Consielte</a:t>
                      </a:r>
                    </a:p>
                    <a:p>
                      <a:pPr marL="171450" marR="0" lvl="0" indent="-171450" algn="l" defTabSz="497937" rtl="0" eaLnBrk="1" fontAlgn="auto" latinLnBrk="0" hangingPunct="1">
                        <a:lnSpc>
                          <a:spcPct val="100000"/>
                        </a:lnSpc>
                        <a:spcBef>
                          <a:spcPts val="0"/>
                        </a:spcBef>
                        <a:spcAft>
                          <a:spcPts val="0"/>
                        </a:spcAft>
                        <a:buClr>
                          <a:srgbClr val="821B4C"/>
                        </a:buClr>
                        <a:buSzTx/>
                        <a:buFont typeface="Arial" panose="020B0604020202020204" pitchFamily="34" charset="0"/>
                        <a:buChar char="•"/>
                        <a:tabLst/>
                        <a:defRPr/>
                      </a:pPr>
                      <a:r>
                        <a:rPr kumimoji="0" lang="it-IT" sz="900" b="0" i="0" u="none" strike="noStrike" kern="1200" cap="none" spc="0" normalizeH="0" baseline="0" noProof="0">
                          <a:ln>
                            <a:noFill/>
                          </a:ln>
                          <a:solidFill>
                            <a:srgbClr val="404040"/>
                          </a:solidFill>
                          <a:effectLst/>
                          <a:uLnTx/>
                          <a:uFillTx/>
                          <a:latin typeface="Calibri"/>
                          <a:ea typeface="ＭＳ Ｐゴシック"/>
                          <a:cs typeface="+mn-cs"/>
                        </a:rPr>
                        <a:t>Vodafone Italia S.p.A.</a:t>
                      </a:r>
                      <a:endParaRPr kumimoji="0" lang="it-IT" sz="900" b="0" i="0" u="none" strike="noStrike" kern="1200" cap="none" spc="0" normalizeH="0" baseline="0" noProof="0" dirty="0">
                        <a:ln>
                          <a:noFill/>
                        </a:ln>
                        <a:solidFill>
                          <a:srgbClr val="404040"/>
                        </a:solidFill>
                        <a:effectLst/>
                        <a:uLnTx/>
                        <a:uFillTx/>
                        <a:latin typeface="Calibri"/>
                        <a:ea typeface="ＭＳ Ｐゴシック"/>
                        <a:cs typeface="+mn-cs"/>
                      </a:endParaRPr>
                    </a:p>
                  </a:txBody>
                  <a:tcPr marL="180000" marR="180000" marT="46800" marB="900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7325141"/>
                  </a:ext>
                </a:extLst>
              </a:tr>
              <a:tr h="261406">
                <a:tc>
                  <a:txBody>
                    <a:bodyPr/>
                    <a:lstStyle/>
                    <a:p>
                      <a:pPr algn="ctr"/>
                      <a:r>
                        <a:rPr lang="it-IT" sz="1800" b="1" dirty="0">
                          <a:solidFill>
                            <a:srgbClr val="821B4C"/>
                          </a:solidFill>
                          <a:latin typeface="+mn-lt"/>
                        </a:rPr>
                        <a:t>3</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l"/>
                      <a:r>
                        <a:rPr lang="it-IT" sz="1050" b="0" kern="1200" dirty="0">
                          <a:solidFill>
                            <a:srgbClr val="404040"/>
                          </a:solidFill>
                          <a:effectLst/>
                          <a:latin typeface="+mn-lt"/>
                          <a:ea typeface="+mn-ea"/>
                          <a:cs typeface="+mn-cs"/>
                        </a:rPr>
                        <a:t>Pubbliche Amministrazioni ed enti articolati a livello locale (PAL) – Trentino Alto Adige, Veneto, Friuli Venezia Giulia, Emilia Romagna</a:t>
                      </a:r>
                    </a:p>
                  </a:txBody>
                  <a:tcPr marL="90000" marR="9000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rPr>
                        <a:t>05/05/2022</a:t>
                      </a:r>
                    </a:p>
                  </a:txBody>
                  <a:tcPr marL="0" marR="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04/05/2024</a:t>
                      </a:r>
                    </a:p>
                  </a:txBody>
                  <a:tcPr marL="0" marR="0" marT="46800" marB="4680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it-IT" sz="1000" b="0" kern="1200" dirty="0">
                        <a:solidFill>
                          <a:srgbClr val="404040"/>
                        </a:solidFill>
                        <a:latin typeface="+mn-lt"/>
                        <a:ea typeface="+mn-ea"/>
                        <a:cs typeface="+mn-cs"/>
                      </a:endParaRPr>
                    </a:p>
                  </a:txBody>
                  <a:tcPr marL="0" marR="0" marT="46800" marB="4680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97937" rtl="0" eaLnBrk="1" fontAlgn="auto" latinLnBrk="0" hangingPunct="1">
                        <a:lnSpc>
                          <a:spcPct val="100000"/>
                        </a:lnSpc>
                        <a:spcBef>
                          <a:spcPts val="0"/>
                        </a:spcBef>
                        <a:spcAft>
                          <a:spcPts val="0"/>
                        </a:spcAft>
                        <a:buClr>
                          <a:srgbClr val="821B4C"/>
                        </a:buClr>
                        <a:buSzTx/>
                        <a:buFont typeface="Arial" panose="020B0604020202020204" pitchFamily="34" charset="0"/>
                        <a:buChar char="•"/>
                        <a:tabLst/>
                        <a:defRPr/>
                      </a:pPr>
                      <a:r>
                        <a:rPr kumimoji="0" lang="it-IT" sz="900" b="0" i="0" u="none" strike="noStrike" kern="1200" cap="none" spc="0" normalizeH="0" baseline="0" noProof="0">
                          <a:ln>
                            <a:noFill/>
                          </a:ln>
                          <a:solidFill>
                            <a:srgbClr val="404040"/>
                          </a:solidFill>
                          <a:effectLst/>
                          <a:uLnTx/>
                          <a:uFillTx/>
                          <a:latin typeface="Calibri"/>
                          <a:ea typeface="ＭＳ Ｐゴシック"/>
                          <a:cs typeface="+mn-cs"/>
                        </a:rPr>
                        <a:t>Fastweb-Maticmind-N&amp;C- Consorzio Consielte</a:t>
                      </a:r>
                    </a:p>
                    <a:p>
                      <a:pPr marL="171450" marR="0" lvl="0" indent="-171450" algn="l" defTabSz="497937" rtl="0" eaLnBrk="1" fontAlgn="auto" latinLnBrk="0" hangingPunct="1">
                        <a:lnSpc>
                          <a:spcPct val="100000"/>
                        </a:lnSpc>
                        <a:spcBef>
                          <a:spcPts val="0"/>
                        </a:spcBef>
                        <a:spcAft>
                          <a:spcPts val="0"/>
                        </a:spcAft>
                        <a:buClr>
                          <a:srgbClr val="821B4C"/>
                        </a:buClr>
                        <a:buSzTx/>
                        <a:buFont typeface="Arial" panose="020B0604020202020204" pitchFamily="34" charset="0"/>
                        <a:buChar char="•"/>
                        <a:tabLst/>
                        <a:defRPr/>
                      </a:pPr>
                      <a:r>
                        <a:rPr kumimoji="0" lang="it-IT" sz="900" b="0" i="0" u="none" strike="noStrike" kern="1200" cap="none" spc="0" normalizeH="0" baseline="0" noProof="0">
                          <a:ln>
                            <a:noFill/>
                          </a:ln>
                          <a:solidFill>
                            <a:srgbClr val="404040"/>
                          </a:solidFill>
                          <a:effectLst/>
                          <a:uLnTx/>
                          <a:uFillTx/>
                          <a:latin typeface="Calibri"/>
                          <a:ea typeface="ＭＳ Ｐゴシック"/>
                          <a:cs typeface="+mn-cs"/>
                        </a:rPr>
                        <a:t>Vodafone Italia S.p.A.</a:t>
                      </a:r>
                      <a:endParaRPr kumimoji="0" lang="it-IT" sz="900" b="0" i="0" u="none" strike="noStrike" kern="1200" cap="none" spc="0" normalizeH="0" baseline="0" noProof="0" dirty="0">
                        <a:ln>
                          <a:noFill/>
                        </a:ln>
                        <a:solidFill>
                          <a:srgbClr val="404040"/>
                        </a:solidFill>
                        <a:effectLst/>
                        <a:uLnTx/>
                        <a:uFillTx/>
                        <a:latin typeface="Calibri"/>
                        <a:ea typeface="ＭＳ Ｐゴシック"/>
                        <a:cs typeface="+mn-cs"/>
                      </a:endParaRPr>
                    </a:p>
                  </a:txBody>
                  <a:tcPr marL="180000" marR="180000" marT="46800" marB="900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8838467"/>
                  </a:ext>
                </a:extLst>
              </a:tr>
              <a:tr h="261406">
                <a:tc>
                  <a:txBody>
                    <a:bodyPr/>
                    <a:lstStyle/>
                    <a:p>
                      <a:pPr algn="ctr"/>
                      <a:r>
                        <a:rPr lang="it-IT" sz="1800" b="1" dirty="0">
                          <a:solidFill>
                            <a:srgbClr val="821B4C"/>
                          </a:solidFill>
                          <a:latin typeface="+mn-lt"/>
                        </a:rPr>
                        <a:t>4</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it-IT" sz="1050" b="0" i="0" u="none" strike="noStrike" kern="1200" cap="none" spc="0" normalizeH="0" baseline="0" noProof="0" dirty="0">
                          <a:ln>
                            <a:noFill/>
                          </a:ln>
                          <a:solidFill>
                            <a:srgbClr val="404040"/>
                          </a:solidFill>
                          <a:effectLst/>
                          <a:uLnTx/>
                          <a:uFillTx/>
                          <a:latin typeface="+mn-lt"/>
                          <a:ea typeface="+mn-ea"/>
                          <a:cs typeface="+mn-cs"/>
                        </a:rPr>
                        <a:t>Pubbliche Amministrazioni ed enti articolati a livello locale (PAL) – Toscana, Umbria, Marche, Lazio, Sardegna</a:t>
                      </a:r>
                      <a:endParaRPr lang="it-IT" sz="1050" b="0" kern="1200" dirty="0">
                        <a:solidFill>
                          <a:srgbClr val="404040"/>
                        </a:solidFill>
                        <a:effectLst/>
                        <a:latin typeface="+mn-lt"/>
                        <a:ea typeface="+mn-ea"/>
                        <a:cs typeface="+mn-cs"/>
                      </a:endParaRPr>
                    </a:p>
                  </a:txBody>
                  <a:tcPr marL="90000" marR="9000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rPr>
                        <a:t>05/05/2022</a:t>
                      </a:r>
                    </a:p>
                  </a:txBody>
                  <a:tcPr marL="0" marR="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04/05/2024</a:t>
                      </a:r>
                    </a:p>
                  </a:txBody>
                  <a:tcPr marL="0" marR="0" marT="46800" marB="4680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it-IT" sz="1000" b="0" kern="1200" dirty="0">
                        <a:solidFill>
                          <a:srgbClr val="404040"/>
                        </a:solidFill>
                        <a:latin typeface="+mn-lt"/>
                        <a:ea typeface="+mn-ea"/>
                        <a:cs typeface="+mn-cs"/>
                      </a:endParaRPr>
                    </a:p>
                  </a:txBody>
                  <a:tcPr marL="0" marR="0" marT="46800" marB="4680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97937" rtl="0" eaLnBrk="1" fontAlgn="auto" latinLnBrk="0" hangingPunct="1">
                        <a:lnSpc>
                          <a:spcPct val="100000"/>
                        </a:lnSpc>
                        <a:spcBef>
                          <a:spcPts val="0"/>
                        </a:spcBef>
                        <a:spcAft>
                          <a:spcPts val="0"/>
                        </a:spcAft>
                        <a:buClr>
                          <a:srgbClr val="821B4C"/>
                        </a:buClr>
                        <a:buSzTx/>
                        <a:buFont typeface="Arial" panose="020B0604020202020204" pitchFamily="34" charset="0"/>
                        <a:buChar char="•"/>
                        <a:tabLst/>
                        <a:defRPr/>
                      </a:pPr>
                      <a:r>
                        <a:rPr kumimoji="0" lang="it-IT" sz="900" b="0" i="0" u="none" strike="noStrike" kern="1200" cap="none" spc="0" normalizeH="0" baseline="0" noProof="0">
                          <a:ln>
                            <a:noFill/>
                          </a:ln>
                          <a:solidFill>
                            <a:srgbClr val="404040"/>
                          </a:solidFill>
                          <a:effectLst/>
                          <a:uLnTx/>
                          <a:uFillTx/>
                          <a:latin typeface="Calibri"/>
                          <a:ea typeface="ＭＳ Ｐゴシック"/>
                          <a:cs typeface="+mn-cs"/>
                        </a:rPr>
                        <a:t>Fastweb-Maticmind-N&amp;C- Consorzio Consielte</a:t>
                      </a:r>
                    </a:p>
                    <a:p>
                      <a:pPr marL="171450" marR="0" lvl="0" indent="-171450" algn="l" defTabSz="497937" rtl="0" eaLnBrk="1" fontAlgn="auto" latinLnBrk="0" hangingPunct="1">
                        <a:lnSpc>
                          <a:spcPct val="100000"/>
                        </a:lnSpc>
                        <a:spcBef>
                          <a:spcPts val="0"/>
                        </a:spcBef>
                        <a:spcAft>
                          <a:spcPts val="0"/>
                        </a:spcAft>
                        <a:buClr>
                          <a:srgbClr val="821B4C"/>
                        </a:buClr>
                        <a:buSzTx/>
                        <a:buFont typeface="Arial" panose="020B0604020202020204" pitchFamily="34" charset="0"/>
                        <a:buChar char="•"/>
                        <a:tabLst/>
                        <a:defRPr/>
                      </a:pPr>
                      <a:r>
                        <a:rPr kumimoji="0" lang="it-IT" sz="900" b="0" i="0" u="none" strike="noStrike" kern="1200" cap="none" spc="0" normalizeH="0" baseline="0" noProof="0">
                          <a:ln>
                            <a:noFill/>
                          </a:ln>
                          <a:solidFill>
                            <a:srgbClr val="404040"/>
                          </a:solidFill>
                          <a:effectLst/>
                          <a:uLnTx/>
                          <a:uFillTx/>
                          <a:latin typeface="Calibri"/>
                          <a:ea typeface="ＭＳ Ｐゴシック"/>
                          <a:cs typeface="+mn-cs"/>
                        </a:rPr>
                        <a:t>Vodafone Italia S.p.A.</a:t>
                      </a:r>
                      <a:endParaRPr kumimoji="0" lang="it-IT" sz="900" b="0" i="0" u="none" strike="noStrike" kern="1200" cap="none" spc="0" normalizeH="0" baseline="0" noProof="0" dirty="0">
                        <a:ln>
                          <a:noFill/>
                        </a:ln>
                        <a:solidFill>
                          <a:srgbClr val="404040"/>
                        </a:solidFill>
                        <a:effectLst/>
                        <a:uLnTx/>
                        <a:uFillTx/>
                        <a:latin typeface="Calibri"/>
                        <a:ea typeface="ＭＳ Ｐゴシック"/>
                        <a:cs typeface="+mn-cs"/>
                      </a:endParaRPr>
                    </a:p>
                  </a:txBody>
                  <a:tcPr marL="180000" marR="180000" marT="46800" marB="900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5218508"/>
                  </a:ext>
                </a:extLst>
              </a:tr>
              <a:tr h="261406">
                <a:tc>
                  <a:txBody>
                    <a:bodyPr/>
                    <a:lstStyle/>
                    <a:p>
                      <a:pPr algn="ctr"/>
                      <a:r>
                        <a:rPr lang="it-IT" sz="1800" b="1" dirty="0">
                          <a:solidFill>
                            <a:srgbClr val="821B4C"/>
                          </a:solidFill>
                          <a:latin typeface="+mn-lt"/>
                        </a:rPr>
                        <a:t>5</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97937"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dirty="0">
                          <a:ln>
                            <a:noFill/>
                          </a:ln>
                          <a:solidFill>
                            <a:srgbClr val="404040"/>
                          </a:solidFill>
                          <a:effectLst/>
                          <a:uLnTx/>
                          <a:uFillTx/>
                          <a:latin typeface="+mn-lt"/>
                          <a:ea typeface="+mn-ea"/>
                          <a:cs typeface="+mn-cs"/>
                        </a:rPr>
                        <a:t>Pubbliche Amministrazioni ed enti articolati a livello locale (PAL) – Abruzzo, Molise, Campania, Basilicata, Puglia, Calabria, Sicilia</a:t>
                      </a:r>
                      <a:endParaRPr kumimoji="0" lang="it-IT" sz="1050" b="0" i="0" u="none" strike="noStrike" kern="1200" cap="none" spc="0" normalizeH="0" baseline="0" noProof="0" dirty="0">
                        <a:ln>
                          <a:noFill/>
                        </a:ln>
                        <a:solidFill>
                          <a:srgbClr val="404040"/>
                        </a:solidFill>
                        <a:effectLst/>
                        <a:uLnTx/>
                        <a:uFillTx/>
                        <a:latin typeface="Calibri"/>
                        <a:ea typeface="+mn-ea"/>
                        <a:cs typeface="+mn-cs"/>
                      </a:endParaRPr>
                    </a:p>
                  </a:txBody>
                  <a:tcPr marL="90000" marR="9000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rPr>
                        <a:t>05/05/2022</a:t>
                      </a:r>
                    </a:p>
                  </a:txBody>
                  <a:tcPr marL="0" marR="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24/10/2022</a:t>
                      </a:r>
                    </a:p>
                  </a:txBody>
                  <a:tcPr marL="0" marR="0" marT="46800" marB="4680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it-IT" sz="1000" b="0" kern="1200" dirty="0">
                        <a:solidFill>
                          <a:srgbClr val="404040"/>
                        </a:solidFill>
                        <a:latin typeface="+mn-lt"/>
                        <a:ea typeface="+mn-ea"/>
                        <a:cs typeface="+mn-cs"/>
                      </a:endParaRPr>
                    </a:p>
                  </a:txBody>
                  <a:tcPr marL="0" marR="0" marT="46800" marB="4680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97937" rtl="0" eaLnBrk="1" fontAlgn="auto" latinLnBrk="0" hangingPunct="1">
                        <a:lnSpc>
                          <a:spcPct val="100000"/>
                        </a:lnSpc>
                        <a:spcBef>
                          <a:spcPts val="0"/>
                        </a:spcBef>
                        <a:spcAft>
                          <a:spcPts val="0"/>
                        </a:spcAft>
                        <a:buClr>
                          <a:srgbClr val="821B4C"/>
                        </a:buClr>
                        <a:buSzTx/>
                        <a:buFont typeface="Arial" panose="020B0604020202020204" pitchFamily="34" charset="0"/>
                        <a:buChar char="•"/>
                        <a:tabLst/>
                        <a:defRPr/>
                      </a:pPr>
                      <a:r>
                        <a:rPr kumimoji="0" lang="it-IT" sz="900" b="0" i="0" u="none" strike="noStrike" kern="1200" cap="none" spc="0" normalizeH="0" baseline="0" noProof="0" dirty="0">
                          <a:ln>
                            <a:noFill/>
                          </a:ln>
                          <a:solidFill>
                            <a:srgbClr val="404040"/>
                          </a:solidFill>
                          <a:effectLst/>
                          <a:uLnTx/>
                          <a:uFillTx/>
                          <a:latin typeface="Calibri"/>
                          <a:ea typeface="ＭＳ Ｐゴシック"/>
                          <a:cs typeface="+mn-cs"/>
                        </a:rPr>
                        <a:t>Fastweb-</a:t>
                      </a:r>
                      <a:r>
                        <a:rPr kumimoji="0" lang="it-IT" sz="900" b="0" i="0" u="none" strike="noStrike" kern="1200" cap="none" spc="0" normalizeH="0" baseline="0" noProof="0" dirty="0" err="1">
                          <a:ln>
                            <a:noFill/>
                          </a:ln>
                          <a:solidFill>
                            <a:srgbClr val="404040"/>
                          </a:solidFill>
                          <a:effectLst/>
                          <a:uLnTx/>
                          <a:uFillTx/>
                          <a:latin typeface="Calibri"/>
                          <a:ea typeface="ＭＳ Ｐゴシック"/>
                          <a:cs typeface="+mn-cs"/>
                        </a:rPr>
                        <a:t>Maticmind</a:t>
                      </a:r>
                      <a:r>
                        <a:rPr kumimoji="0" lang="it-IT" sz="900" b="0" i="0" u="none" strike="noStrike" kern="1200" cap="none" spc="0" normalizeH="0" baseline="0" noProof="0" dirty="0">
                          <a:ln>
                            <a:noFill/>
                          </a:ln>
                          <a:solidFill>
                            <a:srgbClr val="404040"/>
                          </a:solidFill>
                          <a:effectLst/>
                          <a:uLnTx/>
                          <a:uFillTx/>
                          <a:latin typeface="Calibri"/>
                          <a:ea typeface="ＭＳ Ｐゴシック"/>
                          <a:cs typeface="+mn-cs"/>
                        </a:rPr>
                        <a:t>-N&amp;C- Consorzio </a:t>
                      </a:r>
                      <a:r>
                        <a:rPr kumimoji="0" lang="it-IT" sz="900" b="0" i="0" u="none" strike="noStrike" kern="1200" cap="none" spc="0" normalizeH="0" baseline="0" noProof="0" dirty="0" err="1">
                          <a:ln>
                            <a:noFill/>
                          </a:ln>
                          <a:solidFill>
                            <a:srgbClr val="404040"/>
                          </a:solidFill>
                          <a:effectLst/>
                          <a:uLnTx/>
                          <a:uFillTx/>
                          <a:latin typeface="Calibri"/>
                          <a:ea typeface="ＭＳ Ｐゴシック"/>
                          <a:cs typeface="+mn-cs"/>
                        </a:rPr>
                        <a:t>Consielte</a:t>
                      </a:r>
                      <a:endParaRPr kumimoji="0" lang="it-IT" sz="900" b="0" i="0" u="none" strike="noStrike" kern="1200" cap="none" spc="0" normalizeH="0" baseline="0" noProof="0" dirty="0">
                        <a:ln>
                          <a:noFill/>
                        </a:ln>
                        <a:solidFill>
                          <a:srgbClr val="404040"/>
                        </a:solidFill>
                        <a:effectLst/>
                        <a:uLnTx/>
                        <a:uFillTx/>
                        <a:latin typeface="Calibri"/>
                        <a:ea typeface="ＭＳ Ｐゴシック"/>
                        <a:cs typeface="+mn-cs"/>
                      </a:endParaRPr>
                    </a:p>
                    <a:p>
                      <a:pPr marL="171450" marR="0" lvl="0" indent="-171450" algn="l" defTabSz="497937" rtl="0" eaLnBrk="1" fontAlgn="auto" latinLnBrk="0" hangingPunct="1">
                        <a:lnSpc>
                          <a:spcPct val="100000"/>
                        </a:lnSpc>
                        <a:spcBef>
                          <a:spcPts val="0"/>
                        </a:spcBef>
                        <a:spcAft>
                          <a:spcPts val="0"/>
                        </a:spcAft>
                        <a:buClr>
                          <a:srgbClr val="821B4C"/>
                        </a:buClr>
                        <a:buSzTx/>
                        <a:buFont typeface="Arial" panose="020B0604020202020204" pitchFamily="34" charset="0"/>
                        <a:buChar char="•"/>
                        <a:tabLst/>
                        <a:defRPr/>
                      </a:pPr>
                      <a:r>
                        <a:rPr kumimoji="0" lang="it-IT" sz="900" b="0" i="0" u="none" strike="noStrike" kern="1200" cap="none" spc="0" normalizeH="0" baseline="0" noProof="0" dirty="0">
                          <a:ln>
                            <a:noFill/>
                          </a:ln>
                          <a:solidFill>
                            <a:srgbClr val="404040"/>
                          </a:solidFill>
                          <a:effectLst/>
                          <a:uLnTx/>
                          <a:uFillTx/>
                          <a:latin typeface="Calibri"/>
                          <a:ea typeface="ＭＳ Ｐゴシック"/>
                          <a:cs typeface="+mn-cs"/>
                        </a:rPr>
                        <a:t>Vodafone Italia S.p.A.</a:t>
                      </a:r>
                    </a:p>
                  </a:txBody>
                  <a:tcPr marL="180000" marR="180000" marT="46800" marB="900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597011"/>
                  </a:ext>
                </a:extLst>
              </a:tr>
            </a:tbl>
          </a:graphicData>
        </a:graphic>
      </p:graphicFrame>
      <p:sp>
        <p:nvSpPr>
          <p:cNvPr id="8" name="CasellaDiTesto 7">
            <a:extLst>
              <a:ext uri="{FF2B5EF4-FFF2-40B4-BE49-F238E27FC236}">
                <a16:creationId xmlns:a16="http://schemas.microsoft.com/office/drawing/2014/main" id="{1AE2C511-57C5-4E83-A1DF-017A6043859B}"/>
              </a:ext>
            </a:extLst>
          </p:cNvPr>
          <p:cNvSpPr txBox="1"/>
          <p:nvPr/>
        </p:nvSpPr>
        <p:spPr>
          <a:xfrm>
            <a:off x="494606" y="900311"/>
            <a:ext cx="502806" cy="584775"/>
          </a:xfrm>
          <a:prstGeom prst="rect">
            <a:avLst/>
          </a:prstGeom>
          <a:noFill/>
        </p:spPr>
        <p:txBody>
          <a:bodyPr wrap="square">
            <a:spAutoFit/>
          </a:bodyPr>
          <a:lstStyle/>
          <a:p>
            <a:r>
              <a:rPr lang="it-IT" sz="1200" b="1" dirty="0">
                <a:solidFill>
                  <a:srgbClr val="313840"/>
                </a:solidFill>
              </a:rPr>
              <a:t>Lotti</a:t>
            </a:r>
          </a:p>
          <a:p>
            <a:pPr algn="ctr">
              <a:spcAft>
                <a:spcPts val="450"/>
              </a:spcAft>
            </a:pPr>
            <a:r>
              <a:rPr lang="it-IT" dirty="0">
                <a:solidFill>
                  <a:srgbClr val="313840"/>
                </a:solidFill>
              </a:rPr>
              <a:t>5</a:t>
            </a:r>
            <a:endParaRPr lang="it-IT" sz="1200" dirty="0">
              <a:solidFill>
                <a:srgbClr val="313840"/>
              </a:solidFill>
            </a:endParaRPr>
          </a:p>
        </p:txBody>
      </p:sp>
      <p:grpSp>
        <p:nvGrpSpPr>
          <p:cNvPr id="44" name="Gruppo 43">
            <a:extLst>
              <a:ext uri="{FF2B5EF4-FFF2-40B4-BE49-F238E27FC236}">
                <a16:creationId xmlns:a16="http://schemas.microsoft.com/office/drawing/2014/main" id="{088B57FC-8439-4592-A902-6E43319EB00B}"/>
              </a:ext>
            </a:extLst>
          </p:cNvPr>
          <p:cNvGrpSpPr/>
          <p:nvPr/>
        </p:nvGrpSpPr>
        <p:grpSpPr>
          <a:xfrm>
            <a:off x="10457552" y="0"/>
            <a:ext cx="74693" cy="7567588"/>
            <a:chOff x="10457552" y="0"/>
            <a:chExt cx="74693" cy="7567588"/>
          </a:xfrm>
          <a:solidFill>
            <a:srgbClr val="BE3969"/>
          </a:solidFill>
        </p:grpSpPr>
        <p:sp>
          <p:nvSpPr>
            <p:cNvPr id="45" name="Rettangolo 44">
              <a:extLst>
                <a:ext uri="{FF2B5EF4-FFF2-40B4-BE49-F238E27FC236}">
                  <a16:creationId xmlns:a16="http://schemas.microsoft.com/office/drawing/2014/main" id="{80D9CB12-EBB9-4560-A18F-A54D6A9CC1D0}"/>
                </a:ext>
              </a:extLst>
            </p:cNvPr>
            <p:cNvSpPr/>
            <p:nvPr/>
          </p:nvSpPr>
          <p:spPr>
            <a:xfrm>
              <a:off x="10457552" y="0"/>
              <a:ext cx="74693" cy="52927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6" name="Rettangolo 45">
              <a:extLst>
                <a:ext uri="{FF2B5EF4-FFF2-40B4-BE49-F238E27FC236}">
                  <a16:creationId xmlns:a16="http://schemas.microsoft.com/office/drawing/2014/main" id="{B3E838E0-1420-4757-B357-AB86137B9FE2}"/>
                </a:ext>
              </a:extLst>
            </p:cNvPr>
            <p:cNvSpPr/>
            <p:nvPr/>
          </p:nvSpPr>
          <p:spPr>
            <a:xfrm>
              <a:off x="10457552" y="7296323"/>
              <a:ext cx="74693" cy="27126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sp>
        <p:nvSpPr>
          <p:cNvPr id="40" name="CasellaDiTesto 39">
            <a:extLst>
              <a:ext uri="{FF2B5EF4-FFF2-40B4-BE49-F238E27FC236}">
                <a16:creationId xmlns:a16="http://schemas.microsoft.com/office/drawing/2014/main" id="{519D4CB2-6D43-42D0-A87F-A96214A6C320}"/>
              </a:ext>
            </a:extLst>
          </p:cNvPr>
          <p:cNvSpPr txBox="1"/>
          <p:nvPr/>
        </p:nvSpPr>
        <p:spPr>
          <a:xfrm>
            <a:off x="7651306" y="236664"/>
            <a:ext cx="1224136" cy="253916"/>
          </a:xfrm>
          <a:prstGeom prst="rect">
            <a:avLst/>
          </a:prstGeom>
          <a:noFill/>
        </p:spPr>
        <p:txBody>
          <a:bodyPr wrap="square">
            <a:spAutoFit/>
          </a:bodyPr>
          <a:lstStyle/>
          <a:p>
            <a:pPr>
              <a:spcAft>
                <a:spcPts val="450"/>
              </a:spcAft>
            </a:pPr>
            <a:r>
              <a:rPr lang="it-IT" sz="1050" b="1" dirty="0">
                <a:solidFill>
                  <a:schemeClr val="tx1">
                    <a:lumMod val="75000"/>
                    <a:lumOff val="25000"/>
                  </a:schemeClr>
                </a:solidFill>
              </a:rPr>
              <a:t>Legenda stati</a:t>
            </a:r>
          </a:p>
        </p:txBody>
      </p:sp>
      <p:pic>
        <p:nvPicPr>
          <p:cNvPr id="41" name="Picture 14" descr="Anteprima immagine">
            <a:extLst>
              <a:ext uri="{FF2B5EF4-FFF2-40B4-BE49-F238E27FC236}">
                <a16:creationId xmlns:a16="http://schemas.microsoft.com/office/drawing/2014/main" id="{3A428CF8-84DF-4BBD-9649-7F1F5670D5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9652" y="516793"/>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42" name="CasellaDiTesto 41">
            <a:extLst>
              <a:ext uri="{FF2B5EF4-FFF2-40B4-BE49-F238E27FC236}">
                <a16:creationId xmlns:a16="http://schemas.microsoft.com/office/drawing/2014/main" id="{0FE94745-0733-442E-8122-8D40BE989C9A}"/>
              </a:ext>
            </a:extLst>
          </p:cNvPr>
          <p:cNvSpPr txBox="1"/>
          <p:nvPr/>
        </p:nvSpPr>
        <p:spPr>
          <a:xfrm>
            <a:off x="7917254" y="499071"/>
            <a:ext cx="681757" cy="215444"/>
          </a:xfrm>
          <a:prstGeom prst="rect">
            <a:avLst/>
          </a:prstGeom>
          <a:noFill/>
        </p:spPr>
        <p:txBody>
          <a:bodyPr wrap="square">
            <a:spAutoFit/>
          </a:bodyPr>
          <a:lstStyle/>
          <a:p>
            <a:pPr algn="l"/>
            <a:r>
              <a:rPr lang="it-IT" sz="800" b="0" kern="1200" dirty="0">
                <a:solidFill>
                  <a:srgbClr val="404040"/>
                </a:solidFill>
                <a:effectLst/>
                <a:latin typeface="+mn-lt"/>
              </a:rPr>
              <a:t>Pubblicato</a:t>
            </a:r>
            <a:endParaRPr lang="it-IT" sz="800" b="0" kern="1200" dirty="0">
              <a:solidFill>
                <a:srgbClr val="404040"/>
              </a:solidFill>
              <a:effectLst/>
              <a:latin typeface="+mn-lt"/>
              <a:ea typeface="+mn-ea"/>
              <a:cs typeface="+mn-cs"/>
            </a:endParaRPr>
          </a:p>
        </p:txBody>
      </p:sp>
      <p:pic>
        <p:nvPicPr>
          <p:cNvPr id="43" name="Picture 8" descr="Anteprima immagine">
            <a:extLst>
              <a:ext uri="{FF2B5EF4-FFF2-40B4-BE49-F238E27FC236}">
                <a16:creationId xmlns:a16="http://schemas.microsoft.com/office/drawing/2014/main" id="{CCCBAED4-A844-46D7-B90E-7389CE4113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2820"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7" name="CasellaDiTesto 46">
            <a:extLst>
              <a:ext uri="{FF2B5EF4-FFF2-40B4-BE49-F238E27FC236}">
                <a16:creationId xmlns:a16="http://schemas.microsoft.com/office/drawing/2014/main" id="{82C4A3B0-AA5F-4805-9B6B-AC93BF4C4814}"/>
              </a:ext>
            </a:extLst>
          </p:cNvPr>
          <p:cNvSpPr txBox="1"/>
          <p:nvPr/>
        </p:nvSpPr>
        <p:spPr>
          <a:xfrm>
            <a:off x="8814235" y="499071"/>
            <a:ext cx="681757" cy="215444"/>
          </a:xfrm>
          <a:prstGeom prst="rect">
            <a:avLst/>
          </a:prstGeom>
          <a:noFill/>
        </p:spPr>
        <p:txBody>
          <a:bodyPr wrap="square">
            <a:spAutoFit/>
          </a:bodyPr>
          <a:lstStyle/>
          <a:p>
            <a:pPr algn="l"/>
            <a:r>
              <a:rPr lang="it-IT" sz="800" b="0" kern="1200" dirty="0">
                <a:solidFill>
                  <a:srgbClr val="404040"/>
                </a:solidFill>
                <a:effectLst/>
                <a:latin typeface="+mn-lt"/>
              </a:rPr>
              <a:t>Aggiudicato</a:t>
            </a:r>
            <a:endParaRPr lang="it-IT" sz="800" b="0" kern="1200" dirty="0">
              <a:solidFill>
                <a:srgbClr val="404040"/>
              </a:solidFill>
              <a:effectLst/>
              <a:latin typeface="+mn-lt"/>
              <a:ea typeface="+mn-ea"/>
              <a:cs typeface="+mn-cs"/>
            </a:endParaRPr>
          </a:p>
        </p:txBody>
      </p:sp>
      <p:pic>
        <p:nvPicPr>
          <p:cNvPr id="48" name="Picture 4">
            <a:extLst>
              <a:ext uri="{FF2B5EF4-FFF2-40B4-BE49-F238E27FC236}">
                <a16:creationId xmlns:a16="http://schemas.microsoft.com/office/drawing/2014/main" id="{EE877949-D839-4F1D-8E01-3A28785E98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8757"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9" name="CasellaDiTesto 48">
            <a:extLst>
              <a:ext uri="{FF2B5EF4-FFF2-40B4-BE49-F238E27FC236}">
                <a16:creationId xmlns:a16="http://schemas.microsoft.com/office/drawing/2014/main" id="{51DE690F-CF21-46B9-AF63-A4A1139BE9A1}"/>
              </a:ext>
            </a:extLst>
          </p:cNvPr>
          <p:cNvSpPr txBox="1"/>
          <p:nvPr/>
        </p:nvSpPr>
        <p:spPr>
          <a:xfrm>
            <a:off x="9768676" y="499071"/>
            <a:ext cx="482060" cy="215444"/>
          </a:xfrm>
          <a:prstGeom prst="rect">
            <a:avLst/>
          </a:prstGeom>
          <a:noFill/>
        </p:spPr>
        <p:txBody>
          <a:bodyPr wrap="square">
            <a:spAutoFit/>
          </a:bodyPr>
          <a:lstStyle/>
          <a:p>
            <a:pPr algn="l"/>
            <a:r>
              <a:rPr lang="it-IT" sz="800" b="0" kern="1200" dirty="0">
                <a:solidFill>
                  <a:srgbClr val="404040"/>
                </a:solidFill>
                <a:effectLst/>
                <a:latin typeface="+mn-lt"/>
              </a:rPr>
              <a:t>Attivo</a:t>
            </a:r>
            <a:endParaRPr lang="it-IT" sz="800" b="0" kern="1200" dirty="0">
              <a:solidFill>
                <a:srgbClr val="404040"/>
              </a:solidFill>
              <a:effectLst/>
              <a:latin typeface="+mn-lt"/>
              <a:ea typeface="+mn-ea"/>
              <a:cs typeface="+mn-cs"/>
            </a:endParaRPr>
          </a:p>
        </p:txBody>
      </p:sp>
      <p:pic>
        <p:nvPicPr>
          <p:cNvPr id="50" name="Picture 10" descr="Anteprima immagine">
            <a:extLst>
              <a:ext uri="{FF2B5EF4-FFF2-40B4-BE49-F238E27FC236}">
                <a16:creationId xmlns:a16="http://schemas.microsoft.com/office/drawing/2014/main" id="{9F9BFA9D-E8EF-4B0C-9154-A4ECA626B6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4786" y="1008079"/>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51" name="CasellaDiTesto 50">
            <a:extLst>
              <a:ext uri="{FF2B5EF4-FFF2-40B4-BE49-F238E27FC236}">
                <a16:creationId xmlns:a16="http://schemas.microsoft.com/office/drawing/2014/main" id="{8A507440-7ACC-4735-89CF-150A7DBB00D0}"/>
              </a:ext>
            </a:extLst>
          </p:cNvPr>
          <p:cNvSpPr txBox="1"/>
          <p:nvPr/>
        </p:nvSpPr>
        <p:spPr>
          <a:xfrm>
            <a:off x="7914764" y="985705"/>
            <a:ext cx="1383779" cy="215444"/>
          </a:xfrm>
          <a:prstGeom prst="rect">
            <a:avLst/>
          </a:prstGeom>
          <a:noFill/>
        </p:spPr>
        <p:txBody>
          <a:bodyPr wrap="square">
            <a:spAutoFit/>
          </a:bodyPr>
          <a:lstStyle/>
          <a:p>
            <a:pPr algn="l"/>
            <a:r>
              <a:rPr lang="it-IT" sz="800" b="0" kern="1200" dirty="0">
                <a:solidFill>
                  <a:srgbClr val="404040"/>
                </a:solidFill>
                <a:effectLst/>
                <a:latin typeface="+mn-lt"/>
              </a:rPr>
              <a:t>Attivo per acquisti successivi</a:t>
            </a:r>
            <a:endParaRPr lang="it-IT" sz="800" b="0" kern="1200" dirty="0">
              <a:solidFill>
                <a:srgbClr val="404040"/>
              </a:solidFill>
              <a:effectLst/>
              <a:latin typeface="+mn-lt"/>
              <a:ea typeface="+mn-ea"/>
              <a:cs typeface="+mn-cs"/>
            </a:endParaRPr>
          </a:p>
        </p:txBody>
      </p:sp>
      <p:pic>
        <p:nvPicPr>
          <p:cNvPr id="52" name="Picture 18" descr="Anteprima immagine">
            <a:extLst>
              <a:ext uri="{FF2B5EF4-FFF2-40B4-BE49-F238E27FC236}">
                <a16:creationId xmlns:a16="http://schemas.microsoft.com/office/drawing/2014/main" id="{CC7295A7-25B1-4A70-9537-94387D6878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018"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53" name="CasellaDiTesto 52">
            <a:extLst>
              <a:ext uri="{FF2B5EF4-FFF2-40B4-BE49-F238E27FC236}">
                <a16:creationId xmlns:a16="http://schemas.microsoft.com/office/drawing/2014/main" id="{5B12CB21-DA04-4AB1-A2CA-E6F9075F7C06}"/>
              </a:ext>
            </a:extLst>
          </p:cNvPr>
          <p:cNvSpPr txBox="1"/>
          <p:nvPr/>
        </p:nvSpPr>
        <p:spPr>
          <a:xfrm>
            <a:off x="7935095" y="742388"/>
            <a:ext cx="534965" cy="215444"/>
          </a:xfrm>
          <a:prstGeom prst="rect">
            <a:avLst/>
          </a:prstGeom>
          <a:noFill/>
        </p:spPr>
        <p:txBody>
          <a:bodyPr wrap="square">
            <a:spAutoFit/>
          </a:bodyPr>
          <a:lstStyle/>
          <a:p>
            <a:pPr algn="l"/>
            <a:r>
              <a:rPr lang="it-IT" sz="800" b="0" kern="1200" dirty="0">
                <a:solidFill>
                  <a:srgbClr val="404040"/>
                </a:solidFill>
                <a:effectLst/>
                <a:latin typeface="+mn-lt"/>
              </a:rPr>
              <a:t>Sospeso</a:t>
            </a:r>
            <a:endParaRPr lang="it-IT" sz="800" b="0" kern="1200" dirty="0">
              <a:solidFill>
                <a:srgbClr val="404040"/>
              </a:solidFill>
              <a:effectLst/>
              <a:latin typeface="+mn-lt"/>
              <a:ea typeface="+mn-ea"/>
              <a:cs typeface="+mn-cs"/>
            </a:endParaRPr>
          </a:p>
        </p:txBody>
      </p:sp>
      <p:pic>
        <p:nvPicPr>
          <p:cNvPr id="54" name="Picture 12" descr="Anteprima immagine">
            <a:extLst>
              <a:ext uri="{FF2B5EF4-FFF2-40B4-BE49-F238E27FC236}">
                <a16:creationId xmlns:a16="http://schemas.microsoft.com/office/drawing/2014/main" id="{5BE8B28D-EFC7-486B-A364-879EE431F0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10035"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55" name="CasellaDiTesto 54">
            <a:extLst>
              <a:ext uri="{FF2B5EF4-FFF2-40B4-BE49-F238E27FC236}">
                <a16:creationId xmlns:a16="http://schemas.microsoft.com/office/drawing/2014/main" id="{DA50CA18-6936-4779-80D6-0DFC0BDF4116}"/>
              </a:ext>
            </a:extLst>
          </p:cNvPr>
          <p:cNvSpPr txBox="1"/>
          <p:nvPr/>
        </p:nvSpPr>
        <p:spPr>
          <a:xfrm>
            <a:off x="9761896" y="742388"/>
            <a:ext cx="502806" cy="215444"/>
          </a:xfrm>
          <a:prstGeom prst="rect">
            <a:avLst/>
          </a:prstGeom>
          <a:noFill/>
        </p:spPr>
        <p:txBody>
          <a:bodyPr wrap="square">
            <a:spAutoFit/>
          </a:bodyPr>
          <a:lstStyle/>
          <a:p>
            <a:pPr algn="l"/>
            <a:r>
              <a:rPr lang="it-IT" sz="800" b="0" kern="1200" dirty="0">
                <a:solidFill>
                  <a:srgbClr val="404040"/>
                </a:solidFill>
                <a:effectLst/>
                <a:latin typeface="+mn-lt"/>
              </a:rPr>
              <a:t>Chiuso</a:t>
            </a:r>
            <a:endParaRPr lang="it-IT" sz="800" b="0" kern="1200" dirty="0">
              <a:solidFill>
                <a:srgbClr val="404040"/>
              </a:solidFill>
              <a:effectLst/>
              <a:latin typeface="+mn-lt"/>
              <a:ea typeface="+mn-ea"/>
              <a:cs typeface="+mn-cs"/>
            </a:endParaRPr>
          </a:p>
        </p:txBody>
      </p:sp>
      <p:pic>
        <p:nvPicPr>
          <p:cNvPr id="56" name="Picture 16" descr="Anteprima immagine">
            <a:extLst>
              <a:ext uri="{FF2B5EF4-FFF2-40B4-BE49-F238E27FC236}">
                <a16:creationId xmlns:a16="http://schemas.microsoft.com/office/drawing/2014/main" id="{0A56B7F7-80C9-4EB4-BAB6-FAF1D1CDED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7253" y="760110"/>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57" name="CasellaDiTesto 56">
            <a:extLst>
              <a:ext uri="{FF2B5EF4-FFF2-40B4-BE49-F238E27FC236}">
                <a16:creationId xmlns:a16="http://schemas.microsoft.com/office/drawing/2014/main" id="{C9DE9849-BAFD-4B14-B70C-48DA6DA74611}"/>
              </a:ext>
            </a:extLst>
          </p:cNvPr>
          <p:cNvSpPr txBox="1"/>
          <p:nvPr/>
        </p:nvSpPr>
        <p:spPr>
          <a:xfrm>
            <a:off x="8815900" y="742388"/>
            <a:ext cx="625090" cy="215444"/>
          </a:xfrm>
          <a:prstGeom prst="rect">
            <a:avLst/>
          </a:prstGeom>
          <a:noFill/>
        </p:spPr>
        <p:txBody>
          <a:bodyPr wrap="square">
            <a:spAutoFit/>
          </a:bodyPr>
          <a:lstStyle/>
          <a:p>
            <a:pPr algn="l"/>
            <a:r>
              <a:rPr lang="it-IT" sz="800" b="0" kern="1200" dirty="0">
                <a:solidFill>
                  <a:srgbClr val="404040"/>
                </a:solidFill>
                <a:effectLst/>
                <a:latin typeface="+mn-lt"/>
              </a:rPr>
              <a:t>Revocato</a:t>
            </a:r>
            <a:endParaRPr lang="it-IT" sz="800" b="0" kern="1200" dirty="0">
              <a:solidFill>
                <a:srgbClr val="404040"/>
              </a:solidFill>
              <a:effectLst/>
              <a:latin typeface="+mn-lt"/>
              <a:ea typeface="+mn-ea"/>
              <a:cs typeface="+mn-cs"/>
            </a:endParaRPr>
          </a:p>
        </p:txBody>
      </p:sp>
      <p:sp>
        <p:nvSpPr>
          <p:cNvPr id="61" name="CasellaDiTesto 60">
            <a:extLst>
              <a:ext uri="{FF2B5EF4-FFF2-40B4-BE49-F238E27FC236}">
                <a16:creationId xmlns:a16="http://schemas.microsoft.com/office/drawing/2014/main" id="{37586D21-BA75-42A3-827F-342EA1B5BA97}"/>
              </a:ext>
            </a:extLst>
          </p:cNvPr>
          <p:cNvSpPr txBox="1"/>
          <p:nvPr/>
        </p:nvSpPr>
        <p:spPr>
          <a:xfrm>
            <a:off x="1377275" y="1149810"/>
            <a:ext cx="1944216" cy="246221"/>
          </a:xfrm>
          <a:prstGeom prst="rect">
            <a:avLst/>
          </a:prstGeom>
          <a:noFill/>
        </p:spPr>
        <p:txBody>
          <a:bodyPr wrap="square">
            <a:spAutoFit/>
          </a:bodyPr>
          <a:lstStyle/>
          <a:p>
            <a:r>
              <a:rPr lang="it-IT" sz="1000" b="1" dirty="0">
                <a:solidFill>
                  <a:srgbClr val="404040"/>
                </a:solidFill>
                <a:latin typeface="+mn-lt"/>
              </a:rPr>
              <a:t>GEOGRAFICI</a:t>
            </a:r>
            <a:endParaRPr lang="it-IT" sz="1000" b="1" dirty="0"/>
          </a:p>
        </p:txBody>
      </p:sp>
      <p:grpSp>
        <p:nvGrpSpPr>
          <p:cNvPr id="69" name="Elemento grafico 24">
            <a:extLst>
              <a:ext uri="{FF2B5EF4-FFF2-40B4-BE49-F238E27FC236}">
                <a16:creationId xmlns:a16="http://schemas.microsoft.com/office/drawing/2014/main" id="{4693C6C8-539B-4977-A71A-7D4EB651DEE3}"/>
              </a:ext>
            </a:extLst>
          </p:cNvPr>
          <p:cNvGrpSpPr/>
          <p:nvPr/>
        </p:nvGrpSpPr>
        <p:grpSpPr>
          <a:xfrm>
            <a:off x="1098228" y="1171266"/>
            <a:ext cx="188223" cy="199541"/>
            <a:chOff x="9654363" y="2195816"/>
            <a:chExt cx="188223" cy="199541"/>
          </a:xfrm>
          <a:noFill/>
        </p:grpSpPr>
        <p:sp>
          <p:nvSpPr>
            <p:cNvPr id="73" name="Figura a mano libera: forma 20">
              <a:extLst>
                <a:ext uri="{FF2B5EF4-FFF2-40B4-BE49-F238E27FC236}">
                  <a16:creationId xmlns:a16="http://schemas.microsoft.com/office/drawing/2014/main" id="{6CF9A6BA-119F-4FA7-829E-E0CCAAB5EE93}"/>
                </a:ext>
              </a:extLst>
            </p:cNvPr>
            <p:cNvSpPr/>
            <p:nvPr/>
          </p:nvSpPr>
          <p:spPr>
            <a:xfrm>
              <a:off x="9715119" y="2269080"/>
              <a:ext cx="5956" cy="122703"/>
            </a:xfrm>
            <a:custGeom>
              <a:avLst/>
              <a:gdLst>
                <a:gd name="connsiteX0" fmla="*/ 0 w 5956"/>
                <a:gd name="connsiteY0" fmla="*/ 0 h 122703"/>
                <a:gd name="connsiteX1" fmla="*/ 0 w 5956"/>
                <a:gd name="connsiteY1" fmla="*/ 122703 h 122703"/>
              </a:gdLst>
              <a:ahLst/>
              <a:cxnLst>
                <a:cxn ang="0">
                  <a:pos x="connsiteX0" y="connsiteY0"/>
                </a:cxn>
                <a:cxn ang="0">
                  <a:pos x="connsiteX1" y="connsiteY1"/>
                </a:cxn>
              </a:cxnLst>
              <a:rect l="l" t="t" r="r" b="b"/>
              <a:pathLst>
                <a:path w="5956" h="122703">
                  <a:moveTo>
                    <a:pt x="0" y="0"/>
                  </a:moveTo>
                  <a:lnTo>
                    <a:pt x="0" y="122703"/>
                  </a:lnTo>
                </a:path>
              </a:pathLst>
            </a:custGeom>
            <a:ln w="9525" cap="rnd">
              <a:solidFill>
                <a:srgbClr val="313840"/>
              </a:solidFill>
              <a:prstDash val="solid"/>
              <a:round/>
            </a:ln>
          </p:spPr>
          <p:txBody>
            <a:bodyPr rtlCol="0" anchor="ctr"/>
            <a:lstStyle/>
            <a:p>
              <a:endParaRPr lang="it-IT"/>
            </a:p>
          </p:txBody>
        </p:sp>
        <p:sp>
          <p:nvSpPr>
            <p:cNvPr id="74" name="Figura a mano libera: forma 21">
              <a:extLst>
                <a:ext uri="{FF2B5EF4-FFF2-40B4-BE49-F238E27FC236}">
                  <a16:creationId xmlns:a16="http://schemas.microsoft.com/office/drawing/2014/main" id="{97E1AB6A-9368-4835-9B9B-F5049C00A261}"/>
                </a:ext>
              </a:extLst>
            </p:cNvPr>
            <p:cNvSpPr/>
            <p:nvPr/>
          </p:nvSpPr>
          <p:spPr>
            <a:xfrm>
              <a:off x="9778853" y="2290523"/>
              <a:ext cx="5956" cy="47056"/>
            </a:xfrm>
            <a:custGeom>
              <a:avLst/>
              <a:gdLst>
                <a:gd name="connsiteX0" fmla="*/ 0 w 5956"/>
                <a:gd name="connsiteY0" fmla="*/ 0 h 47056"/>
                <a:gd name="connsiteX1" fmla="*/ 0 w 5956"/>
                <a:gd name="connsiteY1" fmla="*/ 47056 h 47056"/>
              </a:gdLst>
              <a:ahLst/>
              <a:cxnLst>
                <a:cxn ang="0">
                  <a:pos x="connsiteX0" y="connsiteY0"/>
                </a:cxn>
                <a:cxn ang="0">
                  <a:pos x="connsiteX1" y="connsiteY1"/>
                </a:cxn>
              </a:cxnLst>
              <a:rect l="l" t="t" r="r" b="b"/>
              <a:pathLst>
                <a:path w="5956" h="47056">
                  <a:moveTo>
                    <a:pt x="0" y="0"/>
                  </a:moveTo>
                  <a:lnTo>
                    <a:pt x="0" y="47056"/>
                  </a:lnTo>
                </a:path>
              </a:pathLst>
            </a:custGeom>
            <a:ln w="9525" cap="rnd">
              <a:solidFill>
                <a:srgbClr val="313840"/>
              </a:solidFill>
              <a:prstDash val="solid"/>
              <a:round/>
            </a:ln>
          </p:spPr>
          <p:txBody>
            <a:bodyPr rtlCol="0" anchor="ctr"/>
            <a:lstStyle/>
            <a:p>
              <a:endParaRPr lang="it-IT"/>
            </a:p>
          </p:txBody>
        </p:sp>
        <p:sp>
          <p:nvSpPr>
            <p:cNvPr id="75" name="Figura a mano libera: forma 22">
              <a:extLst>
                <a:ext uri="{FF2B5EF4-FFF2-40B4-BE49-F238E27FC236}">
                  <a16:creationId xmlns:a16="http://schemas.microsoft.com/office/drawing/2014/main" id="{B72B389F-CC31-4022-9896-EC36D21401B6}"/>
                </a:ext>
              </a:extLst>
            </p:cNvPr>
            <p:cNvSpPr/>
            <p:nvPr/>
          </p:nvSpPr>
          <p:spPr>
            <a:xfrm>
              <a:off x="9690101" y="2312562"/>
              <a:ext cx="151889" cy="17869"/>
            </a:xfrm>
            <a:custGeom>
              <a:avLst/>
              <a:gdLst>
                <a:gd name="connsiteX0" fmla="*/ 151890 w 151889"/>
                <a:gd name="connsiteY0" fmla="*/ 17869 h 17869"/>
                <a:gd name="connsiteX1" fmla="*/ 88751 w 151889"/>
                <a:gd name="connsiteY1" fmla="*/ 0 h 17869"/>
                <a:gd name="connsiteX2" fmla="*/ 25017 w 151889"/>
                <a:gd name="connsiteY2" fmla="*/ 17869 h 17869"/>
                <a:gd name="connsiteX3" fmla="*/ 0 w 151889"/>
                <a:gd name="connsiteY3" fmla="*/ 10126 h 17869"/>
              </a:gdLst>
              <a:ahLst/>
              <a:cxnLst>
                <a:cxn ang="0">
                  <a:pos x="connsiteX0" y="connsiteY0"/>
                </a:cxn>
                <a:cxn ang="0">
                  <a:pos x="connsiteX1" y="connsiteY1"/>
                </a:cxn>
                <a:cxn ang="0">
                  <a:pos x="connsiteX2" y="connsiteY2"/>
                </a:cxn>
                <a:cxn ang="0">
                  <a:pos x="connsiteX3" y="connsiteY3"/>
                </a:cxn>
              </a:cxnLst>
              <a:rect l="l" t="t" r="r" b="b"/>
              <a:pathLst>
                <a:path w="151889" h="17869">
                  <a:moveTo>
                    <a:pt x="151890" y="17869"/>
                  </a:moveTo>
                  <a:lnTo>
                    <a:pt x="88751" y="0"/>
                  </a:lnTo>
                  <a:lnTo>
                    <a:pt x="25017" y="17869"/>
                  </a:lnTo>
                  <a:lnTo>
                    <a:pt x="0" y="10126"/>
                  </a:lnTo>
                </a:path>
              </a:pathLst>
            </a:custGeom>
            <a:noFill/>
            <a:ln w="9525" cap="rnd">
              <a:solidFill>
                <a:srgbClr val="313840"/>
              </a:solidFill>
              <a:prstDash val="solid"/>
              <a:round/>
            </a:ln>
          </p:spPr>
          <p:txBody>
            <a:bodyPr rtlCol="0" anchor="ctr"/>
            <a:lstStyle/>
            <a:p>
              <a:endParaRPr lang="it-IT"/>
            </a:p>
          </p:txBody>
        </p:sp>
        <p:sp>
          <p:nvSpPr>
            <p:cNvPr id="76" name="Figura a mano libera: forma 23">
              <a:extLst>
                <a:ext uri="{FF2B5EF4-FFF2-40B4-BE49-F238E27FC236}">
                  <a16:creationId xmlns:a16="http://schemas.microsoft.com/office/drawing/2014/main" id="{7D2653D9-E26D-48A1-9964-50EB732DB1A9}"/>
                </a:ext>
              </a:extLst>
            </p:cNvPr>
            <p:cNvSpPr/>
            <p:nvPr/>
          </p:nvSpPr>
          <p:spPr>
            <a:xfrm>
              <a:off x="9778853" y="2350088"/>
              <a:ext cx="5956" cy="22634"/>
            </a:xfrm>
            <a:custGeom>
              <a:avLst/>
              <a:gdLst>
                <a:gd name="connsiteX0" fmla="*/ 0 w 5956"/>
                <a:gd name="connsiteY0" fmla="*/ 0 h 22634"/>
                <a:gd name="connsiteX1" fmla="*/ 0 w 5956"/>
                <a:gd name="connsiteY1" fmla="*/ 22635 h 22634"/>
              </a:gdLst>
              <a:ahLst/>
              <a:cxnLst>
                <a:cxn ang="0">
                  <a:pos x="connsiteX0" y="connsiteY0"/>
                </a:cxn>
                <a:cxn ang="0">
                  <a:pos x="connsiteX1" y="connsiteY1"/>
                </a:cxn>
              </a:cxnLst>
              <a:rect l="l" t="t" r="r" b="b"/>
              <a:pathLst>
                <a:path w="5956" h="22634">
                  <a:moveTo>
                    <a:pt x="0" y="0"/>
                  </a:moveTo>
                  <a:lnTo>
                    <a:pt x="0" y="22635"/>
                  </a:lnTo>
                </a:path>
              </a:pathLst>
            </a:custGeom>
            <a:ln w="9525" cap="rnd">
              <a:solidFill>
                <a:srgbClr val="313840"/>
              </a:solidFill>
              <a:prstDash val="solid"/>
              <a:round/>
            </a:ln>
          </p:spPr>
          <p:txBody>
            <a:bodyPr rtlCol="0" anchor="ctr"/>
            <a:lstStyle/>
            <a:p>
              <a:endParaRPr lang="it-IT"/>
            </a:p>
          </p:txBody>
        </p:sp>
        <p:sp>
          <p:nvSpPr>
            <p:cNvPr id="77" name="Figura a mano libera: forma 24">
              <a:extLst>
                <a:ext uri="{FF2B5EF4-FFF2-40B4-BE49-F238E27FC236}">
                  <a16:creationId xmlns:a16="http://schemas.microsoft.com/office/drawing/2014/main" id="{4ED1732D-940B-4050-98CF-C645C50BFD18}"/>
                </a:ext>
              </a:extLst>
            </p:cNvPr>
            <p:cNvSpPr/>
            <p:nvPr/>
          </p:nvSpPr>
          <p:spPr>
            <a:xfrm>
              <a:off x="9654363" y="2310775"/>
              <a:ext cx="18465" cy="5956"/>
            </a:xfrm>
            <a:custGeom>
              <a:avLst/>
              <a:gdLst>
                <a:gd name="connsiteX0" fmla="*/ 18465 w 18465"/>
                <a:gd name="connsiteY0" fmla="*/ 5956 h 5956"/>
                <a:gd name="connsiteX1" fmla="*/ 0 w 18465"/>
                <a:gd name="connsiteY1" fmla="*/ 0 h 5956"/>
              </a:gdLst>
              <a:ahLst/>
              <a:cxnLst>
                <a:cxn ang="0">
                  <a:pos x="connsiteX0" y="connsiteY0"/>
                </a:cxn>
                <a:cxn ang="0">
                  <a:pos x="connsiteX1" y="connsiteY1"/>
                </a:cxn>
              </a:cxnLst>
              <a:rect l="l" t="t" r="r" b="b"/>
              <a:pathLst>
                <a:path w="18465" h="5956">
                  <a:moveTo>
                    <a:pt x="18465" y="5956"/>
                  </a:moveTo>
                  <a:lnTo>
                    <a:pt x="0" y="0"/>
                  </a:lnTo>
                </a:path>
              </a:pathLst>
            </a:custGeom>
            <a:ln w="9525" cap="rnd">
              <a:solidFill>
                <a:srgbClr val="313840"/>
              </a:solidFill>
              <a:prstDash val="solid"/>
              <a:round/>
            </a:ln>
          </p:spPr>
          <p:txBody>
            <a:bodyPr rtlCol="0" anchor="ctr"/>
            <a:lstStyle/>
            <a:p>
              <a:endParaRPr lang="it-IT"/>
            </a:p>
          </p:txBody>
        </p:sp>
        <p:sp>
          <p:nvSpPr>
            <p:cNvPr id="78" name="Figura a mano libera: forma 25">
              <a:extLst>
                <a:ext uri="{FF2B5EF4-FFF2-40B4-BE49-F238E27FC236}">
                  <a16:creationId xmlns:a16="http://schemas.microsoft.com/office/drawing/2014/main" id="{8BF15056-24C5-4EA7-BF9D-3D8AB22B635F}"/>
                </a:ext>
              </a:extLst>
            </p:cNvPr>
            <p:cNvSpPr/>
            <p:nvPr/>
          </p:nvSpPr>
          <p:spPr>
            <a:xfrm>
              <a:off x="9759792" y="2208324"/>
              <a:ext cx="38121" cy="38121"/>
            </a:xfrm>
            <a:custGeom>
              <a:avLst/>
              <a:gdLst>
                <a:gd name="connsiteX0" fmla="*/ 38121 w 38121"/>
                <a:gd name="connsiteY0" fmla="*/ 19061 h 38121"/>
                <a:gd name="connsiteX1" fmla="*/ 19061 w 38121"/>
                <a:gd name="connsiteY1" fmla="*/ 38121 h 38121"/>
                <a:gd name="connsiteX2" fmla="*/ 0 w 38121"/>
                <a:gd name="connsiteY2" fmla="*/ 19061 h 38121"/>
                <a:gd name="connsiteX3" fmla="*/ 19061 w 38121"/>
                <a:gd name="connsiteY3" fmla="*/ 0 h 38121"/>
                <a:gd name="connsiteX4" fmla="*/ 38121 w 38121"/>
                <a:gd name="connsiteY4" fmla="*/ 19061 h 38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21" h="38121">
                  <a:moveTo>
                    <a:pt x="38121" y="19061"/>
                  </a:moveTo>
                  <a:cubicBezTo>
                    <a:pt x="38121" y="29588"/>
                    <a:pt x="29588" y="38121"/>
                    <a:pt x="19061" y="38121"/>
                  </a:cubicBezTo>
                  <a:cubicBezTo>
                    <a:pt x="8534" y="38121"/>
                    <a:pt x="0" y="29588"/>
                    <a:pt x="0" y="19061"/>
                  </a:cubicBezTo>
                  <a:cubicBezTo>
                    <a:pt x="0" y="8534"/>
                    <a:pt x="8534" y="0"/>
                    <a:pt x="19061" y="0"/>
                  </a:cubicBezTo>
                  <a:cubicBezTo>
                    <a:pt x="29588" y="0"/>
                    <a:pt x="38121" y="8534"/>
                    <a:pt x="38121" y="19061"/>
                  </a:cubicBezTo>
                  <a:close/>
                </a:path>
              </a:pathLst>
            </a:custGeom>
            <a:noFill/>
            <a:ln w="9525" cap="rnd">
              <a:solidFill>
                <a:srgbClr val="313840"/>
              </a:solidFill>
              <a:prstDash val="solid"/>
              <a:round/>
            </a:ln>
          </p:spPr>
          <p:txBody>
            <a:bodyPr rtlCol="0" anchor="ctr"/>
            <a:lstStyle/>
            <a:p>
              <a:endParaRPr lang="it-IT"/>
            </a:p>
          </p:txBody>
        </p:sp>
        <p:sp>
          <p:nvSpPr>
            <p:cNvPr id="79" name="Figura a mano libera: forma 26">
              <a:extLst>
                <a:ext uri="{FF2B5EF4-FFF2-40B4-BE49-F238E27FC236}">
                  <a16:creationId xmlns:a16="http://schemas.microsoft.com/office/drawing/2014/main" id="{66777F75-52BB-4720-9D72-A5AB271430C0}"/>
                </a:ext>
              </a:extLst>
            </p:cNvPr>
            <p:cNvSpPr/>
            <p:nvPr/>
          </p:nvSpPr>
          <p:spPr>
            <a:xfrm>
              <a:off x="9654363" y="2250615"/>
              <a:ext cx="188223" cy="144741"/>
            </a:xfrm>
            <a:custGeom>
              <a:avLst/>
              <a:gdLst>
                <a:gd name="connsiteX0" fmla="*/ 144742 w 188223"/>
                <a:gd name="connsiteY0" fmla="*/ 5956 h 144741"/>
                <a:gd name="connsiteX1" fmla="*/ 126277 w 188223"/>
                <a:gd name="connsiteY1" fmla="*/ 38717 h 144741"/>
                <a:gd name="connsiteX2" fmla="*/ 124490 w 188223"/>
                <a:gd name="connsiteY2" fmla="*/ 39908 h 144741"/>
                <a:gd name="connsiteX3" fmla="*/ 122703 w 188223"/>
                <a:gd name="connsiteY3" fmla="*/ 38717 h 144741"/>
                <a:gd name="connsiteX4" fmla="*/ 104238 w 188223"/>
                <a:gd name="connsiteY4" fmla="*/ 5956 h 144741"/>
                <a:gd name="connsiteX5" fmla="*/ 60756 w 188223"/>
                <a:gd name="connsiteY5" fmla="*/ 18465 h 144741"/>
                <a:gd name="connsiteX6" fmla="*/ 0 w 188223"/>
                <a:gd name="connsiteY6" fmla="*/ 0 h 144741"/>
                <a:gd name="connsiteX7" fmla="*/ 0 w 188223"/>
                <a:gd name="connsiteY7" fmla="*/ 122703 h 144741"/>
                <a:gd name="connsiteX8" fmla="*/ 62543 w 188223"/>
                <a:gd name="connsiteY8" fmla="*/ 141168 h 144741"/>
                <a:gd name="connsiteX9" fmla="*/ 123894 w 188223"/>
                <a:gd name="connsiteY9" fmla="*/ 123894 h 144741"/>
                <a:gd name="connsiteX10" fmla="*/ 188224 w 188223"/>
                <a:gd name="connsiteY10" fmla="*/ 144742 h 144741"/>
                <a:gd name="connsiteX11" fmla="*/ 188224 w 188223"/>
                <a:gd name="connsiteY11" fmla="*/ 19656 h 144741"/>
                <a:gd name="connsiteX12" fmla="*/ 144742 w 188223"/>
                <a:gd name="connsiteY12" fmla="*/ 5956 h 144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223" h="144741">
                  <a:moveTo>
                    <a:pt x="144742" y="5956"/>
                  </a:moveTo>
                  <a:lnTo>
                    <a:pt x="126277" y="38717"/>
                  </a:lnTo>
                  <a:cubicBezTo>
                    <a:pt x="125681" y="39313"/>
                    <a:pt x="125086" y="39908"/>
                    <a:pt x="124490" y="39908"/>
                  </a:cubicBezTo>
                  <a:cubicBezTo>
                    <a:pt x="123894" y="39908"/>
                    <a:pt x="123299" y="39313"/>
                    <a:pt x="122703" y="38717"/>
                  </a:cubicBezTo>
                  <a:lnTo>
                    <a:pt x="104238" y="5956"/>
                  </a:lnTo>
                  <a:lnTo>
                    <a:pt x="60756" y="18465"/>
                  </a:lnTo>
                  <a:lnTo>
                    <a:pt x="0" y="0"/>
                  </a:lnTo>
                  <a:lnTo>
                    <a:pt x="0" y="122703"/>
                  </a:lnTo>
                  <a:lnTo>
                    <a:pt x="62543" y="141168"/>
                  </a:lnTo>
                  <a:lnTo>
                    <a:pt x="123894" y="123894"/>
                  </a:lnTo>
                  <a:lnTo>
                    <a:pt x="188224" y="144742"/>
                  </a:lnTo>
                  <a:lnTo>
                    <a:pt x="188224" y="19656"/>
                  </a:lnTo>
                  <a:lnTo>
                    <a:pt x="144742" y="5956"/>
                  </a:lnTo>
                  <a:close/>
                </a:path>
              </a:pathLst>
            </a:custGeom>
            <a:noFill/>
            <a:ln w="9525" cap="rnd">
              <a:solidFill>
                <a:srgbClr val="313840"/>
              </a:solidFill>
              <a:prstDash val="solid"/>
              <a:round/>
            </a:ln>
          </p:spPr>
          <p:txBody>
            <a:bodyPr rtlCol="0" anchor="ctr"/>
            <a:lstStyle/>
            <a:p>
              <a:endParaRPr lang="it-IT"/>
            </a:p>
          </p:txBody>
        </p:sp>
        <p:sp>
          <p:nvSpPr>
            <p:cNvPr id="80" name="Figura a mano libera: forma 27">
              <a:extLst>
                <a:ext uri="{FF2B5EF4-FFF2-40B4-BE49-F238E27FC236}">
                  <a16:creationId xmlns:a16="http://schemas.microsoft.com/office/drawing/2014/main" id="{BAF81C4D-542B-488C-9059-E0FE030360FB}"/>
                </a:ext>
              </a:extLst>
            </p:cNvPr>
            <p:cNvSpPr/>
            <p:nvPr/>
          </p:nvSpPr>
          <p:spPr>
            <a:xfrm>
              <a:off x="9746688" y="2195816"/>
              <a:ext cx="65520" cy="94707"/>
            </a:xfrm>
            <a:custGeom>
              <a:avLst/>
              <a:gdLst>
                <a:gd name="connsiteX0" fmla="*/ 32165 w 65520"/>
                <a:gd name="connsiteY0" fmla="*/ 0 h 94707"/>
                <a:gd name="connsiteX1" fmla="*/ 0 w 65520"/>
                <a:gd name="connsiteY1" fmla="*/ 31569 h 94707"/>
                <a:gd name="connsiteX2" fmla="*/ 4170 w 65520"/>
                <a:gd name="connsiteY2" fmla="*/ 46460 h 94707"/>
                <a:gd name="connsiteX3" fmla="*/ 30974 w 65520"/>
                <a:gd name="connsiteY3" fmla="*/ 93516 h 94707"/>
                <a:gd name="connsiteX4" fmla="*/ 32761 w 65520"/>
                <a:gd name="connsiteY4" fmla="*/ 94708 h 94707"/>
                <a:gd name="connsiteX5" fmla="*/ 34547 w 65520"/>
                <a:gd name="connsiteY5" fmla="*/ 93516 h 94707"/>
                <a:gd name="connsiteX6" fmla="*/ 61351 w 65520"/>
                <a:gd name="connsiteY6" fmla="*/ 46460 h 94707"/>
                <a:gd name="connsiteX7" fmla="*/ 65521 w 65520"/>
                <a:gd name="connsiteY7" fmla="*/ 31569 h 94707"/>
                <a:gd name="connsiteX8" fmla="*/ 32165 w 65520"/>
                <a:gd name="connsiteY8" fmla="*/ 0 h 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20" h="94707">
                  <a:moveTo>
                    <a:pt x="32165" y="0"/>
                  </a:moveTo>
                  <a:cubicBezTo>
                    <a:pt x="14296" y="0"/>
                    <a:pt x="0" y="14295"/>
                    <a:pt x="0" y="31569"/>
                  </a:cubicBezTo>
                  <a:cubicBezTo>
                    <a:pt x="0" y="36930"/>
                    <a:pt x="1191" y="41695"/>
                    <a:pt x="4170" y="46460"/>
                  </a:cubicBezTo>
                  <a:lnTo>
                    <a:pt x="30974" y="93516"/>
                  </a:lnTo>
                  <a:cubicBezTo>
                    <a:pt x="31569" y="94112"/>
                    <a:pt x="32165" y="94708"/>
                    <a:pt x="32761" y="94708"/>
                  </a:cubicBezTo>
                  <a:cubicBezTo>
                    <a:pt x="33356" y="94708"/>
                    <a:pt x="33952" y="94112"/>
                    <a:pt x="34547" y="93516"/>
                  </a:cubicBezTo>
                  <a:lnTo>
                    <a:pt x="61351" y="46460"/>
                  </a:lnTo>
                  <a:cubicBezTo>
                    <a:pt x="63734" y="41695"/>
                    <a:pt x="65521" y="36930"/>
                    <a:pt x="65521" y="31569"/>
                  </a:cubicBezTo>
                  <a:cubicBezTo>
                    <a:pt x="64330" y="13700"/>
                    <a:pt x="50034" y="0"/>
                    <a:pt x="32165" y="0"/>
                  </a:cubicBezTo>
                  <a:close/>
                </a:path>
              </a:pathLst>
            </a:custGeom>
            <a:noFill/>
            <a:ln w="9525" cap="flat">
              <a:solidFill>
                <a:srgbClr val="313840"/>
              </a:solidFill>
              <a:prstDash val="solid"/>
              <a:miter/>
            </a:ln>
          </p:spPr>
          <p:txBody>
            <a:bodyPr rtlCol="0" anchor="ctr"/>
            <a:lstStyle/>
            <a:p>
              <a:endParaRPr lang="it-IT"/>
            </a:p>
          </p:txBody>
        </p:sp>
      </p:grpSp>
      <p:sp>
        <p:nvSpPr>
          <p:cNvPr id="2" name="Titolo 1"/>
          <p:cNvSpPr>
            <a:spLocks noGrp="1"/>
          </p:cNvSpPr>
          <p:nvPr>
            <p:ph type="title"/>
          </p:nvPr>
        </p:nvSpPr>
        <p:spPr/>
        <p:txBody>
          <a:bodyPr/>
          <a:lstStyle/>
          <a:p>
            <a:r>
              <a:rPr lang="it-IT" dirty="0"/>
              <a:t>Servizi di gestione e manutenzione di sistemi IP e postazioni di lavoro per le Pubbliche Amministrazioni (2/2)</a:t>
            </a:r>
          </a:p>
        </p:txBody>
      </p:sp>
      <p:pic>
        <p:nvPicPr>
          <p:cNvPr id="58" name="Picture 4">
            <a:extLst>
              <a:ext uri="{FF2B5EF4-FFF2-40B4-BE49-F238E27FC236}">
                <a16:creationId xmlns:a16="http://schemas.microsoft.com/office/drawing/2014/main" id="{4865E429-E10C-4D44-8C18-02165A02AE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4274" y="1980074"/>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a:extLst>
              <a:ext uri="{FF2B5EF4-FFF2-40B4-BE49-F238E27FC236}">
                <a16:creationId xmlns:a16="http://schemas.microsoft.com/office/drawing/2014/main" id="{4865E429-E10C-4D44-8C18-02165A02AE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4274" y="2408367"/>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4">
            <a:extLst>
              <a:ext uri="{FF2B5EF4-FFF2-40B4-BE49-F238E27FC236}">
                <a16:creationId xmlns:a16="http://schemas.microsoft.com/office/drawing/2014/main" id="{4865E429-E10C-4D44-8C18-02165A02AE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4274" y="2838986"/>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a:extLst>
              <a:ext uri="{FF2B5EF4-FFF2-40B4-BE49-F238E27FC236}">
                <a16:creationId xmlns:a16="http://schemas.microsoft.com/office/drawing/2014/main" id="{4865E429-E10C-4D44-8C18-02165A02AE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4274" y="3248229"/>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Anteprima immagine">
            <a:extLst>
              <a:ext uri="{FF2B5EF4-FFF2-40B4-BE49-F238E27FC236}">
                <a16:creationId xmlns:a16="http://schemas.microsoft.com/office/drawing/2014/main" id="{5BE8B28D-EFC7-486B-A364-879EE431F0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1197" y="3627787"/>
            <a:ext cx="173077" cy="1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485115"/>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a:extLst>
              <a:ext uri="{FF2B5EF4-FFF2-40B4-BE49-F238E27FC236}">
                <a16:creationId xmlns:a16="http://schemas.microsoft.com/office/drawing/2014/main" id="{159B03CB-18AE-455A-B1BC-C320C6551076}"/>
              </a:ext>
            </a:extLst>
          </p:cNvPr>
          <p:cNvSpPr>
            <a:spLocks noGrp="1"/>
          </p:cNvSpPr>
          <p:nvPr>
            <p:ph type="title"/>
          </p:nvPr>
        </p:nvSpPr>
        <p:spPr/>
        <p:txBody>
          <a:bodyPr/>
          <a:lstStyle/>
          <a:p>
            <a:r>
              <a:rPr lang="it-IT" dirty="0"/>
              <a:t>Servizi di Posta Elettronica Certificata (PEC) (1/2)</a:t>
            </a:r>
          </a:p>
        </p:txBody>
      </p:sp>
      <p:sp>
        <p:nvSpPr>
          <p:cNvPr id="33" name="CasellaDiTesto 32">
            <a:extLst>
              <a:ext uri="{FF2B5EF4-FFF2-40B4-BE49-F238E27FC236}">
                <a16:creationId xmlns:a16="http://schemas.microsoft.com/office/drawing/2014/main" id="{103FD0AA-7B1F-4A9C-8D6C-327625748FFE}"/>
              </a:ext>
            </a:extLst>
          </p:cNvPr>
          <p:cNvSpPr txBox="1"/>
          <p:nvPr/>
        </p:nvSpPr>
        <p:spPr>
          <a:xfrm>
            <a:off x="348816" y="1476375"/>
            <a:ext cx="6893998" cy="523220"/>
          </a:xfrm>
          <a:prstGeom prst="rect">
            <a:avLst/>
          </a:prstGeom>
          <a:noFill/>
        </p:spPr>
        <p:txBody>
          <a:bodyPr wrap="square">
            <a:spAutoFit/>
          </a:bodyPr>
          <a:lstStyle/>
          <a:p>
            <a:pPr>
              <a:spcAft>
                <a:spcPts val="450"/>
              </a:spcAft>
            </a:pPr>
            <a:r>
              <a:rPr lang="it-IT" sz="1400" dirty="0">
                <a:solidFill>
                  <a:schemeClr val="tx1">
                    <a:lumMod val="75000"/>
                    <a:lumOff val="25000"/>
                  </a:schemeClr>
                </a:solidFill>
              </a:rPr>
              <a:t>L’iniziativa prevede la fornitura del servizio di </a:t>
            </a:r>
            <a:r>
              <a:rPr lang="it-IT" sz="1400" dirty="0" err="1">
                <a:solidFill>
                  <a:schemeClr val="tx1">
                    <a:lumMod val="75000"/>
                    <a:lumOff val="25000"/>
                  </a:schemeClr>
                </a:solidFill>
              </a:rPr>
              <a:t>Contact</a:t>
            </a:r>
            <a:r>
              <a:rPr lang="it-IT" sz="1400" dirty="0">
                <a:solidFill>
                  <a:schemeClr val="tx1">
                    <a:lumMod val="75000"/>
                    <a:lumOff val="25000"/>
                  </a:schemeClr>
                </a:solidFill>
              </a:rPr>
              <a:t> Center erogato in modalità outsourcing</a:t>
            </a:r>
          </a:p>
        </p:txBody>
      </p:sp>
      <p:sp>
        <p:nvSpPr>
          <p:cNvPr id="34" name="CasellaDiTesto 33">
            <a:extLst>
              <a:ext uri="{FF2B5EF4-FFF2-40B4-BE49-F238E27FC236}">
                <a16:creationId xmlns:a16="http://schemas.microsoft.com/office/drawing/2014/main" id="{C4D4D3EF-0523-4BB0-99CF-A4A30DD1128D}"/>
              </a:ext>
            </a:extLst>
          </p:cNvPr>
          <p:cNvSpPr txBox="1"/>
          <p:nvPr/>
        </p:nvSpPr>
        <p:spPr>
          <a:xfrm>
            <a:off x="353544" y="2700511"/>
            <a:ext cx="6889270" cy="1361911"/>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Servizi / Prodotti</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Caselle PEC standard, strutturate, massive</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Servizi inclusi: attivazione iniziale, migrazione, </a:t>
            </a:r>
            <a:r>
              <a:rPr lang="it-IT" sz="1400" dirty="0" err="1">
                <a:solidFill>
                  <a:schemeClr val="tx1">
                    <a:lumMod val="75000"/>
                    <a:lumOff val="25000"/>
                  </a:schemeClr>
                </a:solidFill>
              </a:rPr>
              <a:t>phase</a:t>
            </a:r>
            <a:r>
              <a:rPr lang="it-IT" sz="1400" dirty="0">
                <a:solidFill>
                  <a:schemeClr val="tx1">
                    <a:lumMod val="75000"/>
                    <a:lumOff val="25000"/>
                  </a:schemeClr>
                </a:solidFill>
              </a:rPr>
              <a:t> out, </a:t>
            </a:r>
            <a:r>
              <a:rPr lang="it-IT" sz="1400" dirty="0" err="1">
                <a:solidFill>
                  <a:schemeClr val="tx1">
                    <a:lumMod val="75000"/>
                    <a:lumOff val="25000"/>
                  </a:schemeClr>
                </a:solidFill>
              </a:rPr>
              <a:t>customer</a:t>
            </a:r>
            <a:r>
              <a:rPr lang="it-IT" sz="1400" dirty="0">
                <a:solidFill>
                  <a:schemeClr val="tx1">
                    <a:lumMod val="75000"/>
                    <a:lumOff val="25000"/>
                  </a:schemeClr>
                </a:solidFill>
              </a:rPr>
              <a:t> care ed help desk, centro servizi</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Servizi opzionali di supporto operativo a consumo</a:t>
            </a:r>
          </a:p>
        </p:txBody>
      </p:sp>
      <p:sp>
        <p:nvSpPr>
          <p:cNvPr id="35" name="CasellaDiTesto 34">
            <a:extLst>
              <a:ext uri="{FF2B5EF4-FFF2-40B4-BE49-F238E27FC236}">
                <a16:creationId xmlns:a16="http://schemas.microsoft.com/office/drawing/2014/main" id="{DED2DF5D-18DB-4CE4-AC07-DB57CE4B69AB}"/>
              </a:ext>
            </a:extLst>
          </p:cNvPr>
          <p:cNvSpPr txBox="1"/>
          <p:nvPr/>
        </p:nvSpPr>
        <p:spPr>
          <a:xfrm>
            <a:off x="348815" y="4969327"/>
            <a:ext cx="6893998" cy="1018227"/>
          </a:xfrm>
          <a:prstGeom prst="rect">
            <a:avLst/>
          </a:prstGeom>
          <a:noFill/>
        </p:spPr>
        <p:txBody>
          <a:bodyPr wrap="square">
            <a:spAutoFit/>
          </a:bodyPr>
          <a:lstStyle/>
          <a:p>
            <a:pPr marL="214313" indent="-214313">
              <a:spcAft>
                <a:spcPts val="450"/>
              </a:spcAft>
              <a:buFont typeface="Arial" panose="020B0604020202020204" pitchFamily="34" charset="0"/>
              <a:buChar char="•"/>
            </a:pPr>
            <a:r>
              <a:rPr lang="it-IT" sz="1400" dirty="0">
                <a:solidFill>
                  <a:schemeClr val="tx1">
                    <a:lumMod val="75000"/>
                    <a:lumOff val="25000"/>
                  </a:schemeClr>
                </a:solidFill>
              </a:rPr>
              <a:t>Servizi di posta elettronica certificata in full-outsourcing, erogati da centro servizi attraverso infrastrutture certificate da </a:t>
            </a:r>
            <a:r>
              <a:rPr lang="it-IT" sz="1400" dirty="0" err="1">
                <a:solidFill>
                  <a:schemeClr val="tx1">
                    <a:lumMod val="75000"/>
                    <a:lumOff val="25000"/>
                  </a:schemeClr>
                </a:solidFill>
              </a:rPr>
              <a:t>AgID</a:t>
            </a:r>
            <a:endParaRPr lang="it-IT" sz="1400" dirty="0">
              <a:solidFill>
                <a:schemeClr val="tx1">
                  <a:lumMod val="75000"/>
                  <a:lumOff val="25000"/>
                </a:schemeClr>
              </a:solidFill>
            </a:endParaRP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Possibilità di disporre di servizi di supporto operativo per l’integrazione con i sistemi dell’Amministrazione</a:t>
            </a:r>
          </a:p>
        </p:txBody>
      </p:sp>
      <p:sp>
        <p:nvSpPr>
          <p:cNvPr id="37" name="CasellaDiTesto 36">
            <a:extLst>
              <a:ext uri="{FF2B5EF4-FFF2-40B4-BE49-F238E27FC236}">
                <a16:creationId xmlns:a16="http://schemas.microsoft.com/office/drawing/2014/main" id="{5FD5201D-A351-4AAC-B048-D0A88CB1D2BE}"/>
              </a:ext>
            </a:extLst>
          </p:cNvPr>
          <p:cNvSpPr txBox="1"/>
          <p:nvPr/>
        </p:nvSpPr>
        <p:spPr>
          <a:xfrm>
            <a:off x="348815" y="4716735"/>
            <a:ext cx="2940077" cy="307777"/>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Vantaggi</a:t>
            </a:r>
            <a:endParaRPr lang="it-IT" sz="2000" b="1" dirty="0">
              <a:solidFill>
                <a:schemeClr val="tx1">
                  <a:lumMod val="75000"/>
                  <a:lumOff val="25000"/>
                </a:schemeClr>
              </a:solidFill>
            </a:endParaRPr>
          </a:p>
        </p:txBody>
      </p:sp>
      <p:pic>
        <p:nvPicPr>
          <p:cNvPr id="6" name="Segnaposto immagine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556" b="1556"/>
          <a:stretch>
            <a:fillRect/>
          </a:stretch>
        </p:blipFill>
        <p:spPr>
          <a:xfrm>
            <a:off x="7587950" y="1141200"/>
            <a:ext cx="2700000" cy="1800000"/>
          </a:xfrm>
        </p:spPr>
      </p:pic>
      <p:sp>
        <p:nvSpPr>
          <p:cNvPr id="38" name="CasellaDiTesto 37">
            <a:extLst>
              <a:ext uri="{FF2B5EF4-FFF2-40B4-BE49-F238E27FC236}">
                <a16:creationId xmlns:a16="http://schemas.microsoft.com/office/drawing/2014/main" id="{E00B9923-BE16-4B51-ABE4-DC485C2CB932}"/>
              </a:ext>
            </a:extLst>
          </p:cNvPr>
          <p:cNvSpPr txBox="1"/>
          <p:nvPr/>
        </p:nvSpPr>
        <p:spPr>
          <a:xfrm>
            <a:off x="353544" y="944399"/>
            <a:ext cx="6889269" cy="400110"/>
          </a:xfrm>
          <a:prstGeom prst="rect">
            <a:avLst/>
          </a:prstGeom>
          <a:noFill/>
        </p:spPr>
        <p:txBody>
          <a:bodyPr wrap="square">
            <a:spAutoFit/>
          </a:bodyPr>
          <a:lstStyle/>
          <a:p>
            <a:pPr>
              <a:spcAft>
                <a:spcPts val="450"/>
              </a:spcAft>
            </a:pPr>
            <a:r>
              <a:rPr lang="it-IT" b="1" dirty="0">
                <a:solidFill>
                  <a:schemeClr val="tx1">
                    <a:lumMod val="75000"/>
                    <a:lumOff val="25000"/>
                  </a:schemeClr>
                </a:solidFill>
              </a:rPr>
              <a:t>Servizi di Posta Elettronica Certificata (PEC)</a:t>
            </a:r>
          </a:p>
        </p:txBody>
      </p:sp>
      <p:grpSp>
        <p:nvGrpSpPr>
          <p:cNvPr id="5" name="Gruppo 4">
            <a:extLst>
              <a:ext uri="{FF2B5EF4-FFF2-40B4-BE49-F238E27FC236}">
                <a16:creationId xmlns:a16="http://schemas.microsoft.com/office/drawing/2014/main" id="{DA38122B-72E1-4512-A4B8-60B6424A2FE9}"/>
              </a:ext>
            </a:extLst>
          </p:cNvPr>
          <p:cNvGrpSpPr/>
          <p:nvPr/>
        </p:nvGrpSpPr>
        <p:grpSpPr>
          <a:xfrm>
            <a:off x="10457552" y="0"/>
            <a:ext cx="74693" cy="7567588"/>
            <a:chOff x="10457552" y="0"/>
            <a:chExt cx="74693" cy="7567588"/>
          </a:xfrm>
          <a:solidFill>
            <a:srgbClr val="AAB964"/>
          </a:solidFill>
        </p:grpSpPr>
        <p:sp>
          <p:nvSpPr>
            <p:cNvPr id="4" name="Rettangolo 3">
              <a:extLst>
                <a:ext uri="{FF2B5EF4-FFF2-40B4-BE49-F238E27FC236}">
                  <a16:creationId xmlns:a16="http://schemas.microsoft.com/office/drawing/2014/main" id="{684398B7-5272-4216-B74C-FE0F4C1B0453}"/>
                </a:ext>
              </a:extLst>
            </p:cNvPr>
            <p:cNvSpPr/>
            <p:nvPr/>
          </p:nvSpPr>
          <p:spPr>
            <a:xfrm>
              <a:off x="10457552" y="0"/>
              <a:ext cx="74693" cy="52927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7" name="Rettangolo 46">
              <a:extLst>
                <a:ext uri="{FF2B5EF4-FFF2-40B4-BE49-F238E27FC236}">
                  <a16:creationId xmlns:a16="http://schemas.microsoft.com/office/drawing/2014/main" id="{EECA3354-30A2-4FFA-A863-3A4539086409}"/>
                </a:ext>
              </a:extLst>
            </p:cNvPr>
            <p:cNvSpPr/>
            <p:nvPr/>
          </p:nvSpPr>
          <p:spPr>
            <a:xfrm>
              <a:off x="10457552" y="7296323"/>
              <a:ext cx="74693" cy="27126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pSp>
        <p:nvGrpSpPr>
          <p:cNvPr id="2" name="Gruppo 1">
            <a:extLst>
              <a:ext uri="{FF2B5EF4-FFF2-40B4-BE49-F238E27FC236}">
                <a16:creationId xmlns:a16="http://schemas.microsoft.com/office/drawing/2014/main" id="{1F65E043-C908-4121-A83F-CC5AA43A6C40}"/>
              </a:ext>
            </a:extLst>
          </p:cNvPr>
          <p:cNvGrpSpPr/>
          <p:nvPr/>
        </p:nvGrpSpPr>
        <p:grpSpPr>
          <a:xfrm>
            <a:off x="7722964" y="3081600"/>
            <a:ext cx="2529216" cy="4358580"/>
            <a:chOff x="7722964" y="2734419"/>
            <a:chExt cx="2529216" cy="4358580"/>
          </a:xfrm>
        </p:grpSpPr>
        <p:sp>
          <p:nvSpPr>
            <p:cNvPr id="31" name="CasellaDiTesto 30">
              <a:extLst>
                <a:ext uri="{FF2B5EF4-FFF2-40B4-BE49-F238E27FC236}">
                  <a16:creationId xmlns:a16="http://schemas.microsoft.com/office/drawing/2014/main" id="{E0BE3770-B40A-415D-AA95-3140F63953F2}"/>
                </a:ext>
              </a:extLst>
            </p:cNvPr>
            <p:cNvSpPr txBox="1"/>
            <p:nvPr/>
          </p:nvSpPr>
          <p:spPr>
            <a:xfrm>
              <a:off x="7722964" y="4788743"/>
              <a:ext cx="2448272" cy="738664"/>
            </a:xfrm>
            <a:prstGeom prst="rect">
              <a:avLst/>
            </a:prstGeom>
            <a:noFill/>
          </p:spPr>
          <p:txBody>
            <a:bodyPr wrap="square">
              <a:spAutoFit/>
            </a:bodyPr>
            <a:lstStyle/>
            <a:p>
              <a:r>
                <a:rPr lang="it-IT" sz="1200" b="1" dirty="0">
                  <a:solidFill>
                    <a:schemeClr val="tx1">
                      <a:lumMod val="75000"/>
                      <a:lumOff val="25000"/>
                    </a:schemeClr>
                  </a:solidFill>
                </a:rPr>
                <a:t>Durata dei contratti</a:t>
              </a:r>
            </a:p>
            <a:p>
              <a:pPr>
                <a:spcAft>
                  <a:spcPts val="450"/>
                </a:spcAft>
              </a:pPr>
              <a:r>
                <a:rPr lang="it-IT" sz="1800" dirty="0">
                  <a:solidFill>
                    <a:schemeClr val="tx1">
                      <a:lumMod val="75000"/>
                      <a:lumOff val="25000"/>
                    </a:schemeClr>
                  </a:solidFill>
                </a:rPr>
                <a:t>fino al  24° mese </a:t>
              </a:r>
              <a:r>
                <a:rPr lang="it-IT" sz="1200" dirty="0">
                  <a:solidFill>
                    <a:schemeClr val="tx1">
                      <a:lumMod val="75000"/>
                      <a:lumOff val="25000"/>
                    </a:schemeClr>
                  </a:solidFill>
                </a:rPr>
                <a:t>successivo alla scadenza della Convenzione</a:t>
              </a:r>
              <a:endParaRPr lang="it-IT" sz="1800" dirty="0">
                <a:solidFill>
                  <a:schemeClr val="tx1">
                    <a:lumMod val="75000"/>
                    <a:lumOff val="25000"/>
                  </a:schemeClr>
                </a:solidFill>
              </a:endParaRPr>
            </a:p>
          </p:txBody>
        </p:sp>
        <p:sp>
          <p:nvSpPr>
            <p:cNvPr id="18" name="CasellaDiTesto 17">
              <a:extLst>
                <a:ext uri="{FF2B5EF4-FFF2-40B4-BE49-F238E27FC236}">
                  <a16:creationId xmlns:a16="http://schemas.microsoft.com/office/drawing/2014/main" id="{D4BECAC2-0645-40D6-B10C-83E6B4308A7C}"/>
                </a:ext>
              </a:extLst>
            </p:cNvPr>
            <p:cNvSpPr txBox="1"/>
            <p:nvPr/>
          </p:nvSpPr>
          <p:spPr>
            <a:xfrm>
              <a:off x="9291680" y="3490091"/>
              <a:ext cx="502806" cy="584775"/>
            </a:xfrm>
            <a:prstGeom prst="rect">
              <a:avLst/>
            </a:prstGeom>
            <a:noFill/>
          </p:spPr>
          <p:txBody>
            <a:bodyPr wrap="square">
              <a:spAutoFit/>
            </a:bodyPr>
            <a:lstStyle/>
            <a:p>
              <a:r>
                <a:rPr lang="it-IT" sz="1200" b="1" dirty="0">
                  <a:solidFill>
                    <a:srgbClr val="313840"/>
                  </a:solidFill>
                </a:rPr>
                <a:t>Lotti</a:t>
              </a:r>
            </a:p>
            <a:p>
              <a:pPr>
                <a:spcAft>
                  <a:spcPts val="450"/>
                </a:spcAft>
              </a:pPr>
              <a:r>
                <a:rPr lang="it-IT" dirty="0">
                  <a:solidFill>
                    <a:srgbClr val="313840"/>
                  </a:solidFill>
                </a:rPr>
                <a:t>1</a:t>
              </a:r>
              <a:endParaRPr lang="it-IT" sz="1200" dirty="0">
                <a:solidFill>
                  <a:srgbClr val="313840"/>
                </a:solidFill>
              </a:endParaRPr>
            </a:p>
          </p:txBody>
        </p:sp>
        <p:sp>
          <p:nvSpPr>
            <p:cNvPr id="19" name="CasellaDiTesto 18">
              <a:extLst>
                <a:ext uri="{FF2B5EF4-FFF2-40B4-BE49-F238E27FC236}">
                  <a16:creationId xmlns:a16="http://schemas.microsoft.com/office/drawing/2014/main" id="{6CD4AB0F-C69A-47B0-B7B4-A9002D1AC72A}"/>
                </a:ext>
              </a:extLst>
            </p:cNvPr>
            <p:cNvSpPr txBox="1"/>
            <p:nvPr/>
          </p:nvSpPr>
          <p:spPr>
            <a:xfrm>
              <a:off x="7722964" y="3494986"/>
              <a:ext cx="1450282" cy="584775"/>
            </a:xfrm>
            <a:prstGeom prst="rect">
              <a:avLst/>
            </a:prstGeom>
            <a:noFill/>
          </p:spPr>
          <p:txBody>
            <a:bodyPr wrap="square">
              <a:spAutoFit/>
            </a:bodyPr>
            <a:lstStyle/>
            <a:p>
              <a:r>
                <a:rPr lang="it-IT" sz="1200" b="1" dirty="0">
                  <a:solidFill>
                    <a:srgbClr val="404040"/>
                  </a:solidFill>
                </a:rPr>
                <a:t>Attiva dal</a:t>
              </a:r>
            </a:p>
            <a:p>
              <a:pPr>
                <a:spcAft>
                  <a:spcPts val="450"/>
                </a:spcAft>
              </a:pPr>
              <a:r>
                <a:rPr lang="it-IT" dirty="0">
                  <a:solidFill>
                    <a:srgbClr val="404040"/>
                  </a:solidFill>
                </a:rPr>
                <a:t>09/02/2021</a:t>
              </a:r>
              <a:endParaRPr lang="it-IT" sz="1100" dirty="0">
                <a:solidFill>
                  <a:srgbClr val="404040"/>
                </a:solidFill>
              </a:endParaRPr>
            </a:p>
          </p:txBody>
        </p:sp>
        <p:sp>
          <p:nvSpPr>
            <p:cNvPr id="30" name="CasellaDiTesto 29">
              <a:extLst>
                <a:ext uri="{FF2B5EF4-FFF2-40B4-BE49-F238E27FC236}">
                  <a16:creationId xmlns:a16="http://schemas.microsoft.com/office/drawing/2014/main" id="{69CC6538-8930-4B5E-8783-5BED0FFC535D}"/>
                </a:ext>
              </a:extLst>
            </p:cNvPr>
            <p:cNvSpPr txBox="1"/>
            <p:nvPr/>
          </p:nvSpPr>
          <p:spPr>
            <a:xfrm>
              <a:off x="7722964" y="4157253"/>
              <a:ext cx="2376264" cy="553998"/>
            </a:xfrm>
            <a:prstGeom prst="rect">
              <a:avLst/>
            </a:prstGeom>
            <a:noFill/>
          </p:spPr>
          <p:txBody>
            <a:bodyPr wrap="square">
              <a:spAutoFit/>
            </a:bodyPr>
            <a:lstStyle/>
            <a:p>
              <a:r>
                <a:rPr lang="it-IT" sz="1200" b="1" dirty="0">
                  <a:solidFill>
                    <a:schemeClr val="tx1">
                      <a:lumMod val="75000"/>
                      <a:lumOff val="25000"/>
                    </a:schemeClr>
                  </a:solidFill>
                </a:rPr>
                <a:t>Durata della Convenzione</a:t>
              </a:r>
            </a:p>
            <a:p>
              <a:pPr>
                <a:spcAft>
                  <a:spcPts val="450"/>
                </a:spcAft>
              </a:pPr>
              <a:r>
                <a:rPr lang="it-IT" sz="1800" dirty="0">
                  <a:solidFill>
                    <a:schemeClr val="tx1">
                      <a:lumMod val="75000"/>
                      <a:lumOff val="25000"/>
                    </a:schemeClr>
                  </a:solidFill>
                </a:rPr>
                <a:t>24 mesi + 6</a:t>
              </a:r>
              <a:endParaRPr lang="it-IT" sz="1200" dirty="0">
                <a:solidFill>
                  <a:schemeClr val="tx1">
                    <a:lumMod val="75000"/>
                    <a:lumOff val="25000"/>
                  </a:schemeClr>
                </a:solidFill>
              </a:endParaRPr>
            </a:p>
          </p:txBody>
        </p:sp>
        <p:sp>
          <p:nvSpPr>
            <p:cNvPr id="32" name="CasellaDiTesto 31">
              <a:extLst>
                <a:ext uri="{FF2B5EF4-FFF2-40B4-BE49-F238E27FC236}">
                  <a16:creationId xmlns:a16="http://schemas.microsoft.com/office/drawing/2014/main" id="{05C907B6-0390-44C6-A673-C51F523ECAC7}"/>
                </a:ext>
              </a:extLst>
            </p:cNvPr>
            <p:cNvSpPr txBox="1"/>
            <p:nvPr/>
          </p:nvSpPr>
          <p:spPr>
            <a:xfrm>
              <a:off x="7722964" y="6567214"/>
              <a:ext cx="2376264" cy="525785"/>
            </a:xfrm>
            <a:prstGeom prst="rect">
              <a:avLst/>
            </a:prstGeom>
            <a:noFill/>
          </p:spPr>
          <p:txBody>
            <a:bodyPr wrap="square">
              <a:spAutoFit/>
            </a:bodyPr>
            <a:lstStyle/>
            <a:p>
              <a:pPr>
                <a:spcAft>
                  <a:spcPts val="450"/>
                </a:spcAft>
              </a:pPr>
              <a:r>
                <a:rPr lang="it-IT" sz="1200" b="1" dirty="0">
                  <a:solidFill>
                    <a:srgbClr val="404040"/>
                  </a:solidFill>
                  <a:ea typeface="ＭＳ Ｐゴシック"/>
                </a:rPr>
                <a:t>Link utili</a:t>
              </a:r>
            </a:p>
            <a:p>
              <a:pPr marL="171450" indent="-171450">
                <a:spcAft>
                  <a:spcPts val="450"/>
                </a:spcAft>
                <a:buFont typeface="Arial" panose="020B0604020202020204" pitchFamily="34" charset="0"/>
                <a:buChar char="•"/>
              </a:pPr>
              <a:r>
                <a:rPr lang="it-IT" sz="1200" dirty="0">
                  <a:solidFill>
                    <a:srgbClr val="404040"/>
                  </a:solidFill>
                  <a:ea typeface="ＭＳ Ｐゴシック"/>
                  <a:hlinkClick r:id="rId3"/>
                </a:rPr>
                <a:t>Scheda riassuntiva</a:t>
              </a:r>
              <a:endParaRPr lang="it-IT" sz="1200" dirty="0">
                <a:solidFill>
                  <a:srgbClr val="404040"/>
                </a:solidFill>
                <a:ea typeface="ＭＳ Ｐゴシック"/>
              </a:endParaRPr>
            </a:p>
          </p:txBody>
        </p:sp>
        <p:grpSp>
          <p:nvGrpSpPr>
            <p:cNvPr id="45" name="Gruppo 44">
              <a:extLst>
                <a:ext uri="{FF2B5EF4-FFF2-40B4-BE49-F238E27FC236}">
                  <a16:creationId xmlns:a16="http://schemas.microsoft.com/office/drawing/2014/main" id="{5B40962C-2E54-4C9F-B5B8-E16DDA3BD256}"/>
                </a:ext>
              </a:extLst>
            </p:cNvPr>
            <p:cNvGrpSpPr/>
            <p:nvPr/>
          </p:nvGrpSpPr>
          <p:grpSpPr>
            <a:xfrm>
              <a:off x="9727870" y="3766819"/>
              <a:ext cx="188236" cy="200846"/>
              <a:chOff x="3060700" y="4723156"/>
              <a:chExt cx="1401951" cy="1495873"/>
            </a:xfrm>
          </p:grpSpPr>
          <p:sp>
            <p:nvSpPr>
              <p:cNvPr id="56" name="Elemento grafico 41">
                <a:extLst>
                  <a:ext uri="{FF2B5EF4-FFF2-40B4-BE49-F238E27FC236}">
                    <a16:creationId xmlns:a16="http://schemas.microsoft.com/office/drawing/2014/main" id="{D55AB854-B6B2-456D-B415-7A05C0B5255D}"/>
                  </a:ext>
                </a:extLst>
              </p:cNvPr>
              <p:cNvSpPr/>
              <p:nvPr/>
            </p:nvSpPr>
            <p:spPr>
              <a:xfrm>
                <a:off x="3060700" y="4723156"/>
                <a:ext cx="1401951" cy="1495873"/>
              </a:xfrm>
              <a:custGeom>
                <a:avLst/>
                <a:gdLst>
                  <a:gd name="connsiteX0" fmla="*/ 1389682 w 1401951"/>
                  <a:gd name="connsiteY0" fmla="*/ 330258 h 1495873"/>
                  <a:gd name="connsiteX1" fmla="*/ 710470 w 1401951"/>
                  <a:gd name="connsiteY1" fmla="*/ 2191 h 1495873"/>
                  <a:gd name="connsiteX2" fmla="*/ 691482 w 1401951"/>
                  <a:gd name="connsiteY2" fmla="*/ 2191 h 1495873"/>
                  <a:gd name="connsiteX3" fmla="*/ 12270 w 1401951"/>
                  <a:gd name="connsiteY3" fmla="*/ 330258 h 1495873"/>
                  <a:gd name="connsiteX4" fmla="*/ 0 w 1401951"/>
                  <a:gd name="connsiteY4" fmla="*/ 350123 h 1495873"/>
                  <a:gd name="connsiteX5" fmla="*/ 0 w 1401951"/>
                  <a:gd name="connsiteY5" fmla="*/ 1146188 h 1495873"/>
                  <a:gd name="connsiteX6" fmla="*/ 12270 w 1401951"/>
                  <a:gd name="connsiteY6" fmla="*/ 1166054 h 1495873"/>
                  <a:gd name="connsiteX7" fmla="*/ 691482 w 1401951"/>
                  <a:gd name="connsiteY7" fmla="*/ 1493828 h 1495873"/>
                  <a:gd name="connsiteX8" fmla="*/ 701122 w 1401951"/>
                  <a:gd name="connsiteY8" fmla="*/ 1495873 h 1495873"/>
                  <a:gd name="connsiteX9" fmla="*/ 710762 w 1401951"/>
                  <a:gd name="connsiteY9" fmla="*/ 1493828 h 1495873"/>
                  <a:gd name="connsiteX10" fmla="*/ 1389682 w 1401951"/>
                  <a:gd name="connsiteY10" fmla="*/ 1165762 h 1495873"/>
                  <a:gd name="connsiteX11" fmla="*/ 1401952 w 1401951"/>
                  <a:gd name="connsiteY11" fmla="*/ 1145896 h 1495873"/>
                  <a:gd name="connsiteX12" fmla="*/ 1401952 w 1401951"/>
                  <a:gd name="connsiteY12" fmla="*/ 349831 h 1495873"/>
                  <a:gd name="connsiteX13" fmla="*/ 1389682 w 1401951"/>
                  <a:gd name="connsiteY13" fmla="*/ 330258 h 1495873"/>
                  <a:gd name="connsiteX14" fmla="*/ 701122 w 1401951"/>
                  <a:gd name="connsiteY14" fmla="*/ 46303 h 1495873"/>
                  <a:gd name="connsiteX15" fmla="*/ 1329795 w 1401951"/>
                  <a:gd name="connsiteY15" fmla="*/ 349831 h 1495873"/>
                  <a:gd name="connsiteX16" fmla="*/ 1147503 w 1401951"/>
                  <a:gd name="connsiteY16" fmla="*/ 437763 h 1495873"/>
                  <a:gd name="connsiteX17" fmla="*/ 1143705 w 1401951"/>
                  <a:gd name="connsiteY17" fmla="*/ 435426 h 1495873"/>
                  <a:gd name="connsiteX18" fmla="*/ 519415 w 1401951"/>
                  <a:gd name="connsiteY18" fmla="*/ 134236 h 1495873"/>
                  <a:gd name="connsiteX19" fmla="*/ 701122 w 1401951"/>
                  <a:gd name="connsiteY19" fmla="*/ 46303 h 1495873"/>
                  <a:gd name="connsiteX20" fmla="*/ 469752 w 1401951"/>
                  <a:gd name="connsiteY20" fmla="*/ 158775 h 1495873"/>
                  <a:gd name="connsiteX21" fmla="*/ 1097548 w 1401951"/>
                  <a:gd name="connsiteY21" fmla="*/ 461718 h 1495873"/>
                  <a:gd name="connsiteX22" fmla="*/ 969009 w 1401951"/>
                  <a:gd name="connsiteY22" fmla="*/ 523651 h 1495873"/>
                  <a:gd name="connsiteX23" fmla="*/ 341505 w 1401951"/>
                  <a:gd name="connsiteY23" fmla="*/ 221000 h 1495873"/>
                  <a:gd name="connsiteX24" fmla="*/ 469752 w 1401951"/>
                  <a:gd name="connsiteY24" fmla="*/ 158775 h 1495873"/>
                  <a:gd name="connsiteX25" fmla="*/ 1112447 w 1401951"/>
                  <a:gd name="connsiteY25" fmla="*/ 503493 h 1495873"/>
                  <a:gd name="connsiteX26" fmla="*/ 1112447 w 1401951"/>
                  <a:gd name="connsiteY26" fmla="*/ 732819 h 1495873"/>
                  <a:gd name="connsiteX27" fmla="*/ 992380 w 1401951"/>
                  <a:gd name="connsiteY27" fmla="*/ 790661 h 1495873"/>
                  <a:gd name="connsiteX28" fmla="*/ 992380 w 1401951"/>
                  <a:gd name="connsiteY28" fmla="*/ 561336 h 1495873"/>
                  <a:gd name="connsiteX29" fmla="*/ 1112447 w 1401951"/>
                  <a:gd name="connsiteY29" fmla="*/ 503493 h 1495873"/>
                  <a:gd name="connsiteX30" fmla="*/ 1358132 w 1401951"/>
                  <a:gd name="connsiteY30" fmla="*/ 1132458 h 1495873"/>
                  <a:gd name="connsiteX31" fmla="*/ 722740 w 1401951"/>
                  <a:gd name="connsiteY31" fmla="*/ 1439199 h 1495873"/>
                  <a:gd name="connsiteX32" fmla="*/ 722740 w 1401951"/>
                  <a:gd name="connsiteY32" fmla="*/ 691628 h 1495873"/>
                  <a:gd name="connsiteX33" fmla="*/ 874358 w 1401951"/>
                  <a:gd name="connsiteY33" fmla="*/ 618594 h 1495873"/>
                  <a:gd name="connsiteX34" fmla="*/ 884582 w 1401951"/>
                  <a:gd name="connsiteY34" fmla="*/ 589381 h 1495873"/>
                  <a:gd name="connsiteX35" fmla="*/ 855369 w 1401951"/>
                  <a:gd name="connsiteY35" fmla="*/ 579156 h 1495873"/>
                  <a:gd name="connsiteX36" fmla="*/ 701122 w 1401951"/>
                  <a:gd name="connsiteY36" fmla="*/ 653358 h 1495873"/>
                  <a:gd name="connsiteX37" fmla="*/ 640358 w 1401951"/>
                  <a:gd name="connsiteY37" fmla="*/ 624145 h 1495873"/>
                  <a:gd name="connsiteX38" fmla="*/ 611145 w 1401951"/>
                  <a:gd name="connsiteY38" fmla="*/ 634369 h 1495873"/>
                  <a:gd name="connsiteX39" fmla="*/ 621369 w 1401951"/>
                  <a:gd name="connsiteY39" fmla="*/ 663583 h 1495873"/>
                  <a:gd name="connsiteX40" fmla="*/ 679212 w 1401951"/>
                  <a:gd name="connsiteY40" fmla="*/ 691628 h 1495873"/>
                  <a:gd name="connsiteX41" fmla="*/ 679212 w 1401951"/>
                  <a:gd name="connsiteY41" fmla="*/ 1439199 h 1495873"/>
                  <a:gd name="connsiteX42" fmla="*/ 43820 w 1401951"/>
                  <a:gd name="connsiteY42" fmla="*/ 1132458 h 1495873"/>
                  <a:gd name="connsiteX43" fmla="*/ 43820 w 1401951"/>
                  <a:gd name="connsiteY43" fmla="*/ 384887 h 1495873"/>
                  <a:gd name="connsiteX44" fmla="*/ 527594 w 1401951"/>
                  <a:gd name="connsiteY44" fmla="*/ 618302 h 1495873"/>
                  <a:gd name="connsiteX45" fmla="*/ 537235 w 1401951"/>
                  <a:gd name="connsiteY45" fmla="*/ 620347 h 1495873"/>
                  <a:gd name="connsiteX46" fmla="*/ 557100 w 1401951"/>
                  <a:gd name="connsiteY46" fmla="*/ 608077 h 1495873"/>
                  <a:gd name="connsiteX47" fmla="*/ 546875 w 1401951"/>
                  <a:gd name="connsiteY47" fmla="*/ 578864 h 1495873"/>
                  <a:gd name="connsiteX48" fmla="*/ 72449 w 1401951"/>
                  <a:gd name="connsiteY48" fmla="*/ 349831 h 1495873"/>
                  <a:gd name="connsiteX49" fmla="*/ 290089 w 1401951"/>
                  <a:gd name="connsiteY49" fmla="*/ 244662 h 1495873"/>
                  <a:gd name="connsiteX50" fmla="*/ 948268 w 1401951"/>
                  <a:gd name="connsiteY50" fmla="*/ 562504 h 1495873"/>
                  <a:gd name="connsiteX51" fmla="*/ 948560 w 1401951"/>
                  <a:gd name="connsiteY51" fmla="*/ 562797 h 1495873"/>
                  <a:gd name="connsiteX52" fmla="*/ 948560 w 1401951"/>
                  <a:gd name="connsiteY52" fmla="*/ 825717 h 1495873"/>
                  <a:gd name="connsiteX53" fmla="*/ 958784 w 1401951"/>
                  <a:gd name="connsiteY53" fmla="*/ 844414 h 1495873"/>
                  <a:gd name="connsiteX54" fmla="*/ 970470 w 1401951"/>
                  <a:gd name="connsiteY54" fmla="*/ 847627 h 1495873"/>
                  <a:gd name="connsiteX55" fmla="*/ 980110 w 1401951"/>
                  <a:gd name="connsiteY55" fmla="*/ 845582 h 1495873"/>
                  <a:gd name="connsiteX56" fmla="*/ 1143997 w 1401951"/>
                  <a:gd name="connsiteY56" fmla="*/ 766414 h 1495873"/>
                  <a:gd name="connsiteX57" fmla="*/ 1156267 w 1401951"/>
                  <a:gd name="connsiteY57" fmla="*/ 746549 h 1495873"/>
                  <a:gd name="connsiteX58" fmla="*/ 1156267 w 1401951"/>
                  <a:gd name="connsiteY58" fmla="*/ 482167 h 1495873"/>
                  <a:gd name="connsiteX59" fmla="*/ 1358424 w 1401951"/>
                  <a:gd name="connsiteY59" fmla="*/ 384595 h 1495873"/>
                  <a:gd name="connsiteX60" fmla="*/ 1358132 w 1401951"/>
                  <a:gd name="connsiteY60" fmla="*/ 1132458 h 1495873"/>
                  <a:gd name="connsiteX61" fmla="*/ 1358132 w 1401951"/>
                  <a:gd name="connsiteY61" fmla="*/ 1132458 h 149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01951" h="1495873">
                    <a:moveTo>
                      <a:pt x="1389682" y="330258"/>
                    </a:moveTo>
                    <a:lnTo>
                      <a:pt x="710470" y="2191"/>
                    </a:lnTo>
                    <a:cubicBezTo>
                      <a:pt x="704336" y="-730"/>
                      <a:pt x="697324" y="-730"/>
                      <a:pt x="691482" y="2191"/>
                    </a:cubicBezTo>
                    <a:lnTo>
                      <a:pt x="12270" y="330258"/>
                    </a:lnTo>
                    <a:cubicBezTo>
                      <a:pt x="4674" y="334055"/>
                      <a:pt x="0" y="341651"/>
                      <a:pt x="0" y="350123"/>
                    </a:cubicBezTo>
                    <a:lnTo>
                      <a:pt x="0" y="1146188"/>
                    </a:lnTo>
                    <a:cubicBezTo>
                      <a:pt x="0" y="1154660"/>
                      <a:pt x="4674" y="1162256"/>
                      <a:pt x="12270" y="1166054"/>
                    </a:cubicBezTo>
                    <a:lnTo>
                      <a:pt x="691482" y="1493828"/>
                    </a:lnTo>
                    <a:cubicBezTo>
                      <a:pt x="694403" y="1495289"/>
                      <a:pt x="697616" y="1495873"/>
                      <a:pt x="701122" y="1495873"/>
                    </a:cubicBezTo>
                    <a:cubicBezTo>
                      <a:pt x="704336" y="1495873"/>
                      <a:pt x="707549" y="1495289"/>
                      <a:pt x="710762" y="1493828"/>
                    </a:cubicBezTo>
                    <a:lnTo>
                      <a:pt x="1389682" y="1165762"/>
                    </a:lnTo>
                    <a:cubicBezTo>
                      <a:pt x="1397278" y="1161964"/>
                      <a:pt x="1401952" y="1154368"/>
                      <a:pt x="1401952" y="1145896"/>
                    </a:cubicBezTo>
                    <a:lnTo>
                      <a:pt x="1401952" y="349831"/>
                    </a:lnTo>
                    <a:cubicBezTo>
                      <a:pt x="1401952" y="341359"/>
                      <a:pt x="1397278" y="333763"/>
                      <a:pt x="1389682" y="330258"/>
                    </a:cubicBezTo>
                    <a:close/>
                    <a:moveTo>
                      <a:pt x="701122" y="46303"/>
                    </a:moveTo>
                    <a:lnTo>
                      <a:pt x="1329795" y="349831"/>
                    </a:lnTo>
                    <a:lnTo>
                      <a:pt x="1147503" y="437763"/>
                    </a:lnTo>
                    <a:cubicBezTo>
                      <a:pt x="1146335" y="436887"/>
                      <a:pt x="1145166" y="436010"/>
                      <a:pt x="1143705" y="435426"/>
                    </a:cubicBezTo>
                    <a:lnTo>
                      <a:pt x="519415" y="134236"/>
                    </a:lnTo>
                    <a:lnTo>
                      <a:pt x="701122" y="46303"/>
                    </a:lnTo>
                    <a:close/>
                    <a:moveTo>
                      <a:pt x="469752" y="158775"/>
                    </a:moveTo>
                    <a:lnTo>
                      <a:pt x="1097548" y="461718"/>
                    </a:lnTo>
                    <a:lnTo>
                      <a:pt x="969009" y="523651"/>
                    </a:lnTo>
                    <a:lnTo>
                      <a:pt x="341505" y="221000"/>
                    </a:lnTo>
                    <a:lnTo>
                      <a:pt x="469752" y="158775"/>
                    </a:lnTo>
                    <a:close/>
                    <a:moveTo>
                      <a:pt x="1112447" y="503493"/>
                    </a:moveTo>
                    <a:lnTo>
                      <a:pt x="1112447" y="732819"/>
                    </a:lnTo>
                    <a:lnTo>
                      <a:pt x="992380" y="790661"/>
                    </a:lnTo>
                    <a:lnTo>
                      <a:pt x="992380" y="561336"/>
                    </a:lnTo>
                    <a:lnTo>
                      <a:pt x="1112447" y="503493"/>
                    </a:lnTo>
                    <a:close/>
                    <a:moveTo>
                      <a:pt x="1358132" y="1132458"/>
                    </a:moveTo>
                    <a:lnTo>
                      <a:pt x="722740" y="1439199"/>
                    </a:lnTo>
                    <a:lnTo>
                      <a:pt x="722740" y="691628"/>
                    </a:lnTo>
                    <a:lnTo>
                      <a:pt x="874358" y="618594"/>
                    </a:lnTo>
                    <a:cubicBezTo>
                      <a:pt x="885167" y="613336"/>
                      <a:pt x="889841" y="600190"/>
                      <a:pt x="884582" y="589381"/>
                    </a:cubicBezTo>
                    <a:cubicBezTo>
                      <a:pt x="879324" y="578572"/>
                      <a:pt x="866178" y="573898"/>
                      <a:pt x="855369" y="579156"/>
                    </a:cubicBezTo>
                    <a:lnTo>
                      <a:pt x="701122" y="653358"/>
                    </a:lnTo>
                    <a:lnTo>
                      <a:pt x="640358" y="624145"/>
                    </a:lnTo>
                    <a:cubicBezTo>
                      <a:pt x="629549" y="618886"/>
                      <a:pt x="616403" y="623560"/>
                      <a:pt x="611145" y="634369"/>
                    </a:cubicBezTo>
                    <a:cubicBezTo>
                      <a:pt x="605886" y="645178"/>
                      <a:pt x="610560" y="658324"/>
                      <a:pt x="621369" y="663583"/>
                    </a:cubicBezTo>
                    <a:lnTo>
                      <a:pt x="679212" y="691628"/>
                    </a:lnTo>
                    <a:lnTo>
                      <a:pt x="679212" y="1439199"/>
                    </a:lnTo>
                    <a:lnTo>
                      <a:pt x="43820" y="1132458"/>
                    </a:lnTo>
                    <a:lnTo>
                      <a:pt x="43820" y="384887"/>
                    </a:lnTo>
                    <a:lnTo>
                      <a:pt x="527594" y="618302"/>
                    </a:lnTo>
                    <a:cubicBezTo>
                      <a:pt x="530808" y="619763"/>
                      <a:pt x="534021" y="620347"/>
                      <a:pt x="537235" y="620347"/>
                    </a:cubicBezTo>
                    <a:cubicBezTo>
                      <a:pt x="545415" y="620347"/>
                      <a:pt x="553302" y="615673"/>
                      <a:pt x="557100" y="608077"/>
                    </a:cubicBezTo>
                    <a:cubicBezTo>
                      <a:pt x="562358" y="597268"/>
                      <a:pt x="557684" y="584122"/>
                      <a:pt x="546875" y="578864"/>
                    </a:cubicBezTo>
                    <a:lnTo>
                      <a:pt x="72449" y="349831"/>
                    </a:lnTo>
                    <a:lnTo>
                      <a:pt x="290089" y="244662"/>
                    </a:lnTo>
                    <a:lnTo>
                      <a:pt x="948268" y="562504"/>
                    </a:lnTo>
                    <a:cubicBezTo>
                      <a:pt x="948268" y="562504"/>
                      <a:pt x="948560" y="562797"/>
                      <a:pt x="948560" y="562797"/>
                    </a:cubicBezTo>
                    <a:lnTo>
                      <a:pt x="948560" y="825717"/>
                    </a:lnTo>
                    <a:cubicBezTo>
                      <a:pt x="948560" y="833313"/>
                      <a:pt x="952357" y="840324"/>
                      <a:pt x="958784" y="844414"/>
                    </a:cubicBezTo>
                    <a:cubicBezTo>
                      <a:pt x="962290" y="846751"/>
                      <a:pt x="966380" y="847627"/>
                      <a:pt x="970470" y="847627"/>
                    </a:cubicBezTo>
                    <a:cubicBezTo>
                      <a:pt x="973683" y="847627"/>
                      <a:pt x="976897" y="847043"/>
                      <a:pt x="980110" y="845582"/>
                    </a:cubicBezTo>
                    <a:lnTo>
                      <a:pt x="1143997" y="766414"/>
                    </a:lnTo>
                    <a:cubicBezTo>
                      <a:pt x="1151593" y="762616"/>
                      <a:pt x="1156267" y="755021"/>
                      <a:pt x="1156267" y="746549"/>
                    </a:cubicBezTo>
                    <a:lnTo>
                      <a:pt x="1156267" y="482167"/>
                    </a:lnTo>
                    <a:lnTo>
                      <a:pt x="1358424" y="384595"/>
                    </a:lnTo>
                    <a:lnTo>
                      <a:pt x="1358132" y="1132458"/>
                    </a:lnTo>
                    <a:lnTo>
                      <a:pt x="1358132" y="1132458"/>
                    </a:lnTo>
                    <a:close/>
                  </a:path>
                </a:pathLst>
              </a:custGeom>
              <a:solidFill>
                <a:srgbClr val="313840"/>
              </a:solidFill>
              <a:ln w="2917" cap="flat">
                <a:noFill/>
                <a:prstDash val="solid"/>
                <a:miter/>
              </a:ln>
            </p:spPr>
            <p:txBody>
              <a:bodyPr rtlCol="0" anchor="ctr"/>
              <a:lstStyle/>
              <a:p>
                <a:endParaRPr lang="it-IT"/>
              </a:p>
            </p:txBody>
          </p:sp>
          <p:sp>
            <p:nvSpPr>
              <p:cNvPr id="57" name="Elemento grafico 41">
                <a:extLst>
                  <a:ext uri="{FF2B5EF4-FFF2-40B4-BE49-F238E27FC236}">
                    <a16:creationId xmlns:a16="http://schemas.microsoft.com/office/drawing/2014/main" id="{D55AB854-B6B2-456D-B415-7A05C0B5255D}"/>
                  </a:ext>
                </a:extLst>
              </p:cNvPr>
              <p:cNvSpPr/>
              <p:nvPr/>
            </p:nvSpPr>
            <p:spPr>
              <a:xfrm>
                <a:off x="3154355" y="5720237"/>
                <a:ext cx="143495" cy="91849"/>
              </a:xfrm>
              <a:custGeom>
                <a:avLst/>
                <a:gdLst>
                  <a:gd name="connsiteX0" fmla="*/ 130995 w 143495"/>
                  <a:gd name="connsiteY0" fmla="*/ 50366 h 91849"/>
                  <a:gd name="connsiteX1" fmla="*/ 31378 w 143495"/>
                  <a:gd name="connsiteY1" fmla="*/ 2164 h 91849"/>
                  <a:gd name="connsiteX2" fmla="*/ 2164 w 143495"/>
                  <a:gd name="connsiteY2" fmla="*/ 12389 h 91849"/>
                  <a:gd name="connsiteX3" fmla="*/ 12389 w 143495"/>
                  <a:gd name="connsiteY3" fmla="*/ 41602 h 91849"/>
                  <a:gd name="connsiteX4" fmla="*/ 112007 w 143495"/>
                  <a:gd name="connsiteY4" fmla="*/ 89805 h 91849"/>
                  <a:gd name="connsiteX5" fmla="*/ 121647 w 143495"/>
                  <a:gd name="connsiteY5" fmla="*/ 91850 h 91849"/>
                  <a:gd name="connsiteX6" fmla="*/ 141512 w 143495"/>
                  <a:gd name="connsiteY6" fmla="*/ 79580 h 91849"/>
                  <a:gd name="connsiteX7" fmla="*/ 130995 w 143495"/>
                  <a:gd name="connsiteY7" fmla="*/ 50366 h 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495" h="91849">
                    <a:moveTo>
                      <a:pt x="130995" y="50366"/>
                    </a:moveTo>
                    <a:lnTo>
                      <a:pt x="31378" y="2164"/>
                    </a:lnTo>
                    <a:cubicBezTo>
                      <a:pt x="20569" y="-3094"/>
                      <a:pt x="7423" y="1580"/>
                      <a:pt x="2164" y="12389"/>
                    </a:cubicBezTo>
                    <a:cubicBezTo>
                      <a:pt x="-3094" y="23198"/>
                      <a:pt x="1580" y="36344"/>
                      <a:pt x="12389" y="41602"/>
                    </a:cubicBezTo>
                    <a:lnTo>
                      <a:pt x="112007" y="89805"/>
                    </a:lnTo>
                    <a:cubicBezTo>
                      <a:pt x="115220" y="91265"/>
                      <a:pt x="118434" y="91850"/>
                      <a:pt x="121647" y="91850"/>
                    </a:cubicBezTo>
                    <a:cubicBezTo>
                      <a:pt x="129827" y="91850"/>
                      <a:pt x="137715" y="87175"/>
                      <a:pt x="141512" y="79580"/>
                    </a:cubicBezTo>
                    <a:cubicBezTo>
                      <a:pt x="146479" y="68771"/>
                      <a:pt x="141804" y="55625"/>
                      <a:pt x="130995" y="50366"/>
                    </a:cubicBezTo>
                    <a:close/>
                  </a:path>
                </a:pathLst>
              </a:custGeom>
              <a:solidFill>
                <a:srgbClr val="313840"/>
              </a:solidFill>
              <a:ln w="2917" cap="flat">
                <a:noFill/>
                <a:prstDash val="solid"/>
                <a:miter/>
              </a:ln>
            </p:spPr>
            <p:txBody>
              <a:bodyPr rtlCol="0" anchor="ctr"/>
              <a:lstStyle/>
              <a:p>
                <a:endParaRPr lang="it-IT"/>
              </a:p>
            </p:txBody>
          </p:sp>
          <p:sp>
            <p:nvSpPr>
              <p:cNvPr id="58" name="Elemento grafico 41">
                <a:extLst>
                  <a:ext uri="{FF2B5EF4-FFF2-40B4-BE49-F238E27FC236}">
                    <a16:creationId xmlns:a16="http://schemas.microsoft.com/office/drawing/2014/main" id="{D55AB854-B6B2-456D-B415-7A05C0B5255D}"/>
                  </a:ext>
                </a:extLst>
              </p:cNvPr>
              <p:cNvSpPr/>
              <p:nvPr/>
            </p:nvSpPr>
            <p:spPr>
              <a:xfrm>
                <a:off x="3154355" y="5616237"/>
                <a:ext cx="235225" cy="135961"/>
              </a:xfrm>
              <a:custGeom>
                <a:avLst/>
                <a:gdLst>
                  <a:gd name="connsiteX0" fmla="*/ 222726 w 235225"/>
                  <a:gd name="connsiteY0" fmla="*/ 94479 h 135961"/>
                  <a:gd name="connsiteX1" fmla="*/ 31378 w 235225"/>
                  <a:gd name="connsiteY1" fmla="*/ 2164 h 135961"/>
                  <a:gd name="connsiteX2" fmla="*/ 2164 w 235225"/>
                  <a:gd name="connsiteY2" fmla="*/ 12389 h 135961"/>
                  <a:gd name="connsiteX3" fmla="*/ 12389 w 235225"/>
                  <a:gd name="connsiteY3" fmla="*/ 41602 h 135961"/>
                  <a:gd name="connsiteX4" fmla="*/ 203737 w 235225"/>
                  <a:gd name="connsiteY4" fmla="*/ 133917 h 135961"/>
                  <a:gd name="connsiteX5" fmla="*/ 213377 w 235225"/>
                  <a:gd name="connsiteY5" fmla="*/ 135962 h 135961"/>
                  <a:gd name="connsiteX6" fmla="*/ 233242 w 235225"/>
                  <a:gd name="connsiteY6" fmla="*/ 123692 h 135961"/>
                  <a:gd name="connsiteX7" fmla="*/ 222726 w 235225"/>
                  <a:gd name="connsiteY7" fmla="*/ 94479 h 13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225" h="135961">
                    <a:moveTo>
                      <a:pt x="222726" y="94479"/>
                    </a:moveTo>
                    <a:lnTo>
                      <a:pt x="31378" y="2164"/>
                    </a:lnTo>
                    <a:cubicBezTo>
                      <a:pt x="20569" y="-3094"/>
                      <a:pt x="7423" y="1580"/>
                      <a:pt x="2164" y="12389"/>
                    </a:cubicBezTo>
                    <a:cubicBezTo>
                      <a:pt x="-3094" y="23198"/>
                      <a:pt x="1580" y="36344"/>
                      <a:pt x="12389" y="41602"/>
                    </a:cubicBezTo>
                    <a:lnTo>
                      <a:pt x="203737" y="133917"/>
                    </a:lnTo>
                    <a:cubicBezTo>
                      <a:pt x="206950" y="135377"/>
                      <a:pt x="210164" y="135962"/>
                      <a:pt x="213377" y="135962"/>
                    </a:cubicBezTo>
                    <a:cubicBezTo>
                      <a:pt x="221557" y="135962"/>
                      <a:pt x="229445" y="131288"/>
                      <a:pt x="233242" y="123692"/>
                    </a:cubicBezTo>
                    <a:cubicBezTo>
                      <a:pt x="238209" y="112883"/>
                      <a:pt x="233535" y="99737"/>
                      <a:pt x="222726" y="94479"/>
                    </a:cubicBezTo>
                    <a:close/>
                  </a:path>
                </a:pathLst>
              </a:custGeom>
              <a:solidFill>
                <a:srgbClr val="313840"/>
              </a:solidFill>
              <a:ln w="2917" cap="flat">
                <a:noFill/>
                <a:prstDash val="solid"/>
                <a:miter/>
              </a:ln>
            </p:spPr>
            <p:txBody>
              <a:bodyPr rtlCol="0" anchor="ctr"/>
              <a:lstStyle/>
              <a:p>
                <a:endParaRPr lang="it-IT"/>
              </a:p>
            </p:txBody>
          </p:sp>
        </p:grpSp>
        <p:sp>
          <p:nvSpPr>
            <p:cNvPr id="24" name="CasellaDiTesto 23">
              <a:extLst>
                <a:ext uri="{FF2B5EF4-FFF2-40B4-BE49-F238E27FC236}">
                  <a16:creationId xmlns:a16="http://schemas.microsoft.com/office/drawing/2014/main" id="{0B7D4BB7-6FBE-480D-ABCA-1CE996D71DDC}"/>
                </a:ext>
              </a:extLst>
            </p:cNvPr>
            <p:cNvSpPr txBox="1"/>
            <p:nvPr/>
          </p:nvSpPr>
          <p:spPr>
            <a:xfrm>
              <a:off x="8266949" y="2734419"/>
              <a:ext cx="1985231" cy="600164"/>
            </a:xfrm>
            <a:prstGeom prst="rect">
              <a:avLst/>
            </a:prstGeom>
            <a:noFill/>
          </p:spPr>
          <p:txBody>
            <a:bodyPr wrap="square">
              <a:spAutoFit/>
            </a:bodyPr>
            <a:lstStyle/>
            <a:p>
              <a:pPr algn="l"/>
              <a:r>
                <a:rPr lang="it-IT" sz="1100" dirty="0">
                  <a:solidFill>
                    <a:srgbClr val="313840"/>
                  </a:solidFill>
                  <a:latin typeface="+mj-lt"/>
                </a:rPr>
                <a:t>Informatica, Elettronica, Telecomunicazioni e macchine per l'ufficio</a:t>
              </a:r>
            </a:p>
          </p:txBody>
        </p:sp>
        <p:pic>
          <p:nvPicPr>
            <p:cNvPr id="25" name="Elemento grafico 5">
              <a:extLst>
                <a:ext uri="{FF2B5EF4-FFF2-40B4-BE49-F238E27FC236}">
                  <a16:creationId xmlns:a16="http://schemas.microsoft.com/office/drawing/2014/main" id="{53C85FCD-E78C-4EE6-A9BA-69E69F949F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04779" y="2816067"/>
              <a:ext cx="462170" cy="462170"/>
            </a:xfrm>
            <a:prstGeom prst="rect">
              <a:avLst/>
            </a:prstGeom>
          </p:spPr>
        </p:pic>
        <p:sp>
          <p:nvSpPr>
            <p:cNvPr id="26" name="CasellaDiTesto 25">
              <a:extLst>
                <a:ext uri="{FF2B5EF4-FFF2-40B4-BE49-F238E27FC236}">
                  <a16:creationId xmlns:a16="http://schemas.microsoft.com/office/drawing/2014/main" id="{C6BF1491-F2C2-4EA8-9818-DBEA7D41BD8D}"/>
                </a:ext>
              </a:extLst>
            </p:cNvPr>
            <p:cNvSpPr txBox="1"/>
            <p:nvPr/>
          </p:nvSpPr>
          <p:spPr>
            <a:xfrm>
              <a:off x="7722964" y="5991150"/>
              <a:ext cx="2376264" cy="525785"/>
            </a:xfrm>
            <a:prstGeom prst="rect">
              <a:avLst/>
            </a:prstGeom>
            <a:noFill/>
          </p:spPr>
          <p:txBody>
            <a:bodyPr wrap="square">
              <a:spAutoFit/>
            </a:bodyPr>
            <a:lstStyle/>
            <a:p>
              <a:pPr>
                <a:spcAft>
                  <a:spcPts val="450"/>
                </a:spcAft>
              </a:pPr>
              <a:r>
                <a:rPr lang="it-IT" sz="1200" b="1" dirty="0">
                  <a:solidFill>
                    <a:schemeClr val="tx1">
                      <a:lumMod val="75000"/>
                      <a:lumOff val="25000"/>
                    </a:schemeClr>
                  </a:solidFill>
                </a:rPr>
                <a:t>Modalità di acquisto</a:t>
              </a:r>
            </a:p>
            <a:p>
              <a:pPr>
                <a:spcAft>
                  <a:spcPts val="450"/>
                </a:spcAft>
              </a:pPr>
              <a:r>
                <a:rPr lang="it-IT" sz="1200" dirty="0">
                  <a:solidFill>
                    <a:schemeClr val="tx1">
                      <a:lumMod val="75000"/>
                      <a:lumOff val="25000"/>
                    </a:schemeClr>
                  </a:solidFill>
                </a:rPr>
                <a:t>Ordine diretto</a:t>
              </a:r>
            </a:p>
          </p:txBody>
        </p:sp>
      </p:grpSp>
      <p:sp>
        <p:nvSpPr>
          <p:cNvPr id="27" name="Rettangolo con angoli arrotondati 2">
            <a:hlinkClick r:id="rId6"/>
            <a:extLst>
              <a:ext uri="{FF2B5EF4-FFF2-40B4-BE49-F238E27FC236}">
                <a16:creationId xmlns:a16="http://schemas.microsoft.com/office/drawing/2014/main" id="{111E5CA7-6496-4E50-B52C-756541FA671F}"/>
              </a:ext>
            </a:extLst>
          </p:cNvPr>
          <p:cNvSpPr/>
          <p:nvPr/>
        </p:nvSpPr>
        <p:spPr>
          <a:xfrm>
            <a:off x="7596000" y="828000"/>
            <a:ext cx="1570648" cy="223917"/>
          </a:xfrm>
          <a:prstGeom prst="roundRect">
            <a:avLst>
              <a:gd name="adj" fmla="val 27051"/>
            </a:avLst>
          </a:prstGeom>
          <a:solidFill>
            <a:srgbClr val="AAB9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000" b="1" dirty="0">
                <a:solidFill>
                  <a:schemeClr val="bg1"/>
                </a:solidFill>
              </a:rPr>
              <a:t>CONVENZIONI</a:t>
            </a:r>
            <a:endParaRPr lang="it-IT" sz="1000" b="1" dirty="0">
              <a:highlight>
                <a:srgbClr val="956B9C"/>
              </a:highlight>
            </a:endParaRPr>
          </a:p>
        </p:txBody>
      </p:sp>
    </p:spTree>
    <p:extLst>
      <p:ext uri="{BB962C8B-B14F-4D97-AF65-F5344CB8AC3E}">
        <p14:creationId xmlns:p14="http://schemas.microsoft.com/office/powerpoint/2010/main" val="802025753"/>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36AB56A7-1C4D-43E1-8033-912385B285DA}"/>
              </a:ext>
            </a:extLst>
          </p:cNvPr>
          <p:cNvSpPr>
            <a:spLocks noGrp="1"/>
          </p:cNvSpPr>
          <p:nvPr>
            <p:ph type="title"/>
          </p:nvPr>
        </p:nvSpPr>
        <p:spPr>
          <a:xfrm>
            <a:off x="4482604" y="7005826"/>
            <a:ext cx="5805347" cy="401167"/>
          </a:xfrm>
        </p:spPr>
        <p:txBody>
          <a:bodyPr anchor="t"/>
          <a:lstStyle/>
          <a:p>
            <a:r>
              <a:rPr lang="it-IT" dirty="0"/>
              <a:t>Servizi di Posta Elettronica Certificata (PEC) (2/2)</a:t>
            </a:r>
          </a:p>
        </p:txBody>
      </p:sp>
      <p:sp>
        <p:nvSpPr>
          <p:cNvPr id="8" name="CasellaDiTesto 7">
            <a:extLst>
              <a:ext uri="{FF2B5EF4-FFF2-40B4-BE49-F238E27FC236}">
                <a16:creationId xmlns:a16="http://schemas.microsoft.com/office/drawing/2014/main" id="{1AE2C511-57C5-4E83-A1DF-017A6043859B}"/>
              </a:ext>
            </a:extLst>
          </p:cNvPr>
          <p:cNvSpPr txBox="1"/>
          <p:nvPr/>
        </p:nvSpPr>
        <p:spPr>
          <a:xfrm>
            <a:off x="494606" y="900311"/>
            <a:ext cx="502806" cy="584775"/>
          </a:xfrm>
          <a:prstGeom prst="rect">
            <a:avLst/>
          </a:prstGeom>
          <a:noFill/>
        </p:spPr>
        <p:txBody>
          <a:bodyPr wrap="square">
            <a:spAutoFit/>
          </a:bodyPr>
          <a:lstStyle/>
          <a:p>
            <a:r>
              <a:rPr lang="it-IT" sz="1200" b="1" dirty="0">
                <a:solidFill>
                  <a:srgbClr val="313840"/>
                </a:solidFill>
              </a:rPr>
              <a:t>Lotti</a:t>
            </a:r>
          </a:p>
          <a:p>
            <a:pPr algn="ctr">
              <a:spcAft>
                <a:spcPts val="450"/>
              </a:spcAft>
            </a:pPr>
            <a:r>
              <a:rPr lang="it-IT" dirty="0">
                <a:solidFill>
                  <a:srgbClr val="313840"/>
                </a:solidFill>
              </a:rPr>
              <a:t>1</a:t>
            </a:r>
            <a:endParaRPr lang="it-IT" sz="1200" dirty="0">
              <a:solidFill>
                <a:srgbClr val="313840"/>
              </a:solidFill>
            </a:endParaRPr>
          </a:p>
        </p:txBody>
      </p:sp>
      <p:grpSp>
        <p:nvGrpSpPr>
          <p:cNvPr id="44" name="Gruppo 43">
            <a:extLst>
              <a:ext uri="{FF2B5EF4-FFF2-40B4-BE49-F238E27FC236}">
                <a16:creationId xmlns:a16="http://schemas.microsoft.com/office/drawing/2014/main" id="{088B57FC-8439-4592-A902-6E43319EB00B}"/>
              </a:ext>
            </a:extLst>
          </p:cNvPr>
          <p:cNvGrpSpPr/>
          <p:nvPr/>
        </p:nvGrpSpPr>
        <p:grpSpPr>
          <a:xfrm>
            <a:off x="10457552" y="0"/>
            <a:ext cx="74693" cy="7567588"/>
            <a:chOff x="10457552" y="0"/>
            <a:chExt cx="74693" cy="7567588"/>
          </a:xfrm>
          <a:solidFill>
            <a:srgbClr val="AAB964"/>
          </a:solidFill>
        </p:grpSpPr>
        <p:sp>
          <p:nvSpPr>
            <p:cNvPr id="45" name="Rettangolo 44">
              <a:extLst>
                <a:ext uri="{FF2B5EF4-FFF2-40B4-BE49-F238E27FC236}">
                  <a16:creationId xmlns:a16="http://schemas.microsoft.com/office/drawing/2014/main" id="{80D9CB12-EBB9-4560-A18F-A54D6A9CC1D0}"/>
                </a:ext>
              </a:extLst>
            </p:cNvPr>
            <p:cNvSpPr/>
            <p:nvPr/>
          </p:nvSpPr>
          <p:spPr>
            <a:xfrm>
              <a:off x="10457552" y="0"/>
              <a:ext cx="74693" cy="52927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6" name="Rettangolo 45">
              <a:extLst>
                <a:ext uri="{FF2B5EF4-FFF2-40B4-BE49-F238E27FC236}">
                  <a16:creationId xmlns:a16="http://schemas.microsoft.com/office/drawing/2014/main" id="{B3E838E0-1420-4757-B357-AB86137B9FE2}"/>
                </a:ext>
              </a:extLst>
            </p:cNvPr>
            <p:cNvSpPr/>
            <p:nvPr/>
          </p:nvSpPr>
          <p:spPr>
            <a:xfrm>
              <a:off x="10457552" y="7296323"/>
              <a:ext cx="74693" cy="27126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aphicFrame>
        <p:nvGraphicFramePr>
          <p:cNvPr id="62" name="Tabella 61">
            <a:extLst>
              <a:ext uri="{FF2B5EF4-FFF2-40B4-BE49-F238E27FC236}">
                <a16:creationId xmlns:a16="http://schemas.microsoft.com/office/drawing/2014/main" id="{7F6A6757-11AB-46E6-A301-6E698D345442}"/>
              </a:ext>
            </a:extLst>
          </p:cNvPr>
          <p:cNvGraphicFramePr>
            <a:graphicFrameLocks noGrp="1"/>
          </p:cNvGraphicFramePr>
          <p:nvPr>
            <p:extLst/>
          </p:nvPr>
        </p:nvGraphicFramePr>
        <p:xfrm>
          <a:off x="450157" y="1620000"/>
          <a:ext cx="9830794" cy="627000"/>
        </p:xfrm>
        <a:graphic>
          <a:graphicData uri="http://schemas.openxmlformats.org/drawingml/2006/table">
            <a:tbl>
              <a:tblPr bandRow="1">
                <a:tableStyleId>{2D5ABB26-0587-4C30-8999-92F81FD0307C}</a:tableStyleId>
              </a:tblPr>
              <a:tblGrid>
                <a:gridCol w="576063">
                  <a:extLst>
                    <a:ext uri="{9D8B030D-6E8A-4147-A177-3AD203B41FA5}">
                      <a16:colId xmlns:a16="http://schemas.microsoft.com/office/drawing/2014/main" val="20000"/>
                    </a:ext>
                  </a:extLst>
                </a:gridCol>
                <a:gridCol w="3960440">
                  <a:extLst>
                    <a:ext uri="{9D8B030D-6E8A-4147-A177-3AD203B41FA5}">
                      <a16:colId xmlns:a16="http://schemas.microsoft.com/office/drawing/2014/main" val="20001"/>
                    </a:ext>
                  </a:extLst>
                </a:gridCol>
                <a:gridCol w="988833">
                  <a:extLst>
                    <a:ext uri="{9D8B030D-6E8A-4147-A177-3AD203B41FA5}">
                      <a16:colId xmlns:a16="http://schemas.microsoft.com/office/drawing/2014/main" val="20002"/>
                    </a:ext>
                  </a:extLst>
                </a:gridCol>
                <a:gridCol w="932849">
                  <a:extLst>
                    <a:ext uri="{9D8B030D-6E8A-4147-A177-3AD203B41FA5}">
                      <a16:colId xmlns:a16="http://schemas.microsoft.com/office/drawing/2014/main" val="20003"/>
                    </a:ext>
                  </a:extLst>
                </a:gridCol>
                <a:gridCol w="670606">
                  <a:extLst>
                    <a:ext uri="{9D8B030D-6E8A-4147-A177-3AD203B41FA5}">
                      <a16:colId xmlns:a16="http://schemas.microsoft.com/office/drawing/2014/main" val="2670798473"/>
                    </a:ext>
                  </a:extLst>
                </a:gridCol>
                <a:gridCol w="2702003">
                  <a:extLst>
                    <a:ext uri="{9D8B030D-6E8A-4147-A177-3AD203B41FA5}">
                      <a16:colId xmlns:a16="http://schemas.microsoft.com/office/drawing/2014/main" val="20004"/>
                    </a:ext>
                  </a:extLst>
                </a:gridCol>
              </a:tblGrid>
              <a:tr h="243084">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Lotto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Descrizione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Attivazione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Scadenza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it-IT" sz="1100" b="1" noProof="0" dirty="0">
                          <a:solidFill>
                            <a:srgbClr val="404040"/>
                          </a:solidFill>
                          <a:latin typeface="+mn-lt"/>
                        </a:rPr>
                        <a:t>Stato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Fornitori</a:t>
                      </a:r>
                      <a:endParaRPr lang="it-IT" sz="1100" b="0" dirty="0">
                        <a:solidFill>
                          <a:srgbClr val="404040"/>
                        </a:solidFill>
                        <a:latin typeface="+mn-lt"/>
                      </a:endParaRPr>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50856">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algn="ctr"/>
                      <a:r>
                        <a:rPr lang="it-IT" sz="1800" b="1" dirty="0">
                          <a:solidFill>
                            <a:srgbClr val="821B4C"/>
                          </a:solidFill>
                          <a:latin typeface="+mn-lt"/>
                        </a:rPr>
                        <a:t>1</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Servizi di Posta Elettronica (PEC) e servizi connessi</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09/02/2021</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08/02/2023</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dirty="0"/>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err="1">
                          <a:solidFill>
                            <a:srgbClr val="404040"/>
                          </a:solidFill>
                          <a:latin typeface="+mn-lt"/>
                          <a:ea typeface="ＭＳ Ｐゴシック"/>
                          <a:cs typeface="+mn-cs"/>
                        </a:rPr>
                        <a:t>Infocert</a:t>
                      </a:r>
                      <a:r>
                        <a:rPr lang="it-IT" sz="900" kern="1200" dirty="0">
                          <a:solidFill>
                            <a:srgbClr val="404040"/>
                          </a:solidFill>
                          <a:latin typeface="+mn-lt"/>
                          <a:ea typeface="ＭＳ Ｐゴシック"/>
                          <a:cs typeface="+mn-cs"/>
                        </a:rPr>
                        <a:t> S.p.A.</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63" name="Picture 4">
            <a:extLst>
              <a:ext uri="{FF2B5EF4-FFF2-40B4-BE49-F238E27FC236}">
                <a16:creationId xmlns:a16="http://schemas.microsoft.com/office/drawing/2014/main" id="{4865E429-E10C-4D44-8C18-02165A02A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6900" y="1965361"/>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38" name="CasellaDiTesto 37">
            <a:extLst>
              <a:ext uri="{FF2B5EF4-FFF2-40B4-BE49-F238E27FC236}">
                <a16:creationId xmlns:a16="http://schemas.microsoft.com/office/drawing/2014/main" id="{37586D21-BA75-42A3-827F-342EA1B5BA97}"/>
              </a:ext>
            </a:extLst>
          </p:cNvPr>
          <p:cNvSpPr txBox="1"/>
          <p:nvPr/>
        </p:nvSpPr>
        <p:spPr>
          <a:xfrm>
            <a:off x="1422415" y="1149810"/>
            <a:ext cx="1944216" cy="246221"/>
          </a:xfrm>
          <a:prstGeom prst="rect">
            <a:avLst/>
          </a:prstGeom>
          <a:noFill/>
        </p:spPr>
        <p:txBody>
          <a:bodyPr wrap="square">
            <a:spAutoFit/>
          </a:bodyPr>
          <a:lstStyle/>
          <a:p>
            <a:r>
              <a:rPr lang="it-IT" sz="1000" b="1" dirty="0">
                <a:solidFill>
                  <a:srgbClr val="404040"/>
                </a:solidFill>
                <a:latin typeface="+mn-lt"/>
              </a:rPr>
              <a:t>MERCEOLOGICI</a:t>
            </a:r>
            <a:endParaRPr lang="it-IT" sz="1000" b="1" dirty="0"/>
          </a:p>
        </p:txBody>
      </p:sp>
      <p:grpSp>
        <p:nvGrpSpPr>
          <p:cNvPr id="39" name="Gruppo 38">
            <a:extLst>
              <a:ext uri="{FF2B5EF4-FFF2-40B4-BE49-F238E27FC236}">
                <a16:creationId xmlns:a16="http://schemas.microsoft.com/office/drawing/2014/main" id="{5B40962C-2E54-4C9F-B5B8-E16DDA3BD256}"/>
              </a:ext>
            </a:extLst>
          </p:cNvPr>
          <p:cNvGrpSpPr/>
          <p:nvPr/>
        </p:nvGrpSpPr>
        <p:grpSpPr>
          <a:xfrm>
            <a:off x="1180279" y="1172497"/>
            <a:ext cx="188236" cy="200846"/>
            <a:chOff x="3060700" y="4723156"/>
            <a:chExt cx="1401951" cy="1495873"/>
          </a:xfrm>
        </p:grpSpPr>
        <p:sp>
          <p:nvSpPr>
            <p:cNvPr id="41" name="Elemento grafico 41">
              <a:extLst>
                <a:ext uri="{FF2B5EF4-FFF2-40B4-BE49-F238E27FC236}">
                  <a16:creationId xmlns:a16="http://schemas.microsoft.com/office/drawing/2014/main" id="{D55AB854-B6B2-456D-B415-7A05C0B5255D}"/>
                </a:ext>
              </a:extLst>
            </p:cNvPr>
            <p:cNvSpPr/>
            <p:nvPr/>
          </p:nvSpPr>
          <p:spPr>
            <a:xfrm>
              <a:off x="3060700" y="4723156"/>
              <a:ext cx="1401951" cy="1495873"/>
            </a:xfrm>
            <a:custGeom>
              <a:avLst/>
              <a:gdLst>
                <a:gd name="connsiteX0" fmla="*/ 1389682 w 1401951"/>
                <a:gd name="connsiteY0" fmla="*/ 330258 h 1495873"/>
                <a:gd name="connsiteX1" fmla="*/ 710470 w 1401951"/>
                <a:gd name="connsiteY1" fmla="*/ 2191 h 1495873"/>
                <a:gd name="connsiteX2" fmla="*/ 691482 w 1401951"/>
                <a:gd name="connsiteY2" fmla="*/ 2191 h 1495873"/>
                <a:gd name="connsiteX3" fmla="*/ 12270 w 1401951"/>
                <a:gd name="connsiteY3" fmla="*/ 330258 h 1495873"/>
                <a:gd name="connsiteX4" fmla="*/ 0 w 1401951"/>
                <a:gd name="connsiteY4" fmla="*/ 350123 h 1495873"/>
                <a:gd name="connsiteX5" fmla="*/ 0 w 1401951"/>
                <a:gd name="connsiteY5" fmla="*/ 1146188 h 1495873"/>
                <a:gd name="connsiteX6" fmla="*/ 12270 w 1401951"/>
                <a:gd name="connsiteY6" fmla="*/ 1166054 h 1495873"/>
                <a:gd name="connsiteX7" fmla="*/ 691482 w 1401951"/>
                <a:gd name="connsiteY7" fmla="*/ 1493828 h 1495873"/>
                <a:gd name="connsiteX8" fmla="*/ 701122 w 1401951"/>
                <a:gd name="connsiteY8" fmla="*/ 1495873 h 1495873"/>
                <a:gd name="connsiteX9" fmla="*/ 710762 w 1401951"/>
                <a:gd name="connsiteY9" fmla="*/ 1493828 h 1495873"/>
                <a:gd name="connsiteX10" fmla="*/ 1389682 w 1401951"/>
                <a:gd name="connsiteY10" fmla="*/ 1165762 h 1495873"/>
                <a:gd name="connsiteX11" fmla="*/ 1401952 w 1401951"/>
                <a:gd name="connsiteY11" fmla="*/ 1145896 h 1495873"/>
                <a:gd name="connsiteX12" fmla="*/ 1401952 w 1401951"/>
                <a:gd name="connsiteY12" fmla="*/ 349831 h 1495873"/>
                <a:gd name="connsiteX13" fmla="*/ 1389682 w 1401951"/>
                <a:gd name="connsiteY13" fmla="*/ 330258 h 1495873"/>
                <a:gd name="connsiteX14" fmla="*/ 701122 w 1401951"/>
                <a:gd name="connsiteY14" fmla="*/ 46303 h 1495873"/>
                <a:gd name="connsiteX15" fmla="*/ 1329795 w 1401951"/>
                <a:gd name="connsiteY15" fmla="*/ 349831 h 1495873"/>
                <a:gd name="connsiteX16" fmla="*/ 1147503 w 1401951"/>
                <a:gd name="connsiteY16" fmla="*/ 437763 h 1495873"/>
                <a:gd name="connsiteX17" fmla="*/ 1143705 w 1401951"/>
                <a:gd name="connsiteY17" fmla="*/ 435426 h 1495873"/>
                <a:gd name="connsiteX18" fmla="*/ 519415 w 1401951"/>
                <a:gd name="connsiteY18" fmla="*/ 134236 h 1495873"/>
                <a:gd name="connsiteX19" fmla="*/ 701122 w 1401951"/>
                <a:gd name="connsiteY19" fmla="*/ 46303 h 1495873"/>
                <a:gd name="connsiteX20" fmla="*/ 469752 w 1401951"/>
                <a:gd name="connsiteY20" fmla="*/ 158775 h 1495873"/>
                <a:gd name="connsiteX21" fmla="*/ 1097548 w 1401951"/>
                <a:gd name="connsiteY21" fmla="*/ 461718 h 1495873"/>
                <a:gd name="connsiteX22" fmla="*/ 969009 w 1401951"/>
                <a:gd name="connsiteY22" fmla="*/ 523651 h 1495873"/>
                <a:gd name="connsiteX23" fmla="*/ 341505 w 1401951"/>
                <a:gd name="connsiteY23" fmla="*/ 221000 h 1495873"/>
                <a:gd name="connsiteX24" fmla="*/ 469752 w 1401951"/>
                <a:gd name="connsiteY24" fmla="*/ 158775 h 1495873"/>
                <a:gd name="connsiteX25" fmla="*/ 1112447 w 1401951"/>
                <a:gd name="connsiteY25" fmla="*/ 503493 h 1495873"/>
                <a:gd name="connsiteX26" fmla="*/ 1112447 w 1401951"/>
                <a:gd name="connsiteY26" fmla="*/ 732819 h 1495873"/>
                <a:gd name="connsiteX27" fmla="*/ 992380 w 1401951"/>
                <a:gd name="connsiteY27" fmla="*/ 790661 h 1495873"/>
                <a:gd name="connsiteX28" fmla="*/ 992380 w 1401951"/>
                <a:gd name="connsiteY28" fmla="*/ 561336 h 1495873"/>
                <a:gd name="connsiteX29" fmla="*/ 1112447 w 1401951"/>
                <a:gd name="connsiteY29" fmla="*/ 503493 h 1495873"/>
                <a:gd name="connsiteX30" fmla="*/ 1358132 w 1401951"/>
                <a:gd name="connsiteY30" fmla="*/ 1132458 h 1495873"/>
                <a:gd name="connsiteX31" fmla="*/ 722740 w 1401951"/>
                <a:gd name="connsiteY31" fmla="*/ 1439199 h 1495873"/>
                <a:gd name="connsiteX32" fmla="*/ 722740 w 1401951"/>
                <a:gd name="connsiteY32" fmla="*/ 691628 h 1495873"/>
                <a:gd name="connsiteX33" fmla="*/ 874358 w 1401951"/>
                <a:gd name="connsiteY33" fmla="*/ 618594 h 1495873"/>
                <a:gd name="connsiteX34" fmla="*/ 884582 w 1401951"/>
                <a:gd name="connsiteY34" fmla="*/ 589381 h 1495873"/>
                <a:gd name="connsiteX35" fmla="*/ 855369 w 1401951"/>
                <a:gd name="connsiteY35" fmla="*/ 579156 h 1495873"/>
                <a:gd name="connsiteX36" fmla="*/ 701122 w 1401951"/>
                <a:gd name="connsiteY36" fmla="*/ 653358 h 1495873"/>
                <a:gd name="connsiteX37" fmla="*/ 640358 w 1401951"/>
                <a:gd name="connsiteY37" fmla="*/ 624145 h 1495873"/>
                <a:gd name="connsiteX38" fmla="*/ 611145 w 1401951"/>
                <a:gd name="connsiteY38" fmla="*/ 634369 h 1495873"/>
                <a:gd name="connsiteX39" fmla="*/ 621369 w 1401951"/>
                <a:gd name="connsiteY39" fmla="*/ 663583 h 1495873"/>
                <a:gd name="connsiteX40" fmla="*/ 679212 w 1401951"/>
                <a:gd name="connsiteY40" fmla="*/ 691628 h 1495873"/>
                <a:gd name="connsiteX41" fmla="*/ 679212 w 1401951"/>
                <a:gd name="connsiteY41" fmla="*/ 1439199 h 1495873"/>
                <a:gd name="connsiteX42" fmla="*/ 43820 w 1401951"/>
                <a:gd name="connsiteY42" fmla="*/ 1132458 h 1495873"/>
                <a:gd name="connsiteX43" fmla="*/ 43820 w 1401951"/>
                <a:gd name="connsiteY43" fmla="*/ 384887 h 1495873"/>
                <a:gd name="connsiteX44" fmla="*/ 527594 w 1401951"/>
                <a:gd name="connsiteY44" fmla="*/ 618302 h 1495873"/>
                <a:gd name="connsiteX45" fmla="*/ 537235 w 1401951"/>
                <a:gd name="connsiteY45" fmla="*/ 620347 h 1495873"/>
                <a:gd name="connsiteX46" fmla="*/ 557100 w 1401951"/>
                <a:gd name="connsiteY46" fmla="*/ 608077 h 1495873"/>
                <a:gd name="connsiteX47" fmla="*/ 546875 w 1401951"/>
                <a:gd name="connsiteY47" fmla="*/ 578864 h 1495873"/>
                <a:gd name="connsiteX48" fmla="*/ 72449 w 1401951"/>
                <a:gd name="connsiteY48" fmla="*/ 349831 h 1495873"/>
                <a:gd name="connsiteX49" fmla="*/ 290089 w 1401951"/>
                <a:gd name="connsiteY49" fmla="*/ 244662 h 1495873"/>
                <a:gd name="connsiteX50" fmla="*/ 948268 w 1401951"/>
                <a:gd name="connsiteY50" fmla="*/ 562504 h 1495873"/>
                <a:gd name="connsiteX51" fmla="*/ 948560 w 1401951"/>
                <a:gd name="connsiteY51" fmla="*/ 562797 h 1495873"/>
                <a:gd name="connsiteX52" fmla="*/ 948560 w 1401951"/>
                <a:gd name="connsiteY52" fmla="*/ 825717 h 1495873"/>
                <a:gd name="connsiteX53" fmla="*/ 958784 w 1401951"/>
                <a:gd name="connsiteY53" fmla="*/ 844414 h 1495873"/>
                <a:gd name="connsiteX54" fmla="*/ 970470 w 1401951"/>
                <a:gd name="connsiteY54" fmla="*/ 847627 h 1495873"/>
                <a:gd name="connsiteX55" fmla="*/ 980110 w 1401951"/>
                <a:gd name="connsiteY55" fmla="*/ 845582 h 1495873"/>
                <a:gd name="connsiteX56" fmla="*/ 1143997 w 1401951"/>
                <a:gd name="connsiteY56" fmla="*/ 766414 h 1495873"/>
                <a:gd name="connsiteX57" fmla="*/ 1156267 w 1401951"/>
                <a:gd name="connsiteY57" fmla="*/ 746549 h 1495873"/>
                <a:gd name="connsiteX58" fmla="*/ 1156267 w 1401951"/>
                <a:gd name="connsiteY58" fmla="*/ 482167 h 1495873"/>
                <a:gd name="connsiteX59" fmla="*/ 1358424 w 1401951"/>
                <a:gd name="connsiteY59" fmla="*/ 384595 h 1495873"/>
                <a:gd name="connsiteX60" fmla="*/ 1358132 w 1401951"/>
                <a:gd name="connsiteY60" fmla="*/ 1132458 h 1495873"/>
                <a:gd name="connsiteX61" fmla="*/ 1358132 w 1401951"/>
                <a:gd name="connsiteY61" fmla="*/ 1132458 h 149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01951" h="1495873">
                  <a:moveTo>
                    <a:pt x="1389682" y="330258"/>
                  </a:moveTo>
                  <a:lnTo>
                    <a:pt x="710470" y="2191"/>
                  </a:lnTo>
                  <a:cubicBezTo>
                    <a:pt x="704336" y="-730"/>
                    <a:pt x="697324" y="-730"/>
                    <a:pt x="691482" y="2191"/>
                  </a:cubicBezTo>
                  <a:lnTo>
                    <a:pt x="12270" y="330258"/>
                  </a:lnTo>
                  <a:cubicBezTo>
                    <a:pt x="4674" y="334055"/>
                    <a:pt x="0" y="341651"/>
                    <a:pt x="0" y="350123"/>
                  </a:cubicBezTo>
                  <a:lnTo>
                    <a:pt x="0" y="1146188"/>
                  </a:lnTo>
                  <a:cubicBezTo>
                    <a:pt x="0" y="1154660"/>
                    <a:pt x="4674" y="1162256"/>
                    <a:pt x="12270" y="1166054"/>
                  </a:cubicBezTo>
                  <a:lnTo>
                    <a:pt x="691482" y="1493828"/>
                  </a:lnTo>
                  <a:cubicBezTo>
                    <a:pt x="694403" y="1495289"/>
                    <a:pt x="697616" y="1495873"/>
                    <a:pt x="701122" y="1495873"/>
                  </a:cubicBezTo>
                  <a:cubicBezTo>
                    <a:pt x="704336" y="1495873"/>
                    <a:pt x="707549" y="1495289"/>
                    <a:pt x="710762" y="1493828"/>
                  </a:cubicBezTo>
                  <a:lnTo>
                    <a:pt x="1389682" y="1165762"/>
                  </a:lnTo>
                  <a:cubicBezTo>
                    <a:pt x="1397278" y="1161964"/>
                    <a:pt x="1401952" y="1154368"/>
                    <a:pt x="1401952" y="1145896"/>
                  </a:cubicBezTo>
                  <a:lnTo>
                    <a:pt x="1401952" y="349831"/>
                  </a:lnTo>
                  <a:cubicBezTo>
                    <a:pt x="1401952" y="341359"/>
                    <a:pt x="1397278" y="333763"/>
                    <a:pt x="1389682" y="330258"/>
                  </a:cubicBezTo>
                  <a:close/>
                  <a:moveTo>
                    <a:pt x="701122" y="46303"/>
                  </a:moveTo>
                  <a:lnTo>
                    <a:pt x="1329795" y="349831"/>
                  </a:lnTo>
                  <a:lnTo>
                    <a:pt x="1147503" y="437763"/>
                  </a:lnTo>
                  <a:cubicBezTo>
                    <a:pt x="1146335" y="436887"/>
                    <a:pt x="1145166" y="436010"/>
                    <a:pt x="1143705" y="435426"/>
                  </a:cubicBezTo>
                  <a:lnTo>
                    <a:pt x="519415" y="134236"/>
                  </a:lnTo>
                  <a:lnTo>
                    <a:pt x="701122" y="46303"/>
                  </a:lnTo>
                  <a:close/>
                  <a:moveTo>
                    <a:pt x="469752" y="158775"/>
                  </a:moveTo>
                  <a:lnTo>
                    <a:pt x="1097548" y="461718"/>
                  </a:lnTo>
                  <a:lnTo>
                    <a:pt x="969009" y="523651"/>
                  </a:lnTo>
                  <a:lnTo>
                    <a:pt x="341505" y="221000"/>
                  </a:lnTo>
                  <a:lnTo>
                    <a:pt x="469752" y="158775"/>
                  </a:lnTo>
                  <a:close/>
                  <a:moveTo>
                    <a:pt x="1112447" y="503493"/>
                  </a:moveTo>
                  <a:lnTo>
                    <a:pt x="1112447" y="732819"/>
                  </a:lnTo>
                  <a:lnTo>
                    <a:pt x="992380" y="790661"/>
                  </a:lnTo>
                  <a:lnTo>
                    <a:pt x="992380" y="561336"/>
                  </a:lnTo>
                  <a:lnTo>
                    <a:pt x="1112447" y="503493"/>
                  </a:lnTo>
                  <a:close/>
                  <a:moveTo>
                    <a:pt x="1358132" y="1132458"/>
                  </a:moveTo>
                  <a:lnTo>
                    <a:pt x="722740" y="1439199"/>
                  </a:lnTo>
                  <a:lnTo>
                    <a:pt x="722740" y="691628"/>
                  </a:lnTo>
                  <a:lnTo>
                    <a:pt x="874358" y="618594"/>
                  </a:lnTo>
                  <a:cubicBezTo>
                    <a:pt x="885167" y="613336"/>
                    <a:pt x="889841" y="600190"/>
                    <a:pt x="884582" y="589381"/>
                  </a:cubicBezTo>
                  <a:cubicBezTo>
                    <a:pt x="879324" y="578572"/>
                    <a:pt x="866178" y="573898"/>
                    <a:pt x="855369" y="579156"/>
                  </a:cubicBezTo>
                  <a:lnTo>
                    <a:pt x="701122" y="653358"/>
                  </a:lnTo>
                  <a:lnTo>
                    <a:pt x="640358" y="624145"/>
                  </a:lnTo>
                  <a:cubicBezTo>
                    <a:pt x="629549" y="618886"/>
                    <a:pt x="616403" y="623560"/>
                    <a:pt x="611145" y="634369"/>
                  </a:cubicBezTo>
                  <a:cubicBezTo>
                    <a:pt x="605886" y="645178"/>
                    <a:pt x="610560" y="658324"/>
                    <a:pt x="621369" y="663583"/>
                  </a:cubicBezTo>
                  <a:lnTo>
                    <a:pt x="679212" y="691628"/>
                  </a:lnTo>
                  <a:lnTo>
                    <a:pt x="679212" y="1439199"/>
                  </a:lnTo>
                  <a:lnTo>
                    <a:pt x="43820" y="1132458"/>
                  </a:lnTo>
                  <a:lnTo>
                    <a:pt x="43820" y="384887"/>
                  </a:lnTo>
                  <a:lnTo>
                    <a:pt x="527594" y="618302"/>
                  </a:lnTo>
                  <a:cubicBezTo>
                    <a:pt x="530808" y="619763"/>
                    <a:pt x="534021" y="620347"/>
                    <a:pt x="537235" y="620347"/>
                  </a:cubicBezTo>
                  <a:cubicBezTo>
                    <a:pt x="545415" y="620347"/>
                    <a:pt x="553302" y="615673"/>
                    <a:pt x="557100" y="608077"/>
                  </a:cubicBezTo>
                  <a:cubicBezTo>
                    <a:pt x="562358" y="597268"/>
                    <a:pt x="557684" y="584122"/>
                    <a:pt x="546875" y="578864"/>
                  </a:cubicBezTo>
                  <a:lnTo>
                    <a:pt x="72449" y="349831"/>
                  </a:lnTo>
                  <a:lnTo>
                    <a:pt x="290089" y="244662"/>
                  </a:lnTo>
                  <a:lnTo>
                    <a:pt x="948268" y="562504"/>
                  </a:lnTo>
                  <a:cubicBezTo>
                    <a:pt x="948268" y="562504"/>
                    <a:pt x="948560" y="562797"/>
                    <a:pt x="948560" y="562797"/>
                  </a:cubicBezTo>
                  <a:lnTo>
                    <a:pt x="948560" y="825717"/>
                  </a:lnTo>
                  <a:cubicBezTo>
                    <a:pt x="948560" y="833313"/>
                    <a:pt x="952357" y="840324"/>
                    <a:pt x="958784" y="844414"/>
                  </a:cubicBezTo>
                  <a:cubicBezTo>
                    <a:pt x="962290" y="846751"/>
                    <a:pt x="966380" y="847627"/>
                    <a:pt x="970470" y="847627"/>
                  </a:cubicBezTo>
                  <a:cubicBezTo>
                    <a:pt x="973683" y="847627"/>
                    <a:pt x="976897" y="847043"/>
                    <a:pt x="980110" y="845582"/>
                  </a:cubicBezTo>
                  <a:lnTo>
                    <a:pt x="1143997" y="766414"/>
                  </a:lnTo>
                  <a:cubicBezTo>
                    <a:pt x="1151593" y="762616"/>
                    <a:pt x="1156267" y="755021"/>
                    <a:pt x="1156267" y="746549"/>
                  </a:cubicBezTo>
                  <a:lnTo>
                    <a:pt x="1156267" y="482167"/>
                  </a:lnTo>
                  <a:lnTo>
                    <a:pt x="1358424" y="384595"/>
                  </a:lnTo>
                  <a:lnTo>
                    <a:pt x="1358132" y="1132458"/>
                  </a:lnTo>
                  <a:lnTo>
                    <a:pt x="1358132" y="1132458"/>
                  </a:lnTo>
                  <a:close/>
                </a:path>
              </a:pathLst>
            </a:custGeom>
            <a:solidFill>
              <a:srgbClr val="313840"/>
            </a:solidFill>
            <a:ln w="2917" cap="flat">
              <a:noFill/>
              <a:prstDash val="solid"/>
              <a:miter/>
            </a:ln>
          </p:spPr>
          <p:txBody>
            <a:bodyPr rtlCol="0" anchor="ctr"/>
            <a:lstStyle/>
            <a:p>
              <a:endParaRPr lang="it-IT"/>
            </a:p>
          </p:txBody>
        </p:sp>
        <p:sp>
          <p:nvSpPr>
            <p:cNvPr id="42" name="Elemento grafico 41">
              <a:extLst>
                <a:ext uri="{FF2B5EF4-FFF2-40B4-BE49-F238E27FC236}">
                  <a16:creationId xmlns:a16="http://schemas.microsoft.com/office/drawing/2014/main" id="{D55AB854-B6B2-456D-B415-7A05C0B5255D}"/>
                </a:ext>
              </a:extLst>
            </p:cNvPr>
            <p:cNvSpPr/>
            <p:nvPr/>
          </p:nvSpPr>
          <p:spPr>
            <a:xfrm>
              <a:off x="3154355" y="5720237"/>
              <a:ext cx="143495" cy="91849"/>
            </a:xfrm>
            <a:custGeom>
              <a:avLst/>
              <a:gdLst>
                <a:gd name="connsiteX0" fmla="*/ 130995 w 143495"/>
                <a:gd name="connsiteY0" fmla="*/ 50366 h 91849"/>
                <a:gd name="connsiteX1" fmla="*/ 31378 w 143495"/>
                <a:gd name="connsiteY1" fmla="*/ 2164 h 91849"/>
                <a:gd name="connsiteX2" fmla="*/ 2164 w 143495"/>
                <a:gd name="connsiteY2" fmla="*/ 12389 h 91849"/>
                <a:gd name="connsiteX3" fmla="*/ 12389 w 143495"/>
                <a:gd name="connsiteY3" fmla="*/ 41602 h 91849"/>
                <a:gd name="connsiteX4" fmla="*/ 112007 w 143495"/>
                <a:gd name="connsiteY4" fmla="*/ 89805 h 91849"/>
                <a:gd name="connsiteX5" fmla="*/ 121647 w 143495"/>
                <a:gd name="connsiteY5" fmla="*/ 91850 h 91849"/>
                <a:gd name="connsiteX6" fmla="*/ 141512 w 143495"/>
                <a:gd name="connsiteY6" fmla="*/ 79580 h 91849"/>
                <a:gd name="connsiteX7" fmla="*/ 130995 w 143495"/>
                <a:gd name="connsiteY7" fmla="*/ 50366 h 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495" h="91849">
                  <a:moveTo>
                    <a:pt x="130995" y="50366"/>
                  </a:moveTo>
                  <a:lnTo>
                    <a:pt x="31378" y="2164"/>
                  </a:lnTo>
                  <a:cubicBezTo>
                    <a:pt x="20569" y="-3094"/>
                    <a:pt x="7423" y="1580"/>
                    <a:pt x="2164" y="12389"/>
                  </a:cubicBezTo>
                  <a:cubicBezTo>
                    <a:pt x="-3094" y="23198"/>
                    <a:pt x="1580" y="36344"/>
                    <a:pt x="12389" y="41602"/>
                  </a:cubicBezTo>
                  <a:lnTo>
                    <a:pt x="112007" y="89805"/>
                  </a:lnTo>
                  <a:cubicBezTo>
                    <a:pt x="115220" y="91265"/>
                    <a:pt x="118434" y="91850"/>
                    <a:pt x="121647" y="91850"/>
                  </a:cubicBezTo>
                  <a:cubicBezTo>
                    <a:pt x="129827" y="91850"/>
                    <a:pt x="137715" y="87175"/>
                    <a:pt x="141512" y="79580"/>
                  </a:cubicBezTo>
                  <a:cubicBezTo>
                    <a:pt x="146479" y="68771"/>
                    <a:pt x="141804" y="55625"/>
                    <a:pt x="130995" y="50366"/>
                  </a:cubicBezTo>
                  <a:close/>
                </a:path>
              </a:pathLst>
            </a:custGeom>
            <a:solidFill>
              <a:srgbClr val="313840"/>
            </a:solidFill>
            <a:ln w="2917" cap="flat">
              <a:noFill/>
              <a:prstDash val="solid"/>
              <a:miter/>
            </a:ln>
          </p:spPr>
          <p:txBody>
            <a:bodyPr rtlCol="0" anchor="ctr"/>
            <a:lstStyle/>
            <a:p>
              <a:endParaRPr lang="it-IT"/>
            </a:p>
          </p:txBody>
        </p:sp>
        <p:sp>
          <p:nvSpPr>
            <p:cNvPr id="47" name="Elemento grafico 41">
              <a:extLst>
                <a:ext uri="{FF2B5EF4-FFF2-40B4-BE49-F238E27FC236}">
                  <a16:creationId xmlns:a16="http://schemas.microsoft.com/office/drawing/2014/main" id="{D55AB854-B6B2-456D-B415-7A05C0B5255D}"/>
                </a:ext>
              </a:extLst>
            </p:cNvPr>
            <p:cNvSpPr/>
            <p:nvPr/>
          </p:nvSpPr>
          <p:spPr>
            <a:xfrm>
              <a:off x="3154355" y="5616237"/>
              <a:ext cx="235225" cy="135961"/>
            </a:xfrm>
            <a:custGeom>
              <a:avLst/>
              <a:gdLst>
                <a:gd name="connsiteX0" fmla="*/ 222726 w 235225"/>
                <a:gd name="connsiteY0" fmla="*/ 94479 h 135961"/>
                <a:gd name="connsiteX1" fmla="*/ 31378 w 235225"/>
                <a:gd name="connsiteY1" fmla="*/ 2164 h 135961"/>
                <a:gd name="connsiteX2" fmla="*/ 2164 w 235225"/>
                <a:gd name="connsiteY2" fmla="*/ 12389 h 135961"/>
                <a:gd name="connsiteX3" fmla="*/ 12389 w 235225"/>
                <a:gd name="connsiteY3" fmla="*/ 41602 h 135961"/>
                <a:gd name="connsiteX4" fmla="*/ 203737 w 235225"/>
                <a:gd name="connsiteY4" fmla="*/ 133917 h 135961"/>
                <a:gd name="connsiteX5" fmla="*/ 213377 w 235225"/>
                <a:gd name="connsiteY5" fmla="*/ 135962 h 135961"/>
                <a:gd name="connsiteX6" fmla="*/ 233242 w 235225"/>
                <a:gd name="connsiteY6" fmla="*/ 123692 h 135961"/>
                <a:gd name="connsiteX7" fmla="*/ 222726 w 235225"/>
                <a:gd name="connsiteY7" fmla="*/ 94479 h 13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225" h="135961">
                  <a:moveTo>
                    <a:pt x="222726" y="94479"/>
                  </a:moveTo>
                  <a:lnTo>
                    <a:pt x="31378" y="2164"/>
                  </a:lnTo>
                  <a:cubicBezTo>
                    <a:pt x="20569" y="-3094"/>
                    <a:pt x="7423" y="1580"/>
                    <a:pt x="2164" y="12389"/>
                  </a:cubicBezTo>
                  <a:cubicBezTo>
                    <a:pt x="-3094" y="23198"/>
                    <a:pt x="1580" y="36344"/>
                    <a:pt x="12389" y="41602"/>
                  </a:cubicBezTo>
                  <a:lnTo>
                    <a:pt x="203737" y="133917"/>
                  </a:lnTo>
                  <a:cubicBezTo>
                    <a:pt x="206950" y="135377"/>
                    <a:pt x="210164" y="135962"/>
                    <a:pt x="213377" y="135962"/>
                  </a:cubicBezTo>
                  <a:cubicBezTo>
                    <a:pt x="221557" y="135962"/>
                    <a:pt x="229445" y="131288"/>
                    <a:pt x="233242" y="123692"/>
                  </a:cubicBezTo>
                  <a:cubicBezTo>
                    <a:pt x="238209" y="112883"/>
                    <a:pt x="233535" y="99737"/>
                    <a:pt x="222726" y="94479"/>
                  </a:cubicBezTo>
                  <a:close/>
                </a:path>
              </a:pathLst>
            </a:custGeom>
            <a:solidFill>
              <a:srgbClr val="313840"/>
            </a:solidFill>
            <a:ln w="2917" cap="flat">
              <a:noFill/>
              <a:prstDash val="solid"/>
              <a:miter/>
            </a:ln>
          </p:spPr>
          <p:txBody>
            <a:bodyPr rtlCol="0" anchor="ctr"/>
            <a:lstStyle/>
            <a:p>
              <a:endParaRPr lang="it-IT"/>
            </a:p>
          </p:txBody>
        </p:sp>
      </p:grpSp>
      <p:sp>
        <p:nvSpPr>
          <p:cNvPr id="33" name="CasellaDiTesto 32">
            <a:extLst>
              <a:ext uri="{FF2B5EF4-FFF2-40B4-BE49-F238E27FC236}">
                <a16:creationId xmlns:a16="http://schemas.microsoft.com/office/drawing/2014/main" id="{51703581-44BC-4A1F-BF5D-639C6A89F050}"/>
              </a:ext>
            </a:extLst>
          </p:cNvPr>
          <p:cNvSpPr txBox="1"/>
          <p:nvPr/>
        </p:nvSpPr>
        <p:spPr>
          <a:xfrm>
            <a:off x="7651306" y="236664"/>
            <a:ext cx="1224136" cy="253916"/>
          </a:xfrm>
          <a:prstGeom prst="rect">
            <a:avLst/>
          </a:prstGeom>
          <a:noFill/>
        </p:spPr>
        <p:txBody>
          <a:bodyPr wrap="square">
            <a:spAutoFit/>
          </a:bodyPr>
          <a:lstStyle/>
          <a:p>
            <a:pPr>
              <a:spcAft>
                <a:spcPts val="450"/>
              </a:spcAft>
            </a:pPr>
            <a:r>
              <a:rPr lang="it-IT" sz="1050" b="1" dirty="0">
                <a:solidFill>
                  <a:schemeClr val="tx1">
                    <a:lumMod val="75000"/>
                    <a:lumOff val="25000"/>
                  </a:schemeClr>
                </a:solidFill>
              </a:rPr>
              <a:t>Legenda stati</a:t>
            </a:r>
          </a:p>
        </p:txBody>
      </p:sp>
      <p:pic>
        <p:nvPicPr>
          <p:cNvPr id="36" name="Picture 14" descr="Anteprima immagine">
            <a:extLst>
              <a:ext uri="{FF2B5EF4-FFF2-40B4-BE49-F238E27FC236}">
                <a16:creationId xmlns:a16="http://schemas.microsoft.com/office/drawing/2014/main" id="{31CDC190-23DD-4276-9852-9E09DD1A0A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9652" y="516793"/>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37" name="CasellaDiTesto 36">
            <a:extLst>
              <a:ext uri="{FF2B5EF4-FFF2-40B4-BE49-F238E27FC236}">
                <a16:creationId xmlns:a16="http://schemas.microsoft.com/office/drawing/2014/main" id="{D36C3742-AA53-4DE9-A5B4-44C12B2641BF}"/>
              </a:ext>
            </a:extLst>
          </p:cNvPr>
          <p:cNvSpPr txBox="1"/>
          <p:nvPr/>
        </p:nvSpPr>
        <p:spPr>
          <a:xfrm>
            <a:off x="7917254" y="499071"/>
            <a:ext cx="681757" cy="215444"/>
          </a:xfrm>
          <a:prstGeom prst="rect">
            <a:avLst/>
          </a:prstGeom>
          <a:noFill/>
        </p:spPr>
        <p:txBody>
          <a:bodyPr wrap="square">
            <a:spAutoFit/>
          </a:bodyPr>
          <a:lstStyle/>
          <a:p>
            <a:pPr algn="l"/>
            <a:r>
              <a:rPr lang="it-IT" sz="800" b="0" kern="1200" dirty="0">
                <a:solidFill>
                  <a:srgbClr val="404040"/>
                </a:solidFill>
                <a:effectLst/>
                <a:latin typeface="+mn-lt"/>
              </a:rPr>
              <a:t>Pubblicato</a:t>
            </a:r>
            <a:endParaRPr lang="it-IT" sz="800" b="0" kern="1200" dirty="0">
              <a:solidFill>
                <a:srgbClr val="404040"/>
              </a:solidFill>
              <a:effectLst/>
              <a:latin typeface="+mn-lt"/>
              <a:ea typeface="+mn-ea"/>
              <a:cs typeface="+mn-cs"/>
            </a:endParaRPr>
          </a:p>
        </p:txBody>
      </p:sp>
      <p:pic>
        <p:nvPicPr>
          <p:cNvPr id="40" name="Picture 8" descr="Anteprima immagine">
            <a:extLst>
              <a:ext uri="{FF2B5EF4-FFF2-40B4-BE49-F238E27FC236}">
                <a16:creationId xmlns:a16="http://schemas.microsoft.com/office/drawing/2014/main" id="{047CBE64-4351-4F53-A78F-BC4F869455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2820"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3" name="CasellaDiTesto 42">
            <a:extLst>
              <a:ext uri="{FF2B5EF4-FFF2-40B4-BE49-F238E27FC236}">
                <a16:creationId xmlns:a16="http://schemas.microsoft.com/office/drawing/2014/main" id="{F252243D-8135-4AED-A4A4-35019202D461}"/>
              </a:ext>
            </a:extLst>
          </p:cNvPr>
          <p:cNvSpPr txBox="1"/>
          <p:nvPr/>
        </p:nvSpPr>
        <p:spPr>
          <a:xfrm>
            <a:off x="8814235" y="499071"/>
            <a:ext cx="681757" cy="215444"/>
          </a:xfrm>
          <a:prstGeom prst="rect">
            <a:avLst/>
          </a:prstGeom>
          <a:noFill/>
        </p:spPr>
        <p:txBody>
          <a:bodyPr wrap="square">
            <a:spAutoFit/>
          </a:bodyPr>
          <a:lstStyle/>
          <a:p>
            <a:pPr algn="l"/>
            <a:r>
              <a:rPr lang="it-IT" sz="800" b="0" kern="1200" dirty="0">
                <a:solidFill>
                  <a:srgbClr val="404040"/>
                </a:solidFill>
                <a:effectLst/>
                <a:latin typeface="+mn-lt"/>
              </a:rPr>
              <a:t>Aggiudicato</a:t>
            </a:r>
            <a:endParaRPr lang="it-IT" sz="800" b="0" kern="1200" dirty="0">
              <a:solidFill>
                <a:srgbClr val="404040"/>
              </a:solidFill>
              <a:effectLst/>
              <a:latin typeface="+mn-lt"/>
              <a:ea typeface="+mn-ea"/>
              <a:cs typeface="+mn-cs"/>
            </a:endParaRPr>
          </a:p>
        </p:txBody>
      </p:sp>
      <p:pic>
        <p:nvPicPr>
          <p:cNvPr id="48" name="Picture 4">
            <a:extLst>
              <a:ext uri="{FF2B5EF4-FFF2-40B4-BE49-F238E27FC236}">
                <a16:creationId xmlns:a16="http://schemas.microsoft.com/office/drawing/2014/main" id="{A8575845-7A1F-4646-ABCA-4C876894FE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8757"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9" name="CasellaDiTesto 48">
            <a:extLst>
              <a:ext uri="{FF2B5EF4-FFF2-40B4-BE49-F238E27FC236}">
                <a16:creationId xmlns:a16="http://schemas.microsoft.com/office/drawing/2014/main" id="{B58E527A-A109-425E-8CBA-43F63A2F1835}"/>
              </a:ext>
            </a:extLst>
          </p:cNvPr>
          <p:cNvSpPr txBox="1"/>
          <p:nvPr/>
        </p:nvSpPr>
        <p:spPr>
          <a:xfrm>
            <a:off x="9768676" y="499071"/>
            <a:ext cx="482060" cy="215444"/>
          </a:xfrm>
          <a:prstGeom prst="rect">
            <a:avLst/>
          </a:prstGeom>
          <a:noFill/>
        </p:spPr>
        <p:txBody>
          <a:bodyPr wrap="square">
            <a:spAutoFit/>
          </a:bodyPr>
          <a:lstStyle/>
          <a:p>
            <a:pPr algn="l"/>
            <a:r>
              <a:rPr lang="it-IT" sz="800" b="0" kern="1200" dirty="0">
                <a:solidFill>
                  <a:srgbClr val="404040"/>
                </a:solidFill>
                <a:effectLst/>
                <a:latin typeface="+mn-lt"/>
              </a:rPr>
              <a:t>Attivo</a:t>
            </a:r>
            <a:endParaRPr lang="it-IT" sz="800" b="0" kern="1200" dirty="0">
              <a:solidFill>
                <a:srgbClr val="404040"/>
              </a:solidFill>
              <a:effectLst/>
              <a:latin typeface="+mn-lt"/>
              <a:ea typeface="+mn-ea"/>
              <a:cs typeface="+mn-cs"/>
            </a:endParaRPr>
          </a:p>
        </p:txBody>
      </p:sp>
      <p:pic>
        <p:nvPicPr>
          <p:cNvPr id="50" name="Picture 10" descr="Anteprima immagine">
            <a:extLst>
              <a:ext uri="{FF2B5EF4-FFF2-40B4-BE49-F238E27FC236}">
                <a16:creationId xmlns:a16="http://schemas.microsoft.com/office/drawing/2014/main" id="{9F497E0B-11C8-44ED-B944-D062C70510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4786" y="1008079"/>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51" name="CasellaDiTesto 50">
            <a:extLst>
              <a:ext uri="{FF2B5EF4-FFF2-40B4-BE49-F238E27FC236}">
                <a16:creationId xmlns:a16="http://schemas.microsoft.com/office/drawing/2014/main" id="{5F44C6BB-286C-47F8-B862-1DA958DE8E29}"/>
              </a:ext>
            </a:extLst>
          </p:cNvPr>
          <p:cNvSpPr txBox="1"/>
          <p:nvPr/>
        </p:nvSpPr>
        <p:spPr>
          <a:xfrm>
            <a:off x="7914764" y="985705"/>
            <a:ext cx="1383779" cy="215444"/>
          </a:xfrm>
          <a:prstGeom prst="rect">
            <a:avLst/>
          </a:prstGeom>
          <a:noFill/>
        </p:spPr>
        <p:txBody>
          <a:bodyPr wrap="square">
            <a:spAutoFit/>
          </a:bodyPr>
          <a:lstStyle/>
          <a:p>
            <a:pPr algn="l"/>
            <a:r>
              <a:rPr lang="it-IT" sz="800" b="0" kern="1200" dirty="0">
                <a:solidFill>
                  <a:srgbClr val="404040"/>
                </a:solidFill>
                <a:effectLst/>
                <a:latin typeface="+mn-lt"/>
              </a:rPr>
              <a:t>Attivo per acquisti successivi</a:t>
            </a:r>
            <a:endParaRPr lang="it-IT" sz="800" b="0" kern="1200" dirty="0">
              <a:solidFill>
                <a:srgbClr val="404040"/>
              </a:solidFill>
              <a:effectLst/>
              <a:latin typeface="+mn-lt"/>
              <a:ea typeface="+mn-ea"/>
              <a:cs typeface="+mn-cs"/>
            </a:endParaRPr>
          </a:p>
        </p:txBody>
      </p:sp>
      <p:pic>
        <p:nvPicPr>
          <p:cNvPr id="52" name="Picture 18" descr="Anteprima immagine">
            <a:extLst>
              <a:ext uri="{FF2B5EF4-FFF2-40B4-BE49-F238E27FC236}">
                <a16:creationId xmlns:a16="http://schemas.microsoft.com/office/drawing/2014/main" id="{46CFDF35-5F65-4B5C-96B5-EAE0B9EA15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018"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53" name="CasellaDiTesto 52">
            <a:extLst>
              <a:ext uri="{FF2B5EF4-FFF2-40B4-BE49-F238E27FC236}">
                <a16:creationId xmlns:a16="http://schemas.microsoft.com/office/drawing/2014/main" id="{5716E1B2-B9FC-4F20-B09D-1D475D7DBB7B}"/>
              </a:ext>
            </a:extLst>
          </p:cNvPr>
          <p:cNvSpPr txBox="1"/>
          <p:nvPr/>
        </p:nvSpPr>
        <p:spPr>
          <a:xfrm>
            <a:off x="7935095" y="742388"/>
            <a:ext cx="534965" cy="215444"/>
          </a:xfrm>
          <a:prstGeom prst="rect">
            <a:avLst/>
          </a:prstGeom>
          <a:noFill/>
        </p:spPr>
        <p:txBody>
          <a:bodyPr wrap="square">
            <a:spAutoFit/>
          </a:bodyPr>
          <a:lstStyle/>
          <a:p>
            <a:pPr algn="l"/>
            <a:r>
              <a:rPr lang="it-IT" sz="800" b="0" kern="1200" dirty="0">
                <a:solidFill>
                  <a:srgbClr val="404040"/>
                </a:solidFill>
                <a:effectLst/>
                <a:latin typeface="+mn-lt"/>
              </a:rPr>
              <a:t>Sospeso</a:t>
            </a:r>
            <a:endParaRPr lang="it-IT" sz="800" b="0" kern="1200" dirty="0">
              <a:solidFill>
                <a:srgbClr val="404040"/>
              </a:solidFill>
              <a:effectLst/>
              <a:latin typeface="+mn-lt"/>
              <a:ea typeface="+mn-ea"/>
              <a:cs typeface="+mn-cs"/>
            </a:endParaRPr>
          </a:p>
        </p:txBody>
      </p:sp>
      <p:pic>
        <p:nvPicPr>
          <p:cNvPr id="54" name="Picture 12" descr="Anteprima immagine">
            <a:extLst>
              <a:ext uri="{FF2B5EF4-FFF2-40B4-BE49-F238E27FC236}">
                <a16:creationId xmlns:a16="http://schemas.microsoft.com/office/drawing/2014/main" id="{881002DD-5191-4CBE-A60D-817ED0FEC5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10035"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55" name="CasellaDiTesto 54">
            <a:extLst>
              <a:ext uri="{FF2B5EF4-FFF2-40B4-BE49-F238E27FC236}">
                <a16:creationId xmlns:a16="http://schemas.microsoft.com/office/drawing/2014/main" id="{667EE31B-C9E9-435C-8175-8CDE7534BD87}"/>
              </a:ext>
            </a:extLst>
          </p:cNvPr>
          <p:cNvSpPr txBox="1"/>
          <p:nvPr/>
        </p:nvSpPr>
        <p:spPr>
          <a:xfrm>
            <a:off x="9761896" y="742388"/>
            <a:ext cx="502806" cy="215444"/>
          </a:xfrm>
          <a:prstGeom prst="rect">
            <a:avLst/>
          </a:prstGeom>
          <a:noFill/>
        </p:spPr>
        <p:txBody>
          <a:bodyPr wrap="square">
            <a:spAutoFit/>
          </a:bodyPr>
          <a:lstStyle/>
          <a:p>
            <a:pPr algn="l"/>
            <a:r>
              <a:rPr lang="it-IT" sz="800" b="0" kern="1200" dirty="0">
                <a:solidFill>
                  <a:srgbClr val="404040"/>
                </a:solidFill>
                <a:effectLst/>
                <a:latin typeface="+mn-lt"/>
              </a:rPr>
              <a:t>Chiuso</a:t>
            </a:r>
            <a:endParaRPr lang="it-IT" sz="800" b="0" kern="1200" dirty="0">
              <a:solidFill>
                <a:srgbClr val="404040"/>
              </a:solidFill>
              <a:effectLst/>
              <a:latin typeface="+mn-lt"/>
              <a:ea typeface="+mn-ea"/>
              <a:cs typeface="+mn-cs"/>
            </a:endParaRPr>
          </a:p>
        </p:txBody>
      </p:sp>
      <p:pic>
        <p:nvPicPr>
          <p:cNvPr id="56" name="Picture 16" descr="Anteprima immagine">
            <a:extLst>
              <a:ext uri="{FF2B5EF4-FFF2-40B4-BE49-F238E27FC236}">
                <a16:creationId xmlns:a16="http://schemas.microsoft.com/office/drawing/2014/main" id="{55E00ECE-E117-4277-A26F-241806467D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7253" y="760110"/>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57" name="CasellaDiTesto 56">
            <a:extLst>
              <a:ext uri="{FF2B5EF4-FFF2-40B4-BE49-F238E27FC236}">
                <a16:creationId xmlns:a16="http://schemas.microsoft.com/office/drawing/2014/main" id="{CED1EDA7-1469-4DC9-A5AA-CDEAA0D2CFB9}"/>
              </a:ext>
            </a:extLst>
          </p:cNvPr>
          <p:cNvSpPr txBox="1"/>
          <p:nvPr/>
        </p:nvSpPr>
        <p:spPr>
          <a:xfrm>
            <a:off x="8815900" y="742388"/>
            <a:ext cx="625090" cy="215444"/>
          </a:xfrm>
          <a:prstGeom prst="rect">
            <a:avLst/>
          </a:prstGeom>
          <a:noFill/>
        </p:spPr>
        <p:txBody>
          <a:bodyPr wrap="square">
            <a:spAutoFit/>
          </a:bodyPr>
          <a:lstStyle/>
          <a:p>
            <a:pPr algn="l"/>
            <a:r>
              <a:rPr lang="it-IT" sz="800" b="0" kern="1200" dirty="0">
                <a:solidFill>
                  <a:srgbClr val="404040"/>
                </a:solidFill>
                <a:effectLst/>
                <a:latin typeface="+mn-lt"/>
              </a:rPr>
              <a:t>Revocato</a:t>
            </a:r>
            <a:endParaRPr lang="it-IT" sz="800" b="0" kern="1200" dirty="0">
              <a:solidFill>
                <a:srgbClr val="404040"/>
              </a:solidFill>
              <a:effectLst/>
              <a:latin typeface="+mn-lt"/>
              <a:ea typeface="+mn-ea"/>
              <a:cs typeface="+mn-cs"/>
            </a:endParaRPr>
          </a:p>
        </p:txBody>
      </p:sp>
    </p:spTree>
    <p:extLst>
      <p:ext uri="{BB962C8B-B14F-4D97-AF65-F5344CB8AC3E}">
        <p14:creationId xmlns:p14="http://schemas.microsoft.com/office/powerpoint/2010/main" val="153798402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36AB56A7-1C4D-43E1-8033-912385B285DA}"/>
              </a:ext>
            </a:extLst>
          </p:cNvPr>
          <p:cNvSpPr>
            <a:spLocks noGrp="1"/>
          </p:cNvSpPr>
          <p:nvPr>
            <p:ph type="title"/>
          </p:nvPr>
        </p:nvSpPr>
        <p:spPr>
          <a:xfrm>
            <a:off x="4482604" y="7005826"/>
            <a:ext cx="5805347" cy="401167"/>
          </a:xfrm>
        </p:spPr>
        <p:txBody>
          <a:bodyPr anchor="t"/>
          <a:lstStyle/>
          <a:p>
            <a:r>
              <a:rPr lang="it-IT" dirty="0"/>
              <a:t>Apparecchiature multifunzione in noleggio 1 (2/2)</a:t>
            </a:r>
          </a:p>
        </p:txBody>
      </p:sp>
      <p:graphicFrame>
        <p:nvGraphicFramePr>
          <p:cNvPr id="6" name="Tabella 5">
            <a:extLst>
              <a:ext uri="{FF2B5EF4-FFF2-40B4-BE49-F238E27FC236}">
                <a16:creationId xmlns:a16="http://schemas.microsoft.com/office/drawing/2014/main" id="{7F6A6757-11AB-46E6-A301-6E698D345442}"/>
              </a:ext>
            </a:extLst>
          </p:cNvPr>
          <p:cNvGraphicFramePr>
            <a:graphicFrameLocks noGrp="1"/>
          </p:cNvGraphicFramePr>
          <p:nvPr>
            <p:extLst/>
          </p:nvPr>
        </p:nvGraphicFramePr>
        <p:xfrm>
          <a:off x="450157" y="1620000"/>
          <a:ext cx="9830794" cy="2558040"/>
        </p:xfrm>
        <a:graphic>
          <a:graphicData uri="http://schemas.openxmlformats.org/drawingml/2006/table">
            <a:tbl>
              <a:tblPr bandRow="1">
                <a:tableStyleId>{2D5ABB26-0587-4C30-8999-92F81FD0307C}</a:tableStyleId>
              </a:tblPr>
              <a:tblGrid>
                <a:gridCol w="576063">
                  <a:extLst>
                    <a:ext uri="{9D8B030D-6E8A-4147-A177-3AD203B41FA5}">
                      <a16:colId xmlns:a16="http://schemas.microsoft.com/office/drawing/2014/main" val="20000"/>
                    </a:ext>
                  </a:extLst>
                </a:gridCol>
                <a:gridCol w="3960440">
                  <a:extLst>
                    <a:ext uri="{9D8B030D-6E8A-4147-A177-3AD203B41FA5}">
                      <a16:colId xmlns:a16="http://schemas.microsoft.com/office/drawing/2014/main" val="20001"/>
                    </a:ext>
                  </a:extLst>
                </a:gridCol>
                <a:gridCol w="988833">
                  <a:extLst>
                    <a:ext uri="{9D8B030D-6E8A-4147-A177-3AD203B41FA5}">
                      <a16:colId xmlns:a16="http://schemas.microsoft.com/office/drawing/2014/main" val="20002"/>
                    </a:ext>
                  </a:extLst>
                </a:gridCol>
                <a:gridCol w="932849">
                  <a:extLst>
                    <a:ext uri="{9D8B030D-6E8A-4147-A177-3AD203B41FA5}">
                      <a16:colId xmlns:a16="http://schemas.microsoft.com/office/drawing/2014/main" val="20003"/>
                    </a:ext>
                  </a:extLst>
                </a:gridCol>
                <a:gridCol w="670606">
                  <a:extLst>
                    <a:ext uri="{9D8B030D-6E8A-4147-A177-3AD203B41FA5}">
                      <a16:colId xmlns:a16="http://schemas.microsoft.com/office/drawing/2014/main" val="2670798473"/>
                    </a:ext>
                  </a:extLst>
                </a:gridCol>
                <a:gridCol w="2702003">
                  <a:extLst>
                    <a:ext uri="{9D8B030D-6E8A-4147-A177-3AD203B41FA5}">
                      <a16:colId xmlns:a16="http://schemas.microsoft.com/office/drawing/2014/main" val="20004"/>
                    </a:ext>
                  </a:extLst>
                </a:gridCol>
              </a:tblGrid>
              <a:tr h="0">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Lotto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Descrizione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Attivazione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Scadenza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it-IT" sz="1100" b="1" noProof="0" dirty="0">
                          <a:solidFill>
                            <a:srgbClr val="404040"/>
                          </a:solidFill>
                          <a:latin typeface="+mn-lt"/>
                        </a:rPr>
                        <a:t>Stato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Fornitori</a:t>
                      </a:r>
                      <a:endParaRPr lang="it-IT" sz="900" b="0" dirty="0">
                        <a:solidFill>
                          <a:srgbClr val="404040"/>
                        </a:solidFill>
                        <a:latin typeface="+mn-lt"/>
                      </a:endParaRPr>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61406">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algn="ctr"/>
                      <a:r>
                        <a:rPr lang="it-IT" sz="1800" b="1" dirty="0">
                          <a:solidFill>
                            <a:srgbClr val="821B4C"/>
                          </a:solidFill>
                          <a:latin typeface="+mn-lt"/>
                        </a:rPr>
                        <a:t>1</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algn="l"/>
                      <a:r>
                        <a:rPr lang="it-IT" sz="1050" b="0" kern="1200" dirty="0">
                          <a:solidFill>
                            <a:srgbClr val="404040"/>
                          </a:solidFill>
                          <a:effectLst/>
                          <a:latin typeface="+mn-lt"/>
                        </a:rPr>
                        <a:t>Multifunzione A4 monocromatiche (Fascia A) e a colori (Fascia B) per gruppi di medie dimensioni</a:t>
                      </a:r>
                      <a:endParaRPr lang="it-IT" sz="1050" b="0" kern="1200" dirty="0">
                        <a:solidFill>
                          <a:srgbClr val="404040"/>
                        </a:solidFill>
                        <a:effectLst/>
                        <a:latin typeface="+mn-lt"/>
                        <a:ea typeface="+mn-ea"/>
                        <a:cs typeface="+mn-cs"/>
                      </a:endParaRPr>
                    </a:p>
                  </a:txBody>
                  <a:tcPr marL="90000" marR="9000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rPr>
                        <a:t>11/11/2021</a:t>
                      </a:r>
                    </a:p>
                  </a:txBody>
                  <a:tcPr marL="0" marR="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rPr>
                        <a:t>19/03/2023</a:t>
                      </a:r>
                    </a:p>
                  </a:txBody>
                  <a:tcPr marL="0" marR="0" marT="46800" marB="4680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it-IT" sz="1000" b="0" kern="1200" dirty="0">
                        <a:solidFill>
                          <a:srgbClr val="404040"/>
                        </a:solidFill>
                        <a:latin typeface="+mn-lt"/>
                        <a:ea typeface="+mn-ea"/>
                        <a:cs typeface="+mn-cs"/>
                      </a:endParaRPr>
                    </a:p>
                  </a:txBody>
                  <a:tcPr marL="0" marR="0" marT="46800" marB="4680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indent="0" algn="l" defTabSz="497937" rtl="0" eaLnBrk="1" fontAlgn="auto" latinLnBrk="0" hangingPunct="1">
                        <a:lnSpc>
                          <a:spcPct val="100000"/>
                        </a:lnSpc>
                        <a:spcBef>
                          <a:spcPts val="0"/>
                        </a:spcBef>
                        <a:spcAft>
                          <a:spcPts val="0"/>
                        </a:spcAft>
                        <a:buClr>
                          <a:srgbClr val="821B4C"/>
                        </a:buClr>
                        <a:buSzTx/>
                        <a:buFont typeface="Arial" panose="020B0604020202020204" pitchFamily="34" charset="0"/>
                        <a:buNone/>
                        <a:tabLst/>
                        <a:defRPr/>
                      </a:pPr>
                      <a:r>
                        <a:rPr lang="it-IT" sz="900" kern="1200" dirty="0">
                          <a:solidFill>
                            <a:srgbClr val="404040"/>
                          </a:solidFill>
                          <a:latin typeface="+mn-lt"/>
                        </a:rPr>
                        <a:t>CANON ITALIA S.p.A.</a:t>
                      </a:r>
                      <a:endParaRPr lang="it-IT" sz="900" kern="1200" dirty="0">
                        <a:solidFill>
                          <a:srgbClr val="404040"/>
                        </a:solidFill>
                        <a:latin typeface="+mn-lt"/>
                        <a:ea typeface="ＭＳ Ｐゴシック"/>
                        <a:cs typeface="+mn-cs"/>
                      </a:endParaRPr>
                    </a:p>
                  </a:txBody>
                  <a:tcPr marL="180000" marR="180000" marT="46800" marB="900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61406">
                <a:tc>
                  <a:txBody>
                    <a:bodyPr/>
                    <a:lstStyle/>
                    <a:p>
                      <a:pPr algn="ctr"/>
                      <a:r>
                        <a:rPr lang="it-IT" sz="1800" b="1" dirty="0">
                          <a:solidFill>
                            <a:srgbClr val="821B4C"/>
                          </a:solidFill>
                          <a:latin typeface="+mn-lt"/>
                        </a:rPr>
                        <a:t>2</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l"/>
                      <a:r>
                        <a:rPr lang="it-IT" sz="1050" b="0" kern="1200" dirty="0">
                          <a:solidFill>
                            <a:srgbClr val="404040"/>
                          </a:solidFill>
                          <a:effectLst/>
                          <a:latin typeface="+mn-lt"/>
                          <a:ea typeface="+mn-ea"/>
                          <a:cs typeface="+mn-cs"/>
                        </a:rPr>
                        <a:t>Multifunzione A3 monocromatiche per gruppi di medie dimensioni</a:t>
                      </a:r>
                    </a:p>
                  </a:txBody>
                  <a:tcPr marL="90000" marR="9000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rPr>
                        <a:t>05/11/2021</a:t>
                      </a:r>
                    </a:p>
                  </a:txBody>
                  <a:tcPr marL="0" marR="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a:ln>
                            <a:noFill/>
                          </a:ln>
                          <a:solidFill>
                            <a:srgbClr val="404040"/>
                          </a:solidFill>
                          <a:effectLst/>
                          <a:uLnTx/>
                          <a:uFillTx/>
                          <a:latin typeface="Calibri"/>
                          <a:ea typeface="+mn-ea"/>
                          <a:cs typeface="+mn-cs"/>
                        </a:rPr>
                        <a:t>19/03/2023</a:t>
                      </a:r>
                      <a:endParaRPr lang="it-IT" sz="1000" b="0" kern="1200" dirty="0">
                        <a:solidFill>
                          <a:srgbClr val="404040"/>
                        </a:solidFill>
                        <a:latin typeface="+mn-lt"/>
                      </a:endParaRPr>
                    </a:p>
                  </a:txBody>
                  <a:tcPr marL="0" marR="0" marT="46800" marB="4680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it-IT" sz="1000" b="0" kern="1200" dirty="0">
                        <a:solidFill>
                          <a:srgbClr val="404040"/>
                        </a:solidFill>
                        <a:latin typeface="+mn-lt"/>
                        <a:ea typeface="+mn-ea"/>
                        <a:cs typeface="+mn-cs"/>
                      </a:endParaRPr>
                    </a:p>
                  </a:txBody>
                  <a:tcPr marL="0" marR="0" marT="46800" marB="4680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97937" rtl="0" eaLnBrk="1" fontAlgn="auto" latinLnBrk="0" hangingPunct="1">
                        <a:lnSpc>
                          <a:spcPct val="100000"/>
                        </a:lnSpc>
                        <a:spcBef>
                          <a:spcPts val="0"/>
                        </a:spcBef>
                        <a:spcAft>
                          <a:spcPts val="0"/>
                        </a:spcAft>
                        <a:buClr>
                          <a:srgbClr val="821B4C"/>
                        </a:buClr>
                        <a:buSzTx/>
                        <a:buFont typeface="Arial" panose="020B0604020202020204" pitchFamily="34" charset="0"/>
                        <a:buNone/>
                        <a:tabLst/>
                        <a:defRPr/>
                      </a:pPr>
                      <a:r>
                        <a:rPr lang="it-IT" sz="900" kern="1200" dirty="0">
                          <a:solidFill>
                            <a:srgbClr val="404040"/>
                          </a:solidFill>
                          <a:latin typeface="+mn-lt"/>
                          <a:ea typeface="ＭＳ Ｐゴシック"/>
                          <a:cs typeface="+mn-cs"/>
                        </a:rPr>
                        <a:t>ITD SOLUTIONS S.p.A.</a:t>
                      </a:r>
                    </a:p>
                  </a:txBody>
                  <a:tcPr marL="180000" marR="180000" marT="46800" marB="900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7325141"/>
                  </a:ext>
                </a:extLst>
              </a:tr>
              <a:tr h="261406">
                <a:tc>
                  <a:txBody>
                    <a:bodyPr/>
                    <a:lstStyle/>
                    <a:p>
                      <a:pPr algn="ctr"/>
                      <a:r>
                        <a:rPr lang="it-IT" sz="1800" b="1" dirty="0">
                          <a:solidFill>
                            <a:srgbClr val="821B4C"/>
                          </a:solidFill>
                          <a:latin typeface="+mn-lt"/>
                        </a:rPr>
                        <a:t>3</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l"/>
                      <a:r>
                        <a:rPr lang="it-IT" sz="1050" b="0" kern="1200" dirty="0">
                          <a:solidFill>
                            <a:srgbClr val="404040"/>
                          </a:solidFill>
                          <a:effectLst/>
                          <a:latin typeface="+mn-lt"/>
                          <a:ea typeface="+mn-ea"/>
                          <a:cs typeface="+mn-cs"/>
                        </a:rPr>
                        <a:t>Multifunzione A3 monocromatiche per gruppi di medie e grandi dimensioni</a:t>
                      </a:r>
                    </a:p>
                  </a:txBody>
                  <a:tcPr marL="90000" marR="9000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rPr>
                        <a:t>17/01/2022</a:t>
                      </a:r>
                    </a:p>
                  </a:txBody>
                  <a:tcPr marL="0" marR="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404040"/>
                          </a:solidFill>
                          <a:effectLst/>
                          <a:uLnTx/>
                          <a:uFillTx/>
                          <a:latin typeface="Calibri"/>
                          <a:ea typeface="+mn-ea"/>
                          <a:cs typeface="+mn-cs"/>
                        </a:rPr>
                        <a:t>19/03/2023</a:t>
                      </a:r>
                      <a:endParaRPr lang="it-IT" sz="1000" b="0" kern="1200" dirty="0">
                        <a:solidFill>
                          <a:srgbClr val="404040"/>
                        </a:solidFill>
                        <a:latin typeface="+mn-lt"/>
                      </a:endParaRPr>
                    </a:p>
                  </a:txBody>
                  <a:tcPr marL="0" marR="0" marT="46800" marB="4680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it-IT" sz="1000" b="0" kern="1200" dirty="0">
                        <a:solidFill>
                          <a:srgbClr val="404040"/>
                        </a:solidFill>
                        <a:latin typeface="+mn-lt"/>
                        <a:ea typeface="+mn-ea"/>
                        <a:cs typeface="+mn-cs"/>
                      </a:endParaRPr>
                    </a:p>
                  </a:txBody>
                  <a:tcPr marL="0" marR="0" marT="46800" marB="4680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97937" rtl="0" eaLnBrk="1" fontAlgn="auto" latinLnBrk="0" hangingPunct="1">
                        <a:lnSpc>
                          <a:spcPct val="100000"/>
                        </a:lnSpc>
                        <a:spcBef>
                          <a:spcPts val="0"/>
                        </a:spcBef>
                        <a:spcAft>
                          <a:spcPts val="0"/>
                        </a:spcAft>
                        <a:buClr>
                          <a:srgbClr val="821B4C"/>
                        </a:buClr>
                        <a:buSzTx/>
                        <a:buFont typeface="Arial" panose="020B0604020202020204" pitchFamily="34" charset="0"/>
                        <a:buNone/>
                        <a:tabLst/>
                        <a:defRPr/>
                      </a:pPr>
                      <a:r>
                        <a:rPr lang="it-IT" sz="900" kern="1200" dirty="0">
                          <a:solidFill>
                            <a:srgbClr val="404040"/>
                          </a:solidFill>
                          <a:latin typeface="+mn-lt"/>
                          <a:ea typeface="ＭＳ Ｐゴシック"/>
                          <a:cs typeface="+mn-cs"/>
                        </a:rPr>
                        <a:t>CANON ITALIA S.p.A.</a:t>
                      </a:r>
                    </a:p>
                  </a:txBody>
                  <a:tcPr marL="180000" marR="180000" marT="46800" marB="900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8838467"/>
                  </a:ext>
                </a:extLst>
              </a:tr>
              <a:tr h="261406">
                <a:tc>
                  <a:txBody>
                    <a:bodyPr/>
                    <a:lstStyle/>
                    <a:p>
                      <a:pPr algn="ctr"/>
                      <a:r>
                        <a:rPr lang="it-IT" sz="1800" b="1" dirty="0">
                          <a:solidFill>
                            <a:srgbClr val="821B4C"/>
                          </a:solidFill>
                          <a:latin typeface="+mn-lt"/>
                        </a:rPr>
                        <a:t>4</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l"/>
                      <a:r>
                        <a:rPr lang="it-IT" sz="1050" b="0" kern="1200" dirty="0">
                          <a:solidFill>
                            <a:srgbClr val="404040"/>
                          </a:solidFill>
                          <a:effectLst/>
                          <a:latin typeface="+mn-lt"/>
                          <a:ea typeface="+mn-ea"/>
                          <a:cs typeface="+mn-cs"/>
                        </a:rPr>
                        <a:t>Multifunzione A3 monocromatiche dipartimentali</a:t>
                      </a:r>
                    </a:p>
                  </a:txBody>
                  <a:tcPr marL="90000" marR="9000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rPr>
                        <a:t>24/06/2021</a:t>
                      </a:r>
                    </a:p>
                  </a:txBody>
                  <a:tcPr marL="0" marR="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rPr>
                        <a:t>23/12/2022</a:t>
                      </a:r>
                    </a:p>
                  </a:txBody>
                  <a:tcPr marL="0" marR="0" marT="46800" marB="4680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it-IT" sz="1000" b="0" kern="1200" dirty="0">
                        <a:solidFill>
                          <a:srgbClr val="404040"/>
                        </a:solidFill>
                        <a:latin typeface="+mn-lt"/>
                        <a:ea typeface="+mn-ea"/>
                        <a:cs typeface="+mn-cs"/>
                      </a:endParaRPr>
                    </a:p>
                  </a:txBody>
                  <a:tcPr marL="0" marR="0" marT="46800" marB="4680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97937" rtl="0" eaLnBrk="1" fontAlgn="auto" latinLnBrk="0" hangingPunct="1">
                        <a:lnSpc>
                          <a:spcPct val="100000"/>
                        </a:lnSpc>
                        <a:spcBef>
                          <a:spcPts val="0"/>
                        </a:spcBef>
                        <a:spcAft>
                          <a:spcPts val="0"/>
                        </a:spcAft>
                        <a:buClr>
                          <a:srgbClr val="821B4C"/>
                        </a:buClr>
                        <a:buSzTx/>
                        <a:buFont typeface="Arial" panose="020B0604020202020204" pitchFamily="34" charset="0"/>
                        <a:buNone/>
                        <a:tabLst/>
                        <a:defRPr/>
                      </a:pPr>
                      <a:r>
                        <a:rPr lang="it-IT" sz="900" kern="1200" dirty="0">
                          <a:solidFill>
                            <a:srgbClr val="404040"/>
                          </a:solidFill>
                          <a:latin typeface="+mn-lt"/>
                          <a:ea typeface="ＭＳ Ｐゴシック"/>
                          <a:cs typeface="+mn-cs"/>
                        </a:rPr>
                        <a:t>ITD SOLUTIONS S.p.A.</a:t>
                      </a:r>
                    </a:p>
                  </a:txBody>
                  <a:tcPr marL="180000" marR="180000" marT="46800" marB="900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5218508"/>
                  </a:ext>
                </a:extLst>
              </a:tr>
              <a:tr h="261406">
                <a:tc>
                  <a:txBody>
                    <a:bodyPr/>
                    <a:lstStyle/>
                    <a:p>
                      <a:pPr algn="ctr"/>
                      <a:r>
                        <a:rPr lang="it-IT" sz="1800" b="1" dirty="0">
                          <a:solidFill>
                            <a:srgbClr val="821B4C"/>
                          </a:solidFill>
                          <a:latin typeface="+mn-lt"/>
                        </a:rPr>
                        <a:t>5</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l"/>
                      <a:r>
                        <a:rPr lang="it-IT" sz="1050" b="0" kern="1200" dirty="0">
                          <a:solidFill>
                            <a:srgbClr val="404040"/>
                          </a:solidFill>
                          <a:effectLst/>
                          <a:latin typeface="+mn-lt"/>
                          <a:ea typeface="+mn-ea"/>
                          <a:cs typeface="+mn-cs"/>
                        </a:rPr>
                        <a:t>Multifunzione A3 a colori per gruppi di medie dimensioni</a:t>
                      </a:r>
                    </a:p>
                  </a:txBody>
                  <a:tcPr marL="90000" marR="9000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rPr>
                        <a:t>11/11/2021</a:t>
                      </a:r>
                    </a:p>
                  </a:txBody>
                  <a:tcPr marL="0" marR="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rPr>
                        <a:t>19/03/2023</a:t>
                      </a:r>
                    </a:p>
                  </a:txBody>
                  <a:tcPr marL="0" marR="0" marT="46800" marB="4680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it-IT" sz="1000" b="0" kern="1200" dirty="0">
                        <a:solidFill>
                          <a:srgbClr val="404040"/>
                        </a:solidFill>
                        <a:latin typeface="+mn-lt"/>
                        <a:ea typeface="+mn-ea"/>
                        <a:cs typeface="+mn-cs"/>
                      </a:endParaRPr>
                    </a:p>
                  </a:txBody>
                  <a:tcPr marL="0" marR="0" marT="46800" marB="4680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97937" rtl="0" eaLnBrk="1" fontAlgn="auto" latinLnBrk="0" hangingPunct="1">
                        <a:lnSpc>
                          <a:spcPct val="100000"/>
                        </a:lnSpc>
                        <a:spcBef>
                          <a:spcPts val="0"/>
                        </a:spcBef>
                        <a:spcAft>
                          <a:spcPts val="0"/>
                        </a:spcAft>
                        <a:buClr>
                          <a:srgbClr val="821B4C"/>
                        </a:buClr>
                        <a:buSzTx/>
                        <a:buFont typeface="Arial" panose="020B0604020202020204" pitchFamily="34" charset="0"/>
                        <a:buNone/>
                        <a:tabLst/>
                        <a:defRPr/>
                      </a:pPr>
                      <a:r>
                        <a:rPr lang="it-IT" sz="900" kern="1200" dirty="0">
                          <a:solidFill>
                            <a:srgbClr val="404040"/>
                          </a:solidFill>
                          <a:latin typeface="+mn-lt"/>
                          <a:ea typeface="ＭＳ Ｐゴシック"/>
                          <a:cs typeface="+mn-cs"/>
                        </a:rPr>
                        <a:t>CANON ITALIA S.p.A.</a:t>
                      </a:r>
                    </a:p>
                  </a:txBody>
                  <a:tcPr marL="180000" marR="180000" marT="46800" marB="900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597011"/>
                  </a:ext>
                </a:extLst>
              </a:tr>
              <a:tr h="261406">
                <a:tc>
                  <a:txBody>
                    <a:bodyPr/>
                    <a:lstStyle/>
                    <a:p>
                      <a:pPr algn="ctr"/>
                      <a:r>
                        <a:rPr lang="it-IT" sz="1800" b="1" dirty="0">
                          <a:solidFill>
                            <a:srgbClr val="821B4C"/>
                          </a:solidFill>
                          <a:latin typeface="+mn-lt"/>
                        </a:rPr>
                        <a:t>6</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l"/>
                      <a:r>
                        <a:rPr lang="it-IT" sz="1050" b="0" kern="1200" dirty="0">
                          <a:solidFill>
                            <a:srgbClr val="404040"/>
                          </a:solidFill>
                          <a:effectLst/>
                          <a:latin typeface="+mn-lt"/>
                          <a:ea typeface="+mn-ea"/>
                          <a:cs typeface="+mn-cs"/>
                        </a:rPr>
                        <a:t>Multifunzione A3 a colori per gruppi di medie e grandi dimensioni</a:t>
                      </a:r>
                    </a:p>
                  </a:txBody>
                  <a:tcPr marL="90000" marR="9000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rPr>
                        <a:t>11/10/2021</a:t>
                      </a:r>
                    </a:p>
                  </a:txBody>
                  <a:tcPr marL="0" marR="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000" b="0" kern="1200">
                          <a:solidFill>
                            <a:srgbClr val="404040"/>
                          </a:solidFill>
                          <a:latin typeface="+mn-lt"/>
                        </a:rPr>
                        <a:t>19/03/2023</a:t>
                      </a:r>
                      <a:endParaRPr lang="it-IT" sz="1000" b="0" kern="1200" dirty="0">
                        <a:solidFill>
                          <a:srgbClr val="404040"/>
                        </a:solidFill>
                        <a:latin typeface="+mn-lt"/>
                      </a:endParaRPr>
                    </a:p>
                  </a:txBody>
                  <a:tcPr marL="0" marR="0" marT="46800" marB="4680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it-IT" sz="1000" b="0" kern="1200" dirty="0">
                        <a:solidFill>
                          <a:srgbClr val="404040"/>
                        </a:solidFill>
                        <a:latin typeface="+mn-lt"/>
                        <a:ea typeface="+mn-ea"/>
                        <a:cs typeface="+mn-cs"/>
                      </a:endParaRPr>
                    </a:p>
                  </a:txBody>
                  <a:tcPr marL="0" marR="0" marT="46800" marB="4680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97937" rtl="0" eaLnBrk="1" fontAlgn="auto" latinLnBrk="0" hangingPunct="1">
                        <a:lnSpc>
                          <a:spcPct val="100000"/>
                        </a:lnSpc>
                        <a:spcBef>
                          <a:spcPts val="0"/>
                        </a:spcBef>
                        <a:spcAft>
                          <a:spcPts val="0"/>
                        </a:spcAft>
                        <a:buClr>
                          <a:srgbClr val="821B4C"/>
                        </a:buClr>
                        <a:buSzTx/>
                        <a:buFont typeface="Arial" panose="020B0604020202020204" pitchFamily="34" charset="0"/>
                        <a:buNone/>
                        <a:tabLst/>
                        <a:defRPr/>
                      </a:pPr>
                      <a:r>
                        <a:rPr lang="it-IT" sz="900" kern="1200" dirty="0">
                          <a:solidFill>
                            <a:srgbClr val="404040"/>
                          </a:solidFill>
                          <a:latin typeface="+mn-lt"/>
                          <a:ea typeface="ＭＳ Ｐゴシック"/>
                          <a:cs typeface="+mn-cs"/>
                        </a:rPr>
                        <a:t>CANON ITALIA S.p.A.</a:t>
                      </a:r>
                    </a:p>
                  </a:txBody>
                  <a:tcPr marL="180000" marR="180000" marT="46800" marB="900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275723"/>
                  </a:ext>
                </a:extLst>
              </a:tr>
            </a:tbl>
          </a:graphicData>
        </a:graphic>
      </p:graphicFrame>
      <p:sp>
        <p:nvSpPr>
          <p:cNvPr id="8" name="CasellaDiTesto 7">
            <a:extLst>
              <a:ext uri="{FF2B5EF4-FFF2-40B4-BE49-F238E27FC236}">
                <a16:creationId xmlns:a16="http://schemas.microsoft.com/office/drawing/2014/main" id="{1AE2C511-57C5-4E83-A1DF-017A6043859B}"/>
              </a:ext>
            </a:extLst>
          </p:cNvPr>
          <p:cNvSpPr txBox="1"/>
          <p:nvPr/>
        </p:nvSpPr>
        <p:spPr>
          <a:xfrm>
            <a:off x="494606" y="900311"/>
            <a:ext cx="502806" cy="584775"/>
          </a:xfrm>
          <a:prstGeom prst="rect">
            <a:avLst/>
          </a:prstGeom>
          <a:noFill/>
        </p:spPr>
        <p:txBody>
          <a:bodyPr wrap="square">
            <a:spAutoFit/>
          </a:bodyPr>
          <a:lstStyle/>
          <a:p>
            <a:r>
              <a:rPr lang="it-IT" sz="1200" b="1" dirty="0">
                <a:solidFill>
                  <a:srgbClr val="313840"/>
                </a:solidFill>
              </a:rPr>
              <a:t>Lotti</a:t>
            </a:r>
          </a:p>
          <a:p>
            <a:pPr algn="ctr">
              <a:spcAft>
                <a:spcPts val="450"/>
              </a:spcAft>
            </a:pPr>
            <a:r>
              <a:rPr lang="it-IT" dirty="0">
                <a:solidFill>
                  <a:srgbClr val="313840"/>
                </a:solidFill>
              </a:rPr>
              <a:t>6</a:t>
            </a:r>
            <a:endParaRPr lang="it-IT" sz="1200" dirty="0">
              <a:solidFill>
                <a:srgbClr val="313840"/>
              </a:solidFill>
            </a:endParaRPr>
          </a:p>
        </p:txBody>
      </p:sp>
      <p:sp>
        <p:nvSpPr>
          <p:cNvPr id="19" name="CasellaDiTesto 18">
            <a:extLst>
              <a:ext uri="{FF2B5EF4-FFF2-40B4-BE49-F238E27FC236}">
                <a16:creationId xmlns:a16="http://schemas.microsoft.com/office/drawing/2014/main" id="{37586D21-BA75-42A3-827F-342EA1B5BA97}"/>
              </a:ext>
            </a:extLst>
          </p:cNvPr>
          <p:cNvSpPr txBox="1"/>
          <p:nvPr/>
        </p:nvSpPr>
        <p:spPr>
          <a:xfrm>
            <a:off x="1422415" y="1149810"/>
            <a:ext cx="1944216" cy="246221"/>
          </a:xfrm>
          <a:prstGeom prst="rect">
            <a:avLst/>
          </a:prstGeom>
          <a:noFill/>
        </p:spPr>
        <p:txBody>
          <a:bodyPr wrap="square">
            <a:spAutoFit/>
          </a:bodyPr>
          <a:lstStyle/>
          <a:p>
            <a:r>
              <a:rPr lang="it-IT" sz="1000" b="1" dirty="0">
                <a:solidFill>
                  <a:srgbClr val="404040"/>
                </a:solidFill>
                <a:latin typeface="+mn-lt"/>
              </a:rPr>
              <a:t>MERCEOLOGICI</a:t>
            </a:r>
            <a:endParaRPr lang="it-IT" sz="1000" b="1" dirty="0"/>
          </a:p>
        </p:txBody>
      </p:sp>
      <p:grpSp>
        <p:nvGrpSpPr>
          <p:cNvPr id="44" name="Gruppo 43">
            <a:extLst>
              <a:ext uri="{FF2B5EF4-FFF2-40B4-BE49-F238E27FC236}">
                <a16:creationId xmlns:a16="http://schemas.microsoft.com/office/drawing/2014/main" id="{088B57FC-8439-4592-A902-6E43319EB00B}"/>
              </a:ext>
            </a:extLst>
          </p:cNvPr>
          <p:cNvGrpSpPr/>
          <p:nvPr/>
        </p:nvGrpSpPr>
        <p:grpSpPr>
          <a:xfrm>
            <a:off x="10457552" y="0"/>
            <a:ext cx="74693" cy="7567588"/>
            <a:chOff x="10457552" y="0"/>
            <a:chExt cx="74693" cy="7567588"/>
          </a:xfrm>
          <a:solidFill>
            <a:srgbClr val="AAB964"/>
          </a:solidFill>
        </p:grpSpPr>
        <p:sp>
          <p:nvSpPr>
            <p:cNvPr id="45" name="Rettangolo 44">
              <a:extLst>
                <a:ext uri="{FF2B5EF4-FFF2-40B4-BE49-F238E27FC236}">
                  <a16:creationId xmlns:a16="http://schemas.microsoft.com/office/drawing/2014/main" id="{80D9CB12-EBB9-4560-A18F-A54D6A9CC1D0}"/>
                </a:ext>
              </a:extLst>
            </p:cNvPr>
            <p:cNvSpPr/>
            <p:nvPr/>
          </p:nvSpPr>
          <p:spPr>
            <a:xfrm>
              <a:off x="10457552" y="0"/>
              <a:ext cx="74693" cy="52927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6" name="Rettangolo 45">
              <a:extLst>
                <a:ext uri="{FF2B5EF4-FFF2-40B4-BE49-F238E27FC236}">
                  <a16:creationId xmlns:a16="http://schemas.microsoft.com/office/drawing/2014/main" id="{B3E838E0-1420-4757-B357-AB86137B9FE2}"/>
                </a:ext>
              </a:extLst>
            </p:cNvPr>
            <p:cNvSpPr/>
            <p:nvPr/>
          </p:nvSpPr>
          <p:spPr>
            <a:xfrm>
              <a:off x="10457552" y="7296323"/>
              <a:ext cx="74693" cy="27126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pSp>
        <p:nvGrpSpPr>
          <p:cNvPr id="36" name="Gruppo 35">
            <a:extLst>
              <a:ext uri="{FF2B5EF4-FFF2-40B4-BE49-F238E27FC236}">
                <a16:creationId xmlns:a16="http://schemas.microsoft.com/office/drawing/2014/main" id="{5B40962C-2E54-4C9F-B5B8-E16DDA3BD256}"/>
              </a:ext>
            </a:extLst>
          </p:cNvPr>
          <p:cNvGrpSpPr/>
          <p:nvPr/>
        </p:nvGrpSpPr>
        <p:grpSpPr>
          <a:xfrm>
            <a:off x="1180279" y="1172497"/>
            <a:ext cx="188236" cy="200846"/>
            <a:chOff x="3060700" y="4723156"/>
            <a:chExt cx="1401951" cy="1495873"/>
          </a:xfrm>
        </p:grpSpPr>
        <p:sp>
          <p:nvSpPr>
            <p:cNvPr id="37" name="Elemento grafico 41">
              <a:extLst>
                <a:ext uri="{FF2B5EF4-FFF2-40B4-BE49-F238E27FC236}">
                  <a16:creationId xmlns:a16="http://schemas.microsoft.com/office/drawing/2014/main" id="{D55AB854-B6B2-456D-B415-7A05C0B5255D}"/>
                </a:ext>
              </a:extLst>
            </p:cNvPr>
            <p:cNvSpPr/>
            <p:nvPr/>
          </p:nvSpPr>
          <p:spPr>
            <a:xfrm>
              <a:off x="3060700" y="4723156"/>
              <a:ext cx="1401951" cy="1495873"/>
            </a:xfrm>
            <a:custGeom>
              <a:avLst/>
              <a:gdLst>
                <a:gd name="connsiteX0" fmla="*/ 1389682 w 1401951"/>
                <a:gd name="connsiteY0" fmla="*/ 330258 h 1495873"/>
                <a:gd name="connsiteX1" fmla="*/ 710470 w 1401951"/>
                <a:gd name="connsiteY1" fmla="*/ 2191 h 1495873"/>
                <a:gd name="connsiteX2" fmla="*/ 691482 w 1401951"/>
                <a:gd name="connsiteY2" fmla="*/ 2191 h 1495873"/>
                <a:gd name="connsiteX3" fmla="*/ 12270 w 1401951"/>
                <a:gd name="connsiteY3" fmla="*/ 330258 h 1495873"/>
                <a:gd name="connsiteX4" fmla="*/ 0 w 1401951"/>
                <a:gd name="connsiteY4" fmla="*/ 350123 h 1495873"/>
                <a:gd name="connsiteX5" fmla="*/ 0 w 1401951"/>
                <a:gd name="connsiteY5" fmla="*/ 1146188 h 1495873"/>
                <a:gd name="connsiteX6" fmla="*/ 12270 w 1401951"/>
                <a:gd name="connsiteY6" fmla="*/ 1166054 h 1495873"/>
                <a:gd name="connsiteX7" fmla="*/ 691482 w 1401951"/>
                <a:gd name="connsiteY7" fmla="*/ 1493828 h 1495873"/>
                <a:gd name="connsiteX8" fmla="*/ 701122 w 1401951"/>
                <a:gd name="connsiteY8" fmla="*/ 1495873 h 1495873"/>
                <a:gd name="connsiteX9" fmla="*/ 710762 w 1401951"/>
                <a:gd name="connsiteY9" fmla="*/ 1493828 h 1495873"/>
                <a:gd name="connsiteX10" fmla="*/ 1389682 w 1401951"/>
                <a:gd name="connsiteY10" fmla="*/ 1165762 h 1495873"/>
                <a:gd name="connsiteX11" fmla="*/ 1401952 w 1401951"/>
                <a:gd name="connsiteY11" fmla="*/ 1145896 h 1495873"/>
                <a:gd name="connsiteX12" fmla="*/ 1401952 w 1401951"/>
                <a:gd name="connsiteY12" fmla="*/ 349831 h 1495873"/>
                <a:gd name="connsiteX13" fmla="*/ 1389682 w 1401951"/>
                <a:gd name="connsiteY13" fmla="*/ 330258 h 1495873"/>
                <a:gd name="connsiteX14" fmla="*/ 701122 w 1401951"/>
                <a:gd name="connsiteY14" fmla="*/ 46303 h 1495873"/>
                <a:gd name="connsiteX15" fmla="*/ 1329795 w 1401951"/>
                <a:gd name="connsiteY15" fmla="*/ 349831 h 1495873"/>
                <a:gd name="connsiteX16" fmla="*/ 1147503 w 1401951"/>
                <a:gd name="connsiteY16" fmla="*/ 437763 h 1495873"/>
                <a:gd name="connsiteX17" fmla="*/ 1143705 w 1401951"/>
                <a:gd name="connsiteY17" fmla="*/ 435426 h 1495873"/>
                <a:gd name="connsiteX18" fmla="*/ 519415 w 1401951"/>
                <a:gd name="connsiteY18" fmla="*/ 134236 h 1495873"/>
                <a:gd name="connsiteX19" fmla="*/ 701122 w 1401951"/>
                <a:gd name="connsiteY19" fmla="*/ 46303 h 1495873"/>
                <a:gd name="connsiteX20" fmla="*/ 469752 w 1401951"/>
                <a:gd name="connsiteY20" fmla="*/ 158775 h 1495873"/>
                <a:gd name="connsiteX21" fmla="*/ 1097548 w 1401951"/>
                <a:gd name="connsiteY21" fmla="*/ 461718 h 1495873"/>
                <a:gd name="connsiteX22" fmla="*/ 969009 w 1401951"/>
                <a:gd name="connsiteY22" fmla="*/ 523651 h 1495873"/>
                <a:gd name="connsiteX23" fmla="*/ 341505 w 1401951"/>
                <a:gd name="connsiteY23" fmla="*/ 221000 h 1495873"/>
                <a:gd name="connsiteX24" fmla="*/ 469752 w 1401951"/>
                <a:gd name="connsiteY24" fmla="*/ 158775 h 1495873"/>
                <a:gd name="connsiteX25" fmla="*/ 1112447 w 1401951"/>
                <a:gd name="connsiteY25" fmla="*/ 503493 h 1495873"/>
                <a:gd name="connsiteX26" fmla="*/ 1112447 w 1401951"/>
                <a:gd name="connsiteY26" fmla="*/ 732819 h 1495873"/>
                <a:gd name="connsiteX27" fmla="*/ 992380 w 1401951"/>
                <a:gd name="connsiteY27" fmla="*/ 790661 h 1495873"/>
                <a:gd name="connsiteX28" fmla="*/ 992380 w 1401951"/>
                <a:gd name="connsiteY28" fmla="*/ 561336 h 1495873"/>
                <a:gd name="connsiteX29" fmla="*/ 1112447 w 1401951"/>
                <a:gd name="connsiteY29" fmla="*/ 503493 h 1495873"/>
                <a:gd name="connsiteX30" fmla="*/ 1358132 w 1401951"/>
                <a:gd name="connsiteY30" fmla="*/ 1132458 h 1495873"/>
                <a:gd name="connsiteX31" fmla="*/ 722740 w 1401951"/>
                <a:gd name="connsiteY31" fmla="*/ 1439199 h 1495873"/>
                <a:gd name="connsiteX32" fmla="*/ 722740 w 1401951"/>
                <a:gd name="connsiteY32" fmla="*/ 691628 h 1495873"/>
                <a:gd name="connsiteX33" fmla="*/ 874358 w 1401951"/>
                <a:gd name="connsiteY33" fmla="*/ 618594 h 1495873"/>
                <a:gd name="connsiteX34" fmla="*/ 884582 w 1401951"/>
                <a:gd name="connsiteY34" fmla="*/ 589381 h 1495873"/>
                <a:gd name="connsiteX35" fmla="*/ 855369 w 1401951"/>
                <a:gd name="connsiteY35" fmla="*/ 579156 h 1495873"/>
                <a:gd name="connsiteX36" fmla="*/ 701122 w 1401951"/>
                <a:gd name="connsiteY36" fmla="*/ 653358 h 1495873"/>
                <a:gd name="connsiteX37" fmla="*/ 640358 w 1401951"/>
                <a:gd name="connsiteY37" fmla="*/ 624145 h 1495873"/>
                <a:gd name="connsiteX38" fmla="*/ 611145 w 1401951"/>
                <a:gd name="connsiteY38" fmla="*/ 634369 h 1495873"/>
                <a:gd name="connsiteX39" fmla="*/ 621369 w 1401951"/>
                <a:gd name="connsiteY39" fmla="*/ 663583 h 1495873"/>
                <a:gd name="connsiteX40" fmla="*/ 679212 w 1401951"/>
                <a:gd name="connsiteY40" fmla="*/ 691628 h 1495873"/>
                <a:gd name="connsiteX41" fmla="*/ 679212 w 1401951"/>
                <a:gd name="connsiteY41" fmla="*/ 1439199 h 1495873"/>
                <a:gd name="connsiteX42" fmla="*/ 43820 w 1401951"/>
                <a:gd name="connsiteY42" fmla="*/ 1132458 h 1495873"/>
                <a:gd name="connsiteX43" fmla="*/ 43820 w 1401951"/>
                <a:gd name="connsiteY43" fmla="*/ 384887 h 1495873"/>
                <a:gd name="connsiteX44" fmla="*/ 527594 w 1401951"/>
                <a:gd name="connsiteY44" fmla="*/ 618302 h 1495873"/>
                <a:gd name="connsiteX45" fmla="*/ 537235 w 1401951"/>
                <a:gd name="connsiteY45" fmla="*/ 620347 h 1495873"/>
                <a:gd name="connsiteX46" fmla="*/ 557100 w 1401951"/>
                <a:gd name="connsiteY46" fmla="*/ 608077 h 1495873"/>
                <a:gd name="connsiteX47" fmla="*/ 546875 w 1401951"/>
                <a:gd name="connsiteY47" fmla="*/ 578864 h 1495873"/>
                <a:gd name="connsiteX48" fmla="*/ 72449 w 1401951"/>
                <a:gd name="connsiteY48" fmla="*/ 349831 h 1495873"/>
                <a:gd name="connsiteX49" fmla="*/ 290089 w 1401951"/>
                <a:gd name="connsiteY49" fmla="*/ 244662 h 1495873"/>
                <a:gd name="connsiteX50" fmla="*/ 948268 w 1401951"/>
                <a:gd name="connsiteY50" fmla="*/ 562504 h 1495873"/>
                <a:gd name="connsiteX51" fmla="*/ 948560 w 1401951"/>
                <a:gd name="connsiteY51" fmla="*/ 562797 h 1495873"/>
                <a:gd name="connsiteX52" fmla="*/ 948560 w 1401951"/>
                <a:gd name="connsiteY52" fmla="*/ 825717 h 1495873"/>
                <a:gd name="connsiteX53" fmla="*/ 958784 w 1401951"/>
                <a:gd name="connsiteY53" fmla="*/ 844414 h 1495873"/>
                <a:gd name="connsiteX54" fmla="*/ 970470 w 1401951"/>
                <a:gd name="connsiteY54" fmla="*/ 847627 h 1495873"/>
                <a:gd name="connsiteX55" fmla="*/ 980110 w 1401951"/>
                <a:gd name="connsiteY55" fmla="*/ 845582 h 1495873"/>
                <a:gd name="connsiteX56" fmla="*/ 1143997 w 1401951"/>
                <a:gd name="connsiteY56" fmla="*/ 766414 h 1495873"/>
                <a:gd name="connsiteX57" fmla="*/ 1156267 w 1401951"/>
                <a:gd name="connsiteY57" fmla="*/ 746549 h 1495873"/>
                <a:gd name="connsiteX58" fmla="*/ 1156267 w 1401951"/>
                <a:gd name="connsiteY58" fmla="*/ 482167 h 1495873"/>
                <a:gd name="connsiteX59" fmla="*/ 1358424 w 1401951"/>
                <a:gd name="connsiteY59" fmla="*/ 384595 h 1495873"/>
                <a:gd name="connsiteX60" fmla="*/ 1358132 w 1401951"/>
                <a:gd name="connsiteY60" fmla="*/ 1132458 h 1495873"/>
                <a:gd name="connsiteX61" fmla="*/ 1358132 w 1401951"/>
                <a:gd name="connsiteY61" fmla="*/ 1132458 h 149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01951" h="1495873">
                  <a:moveTo>
                    <a:pt x="1389682" y="330258"/>
                  </a:moveTo>
                  <a:lnTo>
                    <a:pt x="710470" y="2191"/>
                  </a:lnTo>
                  <a:cubicBezTo>
                    <a:pt x="704336" y="-730"/>
                    <a:pt x="697324" y="-730"/>
                    <a:pt x="691482" y="2191"/>
                  </a:cubicBezTo>
                  <a:lnTo>
                    <a:pt x="12270" y="330258"/>
                  </a:lnTo>
                  <a:cubicBezTo>
                    <a:pt x="4674" y="334055"/>
                    <a:pt x="0" y="341651"/>
                    <a:pt x="0" y="350123"/>
                  </a:cubicBezTo>
                  <a:lnTo>
                    <a:pt x="0" y="1146188"/>
                  </a:lnTo>
                  <a:cubicBezTo>
                    <a:pt x="0" y="1154660"/>
                    <a:pt x="4674" y="1162256"/>
                    <a:pt x="12270" y="1166054"/>
                  </a:cubicBezTo>
                  <a:lnTo>
                    <a:pt x="691482" y="1493828"/>
                  </a:lnTo>
                  <a:cubicBezTo>
                    <a:pt x="694403" y="1495289"/>
                    <a:pt x="697616" y="1495873"/>
                    <a:pt x="701122" y="1495873"/>
                  </a:cubicBezTo>
                  <a:cubicBezTo>
                    <a:pt x="704336" y="1495873"/>
                    <a:pt x="707549" y="1495289"/>
                    <a:pt x="710762" y="1493828"/>
                  </a:cubicBezTo>
                  <a:lnTo>
                    <a:pt x="1389682" y="1165762"/>
                  </a:lnTo>
                  <a:cubicBezTo>
                    <a:pt x="1397278" y="1161964"/>
                    <a:pt x="1401952" y="1154368"/>
                    <a:pt x="1401952" y="1145896"/>
                  </a:cubicBezTo>
                  <a:lnTo>
                    <a:pt x="1401952" y="349831"/>
                  </a:lnTo>
                  <a:cubicBezTo>
                    <a:pt x="1401952" y="341359"/>
                    <a:pt x="1397278" y="333763"/>
                    <a:pt x="1389682" y="330258"/>
                  </a:cubicBezTo>
                  <a:close/>
                  <a:moveTo>
                    <a:pt x="701122" y="46303"/>
                  </a:moveTo>
                  <a:lnTo>
                    <a:pt x="1329795" y="349831"/>
                  </a:lnTo>
                  <a:lnTo>
                    <a:pt x="1147503" y="437763"/>
                  </a:lnTo>
                  <a:cubicBezTo>
                    <a:pt x="1146335" y="436887"/>
                    <a:pt x="1145166" y="436010"/>
                    <a:pt x="1143705" y="435426"/>
                  </a:cubicBezTo>
                  <a:lnTo>
                    <a:pt x="519415" y="134236"/>
                  </a:lnTo>
                  <a:lnTo>
                    <a:pt x="701122" y="46303"/>
                  </a:lnTo>
                  <a:close/>
                  <a:moveTo>
                    <a:pt x="469752" y="158775"/>
                  </a:moveTo>
                  <a:lnTo>
                    <a:pt x="1097548" y="461718"/>
                  </a:lnTo>
                  <a:lnTo>
                    <a:pt x="969009" y="523651"/>
                  </a:lnTo>
                  <a:lnTo>
                    <a:pt x="341505" y="221000"/>
                  </a:lnTo>
                  <a:lnTo>
                    <a:pt x="469752" y="158775"/>
                  </a:lnTo>
                  <a:close/>
                  <a:moveTo>
                    <a:pt x="1112447" y="503493"/>
                  </a:moveTo>
                  <a:lnTo>
                    <a:pt x="1112447" y="732819"/>
                  </a:lnTo>
                  <a:lnTo>
                    <a:pt x="992380" y="790661"/>
                  </a:lnTo>
                  <a:lnTo>
                    <a:pt x="992380" y="561336"/>
                  </a:lnTo>
                  <a:lnTo>
                    <a:pt x="1112447" y="503493"/>
                  </a:lnTo>
                  <a:close/>
                  <a:moveTo>
                    <a:pt x="1358132" y="1132458"/>
                  </a:moveTo>
                  <a:lnTo>
                    <a:pt x="722740" y="1439199"/>
                  </a:lnTo>
                  <a:lnTo>
                    <a:pt x="722740" y="691628"/>
                  </a:lnTo>
                  <a:lnTo>
                    <a:pt x="874358" y="618594"/>
                  </a:lnTo>
                  <a:cubicBezTo>
                    <a:pt x="885167" y="613336"/>
                    <a:pt x="889841" y="600190"/>
                    <a:pt x="884582" y="589381"/>
                  </a:cubicBezTo>
                  <a:cubicBezTo>
                    <a:pt x="879324" y="578572"/>
                    <a:pt x="866178" y="573898"/>
                    <a:pt x="855369" y="579156"/>
                  </a:cubicBezTo>
                  <a:lnTo>
                    <a:pt x="701122" y="653358"/>
                  </a:lnTo>
                  <a:lnTo>
                    <a:pt x="640358" y="624145"/>
                  </a:lnTo>
                  <a:cubicBezTo>
                    <a:pt x="629549" y="618886"/>
                    <a:pt x="616403" y="623560"/>
                    <a:pt x="611145" y="634369"/>
                  </a:cubicBezTo>
                  <a:cubicBezTo>
                    <a:pt x="605886" y="645178"/>
                    <a:pt x="610560" y="658324"/>
                    <a:pt x="621369" y="663583"/>
                  </a:cubicBezTo>
                  <a:lnTo>
                    <a:pt x="679212" y="691628"/>
                  </a:lnTo>
                  <a:lnTo>
                    <a:pt x="679212" y="1439199"/>
                  </a:lnTo>
                  <a:lnTo>
                    <a:pt x="43820" y="1132458"/>
                  </a:lnTo>
                  <a:lnTo>
                    <a:pt x="43820" y="384887"/>
                  </a:lnTo>
                  <a:lnTo>
                    <a:pt x="527594" y="618302"/>
                  </a:lnTo>
                  <a:cubicBezTo>
                    <a:pt x="530808" y="619763"/>
                    <a:pt x="534021" y="620347"/>
                    <a:pt x="537235" y="620347"/>
                  </a:cubicBezTo>
                  <a:cubicBezTo>
                    <a:pt x="545415" y="620347"/>
                    <a:pt x="553302" y="615673"/>
                    <a:pt x="557100" y="608077"/>
                  </a:cubicBezTo>
                  <a:cubicBezTo>
                    <a:pt x="562358" y="597268"/>
                    <a:pt x="557684" y="584122"/>
                    <a:pt x="546875" y="578864"/>
                  </a:cubicBezTo>
                  <a:lnTo>
                    <a:pt x="72449" y="349831"/>
                  </a:lnTo>
                  <a:lnTo>
                    <a:pt x="290089" y="244662"/>
                  </a:lnTo>
                  <a:lnTo>
                    <a:pt x="948268" y="562504"/>
                  </a:lnTo>
                  <a:cubicBezTo>
                    <a:pt x="948268" y="562504"/>
                    <a:pt x="948560" y="562797"/>
                    <a:pt x="948560" y="562797"/>
                  </a:cubicBezTo>
                  <a:lnTo>
                    <a:pt x="948560" y="825717"/>
                  </a:lnTo>
                  <a:cubicBezTo>
                    <a:pt x="948560" y="833313"/>
                    <a:pt x="952357" y="840324"/>
                    <a:pt x="958784" y="844414"/>
                  </a:cubicBezTo>
                  <a:cubicBezTo>
                    <a:pt x="962290" y="846751"/>
                    <a:pt x="966380" y="847627"/>
                    <a:pt x="970470" y="847627"/>
                  </a:cubicBezTo>
                  <a:cubicBezTo>
                    <a:pt x="973683" y="847627"/>
                    <a:pt x="976897" y="847043"/>
                    <a:pt x="980110" y="845582"/>
                  </a:cubicBezTo>
                  <a:lnTo>
                    <a:pt x="1143997" y="766414"/>
                  </a:lnTo>
                  <a:cubicBezTo>
                    <a:pt x="1151593" y="762616"/>
                    <a:pt x="1156267" y="755021"/>
                    <a:pt x="1156267" y="746549"/>
                  </a:cubicBezTo>
                  <a:lnTo>
                    <a:pt x="1156267" y="482167"/>
                  </a:lnTo>
                  <a:lnTo>
                    <a:pt x="1358424" y="384595"/>
                  </a:lnTo>
                  <a:lnTo>
                    <a:pt x="1358132" y="1132458"/>
                  </a:lnTo>
                  <a:lnTo>
                    <a:pt x="1358132" y="1132458"/>
                  </a:lnTo>
                  <a:close/>
                </a:path>
              </a:pathLst>
            </a:custGeom>
            <a:solidFill>
              <a:srgbClr val="313840"/>
            </a:solidFill>
            <a:ln w="2917" cap="flat">
              <a:noFill/>
              <a:prstDash val="solid"/>
              <a:miter/>
            </a:ln>
          </p:spPr>
          <p:txBody>
            <a:bodyPr rtlCol="0" anchor="ctr"/>
            <a:lstStyle/>
            <a:p>
              <a:endParaRPr lang="it-IT"/>
            </a:p>
          </p:txBody>
        </p:sp>
        <p:sp>
          <p:nvSpPr>
            <p:cNvPr id="38" name="Elemento grafico 41">
              <a:extLst>
                <a:ext uri="{FF2B5EF4-FFF2-40B4-BE49-F238E27FC236}">
                  <a16:creationId xmlns:a16="http://schemas.microsoft.com/office/drawing/2014/main" id="{D55AB854-B6B2-456D-B415-7A05C0B5255D}"/>
                </a:ext>
              </a:extLst>
            </p:cNvPr>
            <p:cNvSpPr/>
            <p:nvPr/>
          </p:nvSpPr>
          <p:spPr>
            <a:xfrm>
              <a:off x="3154355" y="5720237"/>
              <a:ext cx="143495" cy="91849"/>
            </a:xfrm>
            <a:custGeom>
              <a:avLst/>
              <a:gdLst>
                <a:gd name="connsiteX0" fmla="*/ 130995 w 143495"/>
                <a:gd name="connsiteY0" fmla="*/ 50366 h 91849"/>
                <a:gd name="connsiteX1" fmla="*/ 31378 w 143495"/>
                <a:gd name="connsiteY1" fmla="*/ 2164 h 91849"/>
                <a:gd name="connsiteX2" fmla="*/ 2164 w 143495"/>
                <a:gd name="connsiteY2" fmla="*/ 12389 h 91849"/>
                <a:gd name="connsiteX3" fmla="*/ 12389 w 143495"/>
                <a:gd name="connsiteY3" fmla="*/ 41602 h 91849"/>
                <a:gd name="connsiteX4" fmla="*/ 112007 w 143495"/>
                <a:gd name="connsiteY4" fmla="*/ 89805 h 91849"/>
                <a:gd name="connsiteX5" fmla="*/ 121647 w 143495"/>
                <a:gd name="connsiteY5" fmla="*/ 91850 h 91849"/>
                <a:gd name="connsiteX6" fmla="*/ 141512 w 143495"/>
                <a:gd name="connsiteY6" fmla="*/ 79580 h 91849"/>
                <a:gd name="connsiteX7" fmla="*/ 130995 w 143495"/>
                <a:gd name="connsiteY7" fmla="*/ 50366 h 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495" h="91849">
                  <a:moveTo>
                    <a:pt x="130995" y="50366"/>
                  </a:moveTo>
                  <a:lnTo>
                    <a:pt x="31378" y="2164"/>
                  </a:lnTo>
                  <a:cubicBezTo>
                    <a:pt x="20569" y="-3094"/>
                    <a:pt x="7423" y="1580"/>
                    <a:pt x="2164" y="12389"/>
                  </a:cubicBezTo>
                  <a:cubicBezTo>
                    <a:pt x="-3094" y="23198"/>
                    <a:pt x="1580" y="36344"/>
                    <a:pt x="12389" y="41602"/>
                  </a:cubicBezTo>
                  <a:lnTo>
                    <a:pt x="112007" y="89805"/>
                  </a:lnTo>
                  <a:cubicBezTo>
                    <a:pt x="115220" y="91265"/>
                    <a:pt x="118434" y="91850"/>
                    <a:pt x="121647" y="91850"/>
                  </a:cubicBezTo>
                  <a:cubicBezTo>
                    <a:pt x="129827" y="91850"/>
                    <a:pt x="137715" y="87175"/>
                    <a:pt x="141512" y="79580"/>
                  </a:cubicBezTo>
                  <a:cubicBezTo>
                    <a:pt x="146479" y="68771"/>
                    <a:pt x="141804" y="55625"/>
                    <a:pt x="130995" y="50366"/>
                  </a:cubicBezTo>
                  <a:close/>
                </a:path>
              </a:pathLst>
            </a:custGeom>
            <a:solidFill>
              <a:srgbClr val="313840"/>
            </a:solidFill>
            <a:ln w="2917" cap="flat">
              <a:noFill/>
              <a:prstDash val="solid"/>
              <a:miter/>
            </a:ln>
          </p:spPr>
          <p:txBody>
            <a:bodyPr rtlCol="0" anchor="ctr"/>
            <a:lstStyle/>
            <a:p>
              <a:endParaRPr lang="it-IT"/>
            </a:p>
          </p:txBody>
        </p:sp>
        <p:sp>
          <p:nvSpPr>
            <p:cNvPr id="39" name="Elemento grafico 41">
              <a:extLst>
                <a:ext uri="{FF2B5EF4-FFF2-40B4-BE49-F238E27FC236}">
                  <a16:creationId xmlns:a16="http://schemas.microsoft.com/office/drawing/2014/main" id="{D55AB854-B6B2-456D-B415-7A05C0B5255D}"/>
                </a:ext>
              </a:extLst>
            </p:cNvPr>
            <p:cNvSpPr/>
            <p:nvPr/>
          </p:nvSpPr>
          <p:spPr>
            <a:xfrm>
              <a:off x="3154355" y="5616237"/>
              <a:ext cx="235225" cy="135961"/>
            </a:xfrm>
            <a:custGeom>
              <a:avLst/>
              <a:gdLst>
                <a:gd name="connsiteX0" fmla="*/ 222726 w 235225"/>
                <a:gd name="connsiteY0" fmla="*/ 94479 h 135961"/>
                <a:gd name="connsiteX1" fmla="*/ 31378 w 235225"/>
                <a:gd name="connsiteY1" fmla="*/ 2164 h 135961"/>
                <a:gd name="connsiteX2" fmla="*/ 2164 w 235225"/>
                <a:gd name="connsiteY2" fmla="*/ 12389 h 135961"/>
                <a:gd name="connsiteX3" fmla="*/ 12389 w 235225"/>
                <a:gd name="connsiteY3" fmla="*/ 41602 h 135961"/>
                <a:gd name="connsiteX4" fmla="*/ 203737 w 235225"/>
                <a:gd name="connsiteY4" fmla="*/ 133917 h 135961"/>
                <a:gd name="connsiteX5" fmla="*/ 213377 w 235225"/>
                <a:gd name="connsiteY5" fmla="*/ 135962 h 135961"/>
                <a:gd name="connsiteX6" fmla="*/ 233242 w 235225"/>
                <a:gd name="connsiteY6" fmla="*/ 123692 h 135961"/>
                <a:gd name="connsiteX7" fmla="*/ 222726 w 235225"/>
                <a:gd name="connsiteY7" fmla="*/ 94479 h 13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225" h="135961">
                  <a:moveTo>
                    <a:pt x="222726" y="94479"/>
                  </a:moveTo>
                  <a:lnTo>
                    <a:pt x="31378" y="2164"/>
                  </a:lnTo>
                  <a:cubicBezTo>
                    <a:pt x="20569" y="-3094"/>
                    <a:pt x="7423" y="1580"/>
                    <a:pt x="2164" y="12389"/>
                  </a:cubicBezTo>
                  <a:cubicBezTo>
                    <a:pt x="-3094" y="23198"/>
                    <a:pt x="1580" y="36344"/>
                    <a:pt x="12389" y="41602"/>
                  </a:cubicBezTo>
                  <a:lnTo>
                    <a:pt x="203737" y="133917"/>
                  </a:lnTo>
                  <a:cubicBezTo>
                    <a:pt x="206950" y="135377"/>
                    <a:pt x="210164" y="135962"/>
                    <a:pt x="213377" y="135962"/>
                  </a:cubicBezTo>
                  <a:cubicBezTo>
                    <a:pt x="221557" y="135962"/>
                    <a:pt x="229445" y="131288"/>
                    <a:pt x="233242" y="123692"/>
                  </a:cubicBezTo>
                  <a:cubicBezTo>
                    <a:pt x="238209" y="112883"/>
                    <a:pt x="233535" y="99737"/>
                    <a:pt x="222726" y="94479"/>
                  </a:cubicBezTo>
                  <a:close/>
                </a:path>
              </a:pathLst>
            </a:custGeom>
            <a:solidFill>
              <a:srgbClr val="313840"/>
            </a:solidFill>
            <a:ln w="2917" cap="flat">
              <a:noFill/>
              <a:prstDash val="solid"/>
              <a:miter/>
            </a:ln>
          </p:spPr>
          <p:txBody>
            <a:bodyPr rtlCol="0" anchor="ctr"/>
            <a:lstStyle/>
            <a:p>
              <a:endParaRPr lang="it-IT"/>
            </a:p>
          </p:txBody>
        </p:sp>
      </p:grpSp>
      <p:sp>
        <p:nvSpPr>
          <p:cNvPr id="40" name="CasellaDiTesto 39">
            <a:extLst>
              <a:ext uri="{FF2B5EF4-FFF2-40B4-BE49-F238E27FC236}">
                <a16:creationId xmlns:a16="http://schemas.microsoft.com/office/drawing/2014/main" id="{519D4CB2-6D43-42D0-A87F-A96214A6C320}"/>
              </a:ext>
            </a:extLst>
          </p:cNvPr>
          <p:cNvSpPr txBox="1"/>
          <p:nvPr/>
        </p:nvSpPr>
        <p:spPr>
          <a:xfrm>
            <a:off x="7651306" y="236664"/>
            <a:ext cx="1224136" cy="253916"/>
          </a:xfrm>
          <a:prstGeom prst="rect">
            <a:avLst/>
          </a:prstGeom>
          <a:noFill/>
        </p:spPr>
        <p:txBody>
          <a:bodyPr wrap="square">
            <a:spAutoFit/>
          </a:bodyPr>
          <a:lstStyle/>
          <a:p>
            <a:pPr>
              <a:spcAft>
                <a:spcPts val="450"/>
              </a:spcAft>
            </a:pPr>
            <a:r>
              <a:rPr lang="it-IT" sz="1050" b="1" dirty="0">
                <a:solidFill>
                  <a:schemeClr val="tx1">
                    <a:lumMod val="75000"/>
                    <a:lumOff val="25000"/>
                  </a:schemeClr>
                </a:solidFill>
              </a:rPr>
              <a:t>Legenda stati</a:t>
            </a:r>
          </a:p>
        </p:txBody>
      </p:sp>
      <p:pic>
        <p:nvPicPr>
          <p:cNvPr id="41" name="Picture 14" descr="Anteprima immagine">
            <a:extLst>
              <a:ext uri="{FF2B5EF4-FFF2-40B4-BE49-F238E27FC236}">
                <a16:creationId xmlns:a16="http://schemas.microsoft.com/office/drawing/2014/main" id="{3A428CF8-84DF-4BBD-9649-7F1F5670D5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9652" y="516793"/>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42" name="CasellaDiTesto 41">
            <a:extLst>
              <a:ext uri="{FF2B5EF4-FFF2-40B4-BE49-F238E27FC236}">
                <a16:creationId xmlns:a16="http://schemas.microsoft.com/office/drawing/2014/main" id="{0FE94745-0733-442E-8122-8D40BE989C9A}"/>
              </a:ext>
            </a:extLst>
          </p:cNvPr>
          <p:cNvSpPr txBox="1"/>
          <p:nvPr/>
        </p:nvSpPr>
        <p:spPr>
          <a:xfrm>
            <a:off x="7917254" y="499071"/>
            <a:ext cx="681757" cy="215444"/>
          </a:xfrm>
          <a:prstGeom prst="rect">
            <a:avLst/>
          </a:prstGeom>
          <a:noFill/>
        </p:spPr>
        <p:txBody>
          <a:bodyPr wrap="square">
            <a:spAutoFit/>
          </a:bodyPr>
          <a:lstStyle/>
          <a:p>
            <a:pPr algn="l"/>
            <a:r>
              <a:rPr lang="it-IT" sz="800" b="0" kern="1200" dirty="0">
                <a:solidFill>
                  <a:srgbClr val="404040"/>
                </a:solidFill>
                <a:effectLst/>
                <a:latin typeface="+mn-lt"/>
              </a:rPr>
              <a:t>Pubblicato</a:t>
            </a:r>
            <a:endParaRPr lang="it-IT" sz="800" b="0" kern="1200" dirty="0">
              <a:solidFill>
                <a:srgbClr val="404040"/>
              </a:solidFill>
              <a:effectLst/>
              <a:latin typeface="+mn-lt"/>
              <a:ea typeface="+mn-ea"/>
              <a:cs typeface="+mn-cs"/>
            </a:endParaRPr>
          </a:p>
        </p:txBody>
      </p:sp>
      <p:pic>
        <p:nvPicPr>
          <p:cNvPr id="43" name="Picture 8" descr="Anteprima immagine">
            <a:extLst>
              <a:ext uri="{FF2B5EF4-FFF2-40B4-BE49-F238E27FC236}">
                <a16:creationId xmlns:a16="http://schemas.microsoft.com/office/drawing/2014/main" id="{CCCBAED4-A844-46D7-B90E-7389CE4113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2820"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7" name="CasellaDiTesto 46">
            <a:extLst>
              <a:ext uri="{FF2B5EF4-FFF2-40B4-BE49-F238E27FC236}">
                <a16:creationId xmlns:a16="http://schemas.microsoft.com/office/drawing/2014/main" id="{82C4A3B0-AA5F-4805-9B6B-AC93BF4C4814}"/>
              </a:ext>
            </a:extLst>
          </p:cNvPr>
          <p:cNvSpPr txBox="1"/>
          <p:nvPr/>
        </p:nvSpPr>
        <p:spPr>
          <a:xfrm>
            <a:off x="8814235" y="499071"/>
            <a:ext cx="681757" cy="215444"/>
          </a:xfrm>
          <a:prstGeom prst="rect">
            <a:avLst/>
          </a:prstGeom>
          <a:noFill/>
        </p:spPr>
        <p:txBody>
          <a:bodyPr wrap="square">
            <a:spAutoFit/>
          </a:bodyPr>
          <a:lstStyle/>
          <a:p>
            <a:pPr algn="l"/>
            <a:r>
              <a:rPr lang="it-IT" sz="800" b="0" kern="1200" dirty="0">
                <a:solidFill>
                  <a:srgbClr val="404040"/>
                </a:solidFill>
                <a:effectLst/>
                <a:latin typeface="+mn-lt"/>
              </a:rPr>
              <a:t>Aggiudicato</a:t>
            </a:r>
            <a:endParaRPr lang="it-IT" sz="800" b="0" kern="1200" dirty="0">
              <a:solidFill>
                <a:srgbClr val="404040"/>
              </a:solidFill>
              <a:effectLst/>
              <a:latin typeface="+mn-lt"/>
              <a:ea typeface="+mn-ea"/>
              <a:cs typeface="+mn-cs"/>
            </a:endParaRPr>
          </a:p>
        </p:txBody>
      </p:sp>
      <p:pic>
        <p:nvPicPr>
          <p:cNvPr id="48" name="Picture 4">
            <a:extLst>
              <a:ext uri="{FF2B5EF4-FFF2-40B4-BE49-F238E27FC236}">
                <a16:creationId xmlns:a16="http://schemas.microsoft.com/office/drawing/2014/main" id="{EE877949-D839-4F1D-8E01-3A28785E98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8757"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9" name="CasellaDiTesto 48">
            <a:extLst>
              <a:ext uri="{FF2B5EF4-FFF2-40B4-BE49-F238E27FC236}">
                <a16:creationId xmlns:a16="http://schemas.microsoft.com/office/drawing/2014/main" id="{51DE690F-CF21-46B9-AF63-A4A1139BE9A1}"/>
              </a:ext>
            </a:extLst>
          </p:cNvPr>
          <p:cNvSpPr txBox="1"/>
          <p:nvPr/>
        </p:nvSpPr>
        <p:spPr>
          <a:xfrm>
            <a:off x="9768676" y="499071"/>
            <a:ext cx="482060" cy="215444"/>
          </a:xfrm>
          <a:prstGeom prst="rect">
            <a:avLst/>
          </a:prstGeom>
          <a:noFill/>
        </p:spPr>
        <p:txBody>
          <a:bodyPr wrap="square">
            <a:spAutoFit/>
          </a:bodyPr>
          <a:lstStyle/>
          <a:p>
            <a:pPr algn="l"/>
            <a:r>
              <a:rPr lang="it-IT" sz="800" b="0" kern="1200" dirty="0">
                <a:solidFill>
                  <a:srgbClr val="404040"/>
                </a:solidFill>
                <a:effectLst/>
                <a:latin typeface="+mn-lt"/>
              </a:rPr>
              <a:t>Attivo</a:t>
            </a:r>
            <a:endParaRPr lang="it-IT" sz="800" b="0" kern="1200" dirty="0">
              <a:solidFill>
                <a:srgbClr val="404040"/>
              </a:solidFill>
              <a:effectLst/>
              <a:latin typeface="+mn-lt"/>
              <a:ea typeface="+mn-ea"/>
              <a:cs typeface="+mn-cs"/>
            </a:endParaRPr>
          </a:p>
        </p:txBody>
      </p:sp>
      <p:pic>
        <p:nvPicPr>
          <p:cNvPr id="50" name="Picture 10" descr="Anteprima immagine">
            <a:extLst>
              <a:ext uri="{FF2B5EF4-FFF2-40B4-BE49-F238E27FC236}">
                <a16:creationId xmlns:a16="http://schemas.microsoft.com/office/drawing/2014/main" id="{9F9BFA9D-E8EF-4B0C-9154-A4ECA626B6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4786" y="1008079"/>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51" name="CasellaDiTesto 50">
            <a:extLst>
              <a:ext uri="{FF2B5EF4-FFF2-40B4-BE49-F238E27FC236}">
                <a16:creationId xmlns:a16="http://schemas.microsoft.com/office/drawing/2014/main" id="{8A507440-7ACC-4735-89CF-150A7DBB00D0}"/>
              </a:ext>
            </a:extLst>
          </p:cNvPr>
          <p:cNvSpPr txBox="1"/>
          <p:nvPr/>
        </p:nvSpPr>
        <p:spPr>
          <a:xfrm>
            <a:off x="7914764" y="985705"/>
            <a:ext cx="1383779" cy="215444"/>
          </a:xfrm>
          <a:prstGeom prst="rect">
            <a:avLst/>
          </a:prstGeom>
          <a:noFill/>
        </p:spPr>
        <p:txBody>
          <a:bodyPr wrap="square">
            <a:spAutoFit/>
          </a:bodyPr>
          <a:lstStyle/>
          <a:p>
            <a:pPr algn="l"/>
            <a:r>
              <a:rPr lang="it-IT" sz="800" b="0" kern="1200" dirty="0">
                <a:solidFill>
                  <a:srgbClr val="404040"/>
                </a:solidFill>
                <a:effectLst/>
                <a:latin typeface="+mn-lt"/>
              </a:rPr>
              <a:t>Attivo per acquisti successivi</a:t>
            </a:r>
            <a:endParaRPr lang="it-IT" sz="800" b="0" kern="1200" dirty="0">
              <a:solidFill>
                <a:srgbClr val="404040"/>
              </a:solidFill>
              <a:effectLst/>
              <a:latin typeface="+mn-lt"/>
              <a:ea typeface="+mn-ea"/>
              <a:cs typeface="+mn-cs"/>
            </a:endParaRPr>
          </a:p>
        </p:txBody>
      </p:sp>
      <p:pic>
        <p:nvPicPr>
          <p:cNvPr id="52" name="Picture 18" descr="Anteprima immagine">
            <a:extLst>
              <a:ext uri="{FF2B5EF4-FFF2-40B4-BE49-F238E27FC236}">
                <a16:creationId xmlns:a16="http://schemas.microsoft.com/office/drawing/2014/main" id="{CC7295A7-25B1-4A70-9537-94387D6878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018"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53" name="CasellaDiTesto 52">
            <a:extLst>
              <a:ext uri="{FF2B5EF4-FFF2-40B4-BE49-F238E27FC236}">
                <a16:creationId xmlns:a16="http://schemas.microsoft.com/office/drawing/2014/main" id="{5B12CB21-DA04-4AB1-A2CA-E6F9075F7C06}"/>
              </a:ext>
            </a:extLst>
          </p:cNvPr>
          <p:cNvSpPr txBox="1"/>
          <p:nvPr/>
        </p:nvSpPr>
        <p:spPr>
          <a:xfrm>
            <a:off x="7935095" y="742388"/>
            <a:ext cx="534965" cy="215444"/>
          </a:xfrm>
          <a:prstGeom prst="rect">
            <a:avLst/>
          </a:prstGeom>
          <a:noFill/>
        </p:spPr>
        <p:txBody>
          <a:bodyPr wrap="square">
            <a:spAutoFit/>
          </a:bodyPr>
          <a:lstStyle/>
          <a:p>
            <a:pPr algn="l"/>
            <a:r>
              <a:rPr lang="it-IT" sz="800" b="0" kern="1200" dirty="0">
                <a:solidFill>
                  <a:srgbClr val="404040"/>
                </a:solidFill>
                <a:effectLst/>
                <a:latin typeface="+mn-lt"/>
              </a:rPr>
              <a:t>Sospeso</a:t>
            </a:r>
            <a:endParaRPr lang="it-IT" sz="800" b="0" kern="1200" dirty="0">
              <a:solidFill>
                <a:srgbClr val="404040"/>
              </a:solidFill>
              <a:effectLst/>
              <a:latin typeface="+mn-lt"/>
              <a:ea typeface="+mn-ea"/>
              <a:cs typeface="+mn-cs"/>
            </a:endParaRPr>
          </a:p>
        </p:txBody>
      </p:sp>
      <p:pic>
        <p:nvPicPr>
          <p:cNvPr id="54" name="Picture 12" descr="Anteprima immagine">
            <a:extLst>
              <a:ext uri="{FF2B5EF4-FFF2-40B4-BE49-F238E27FC236}">
                <a16:creationId xmlns:a16="http://schemas.microsoft.com/office/drawing/2014/main" id="{5BE8B28D-EFC7-486B-A364-879EE431F0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10035"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55" name="CasellaDiTesto 54">
            <a:extLst>
              <a:ext uri="{FF2B5EF4-FFF2-40B4-BE49-F238E27FC236}">
                <a16:creationId xmlns:a16="http://schemas.microsoft.com/office/drawing/2014/main" id="{DA50CA18-6936-4779-80D6-0DFC0BDF4116}"/>
              </a:ext>
            </a:extLst>
          </p:cNvPr>
          <p:cNvSpPr txBox="1"/>
          <p:nvPr/>
        </p:nvSpPr>
        <p:spPr>
          <a:xfrm>
            <a:off x="9761896" y="742388"/>
            <a:ext cx="502806" cy="215444"/>
          </a:xfrm>
          <a:prstGeom prst="rect">
            <a:avLst/>
          </a:prstGeom>
          <a:noFill/>
        </p:spPr>
        <p:txBody>
          <a:bodyPr wrap="square">
            <a:spAutoFit/>
          </a:bodyPr>
          <a:lstStyle/>
          <a:p>
            <a:pPr algn="l"/>
            <a:r>
              <a:rPr lang="it-IT" sz="800" b="0" kern="1200" dirty="0">
                <a:solidFill>
                  <a:srgbClr val="404040"/>
                </a:solidFill>
                <a:effectLst/>
                <a:latin typeface="+mn-lt"/>
              </a:rPr>
              <a:t>Chiuso</a:t>
            </a:r>
            <a:endParaRPr lang="it-IT" sz="800" b="0" kern="1200" dirty="0">
              <a:solidFill>
                <a:srgbClr val="404040"/>
              </a:solidFill>
              <a:effectLst/>
              <a:latin typeface="+mn-lt"/>
              <a:ea typeface="+mn-ea"/>
              <a:cs typeface="+mn-cs"/>
            </a:endParaRPr>
          </a:p>
        </p:txBody>
      </p:sp>
      <p:pic>
        <p:nvPicPr>
          <p:cNvPr id="56" name="Picture 16" descr="Anteprima immagine">
            <a:extLst>
              <a:ext uri="{FF2B5EF4-FFF2-40B4-BE49-F238E27FC236}">
                <a16:creationId xmlns:a16="http://schemas.microsoft.com/office/drawing/2014/main" id="{0A56B7F7-80C9-4EB4-BAB6-FAF1D1CDED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7253" y="760110"/>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57" name="CasellaDiTesto 56">
            <a:extLst>
              <a:ext uri="{FF2B5EF4-FFF2-40B4-BE49-F238E27FC236}">
                <a16:creationId xmlns:a16="http://schemas.microsoft.com/office/drawing/2014/main" id="{C9DE9849-BAFD-4B14-B70C-48DA6DA74611}"/>
              </a:ext>
            </a:extLst>
          </p:cNvPr>
          <p:cNvSpPr txBox="1"/>
          <p:nvPr/>
        </p:nvSpPr>
        <p:spPr>
          <a:xfrm>
            <a:off x="8815900" y="742388"/>
            <a:ext cx="625090" cy="215444"/>
          </a:xfrm>
          <a:prstGeom prst="rect">
            <a:avLst/>
          </a:prstGeom>
          <a:noFill/>
        </p:spPr>
        <p:txBody>
          <a:bodyPr wrap="square">
            <a:spAutoFit/>
          </a:bodyPr>
          <a:lstStyle/>
          <a:p>
            <a:pPr algn="l"/>
            <a:r>
              <a:rPr lang="it-IT" sz="800" b="0" kern="1200" dirty="0">
                <a:solidFill>
                  <a:srgbClr val="404040"/>
                </a:solidFill>
                <a:effectLst/>
                <a:latin typeface="+mn-lt"/>
              </a:rPr>
              <a:t>Revocato</a:t>
            </a:r>
            <a:endParaRPr lang="it-IT" sz="800" b="0" kern="1200" dirty="0">
              <a:solidFill>
                <a:srgbClr val="404040"/>
              </a:solidFill>
              <a:effectLst/>
              <a:latin typeface="+mn-lt"/>
              <a:ea typeface="+mn-ea"/>
              <a:cs typeface="+mn-cs"/>
            </a:endParaRPr>
          </a:p>
        </p:txBody>
      </p:sp>
      <p:pic>
        <p:nvPicPr>
          <p:cNvPr id="58" name="Picture 4">
            <a:extLst>
              <a:ext uri="{FF2B5EF4-FFF2-40B4-BE49-F238E27FC236}">
                <a16:creationId xmlns:a16="http://schemas.microsoft.com/office/drawing/2014/main" id="{EE877949-D839-4F1D-8E01-3A28785E98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6269" y="3178105"/>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a:extLst>
              <a:ext uri="{FF2B5EF4-FFF2-40B4-BE49-F238E27FC236}">
                <a16:creationId xmlns:a16="http://schemas.microsoft.com/office/drawing/2014/main" id="{EE877949-D839-4F1D-8E01-3A28785E98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6269" y="1985771"/>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a:extLst>
              <a:ext uri="{FF2B5EF4-FFF2-40B4-BE49-F238E27FC236}">
                <a16:creationId xmlns:a16="http://schemas.microsoft.com/office/drawing/2014/main" id="{EE877949-D839-4F1D-8E01-3A28785E98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6269" y="2383058"/>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a:extLst>
              <a:ext uri="{FF2B5EF4-FFF2-40B4-BE49-F238E27FC236}">
                <a16:creationId xmlns:a16="http://schemas.microsoft.com/office/drawing/2014/main" id="{EE877949-D839-4F1D-8E01-3A28785E98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2807" y="2772519"/>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a:extLst>
              <a:ext uri="{FF2B5EF4-FFF2-40B4-BE49-F238E27FC236}">
                <a16:creationId xmlns:a16="http://schemas.microsoft.com/office/drawing/2014/main" id="{EE877949-D839-4F1D-8E01-3A28785E98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6269" y="3542409"/>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a:extLst>
              <a:ext uri="{FF2B5EF4-FFF2-40B4-BE49-F238E27FC236}">
                <a16:creationId xmlns:a16="http://schemas.microsoft.com/office/drawing/2014/main" id="{EE877949-D839-4F1D-8E01-3A28785E98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2807" y="3901939"/>
            <a:ext cx="180000" cy="1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760972"/>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a:extLst>
              <a:ext uri="{FF2B5EF4-FFF2-40B4-BE49-F238E27FC236}">
                <a16:creationId xmlns:a16="http://schemas.microsoft.com/office/drawing/2014/main" id="{159B03CB-18AE-455A-B1BC-C320C6551076}"/>
              </a:ext>
            </a:extLst>
          </p:cNvPr>
          <p:cNvSpPr>
            <a:spLocks noGrp="1"/>
          </p:cNvSpPr>
          <p:nvPr>
            <p:ph type="title"/>
          </p:nvPr>
        </p:nvSpPr>
        <p:spPr/>
        <p:txBody>
          <a:bodyPr/>
          <a:lstStyle/>
          <a:p>
            <a:r>
              <a:rPr lang="it-IT" dirty="0"/>
              <a:t>Servizi di </a:t>
            </a:r>
            <a:r>
              <a:rPr lang="it-IT" dirty="0" err="1"/>
              <a:t>Print</a:t>
            </a:r>
            <a:r>
              <a:rPr lang="it-IT" dirty="0"/>
              <a:t> &amp; Copy Management 3 (1/2)</a:t>
            </a:r>
          </a:p>
        </p:txBody>
      </p:sp>
      <p:sp>
        <p:nvSpPr>
          <p:cNvPr id="33" name="CasellaDiTesto 32">
            <a:extLst>
              <a:ext uri="{FF2B5EF4-FFF2-40B4-BE49-F238E27FC236}">
                <a16:creationId xmlns:a16="http://schemas.microsoft.com/office/drawing/2014/main" id="{103FD0AA-7B1F-4A9C-8D6C-327625748FFE}"/>
              </a:ext>
            </a:extLst>
          </p:cNvPr>
          <p:cNvSpPr txBox="1"/>
          <p:nvPr/>
        </p:nvSpPr>
        <p:spPr>
          <a:xfrm>
            <a:off x="348816" y="1404367"/>
            <a:ext cx="6893998" cy="523220"/>
          </a:xfrm>
          <a:prstGeom prst="rect">
            <a:avLst/>
          </a:prstGeom>
          <a:noFill/>
        </p:spPr>
        <p:txBody>
          <a:bodyPr wrap="square">
            <a:spAutoFit/>
          </a:bodyPr>
          <a:lstStyle/>
          <a:p>
            <a:pPr>
              <a:spcAft>
                <a:spcPts val="450"/>
              </a:spcAft>
            </a:pPr>
            <a:r>
              <a:rPr lang="it-IT" sz="1400" dirty="0">
                <a:solidFill>
                  <a:schemeClr val="tx1">
                    <a:lumMod val="75000"/>
                    <a:lumOff val="25000"/>
                  </a:schemeClr>
                </a:solidFill>
              </a:rPr>
              <a:t>L’iniziativa prevede l’affidamento di servizi di stampa gestita finalizzati a razionalizzare e ottimizzare i parchi apparecchiature office in dotazione presso le sedi delle Amministrazioni</a:t>
            </a:r>
          </a:p>
        </p:txBody>
      </p:sp>
      <p:sp>
        <p:nvSpPr>
          <p:cNvPr id="34" name="CasellaDiTesto 33">
            <a:extLst>
              <a:ext uri="{FF2B5EF4-FFF2-40B4-BE49-F238E27FC236}">
                <a16:creationId xmlns:a16="http://schemas.microsoft.com/office/drawing/2014/main" id="{C4D4D3EF-0523-4BB0-99CF-A4A30DD1128D}"/>
              </a:ext>
            </a:extLst>
          </p:cNvPr>
          <p:cNvSpPr txBox="1"/>
          <p:nvPr/>
        </p:nvSpPr>
        <p:spPr>
          <a:xfrm>
            <a:off x="353543" y="1980431"/>
            <a:ext cx="7011096" cy="2503249"/>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Servizi / Prodotti</a:t>
            </a:r>
          </a:p>
          <a:p>
            <a:pPr marL="214313" indent="-214313">
              <a:spcAft>
                <a:spcPts val="450"/>
              </a:spcAft>
              <a:buFont typeface="Arial" panose="020B0604020202020204" pitchFamily="34" charset="0"/>
              <a:buChar char="•"/>
            </a:pPr>
            <a:r>
              <a:rPr lang="it-IT" altLang="it-IT" sz="1400" dirty="0">
                <a:solidFill>
                  <a:schemeClr val="tx1">
                    <a:lumMod val="75000"/>
                    <a:lumOff val="25000"/>
                  </a:schemeClr>
                </a:solidFill>
              </a:rPr>
              <a:t>Servizi hardware: consegna, installazione, configurazione, assistenza tecnica on site, manutenzione ordinaria e straordinaria, fornitura materiale di consumo, attività di disinstallazione e conguaglio di fine contratto</a:t>
            </a:r>
          </a:p>
          <a:p>
            <a:pPr marL="214313" indent="-214313">
              <a:spcAft>
                <a:spcPts val="450"/>
              </a:spcAft>
              <a:buFont typeface="Arial" panose="020B0604020202020204" pitchFamily="34" charset="0"/>
              <a:buChar char="•"/>
            </a:pPr>
            <a:r>
              <a:rPr lang="it-IT" altLang="it-IT" sz="1400" dirty="0">
                <a:solidFill>
                  <a:schemeClr val="tx1">
                    <a:lumMod val="75000"/>
                    <a:lumOff val="25000"/>
                  </a:schemeClr>
                </a:solidFill>
              </a:rPr>
              <a:t>Servizi software: profilazione utenza, click smartcard, green printing policy,  assistenza e gestione da remoto, monitoraggio e reportistica TCO, lettura contatori automatica,  digitalizzazione e archiviazione documenti, gestione fax online</a:t>
            </a:r>
          </a:p>
          <a:p>
            <a:pPr marL="214313" indent="-214313">
              <a:spcAft>
                <a:spcPts val="450"/>
              </a:spcAft>
              <a:buFont typeface="Arial" panose="020B0604020202020204" pitchFamily="34" charset="0"/>
              <a:buChar char="•"/>
            </a:pPr>
            <a:r>
              <a:rPr lang="it-IT" altLang="it-IT" sz="1400" dirty="0">
                <a:solidFill>
                  <a:schemeClr val="tx1">
                    <a:lumMod val="75000"/>
                    <a:lumOff val="25000"/>
                  </a:schemeClr>
                </a:solidFill>
              </a:rPr>
              <a:t>Servizi </a:t>
            </a:r>
            <a:r>
              <a:rPr lang="it-IT" altLang="it-IT" sz="1400" dirty="0" err="1">
                <a:solidFill>
                  <a:schemeClr val="tx1">
                    <a:lumMod val="75000"/>
                    <a:lumOff val="25000"/>
                  </a:schemeClr>
                </a:solidFill>
              </a:rPr>
              <a:t>Customer</a:t>
            </a:r>
            <a:r>
              <a:rPr lang="it-IT" altLang="it-IT" sz="1400" dirty="0">
                <a:solidFill>
                  <a:schemeClr val="tx1">
                    <a:lumMod val="75000"/>
                    <a:lumOff val="25000"/>
                  </a:schemeClr>
                </a:solidFill>
              </a:rPr>
              <a:t> Care: call center, formazione agli utenti, </a:t>
            </a:r>
            <a:r>
              <a:rPr lang="it-IT" altLang="it-IT" sz="1400" dirty="0" err="1">
                <a:solidFill>
                  <a:schemeClr val="tx1">
                    <a:lumMod val="75000"/>
                    <a:lumOff val="25000"/>
                  </a:schemeClr>
                </a:solidFill>
              </a:rPr>
              <a:t>governance</a:t>
            </a:r>
            <a:r>
              <a:rPr lang="it-IT" altLang="it-IT" sz="1400" dirty="0">
                <a:solidFill>
                  <a:schemeClr val="tx1">
                    <a:lumMod val="75000"/>
                    <a:lumOff val="25000"/>
                  </a:schemeClr>
                </a:solidFill>
              </a:rPr>
              <a:t> del contratto, </a:t>
            </a:r>
            <a:r>
              <a:rPr lang="it-IT" altLang="it-IT" sz="1400" dirty="0" err="1">
                <a:solidFill>
                  <a:schemeClr val="tx1">
                    <a:lumMod val="75000"/>
                    <a:lumOff val="25000"/>
                  </a:schemeClr>
                </a:solidFill>
              </a:rPr>
              <a:t>customer</a:t>
            </a:r>
            <a:r>
              <a:rPr lang="it-IT" altLang="it-IT" sz="1400" dirty="0">
                <a:solidFill>
                  <a:schemeClr val="tx1">
                    <a:lumMod val="75000"/>
                    <a:lumOff val="25000"/>
                  </a:schemeClr>
                </a:solidFill>
              </a:rPr>
              <a:t> supporto, </a:t>
            </a:r>
            <a:r>
              <a:rPr lang="it-IT" altLang="it-IT" sz="1400" dirty="0" err="1">
                <a:solidFill>
                  <a:schemeClr val="tx1">
                    <a:lumMod val="75000"/>
                    <a:lumOff val="25000"/>
                  </a:schemeClr>
                </a:solidFill>
              </a:rPr>
              <a:t>customer</a:t>
            </a:r>
            <a:r>
              <a:rPr lang="it-IT" altLang="it-IT" sz="1400" dirty="0">
                <a:solidFill>
                  <a:schemeClr val="tx1">
                    <a:lumMod val="75000"/>
                    <a:lumOff val="25000"/>
                  </a:schemeClr>
                </a:solidFill>
              </a:rPr>
              <a:t> </a:t>
            </a:r>
            <a:r>
              <a:rPr lang="it-IT" altLang="it-IT" sz="1400" dirty="0" err="1">
                <a:solidFill>
                  <a:schemeClr val="tx1">
                    <a:lumMod val="75000"/>
                    <a:lumOff val="25000"/>
                  </a:schemeClr>
                </a:solidFill>
              </a:rPr>
              <a:t>satisfaction</a:t>
            </a:r>
            <a:endParaRPr lang="it-IT" altLang="it-IT" sz="1400" dirty="0">
              <a:solidFill>
                <a:schemeClr val="tx1">
                  <a:lumMod val="75000"/>
                  <a:lumOff val="25000"/>
                </a:schemeClr>
              </a:solidFill>
            </a:endParaRPr>
          </a:p>
          <a:p>
            <a:pPr>
              <a:spcAft>
                <a:spcPts val="450"/>
              </a:spcAft>
            </a:pPr>
            <a:r>
              <a:rPr lang="it-IT" altLang="it-IT" sz="1400" dirty="0">
                <a:solidFill>
                  <a:schemeClr val="tx1">
                    <a:lumMod val="75000"/>
                    <a:lumOff val="25000"/>
                  </a:schemeClr>
                </a:solidFill>
              </a:rPr>
              <a:t>Il servizio  è comprensivo di </a:t>
            </a:r>
            <a:r>
              <a:rPr lang="it-IT" altLang="it-IT" sz="1400" dirty="0" err="1">
                <a:solidFill>
                  <a:schemeClr val="tx1">
                    <a:lumMod val="75000"/>
                    <a:lumOff val="25000"/>
                  </a:schemeClr>
                </a:solidFill>
              </a:rPr>
              <a:t>Assessment</a:t>
            </a:r>
            <a:r>
              <a:rPr lang="it-IT" altLang="it-IT" sz="1400" dirty="0">
                <a:solidFill>
                  <a:schemeClr val="tx1">
                    <a:lumMod val="75000"/>
                    <a:lumOff val="25000"/>
                  </a:schemeClr>
                </a:solidFill>
              </a:rPr>
              <a:t> - Progetto preliminare e Progetto esecutivo. </a:t>
            </a:r>
          </a:p>
        </p:txBody>
      </p:sp>
      <p:sp>
        <p:nvSpPr>
          <p:cNvPr id="35" name="CasellaDiTesto 34">
            <a:extLst>
              <a:ext uri="{FF2B5EF4-FFF2-40B4-BE49-F238E27FC236}">
                <a16:creationId xmlns:a16="http://schemas.microsoft.com/office/drawing/2014/main" id="{DED2DF5D-18DB-4CE4-AC07-DB57CE4B69AB}"/>
              </a:ext>
            </a:extLst>
          </p:cNvPr>
          <p:cNvSpPr txBox="1"/>
          <p:nvPr/>
        </p:nvSpPr>
        <p:spPr>
          <a:xfrm>
            <a:off x="348814" y="4753303"/>
            <a:ext cx="7015825" cy="2223686"/>
          </a:xfrm>
          <a:prstGeom prst="rect">
            <a:avLst/>
          </a:prstGeom>
          <a:noFill/>
        </p:spPr>
        <p:txBody>
          <a:bodyPr wrap="square">
            <a:spAutoFit/>
          </a:bodyPr>
          <a:lstStyle/>
          <a:p>
            <a:pPr marL="285750" indent="-285750">
              <a:spcAft>
                <a:spcPts val="450"/>
              </a:spcAft>
              <a:buFont typeface="Arial" panose="020B0604020202020204" pitchFamily="34" charset="0"/>
              <a:buChar char="•"/>
              <a:defRPr/>
            </a:pPr>
            <a:r>
              <a:rPr lang="it-IT" sz="1400" dirty="0">
                <a:solidFill>
                  <a:schemeClr val="tx1">
                    <a:lumMod val="75000"/>
                    <a:lumOff val="25000"/>
                  </a:schemeClr>
                </a:solidFill>
              </a:rPr>
              <a:t>strategici, dovuti alla maggiore efficienza/flessibilità nel processo di stampa, all’ammodernamento del parco tecnologico e all’outsourcing e centralizzazione gestionale</a:t>
            </a:r>
          </a:p>
          <a:p>
            <a:pPr marL="285750" indent="-285750">
              <a:spcAft>
                <a:spcPts val="450"/>
              </a:spcAft>
              <a:buFont typeface="Arial" panose="020B0604020202020204" pitchFamily="34" charset="0"/>
              <a:buChar char="•"/>
              <a:defRPr/>
            </a:pPr>
            <a:r>
              <a:rPr lang="it-IT" sz="1400" dirty="0">
                <a:solidFill>
                  <a:schemeClr val="tx1">
                    <a:lumMod val="75000"/>
                    <a:lumOff val="25000"/>
                  </a:schemeClr>
                </a:solidFill>
              </a:rPr>
              <a:t>organizzativi, con maggiore sicurezza nella gestione delle stampe, monitoraggio e report degli SLA, costante assistenza e supporto  agli utenti, corsi di training per sensibilizzare gli utenti ad un utilizzo più responsabile delle macchine «office»</a:t>
            </a:r>
          </a:p>
          <a:p>
            <a:pPr marL="285750" indent="-285750">
              <a:spcAft>
                <a:spcPts val="450"/>
              </a:spcAft>
              <a:buFont typeface="Arial" panose="020B0604020202020204" pitchFamily="34" charset="0"/>
              <a:buChar char="•"/>
            </a:pPr>
            <a:r>
              <a:rPr lang="it-IT" sz="1400" dirty="0">
                <a:solidFill>
                  <a:schemeClr val="tx1">
                    <a:lumMod val="75000"/>
                    <a:lumOff val="25000"/>
                  </a:schemeClr>
                </a:solidFill>
              </a:rPr>
              <a:t>Economici, grazie a regole di stampa che tendono a riduzione sino al 50% delle stampe e un dimezzamento dei costi della carta grazie al fronte/retro impostato per default</a:t>
            </a:r>
          </a:p>
          <a:p>
            <a:pPr marL="285750" indent="-285750">
              <a:spcAft>
                <a:spcPts val="450"/>
              </a:spcAft>
              <a:buFont typeface="Arial" panose="020B0604020202020204" pitchFamily="34" charset="0"/>
              <a:buChar char="•"/>
            </a:pPr>
            <a:r>
              <a:rPr lang="it-IT" sz="1400" dirty="0">
                <a:solidFill>
                  <a:schemeClr val="tx1">
                    <a:lumMod val="75000"/>
                    <a:lumOff val="25000"/>
                  </a:schemeClr>
                </a:solidFill>
              </a:rPr>
              <a:t>Ambientali dovuti all’eliminazione dei dispositivi di stampa superflui con conseguente riduzione del  consumo di energia  e riduzione di emissioni di CO2</a:t>
            </a:r>
          </a:p>
        </p:txBody>
      </p:sp>
      <p:sp>
        <p:nvSpPr>
          <p:cNvPr id="37" name="CasellaDiTesto 36">
            <a:extLst>
              <a:ext uri="{FF2B5EF4-FFF2-40B4-BE49-F238E27FC236}">
                <a16:creationId xmlns:a16="http://schemas.microsoft.com/office/drawing/2014/main" id="{5FD5201D-A351-4AAC-B048-D0A88CB1D2BE}"/>
              </a:ext>
            </a:extLst>
          </p:cNvPr>
          <p:cNvSpPr txBox="1"/>
          <p:nvPr/>
        </p:nvSpPr>
        <p:spPr>
          <a:xfrm>
            <a:off x="348815" y="4500711"/>
            <a:ext cx="2940077" cy="307777"/>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Vantaggi</a:t>
            </a:r>
            <a:endParaRPr lang="it-IT" sz="2000" b="1" dirty="0">
              <a:solidFill>
                <a:schemeClr val="tx1">
                  <a:lumMod val="75000"/>
                  <a:lumOff val="25000"/>
                </a:schemeClr>
              </a:solidFill>
            </a:endParaRPr>
          </a:p>
        </p:txBody>
      </p:sp>
      <p:sp>
        <p:nvSpPr>
          <p:cNvPr id="38" name="CasellaDiTesto 37">
            <a:extLst>
              <a:ext uri="{FF2B5EF4-FFF2-40B4-BE49-F238E27FC236}">
                <a16:creationId xmlns:a16="http://schemas.microsoft.com/office/drawing/2014/main" id="{E00B9923-BE16-4B51-ABE4-DC485C2CB932}"/>
              </a:ext>
            </a:extLst>
          </p:cNvPr>
          <p:cNvSpPr txBox="1"/>
          <p:nvPr/>
        </p:nvSpPr>
        <p:spPr>
          <a:xfrm>
            <a:off x="353544" y="944399"/>
            <a:ext cx="6889269" cy="400110"/>
          </a:xfrm>
          <a:prstGeom prst="rect">
            <a:avLst/>
          </a:prstGeom>
          <a:noFill/>
        </p:spPr>
        <p:txBody>
          <a:bodyPr wrap="square">
            <a:spAutoFit/>
          </a:bodyPr>
          <a:lstStyle/>
          <a:p>
            <a:pPr>
              <a:spcAft>
                <a:spcPts val="450"/>
              </a:spcAft>
            </a:pPr>
            <a:r>
              <a:rPr lang="it-IT" b="1" dirty="0">
                <a:solidFill>
                  <a:schemeClr val="tx1">
                    <a:lumMod val="75000"/>
                    <a:lumOff val="25000"/>
                  </a:schemeClr>
                </a:solidFill>
              </a:rPr>
              <a:t>Servizi di </a:t>
            </a:r>
            <a:r>
              <a:rPr lang="it-IT" b="1" dirty="0" err="1">
                <a:solidFill>
                  <a:schemeClr val="tx1">
                    <a:lumMod val="75000"/>
                    <a:lumOff val="25000"/>
                  </a:schemeClr>
                </a:solidFill>
              </a:rPr>
              <a:t>Print</a:t>
            </a:r>
            <a:r>
              <a:rPr lang="it-IT" b="1" dirty="0">
                <a:solidFill>
                  <a:schemeClr val="tx1">
                    <a:lumMod val="75000"/>
                    <a:lumOff val="25000"/>
                  </a:schemeClr>
                </a:solidFill>
              </a:rPr>
              <a:t> &amp; Copy Management 3</a:t>
            </a:r>
          </a:p>
        </p:txBody>
      </p:sp>
      <p:pic>
        <p:nvPicPr>
          <p:cNvPr id="3" name="Segnaposto immagine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0" r="200"/>
          <a:stretch>
            <a:fillRect/>
          </a:stretch>
        </p:blipFill>
        <p:spPr>
          <a:xfrm>
            <a:off x="7587950" y="1141200"/>
            <a:ext cx="2700000" cy="1800000"/>
          </a:xfrm>
        </p:spPr>
      </p:pic>
      <p:grpSp>
        <p:nvGrpSpPr>
          <p:cNvPr id="5" name="Gruppo 4">
            <a:extLst>
              <a:ext uri="{FF2B5EF4-FFF2-40B4-BE49-F238E27FC236}">
                <a16:creationId xmlns:a16="http://schemas.microsoft.com/office/drawing/2014/main" id="{DA38122B-72E1-4512-A4B8-60B6424A2FE9}"/>
              </a:ext>
            </a:extLst>
          </p:cNvPr>
          <p:cNvGrpSpPr/>
          <p:nvPr/>
        </p:nvGrpSpPr>
        <p:grpSpPr>
          <a:xfrm>
            <a:off x="10457552" y="0"/>
            <a:ext cx="74693" cy="7567588"/>
            <a:chOff x="10457552" y="0"/>
            <a:chExt cx="74693" cy="7567588"/>
          </a:xfrm>
          <a:solidFill>
            <a:srgbClr val="AAB964"/>
          </a:solidFill>
        </p:grpSpPr>
        <p:sp>
          <p:nvSpPr>
            <p:cNvPr id="4" name="Rettangolo 3">
              <a:extLst>
                <a:ext uri="{FF2B5EF4-FFF2-40B4-BE49-F238E27FC236}">
                  <a16:creationId xmlns:a16="http://schemas.microsoft.com/office/drawing/2014/main" id="{684398B7-5272-4216-B74C-FE0F4C1B0453}"/>
                </a:ext>
              </a:extLst>
            </p:cNvPr>
            <p:cNvSpPr/>
            <p:nvPr/>
          </p:nvSpPr>
          <p:spPr>
            <a:xfrm>
              <a:off x="10457552" y="0"/>
              <a:ext cx="74693" cy="52927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7" name="Rettangolo 46">
              <a:extLst>
                <a:ext uri="{FF2B5EF4-FFF2-40B4-BE49-F238E27FC236}">
                  <a16:creationId xmlns:a16="http://schemas.microsoft.com/office/drawing/2014/main" id="{EECA3354-30A2-4FFA-A863-3A4539086409}"/>
                </a:ext>
              </a:extLst>
            </p:cNvPr>
            <p:cNvSpPr/>
            <p:nvPr/>
          </p:nvSpPr>
          <p:spPr>
            <a:xfrm>
              <a:off x="10457552" y="7296323"/>
              <a:ext cx="74693" cy="27126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pSp>
        <p:nvGrpSpPr>
          <p:cNvPr id="2" name="Gruppo 1">
            <a:extLst>
              <a:ext uri="{FF2B5EF4-FFF2-40B4-BE49-F238E27FC236}">
                <a16:creationId xmlns:a16="http://schemas.microsoft.com/office/drawing/2014/main" id="{06EE360E-B466-4CEF-8E69-12ABFDEE6911}"/>
              </a:ext>
            </a:extLst>
          </p:cNvPr>
          <p:cNvGrpSpPr/>
          <p:nvPr/>
        </p:nvGrpSpPr>
        <p:grpSpPr>
          <a:xfrm>
            <a:off x="7722964" y="3081600"/>
            <a:ext cx="2529216" cy="4358580"/>
            <a:chOff x="7722964" y="2734419"/>
            <a:chExt cx="2529216" cy="4358580"/>
          </a:xfrm>
        </p:grpSpPr>
        <p:sp>
          <p:nvSpPr>
            <p:cNvPr id="31" name="CasellaDiTesto 30">
              <a:extLst>
                <a:ext uri="{FF2B5EF4-FFF2-40B4-BE49-F238E27FC236}">
                  <a16:creationId xmlns:a16="http://schemas.microsoft.com/office/drawing/2014/main" id="{E0BE3770-B40A-415D-AA95-3140F63953F2}"/>
                </a:ext>
              </a:extLst>
            </p:cNvPr>
            <p:cNvSpPr txBox="1"/>
            <p:nvPr/>
          </p:nvSpPr>
          <p:spPr>
            <a:xfrm>
              <a:off x="7722964" y="4788743"/>
              <a:ext cx="2376264" cy="553998"/>
            </a:xfrm>
            <a:prstGeom prst="rect">
              <a:avLst/>
            </a:prstGeom>
            <a:noFill/>
          </p:spPr>
          <p:txBody>
            <a:bodyPr wrap="square">
              <a:spAutoFit/>
            </a:bodyPr>
            <a:lstStyle/>
            <a:p>
              <a:r>
                <a:rPr lang="it-IT" sz="1200" b="1" dirty="0">
                  <a:solidFill>
                    <a:schemeClr val="tx1">
                      <a:lumMod val="75000"/>
                      <a:lumOff val="25000"/>
                    </a:schemeClr>
                  </a:solidFill>
                </a:rPr>
                <a:t>Durata dei contratti</a:t>
              </a:r>
            </a:p>
            <a:p>
              <a:pPr>
                <a:spcAft>
                  <a:spcPts val="450"/>
                </a:spcAft>
              </a:pPr>
              <a:r>
                <a:rPr lang="it-IT" sz="1800" dirty="0">
                  <a:solidFill>
                    <a:schemeClr val="tx1">
                      <a:lumMod val="75000"/>
                      <a:lumOff val="25000"/>
                    </a:schemeClr>
                  </a:solidFill>
                </a:rPr>
                <a:t>36, 48 o 60 mesi</a:t>
              </a:r>
            </a:p>
          </p:txBody>
        </p:sp>
        <p:sp>
          <p:nvSpPr>
            <p:cNvPr id="18" name="CasellaDiTesto 17">
              <a:extLst>
                <a:ext uri="{FF2B5EF4-FFF2-40B4-BE49-F238E27FC236}">
                  <a16:creationId xmlns:a16="http://schemas.microsoft.com/office/drawing/2014/main" id="{D4BECAC2-0645-40D6-B10C-83E6B4308A7C}"/>
                </a:ext>
              </a:extLst>
            </p:cNvPr>
            <p:cNvSpPr txBox="1"/>
            <p:nvPr/>
          </p:nvSpPr>
          <p:spPr>
            <a:xfrm>
              <a:off x="9291680" y="3481866"/>
              <a:ext cx="502806" cy="584775"/>
            </a:xfrm>
            <a:prstGeom prst="rect">
              <a:avLst/>
            </a:prstGeom>
            <a:noFill/>
          </p:spPr>
          <p:txBody>
            <a:bodyPr wrap="square">
              <a:spAutoFit/>
            </a:bodyPr>
            <a:lstStyle/>
            <a:p>
              <a:r>
                <a:rPr lang="it-IT" sz="1200" b="1" dirty="0">
                  <a:solidFill>
                    <a:srgbClr val="313840"/>
                  </a:solidFill>
                </a:rPr>
                <a:t>Lotti</a:t>
              </a:r>
            </a:p>
            <a:p>
              <a:pPr>
                <a:spcAft>
                  <a:spcPts val="450"/>
                </a:spcAft>
              </a:pPr>
              <a:r>
                <a:rPr lang="it-IT" dirty="0">
                  <a:solidFill>
                    <a:srgbClr val="313840"/>
                  </a:solidFill>
                </a:rPr>
                <a:t>4</a:t>
              </a:r>
              <a:endParaRPr lang="it-IT" sz="1200" dirty="0">
                <a:solidFill>
                  <a:srgbClr val="313840"/>
                </a:solidFill>
              </a:endParaRPr>
            </a:p>
          </p:txBody>
        </p:sp>
        <p:sp>
          <p:nvSpPr>
            <p:cNvPr id="19" name="CasellaDiTesto 18">
              <a:extLst>
                <a:ext uri="{FF2B5EF4-FFF2-40B4-BE49-F238E27FC236}">
                  <a16:creationId xmlns:a16="http://schemas.microsoft.com/office/drawing/2014/main" id="{6CD4AB0F-C69A-47B0-B7B4-A9002D1AC72A}"/>
                </a:ext>
              </a:extLst>
            </p:cNvPr>
            <p:cNvSpPr txBox="1"/>
            <p:nvPr/>
          </p:nvSpPr>
          <p:spPr>
            <a:xfrm>
              <a:off x="7722964" y="3486761"/>
              <a:ext cx="1450282" cy="584775"/>
            </a:xfrm>
            <a:prstGeom prst="rect">
              <a:avLst/>
            </a:prstGeom>
            <a:noFill/>
          </p:spPr>
          <p:txBody>
            <a:bodyPr wrap="square">
              <a:spAutoFit/>
            </a:bodyPr>
            <a:lstStyle/>
            <a:p>
              <a:r>
                <a:rPr lang="it-IT" sz="1200" b="1" dirty="0">
                  <a:solidFill>
                    <a:srgbClr val="404040"/>
                  </a:solidFill>
                </a:rPr>
                <a:t>Attiva dal</a:t>
              </a:r>
            </a:p>
            <a:p>
              <a:pPr>
                <a:spcAft>
                  <a:spcPts val="450"/>
                </a:spcAft>
              </a:pPr>
              <a:r>
                <a:rPr lang="it-IT" dirty="0">
                  <a:solidFill>
                    <a:srgbClr val="404040"/>
                  </a:solidFill>
                </a:rPr>
                <a:t>10/03/2021</a:t>
              </a:r>
              <a:endParaRPr lang="it-IT" sz="1100" dirty="0">
                <a:solidFill>
                  <a:srgbClr val="404040"/>
                </a:solidFill>
              </a:endParaRPr>
            </a:p>
          </p:txBody>
        </p:sp>
        <p:sp>
          <p:nvSpPr>
            <p:cNvPr id="30" name="CasellaDiTesto 29">
              <a:extLst>
                <a:ext uri="{FF2B5EF4-FFF2-40B4-BE49-F238E27FC236}">
                  <a16:creationId xmlns:a16="http://schemas.microsoft.com/office/drawing/2014/main" id="{69CC6538-8930-4B5E-8783-5BED0FFC535D}"/>
                </a:ext>
              </a:extLst>
            </p:cNvPr>
            <p:cNvSpPr txBox="1"/>
            <p:nvPr/>
          </p:nvSpPr>
          <p:spPr>
            <a:xfrm>
              <a:off x="7722964" y="4153140"/>
              <a:ext cx="2376264" cy="553998"/>
            </a:xfrm>
            <a:prstGeom prst="rect">
              <a:avLst/>
            </a:prstGeom>
            <a:noFill/>
          </p:spPr>
          <p:txBody>
            <a:bodyPr wrap="square">
              <a:spAutoFit/>
            </a:bodyPr>
            <a:lstStyle/>
            <a:p>
              <a:r>
                <a:rPr lang="it-IT" sz="1200" b="1" dirty="0">
                  <a:solidFill>
                    <a:schemeClr val="tx1">
                      <a:lumMod val="75000"/>
                      <a:lumOff val="25000"/>
                    </a:schemeClr>
                  </a:solidFill>
                </a:rPr>
                <a:t>Durata della Convenzione</a:t>
              </a:r>
            </a:p>
            <a:p>
              <a:pPr>
                <a:spcAft>
                  <a:spcPts val="450"/>
                </a:spcAft>
              </a:pPr>
              <a:r>
                <a:rPr lang="it-IT" sz="1800" dirty="0">
                  <a:solidFill>
                    <a:schemeClr val="tx1">
                      <a:lumMod val="75000"/>
                      <a:lumOff val="25000"/>
                    </a:schemeClr>
                  </a:solidFill>
                </a:rPr>
                <a:t>18 mesi + 6</a:t>
              </a:r>
              <a:endParaRPr lang="it-IT" sz="1200" dirty="0">
                <a:solidFill>
                  <a:schemeClr val="tx1">
                    <a:lumMod val="75000"/>
                    <a:lumOff val="25000"/>
                  </a:schemeClr>
                </a:solidFill>
              </a:endParaRPr>
            </a:p>
          </p:txBody>
        </p:sp>
        <p:sp>
          <p:nvSpPr>
            <p:cNvPr id="32" name="CasellaDiTesto 31">
              <a:extLst>
                <a:ext uri="{FF2B5EF4-FFF2-40B4-BE49-F238E27FC236}">
                  <a16:creationId xmlns:a16="http://schemas.microsoft.com/office/drawing/2014/main" id="{05C907B6-0390-44C6-A673-C51F523ECAC7}"/>
                </a:ext>
              </a:extLst>
            </p:cNvPr>
            <p:cNvSpPr txBox="1"/>
            <p:nvPr/>
          </p:nvSpPr>
          <p:spPr>
            <a:xfrm>
              <a:off x="7722964" y="6567214"/>
              <a:ext cx="2376264" cy="525785"/>
            </a:xfrm>
            <a:prstGeom prst="rect">
              <a:avLst/>
            </a:prstGeom>
            <a:noFill/>
          </p:spPr>
          <p:txBody>
            <a:bodyPr wrap="square">
              <a:spAutoFit/>
            </a:bodyPr>
            <a:lstStyle/>
            <a:p>
              <a:pPr>
                <a:spcAft>
                  <a:spcPts val="450"/>
                </a:spcAft>
              </a:pPr>
              <a:r>
                <a:rPr lang="it-IT" sz="1200" b="1" dirty="0">
                  <a:solidFill>
                    <a:srgbClr val="404040"/>
                  </a:solidFill>
                  <a:ea typeface="ＭＳ Ｐゴシック"/>
                </a:rPr>
                <a:t>Link utili</a:t>
              </a:r>
            </a:p>
            <a:p>
              <a:pPr marL="171450" indent="-171450">
                <a:spcAft>
                  <a:spcPts val="450"/>
                </a:spcAft>
                <a:buFont typeface="Arial" panose="020B0604020202020204" pitchFamily="34" charset="0"/>
                <a:buChar char="•"/>
              </a:pPr>
              <a:r>
                <a:rPr lang="it-IT" sz="1200" dirty="0">
                  <a:solidFill>
                    <a:srgbClr val="404040"/>
                  </a:solidFill>
                  <a:ea typeface="ＭＳ Ｐゴシック"/>
                  <a:hlinkClick r:id="rId3"/>
                </a:rPr>
                <a:t>Scheda riassuntiva</a:t>
              </a:r>
              <a:endParaRPr lang="it-IT" sz="1200" dirty="0">
                <a:solidFill>
                  <a:srgbClr val="404040"/>
                </a:solidFill>
                <a:ea typeface="ＭＳ Ｐゴシック"/>
              </a:endParaRPr>
            </a:p>
          </p:txBody>
        </p:sp>
        <p:grpSp>
          <p:nvGrpSpPr>
            <p:cNvPr id="36" name="Elemento grafico 24">
              <a:extLst>
                <a:ext uri="{FF2B5EF4-FFF2-40B4-BE49-F238E27FC236}">
                  <a16:creationId xmlns:a16="http://schemas.microsoft.com/office/drawing/2014/main" id="{4693C6C8-539B-4977-A71A-7D4EB651DEE3}"/>
                </a:ext>
              </a:extLst>
            </p:cNvPr>
            <p:cNvGrpSpPr/>
            <p:nvPr/>
          </p:nvGrpSpPr>
          <p:grpSpPr>
            <a:xfrm>
              <a:off x="9766989" y="3749273"/>
              <a:ext cx="188223" cy="199541"/>
              <a:chOff x="9654363" y="2195816"/>
              <a:chExt cx="188223" cy="199541"/>
            </a:xfrm>
            <a:noFill/>
          </p:grpSpPr>
          <p:sp>
            <p:nvSpPr>
              <p:cNvPr id="39" name="Figura a mano libera: forma 20">
                <a:extLst>
                  <a:ext uri="{FF2B5EF4-FFF2-40B4-BE49-F238E27FC236}">
                    <a16:creationId xmlns:a16="http://schemas.microsoft.com/office/drawing/2014/main" id="{6CF9A6BA-119F-4FA7-829E-E0CCAAB5EE93}"/>
                  </a:ext>
                </a:extLst>
              </p:cNvPr>
              <p:cNvSpPr/>
              <p:nvPr/>
            </p:nvSpPr>
            <p:spPr>
              <a:xfrm>
                <a:off x="9715119" y="2269080"/>
                <a:ext cx="5956" cy="122703"/>
              </a:xfrm>
              <a:custGeom>
                <a:avLst/>
                <a:gdLst>
                  <a:gd name="connsiteX0" fmla="*/ 0 w 5956"/>
                  <a:gd name="connsiteY0" fmla="*/ 0 h 122703"/>
                  <a:gd name="connsiteX1" fmla="*/ 0 w 5956"/>
                  <a:gd name="connsiteY1" fmla="*/ 122703 h 122703"/>
                </a:gdLst>
                <a:ahLst/>
                <a:cxnLst>
                  <a:cxn ang="0">
                    <a:pos x="connsiteX0" y="connsiteY0"/>
                  </a:cxn>
                  <a:cxn ang="0">
                    <a:pos x="connsiteX1" y="connsiteY1"/>
                  </a:cxn>
                </a:cxnLst>
                <a:rect l="l" t="t" r="r" b="b"/>
                <a:pathLst>
                  <a:path w="5956" h="122703">
                    <a:moveTo>
                      <a:pt x="0" y="0"/>
                    </a:moveTo>
                    <a:lnTo>
                      <a:pt x="0" y="122703"/>
                    </a:lnTo>
                  </a:path>
                </a:pathLst>
              </a:custGeom>
              <a:ln w="9525" cap="rnd">
                <a:solidFill>
                  <a:srgbClr val="313840"/>
                </a:solidFill>
                <a:prstDash val="solid"/>
                <a:round/>
              </a:ln>
            </p:spPr>
            <p:txBody>
              <a:bodyPr rtlCol="0" anchor="ctr"/>
              <a:lstStyle/>
              <a:p>
                <a:endParaRPr lang="it-IT"/>
              </a:p>
            </p:txBody>
          </p:sp>
          <p:sp>
            <p:nvSpPr>
              <p:cNvPr id="40" name="Figura a mano libera: forma 21">
                <a:extLst>
                  <a:ext uri="{FF2B5EF4-FFF2-40B4-BE49-F238E27FC236}">
                    <a16:creationId xmlns:a16="http://schemas.microsoft.com/office/drawing/2014/main" id="{97E1AB6A-9368-4835-9B9B-F5049C00A261}"/>
                  </a:ext>
                </a:extLst>
              </p:cNvPr>
              <p:cNvSpPr/>
              <p:nvPr/>
            </p:nvSpPr>
            <p:spPr>
              <a:xfrm>
                <a:off x="9778853" y="2290523"/>
                <a:ext cx="5956" cy="47056"/>
              </a:xfrm>
              <a:custGeom>
                <a:avLst/>
                <a:gdLst>
                  <a:gd name="connsiteX0" fmla="*/ 0 w 5956"/>
                  <a:gd name="connsiteY0" fmla="*/ 0 h 47056"/>
                  <a:gd name="connsiteX1" fmla="*/ 0 w 5956"/>
                  <a:gd name="connsiteY1" fmla="*/ 47056 h 47056"/>
                </a:gdLst>
                <a:ahLst/>
                <a:cxnLst>
                  <a:cxn ang="0">
                    <a:pos x="connsiteX0" y="connsiteY0"/>
                  </a:cxn>
                  <a:cxn ang="0">
                    <a:pos x="connsiteX1" y="connsiteY1"/>
                  </a:cxn>
                </a:cxnLst>
                <a:rect l="l" t="t" r="r" b="b"/>
                <a:pathLst>
                  <a:path w="5956" h="47056">
                    <a:moveTo>
                      <a:pt x="0" y="0"/>
                    </a:moveTo>
                    <a:lnTo>
                      <a:pt x="0" y="47056"/>
                    </a:lnTo>
                  </a:path>
                </a:pathLst>
              </a:custGeom>
              <a:ln w="9525" cap="rnd">
                <a:solidFill>
                  <a:srgbClr val="313840"/>
                </a:solidFill>
                <a:prstDash val="solid"/>
                <a:round/>
              </a:ln>
            </p:spPr>
            <p:txBody>
              <a:bodyPr rtlCol="0" anchor="ctr"/>
              <a:lstStyle/>
              <a:p>
                <a:endParaRPr lang="it-IT"/>
              </a:p>
            </p:txBody>
          </p:sp>
          <p:sp>
            <p:nvSpPr>
              <p:cNvPr id="41" name="Figura a mano libera: forma 22">
                <a:extLst>
                  <a:ext uri="{FF2B5EF4-FFF2-40B4-BE49-F238E27FC236}">
                    <a16:creationId xmlns:a16="http://schemas.microsoft.com/office/drawing/2014/main" id="{B72B389F-CC31-4022-9896-EC36D21401B6}"/>
                  </a:ext>
                </a:extLst>
              </p:cNvPr>
              <p:cNvSpPr/>
              <p:nvPr/>
            </p:nvSpPr>
            <p:spPr>
              <a:xfrm>
                <a:off x="9690101" y="2312562"/>
                <a:ext cx="151889" cy="17869"/>
              </a:xfrm>
              <a:custGeom>
                <a:avLst/>
                <a:gdLst>
                  <a:gd name="connsiteX0" fmla="*/ 151890 w 151889"/>
                  <a:gd name="connsiteY0" fmla="*/ 17869 h 17869"/>
                  <a:gd name="connsiteX1" fmla="*/ 88751 w 151889"/>
                  <a:gd name="connsiteY1" fmla="*/ 0 h 17869"/>
                  <a:gd name="connsiteX2" fmla="*/ 25017 w 151889"/>
                  <a:gd name="connsiteY2" fmla="*/ 17869 h 17869"/>
                  <a:gd name="connsiteX3" fmla="*/ 0 w 151889"/>
                  <a:gd name="connsiteY3" fmla="*/ 10126 h 17869"/>
                </a:gdLst>
                <a:ahLst/>
                <a:cxnLst>
                  <a:cxn ang="0">
                    <a:pos x="connsiteX0" y="connsiteY0"/>
                  </a:cxn>
                  <a:cxn ang="0">
                    <a:pos x="connsiteX1" y="connsiteY1"/>
                  </a:cxn>
                  <a:cxn ang="0">
                    <a:pos x="connsiteX2" y="connsiteY2"/>
                  </a:cxn>
                  <a:cxn ang="0">
                    <a:pos x="connsiteX3" y="connsiteY3"/>
                  </a:cxn>
                </a:cxnLst>
                <a:rect l="l" t="t" r="r" b="b"/>
                <a:pathLst>
                  <a:path w="151889" h="17869">
                    <a:moveTo>
                      <a:pt x="151890" y="17869"/>
                    </a:moveTo>
                    <a:lnTo>
                      <a:pt x="88751" y="0"/>
                    </a:lnTo>
                    <a:lnTo>
                      <a:pt x="25017" y="17869"/>
                    </a:lnTo>
                    <a:lnTo>
                      <a:pt x="0" y="10126"/>
                    </a:lnTo>
                  </a:path>
                </a:pathLst>
              </a:custGeom>
              <a:noFill/>
              <a:ln w="9525" cap="rnd">
                <a:solidFill>
                  <a:srgbClr val="313840"/>
                </a:solidFill>
                <a:prstDash val="solid"/>
                <a:round/>
              </a:ln>
            </p:spPr>
            <p:txBody>
              <a:bodyPr rtlCol="0" anchor="ctr"/>
              <a:lstStyle/>
              <a:p>
                <a:endParaRPr lang="it-IT"/>
              </a:p>
            </p:txBody>
          </p:sp>
          <p:sp>
            <p:nvSpPr>
              <p:cNvPr id="42" name="Figura a mano libera: forma 23">
                <a:extLst>
                  <a:ext uri="{FF2B5EF4-FFF2-40B4-BE49-F238E27FC236}">
                    <a16:creationId xmlns:a16="http://schemas.microsoft.com/office/drawing/2014/main" id="{7D2653D9-E26D-48A1-9964-50EB732DB1A9}"/>
                  </a:ext>
                </a:extLst>
              </p:cNvPr>
              <p:cNvSpPr/>
              <p:nvPr/>
            </p:nvSpPr>
            <p:spPr>
              <a:xfrm>
                <a:off x="9778853" y="2350088"/>
                <a:ext cx="5956" cy="22634"/>
              </a:xfrm>
              <a:custGeom>
                <a:avLst/>
                <a:gdLst>
                  <a:gd name="connsiteX0" fmla="*/ 0 w 5956"/>
                  <a:gd name="connsiteY0" fmla="*/ 0 h 22634"/>
                  <a:gd name="connsiteX1" fmla="*/ 0 w 5956"/>
                  <a:gd name="connsiteY1" fmla="*/ 22635 h 22634"/>
                </a:gdLst>
                <a:ahLst/>
                <a:cxnLst>
                  <a:cxn ang="0">
                    <a:pos x="connsiteX0" y="connsiteY0"/>
                  </a:cxn>
                  <a:cxn ang="0">
                    <a:pos x="connsiteX1" y="connsiteY1"/>
                  </a:cxn>
                </a:cxnLst>
                <a:rect l="l" t="t" r="r" b="b"/>
                <a:pathLst>
                  <a:path w="5956" h="22634">
                    <a:moveTo>
                      <a:pt x="0" y="0"/>
                    </a:moveTo>
                    <a:lnTo>
                      <a:pt x="0" y="22635"/>
                    </a:lnTo>
                  </a:path>
                </a:pathLst>
              </a:custGeom>
              <a:ln w="9525" cap="rnd">
                <a:solidFill>
                  <a:srgbClr val="313840"/>
                </a:solidFill>
                <a:prstDash val="solid"/>
                <a:round/>
              </a:ln>
            </p:spPr>
            <p:txBody>
              <a:bodyPr rtlCol="0" anchor="ctr"/>
              <a:lstStyle/>
              <a:p>
                <a:endParaRPr lang="it-IT"/>
              </a:p>
            </p:txBody>
          </p:sp>
          <p:sp>
            <p:nvSpPr>
              <p:cNvPr id="43" name="Figura a mano libera: forma 24">
                <a:extLst>
                  <a:ext uri="{FF2B5EF4-FFF2-40B4-BE49-F238E27FC236}">
                    <a16:creationId xmlns:a16="http://schemas.microsoft.com/office/drawing/2014/main" id="{4ED1732D-940B-4050-98CF-C645C50BFD18}"/>
                  </a:ext>
                </a:extLst>
              </p:cNvPr>
              <p:cNvSpPr/>
              <p:nvPr/>
            </p:nvSpPr>
            <p:spPr>
              <a:xfrm>
                <a:off x="9654363" y="2310775"/>
                <a:ext cx="18465" cy="5956"/>
              </a:xfrm>
              <a:custGeom>
                <a:avLst/>
                <a:gdLst>
                  <a:gd name="connsiteX0" fmla="*/ 18465 w 18465"/>
                  <a:gd name="connsiteY0" fmla="*/ 5956 h 5956"/>
                  <a:gd name="connsiteX1" fmla="*/ 0 w 18465"/>
                  <a:gd name="connsiteY1" fmla="*/ 0 h 5956"/>
                </a:gdLst>
                <a:ahLst/>
                <a:cxnLst>
                  <a:cxn ang="0">
                    <a:pos x="connsiteX0" y="connsiteY0"/>
                  </a:cxn>
                  <a:cxn ang="0">
                    <a:pos x="connsiteX1" y="connsiteY1"/>
                  </a:cxn>
                </a:cxnLst>
                <a:rect l="l" t="t" r="r" b="b"/>
                <a:pathLst>
                  <a:path w="18465" h="5956">
                    <a:moveTo>
                      <a:pt x="18465" y="5956"/>
                    </a:moveTo>
                    <a:lnTo>
                      <a:pt x="0" y="0"/>
                    </a:lnTo>
                  </a:path>
                </a:pathLst>
              </a:custGeom>
              <a:ln w="9525" cap="rnd">
                <a:solidFill>
                  <a:srgbClr val="313840"/>
                </a:solidFill>
                <a:prstDash val="solid"/>
                <a:round/>
              </a:ln>
            </p:spPr>
            <p:txBody>
              <a:bodyPr rtlCol="0" anchor="ctr"/>
              <a:lstStyle/>
              <a:p>
                <a:endParaRPr lang="it-IT"/>
              </a:p>
            </p:txBody>
          </p:sp>
          <p:sp>
            <p:nvSpPr>
              <p:cNvPr id="44" name="Figura a mano libera: forma 25">
                <a:extLst>
                  <a:ext uri="{FF2B5EF4-FFF2-40B4-BE49-F238E27FC236}">
                    <a16:creationId xmlns:a16="http://schemas.microsoft.com/office/drawing/2014/main" id="{8BF15056-24C5-4EA7-BF9D-3D8AB22B635F}"/>
                  </a:ext>
                </a:extLst>
              </p:cNvPr>
              <p:cNvSpPr/>
              <p:nvPr/>
            </p:nvSpPr>
            <p:spPr>
              <a:xfrm>
                <a:off x="9759792" y="2208324"/>
                <a:ext cx="38121" cy="38121"/>
              </a:xfrm>
              <a:custGeom>
                <a:avLst/>
                <a:gdLst>
                  <a:gd name="connsiteX0" fmla="*/ 38121 w 38121"/>
                  <a:gd name="connsiteY0" fmla="*/ 19061 h 38121"/>
                  <a:gd name="connsiteX1" fmla="*/ 19061 w 38121"/>
                  <a:gd name="connsiteY1" fmla="*/ 38121 h 38121"/>
                  <a:gd name="connsiteX2" fmla="*/ 0 w 38121"/>
                  <a:gd name="connsiteY2" fmla="*/ 19061 h 38121"/>
                  <a:gd name="connsiteX3" fmla="*/ 19061 w 38121"/>
                  <a:gd name="connsiteY3" fmla="*/ 0 h 38121"/>
                  <a:gd name="connsiteX4" fmla="*/ 38121 w 38121"/>
                  <a:gd name="connsiteY4" fmla="*/ 19061 h 38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21" h="38121">
                    <a:moveTo>
                      <a:pt x="38121" y="19061"/>
                    </a:moveTo>
                    <a:cubicBezTo>
                      <a:pt x="38121" y="29588"/>
                      <a:pt x="29588" y="38121"/>
                      <a:pt x="19061" y="38121"/>
                    </a:cubicBezTo>
                    <a:cubicBezTo>
                      <a:pt x="8534" y="38121"/>
                      <a:pt x="0" y="29588"/>
                      <a:pt x="0" y="19061"/>
                    </a:cubicBezTo>
                    <a:cubicBezTo>
                      <a:pt x="0" y="8534"/>
                      <a:pt x="8534" y="0"/>
                      <a:pt x="19061" y="0"/>
                    </a:cubicBezTo>
                    <a:cubicBezTo>
                      <a:pt x="29588" y="0"/>
                      <a:pt x="38121" y="8534"/>
                      <a:pt x="38121" y="19061"/>
                    </a:cubicBezTo>
                    <a:close/>
                  </a:path>
                </a:pathLst>
              </a:custGeom>
              <a:noFill/>
              <a:ln w="9525" cap="rnd">
                <a:solidFill>
                  <a:srgbClr val="313840"/>
                </a:solidFill>
                <a:prstDash val="solid"/>
                <a:round/>
              </a:ln>
            </p:spPr>
            <p:txBody>
              <a:bodyPr rtlCol="0" anchor="ctr"/>
              <a:lstStyle/>
              <a:p>
                <a:endParaRPr lang="it-IT"/>
              </a:p>
            </p:txBody>
          </p:sp>
          <p:sp>
            <p:nvSpPr>
              <p:cNvPr id="51" name="Figura a mano libera: forma 26">
                <a:extLst>
                  <a:ext uri="{FF2B5EF4-FFF2-40B4-BE49-F238E27FC236}">
                    <a16:creationId xmlns:a16="http://schemas.microsoft.com/office/drawing/2014/main" id="{66777F75-52BB-4720-9D72-A5AB271430C0}"/>
                  </a:ext>
                </a:extLst>
              </p:cNvPr>
              <p:cNvSpPr/>
              <p:nvPr/>
            </p:nvSpPr>
            <p:spPr>
              <a:xfrm>
                <a:off x="9654363" y="2250615"/>
                <a:ext cx="188223" cy="144741"/>
              </a:xfrm>
              <a:custGeom>
                <a:avLst/>
                <a:gdLst>
                  <a:gd name="connsiteX0" fmla="*/ 144742 w 188223"/>
                  <a:gd name="connsiteY0" fmla="*/ 5956 h 144741"/>
                  <a:gd name="connsiteX1" fmla="*/ 126277 w 188223"/>
                  <a:gd name="connsiteY1" fmla="*/ 38717 h 144741"/>
                  <a:gd name="connsiteX2" fmla="*/ 124490 w 188223"/>
                  <a:gd name="connsiteY2" fmla="*/ 39908 h 144741"/>
                  <a:gd name="connsiteX3" fmla="*/ 122703 w 188223"/>
                  <a:gd name="connsiteY3" fmla="*/ 38717 h 144741"/>
                  <a:gd name="connsiteX4" fmla="*/ 104238 w 188223"/>
                  <a:gd name="connsiteY4" fmla="*/ 5956 h 144741"/>
                  <a:gd name="connsiteX5" fmla="*/ 60756 w 188223"/>
                  <a:gd name="connsiteY5" fmla="*/ 18465 h 144741"/>
                  <a:gd name="connsiteX6" fmla="*/ 0 w 188223"/>
                  <a:gd name="connsiteY6" fmla="*/ 0 h 144741"/>
                  <a:gd name="connsiteX7" fmla="*/ 0 w 188223"/>
                  <a:gd name="connsiteY7" fmla="*/ 122703 h 144741"/>
                  <a:gd name="connsiteX8" fmla="*/ 62543 w 188223"/>
                  <a:gd name="connsiteY8" fmla="*/ 141168 h 144741"/>
                  <a:gd name="connsiteX9" fmla="*/ 123894 w 188223"/>
                  <a:gd name="connsiteY9" fmla="*/ 123894 h 144741"/>
                  <a:gd name="connsiteX10" fmla="*/ 188224 w 188223"/>
                  <a:gd name="connsiteY10" fmla="*/ 144742 h 144741"/>
                  <a:gd name="connsiteX11" fmla="*/ 188224 w 188223"/>
                  <a:gd name="connsiteY11" fmla="*/ 19656 h 144741"/>
                  <a:gd name="connsiteX12" fmla="*/ 144742 w 188223"/>
                  <a:gd name="connsiteY12" fmla="*/ 5956 h 144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223" h="144741">
                    <a:moveTo>
                      <a:pt x="144742" y="5956"/>
                    </a:moveTo>
                    <a:lnTo>
                      <a:pt x="126277" y="38717"/>
                    </a:lnTo>
                    <a:cubicBezTo>
                      <a:pt x="125681" y="39313"/>
                      <a:pt x="125086" y="39908"/>
                      <a:pt x="124490" y="39908"/>
                    </a:cubicBezTo>
                    <a:cubicBezTo>
                      <a:pt x="123894" y="39908"/>
                      <a:pt x="123299" y="39313"/>
                      <a:pt x="122703" y="38717"/>
                    </a:cubicBezTo>
                    <a:lnTo>
                      <a:pt x="104238" y="5956"/>
                    </a:lnTo>
                    <a:lnTo>
                      <a:pt x="60756" y="18465"/>
                    </a:lnTo>
                    <a:lnTo>
                      <a:pt x="0" y="0"/>
                    </a:lnTo>
                    <a:lnTo>
                      <a:pt x="0" y="122703"/>
                    </a:lnTo>
                    <a:lnTo>
                      <a:pt x="62543" y="141168"/>
                    </a:lnTo>
                    <a:lnTo>
                      <a:pt x="123894" y="123894"/>
                    </a:lnTo>
                    <a:lnTo>
                      <a:pt x="188224" y="144742"/>
                    </a:lnTo>
                    <a:lnTo>
                      <a:pt x="188224" y="19656"/>
                    </a:lnTo>
                    <a:lnTo>
                      <a:pt x="144742" y="5956"/>
                    </a:lnTo>
                    <a:close/>
                  </a:path>
                </a:pathLst>
              </a:custGeom>
              <a:noFill/>
              <a:ln w="9525" cap="rnd">
                <a:solidFill>
                  <a:srgbClr val="313840"/>
                </a:solidFill>
                <a:prstDash val="solid"/>
                <a:round/>
              </a:ln>
            </p:spPr>
            <p:txBody>
              <a:bodyPr rtlCol="0" anchor="ctr"/>
              <a:lstStyle/>
              <a:p>
                <a:endParaRPr lang="it-IT"/>
              </a:p>
            </p:txBody>
          </p:sp>
          <p:sp>
            <p:nvSpPr>
              <p:cNvPr id="56" name="Figura a mano libera: forma 27">
                <a:extLst>
                  <a:ext uri="{FF2B5EF4-FFF2-40B4-BE49-F238E27FC236}">
                    <a16:creationId xmlns:a16="http://schemas.microsoft.com/office/drawing/2014/main" id="{BAF81C4D-542B-488C-9059-E0FE030360FB}"/>
                  </a:ext>
                </a:extLst>
              </p:cNvPr>
              <p:cNvSpPr/>
              <p:nvPr/>
            </p:nvSpPr>
            <p:spPr>
              <a:xfrm>
                <a:off x="9746688" y="2195816"/>
                <a:ext cx="65520" cy="94707"/>
              </a:xfrm>
              <a:custGeom>
                <a:avLst/>
                <a:gdLst>
                  <a:gd name="connsiteX0" fmla="*/ 32165 w 65520"/>
                  <a:gd name="connsiteY0" fmla="*/ 0 h 94707"/>
                  <a:gd name="connsiteX1" fmla="*/ 0 w 65520"/>
                  <a:gd name="connsiteY1" fmla="*/ 31569 h 94707"/>
                  <a:gd name="connsiteX2" fmla="*/ 4170 w 65520"/>
                  <a:gd name="connsiteY2" fmla="*/ 46460 h 94707"/>
                  <a:gd name="connsiteX3" fmla="*/ 30974 w 65520"/>
                  <a:gd name="connsiteY3" fmla="*/ 93516 h 94707"/>
                  <a:gd name="connsiteX4" fmla="*/ 32761 w 65520"/>
                  <a:gd name="connsiteY4" fmla="*/ 94708 h 94707"/>
                  <a:gd name="connsiteX5" fmla="*/ 34547 w 65520"/>
                  <a:gd name="connsiteY5" fmla="*/ 93516 h 94707"/>
                  <a:gd name="connsiteX6" fmla="*/ 61351 w 65520"/>
                  <a:gd name="connsiteY6" fmla="*/ 46460 h 94707"/>
                  <a:gd name="connsiteX7" fmla="*/ 65521 w 65520"/>
                  <a:gd name="connsiteY7" fmla="*/ 31569 h 94707"/>
                  <a:gd name="connsiteX8" fmla="*/ 32165 w 65520"/>
                  <a:gd name="connsiteY8" fmla="*/ 0 h 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20" h="94707">
                    <a:moveTo>
                      <a:pt x="32165" y="0"/>
                    </a:moveTo>
                    <a:cubicBezTo>
                      <a:pt x="14296" y="0"/>
                      <a:pt x="0" y="14295"/>
                      <a:pt x="0" y="31569"/>
                    </a:cubicBezTo>
                    <a:cubicBezTo>
                      <a:pt x="0" y="36930"/>
                      <a:pt x="1191" y="41695"/>
                      <a:pt x="4170" y="46460"/>
                    </a:cubicBezTo>
                    <a:lnTo>
                      <a:pt x="30974" y="93516"/>
                    </a:lnTo>
                    <a:cubicBezTo>
                      <a:pt x="31569" y="94112"/>
                      <a:pt x="32165" y="94708"/>
                      <a:pt x="32761" y="94708"/>
                    </a:cubicBezTo>
                    <a:cubicBezTo>
                      <a:pt x="33356" y="94708"/>
                      <a:pt x="33952" y="94112"/>
                      <a:pt x="34547" y="93516"/>
                    </a:cubicBezTo>
                    <a:lnTo>
                      <a:pt x="61351" y="46460"/>
                    </a:lnTo>
                    <a:cubicBezTo>
                      <a:pt x="63734" y="41695"/>
                      <a:pt x="65521" y="36930"/>
                      <a:pt x="65521" y="31569"/>
                    </a:cubicBezTo>
                    <a:cubicBezTo>
                      <a:pt x="64330" y="13700"/>
                      <a:pt x="50034" y="0"/>
                      <a:pt x="32165" y="0"/>
                    </a:cubicBezTo>
                    <a:close/>
                  </a:path>
                </a:pathLst>
              </a:custGeom>
              <a:noFill/>
              <a:ln w="9525" cap="flat">
                <a:solidFill>
                  <a:srgbClr val="313840"/>
                </a:solidFill>
                <a:prstDash val="solid"/>
                <a:miter/>
              </a:ln>
            </p:spPr>
            <p:txBody>
              <a:bodyPr rtlCol="0" anchor="ctr"/>
              <a:lstStyle/>
              <a:p>
                <a:endParaRPr lang="it-IT"/>
              </a:p>
            </p:txBody>
          </p:sp>
        </p:grpSp>
        <p:sp>
          <p:nvSpPr>
            <p:cNvPr id="45" name="CasellaDiTesto 44">
              <a:extLst>
                <a:ext uri="{FF2B5EF4-FFF2-40B4-BE49-F238E27FC236}">
                  <a16:creationId xmlns:a16="http://schemas.microsoft.com/office/drawing/2014/main" id="{0B7D4BB7-6FBE-480D-ABCA-1CE996D71DDC}"/>
                </a:ext>
              </a:extLst>
            </p:cNvPr>
            <p:cNvSpPr txBox="1"/>
            <p:nvPr/>
          </p:nvSpPr>
          <p:spPr>
            <a:xfrm>
              <a:off x="8266949" y="2734419"/>
              <a:ext cx="1985231" cy="600164"/>
            </a:xfrm>
            <a:prstGeom prst="rect">
              <a:avLst/>
            </a:prstGeom>
            <a:noFill/>
          </p:spPr>
          <p:txBody>
            <a:bodyPr wrap="square">
              <a:spAutoFit/>
            </a:bodyPr>
            <a:lstStyle/>
            <a:p>
              <a:pPr algn="l"/>
              <a:r>
                <a:rPr lang="it-IT" sz="1100" dirty="0">
                  <a:solidFill>
                    <a:srgbClr val="313840"/>
                  </a:solidFill>
                  <a:latin typeface="+mj-lt"/>
                </a:rPr>
                <a:t>Informatica, Elettronica, Telecomunicazioni e macchine per l'ufficio</a:t>
              </a:r>
            </a:p>
          </p:txBody>
        </p:sp>
        <p:pic>
          <p:nvPicPr>
            <p:cNvPr id="46" name="Elemento grafico 5">
              <a:extLst>
                <a:ext uri="{FF2B5EF4-FFF2-40B4-BE49-F238E27FC236}">
                  <a16:creationId xmlns:a16="http://schemas.microsoft.com/office/drawing/2014/main" id="{53C85FCD-E78C-4EE6-A9BA-69E69F949F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04779" y="2816067"/>
              <a:ext cx="462170" cy="462170"/>
            </a:xfrm>
            <a:prstGeom prst="rect">
              <a:avLst/>
            </a:prstGeom>
          </p:spPr>
        </p:pic>
        <p:sp>
          <p:nvSpPr>
            <p:cNvPr id="48" name="CasellaDiTesto 47">
              <a:extLst>
                <a:ext uri="{FF2B5EF4-FFF2-40B4-BE49-F238E27FC236}">
                  <a16:creationId xmlns:a16="http://schemas.microsoft.com/office/drawing/2014/main" id="{C6BF1491-F2C2-4EA8-9818-DBEA7D41BD8D}"/>
                </a:ext>
              </a:extLst>
            </p:cNvPr>
            <p:cNvSpPr txBox="1"/>
            <p:nvPr/>
          </p:nvSpPr>
          <p:spPr>
            <a:xfrm>
              <a:off x="7722964" y="5991150"/>
              <a:ext cx="2376264" cy="525785"/>
            </a:xfrm>
            <a:prstGeom prst="rect">
              <a:avLst/>
            </a:prstGeom>
            <a:noFill/>
          </p:spPr>
          <p:txBody>
            <a:bodyPr wrap="square">
              <a:spAutoFit/>
            </a:bodyPr>
            <a:lstStyle/>
            <a:p>
              <a:pPr>
                <a:spcAft>
                  <a:spcPts val="450"/>
                </a:spcAft>
              </a:pPr>
              <a:r>
                <a:rPr lang="it-IT" sz="1200" b="1" dirty="0">
                  <a:solidFill>
                    <a:schemeClr val="tx1">
                      <a:lumMod val="75000"/>
                      <a:lumOff val="25000"/>
                    </a:schemeClr>
                  </a:solidFill>
                </a:rPr>
                <a:t>Modalità di acquisto</a:t>
              </a:r>
            </a:p>
            <a:p>
              <a:pPr>
                <a:spcAft>
                  <a:spcPts val="450"/>
                </a:spcAft>
              </a:pPr>
              <a:r>
                <a:rPr lang="it-IT" sz="1200" dirty="0">
                  <a:solidFill>
                    <a:schemeClr val="tx1">
                      <a:lumMod val="75000"/>
                      <a:lumOff val="25000"/>
                    </a:schemeClr>
                  </a:solidFill>
                </a:rPr>
                <a:t>Ordine diretto</a:t>
              </a:r>
            </a:p>
          </p:txBody>
        </p:sp>
      </p:grpSp>
      <p:grpSp>
        <p:nvGrpSpPr>
          <p:cNvPr id="65" name="Gruppo 64">
            <a:extLst>
              <a:ext uri="{FF2B5EF4-FFF2-40B4-BE49-F238E27FC236}">
                <a16:creationId xmlns:a16="http://schemas.microsoft.com/office/drawing/2014/main" id="{505AF98D-7287-41BD-8F20-CB29596C7523}"/>
              </a:ext>
            </a:extLst>
          </p:cNvPr>
          <p:cNvGrpSpPr/>
          <p:nvPr/>
        </p:nvGrpSpPr>
        <p:grpSpPr>
          <a:xfrm>
            <a:off x="9185145" y="819399"/>
            <a:ext cx="1187164" cy="246221"/>
            <a:chOff x="8963365" y="939299"/>
            <a:chExt cx="1187164" cy="246221"/>
          </a:xfrm>
        </p:grpSpPr>
        <p:sp>
          <p:nvSpPr>
            <p:cNvPr id="66" name="Rettangolo con angoli arrotondati 40">
              <a:extLst>
                <a:ext uri="{FF2B5EF4-FFF2-40B4-BE49-F238E27FC236}">
                  <a16:creationId xmlns:a16="http://schemas.microsoft.com/office/drawing/2014/main" id="{1F120BD0-8611-4C42-84BA-B84EAA4CC70D}"/>
                </a:ext>
              </a:extLst>
            </p:cNvPr>
            <p:cNvSpPr/>
            <p:nvPr/>
          </p:nvSpPr>
          <p:spPr>
            <a:xfrm>
              <a:off x="8964803" y="956523"/>
              <a:ext cx="1185726" cy="223917"/>
            </a:xfrm>
            <a:prstGeom prst="roundRect">
              <a:avLst>
                <a:gd name="adj" fmla="val 27051"/>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000" b="1" dirty="0">
                <a:highlight>
                  <a:srgbClr val="956B9C"/>
                </a:highlight>
              </a:endParaRPr>
            </a:p>
          </p:txBody>
        </p:sp>
        <p:grpSp>
          <p:nvGrpSpPr>
            <p:cNvPr id="67" name="Gruppo 66">
              <a:extLst>
                <a:ext uri="{FF2B5EF4-FFF2-40B4-BE49-F238E27FC236}">
                  <a16:creationId xmlns:a16="http://schemas.microsoft.com/office/drawing/2014/main" id="{EE1AFA04-F6D2-49CE-82F5-FE729637EDE5}"/>
                </a:ext>
              </a:extLst>
            </p:cNvPr>
            <p:cNvGrpSpPr/>
            <p:nvPr/>
          </p:nvGrpSpPr>
          <p:grpSpPr>
            <a:xfrm>
              <a:off x="8963365" y="939299"/>
              <a:ext cx="1147699" cy="246221"/>
              <a:chOff x="9019760" y="985639"/>
              <a:chExt cx="1147699" cy="246221"/>
            </a:xfrm>
          </p:grpSpPr>
          <p:sp>
            <p:nvSpPr>
              <p:cNvPr id="68" name="CasellaDiTesto 67">
                <a:hlinkClick r:id="rId6"/>
                <a:extLst>
                  <a:ext uri="{FF2B5EF4-FFF2-40B4-BE49-F238E27FC236}">
                    <a16:creationId xmlns:a16="http://schemas.microsoft.com/office/drawing/2014/main" id="{425F1618-8954-4C8F-B40E-70226FC4700C}"/>
                  </a:ext>
                </a:extLst>
              </p:cNvPr>
              <p:cNvSpPr txBox="1"/>
              <p:nvPr/>
            </p:nvSpPr>
            <p:spPr>
              <a:xfrm>
                <a:off x="9019760" y="985639"/>
                <a:ext cx="1147699" cy="246221"/>
              </a:xfrm>
              <a:prstGeom prst="rect">
                <a:avLst/>
              </a:prstGeom>
              <a:noFill/>
            </p:spPr>
            <p:txBody>
              <a:bodyPr wrap="square">
                <a:spAutoFit/>
              </a:bodyPr>
              <a:lstStyle/>
              <a:p>
                <a:pPr>
                  <a:spcAft>
                    <a:spcPts val="450"/>
                  </a:spcAft>
                </a:pPr>
                <a:r>
                  <a:rPr lang="it-IT" sz="1000" b="1" dirty="0">
                    <a:solidFill>
                      <a:srgbClr val="8ADB53"/>
                    </a:solidFill>
                  </a:rPr>
                  <a:t>ACQUISTI VERDI</a:t>
                </a:r>
              </a:p>
            </p:txBody>
          </p:sp>
          <p:grpSp>
            <p:nvGrpSpPr>
              <p:cNvPr id="69" name="Elemento grafico 54">
                <a:extLst>
                  <a:ext uri="{FF2B5EF4-FFF2-40B4-BE49-F238E27FC236}">
                    <a16:creationId xmlns:a16="http://schemas.microsoft.com/office/drawing/2014/main" id="{CC555B0C-C9F0-4B7A-B089-025FCA6B60FD}"/>
                  </a:ext>
                </a:extLst>
              </p:cNvPr>
              <p:cNvGrpSpPr/>
              <p:nvPr/>
            </p:nvGrpSpPr>
            <p:grpSpPr>
              <a:xfrm>
                <a:off x="10012935" y="1061795"/>
                <a:ext cx="107228" cy="107228"/>
                <a:chOff x="5020713" y="3716970"/>
                <a:chExt cx="293923" cy="293923"/>
              </a:xfrm>
            </p:grpSpPr>
            <p:sp>
              <p:nvSpPr>
                <p:cNvPr id="70" name="Figura a mano libera: forma 44">
                  <a:extLst>
                    <a:ext uri="{FF2B5EF4-FFF2-40B4-BE49-F238E27FC236}">
                      <a16:creationId xmlns:a16="http://schemas.microsoft.com/office/drawing/2014/main" id="{396EA64F-0181-4EA7-80B8-A8A65BA95997}"/>
                    </a:ext>
                  </a:extLst>
                </p:cNvPr>
                <p:cNvSpPr/>
                <p:nvPr/>
              </p:nvSpPr>
              <p:spPr>
                <a:xfrm>
                  <a:off x="5020713" y="3716970"/>
                  <a:ext cx="293923" cy="293923"/>
                </a:xfrm>
                <a:custGeom>
                  <a:avLst/>
                  <a:gdLst>
                    <a:gd name="connsiteX0" fmla="*/ 3969 w 293923"/>
                    <a:gd name="connsiteY0" fmla="*/ 289955 h 293923"/>
                    <a:gd name="connsiteX1" fmla="*/ 229480 w 293923"/>
                    <a:gd name="connsiteY1" fmla="*/ 229480 h 293923"/>
                    <a:gd name="connsiteX2" fmla="*/ 289955 w 293923"/>
                    <a:gd name="connsiteY2" fmla="*/ 3969 h 293923"/>
                    <a:gd name="connsiteX3" fmla="*/ 64444 w 293923"/>
                    <a:gd name="connsiteY3" fmla="*/ 64444 h 293923"/>
                    <a:gd name="connsiteX4" fmla="*/ 3969 w 293923"/>
                    <a:gd name="connsiteY4" fmla="*/ 289955 h 293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923" h="293923">
                      <a:moveTo>
                        <a:pt x="3969" y="289955"/>
                      </a:moveTo>
                      <a:cubicBezTo>
                        <a:pt x="3969" y="289955"/>
                        <a:pt x="141875" y="317084"/>
                        <a:pt x="229480" y="229480"/>
                      </a:cubicBezTo>
                      <a:cubicBezTo>
                        <a:pt x="317084" y="141875"/>
                        <a:pt x="289955" y="3969"/>
                        <a:pt x="289955" y="3969"/>
                      </a:cubicBezTo>
                      <a:cubicBezTo>
                        <a:pt x="289955" y="3969"/>
                        <a:pt x="152048" y="-23161"/>
                        <a:pt x="64444" y="64444"/>
                      </a:cubicBezTo>
                      <a:cubicBezTo>
                        <a:pt x="-23161" y="152048"/>
                        <a:pt x="3969" y="289955"/>
                        <a:pt x="3969" y="289955"/>
                      </a:cubicBezTo>
                      <a:close/>
                    </a:path>
                  </a:pathLst>
                </a:custGeom>
                <a:solidFill>
                  <a:srgbClr val="C3EA21"/>
                </a:solidFill>
                <a:ln w="5495" cap="flat">
                  <a:noFill/>
                  <a:prstDash val="solid"/>
                  <a:miter/>
                </a:ln>
              </p:spPr>
              <p:txBody>
                <a:bodyPr rtlCol="0" anchor="ctr"/>
                <a:lstStyle/>
                <a:p>
                  <a:endParaRPr lang="it-IT" b="1"/>
                </a:p>
              </p:txBody>
            </p:sp>
            <p:sp>
              <p:nvSpPr>
                <p:cNvPr id="71" name="Figura a mano libera: forma 45">
                  <a:extLst>
                    <a:ext uri="{FF2B5EF4-FFF2-40B4-BE49-F238E27FC236}">
                      <a16:creationId xmlns:a16="http://schemas.microsoft.com/office/drawing/2014/main" id="{28D9F086-1DB8-4DD5-9736-B0745C05B5D6}"/>
                    </a:ext>
                  </a:extLst>
                </p:cNvPr>
                <p:cNvSpPr/>
                <p:nvPr/>
              </p:nvSpPr>
              <p:spPr>
                <a:xfrm>
                  <a:off x="5024679" y="3720931"/>
                  <a:ext cx="289954" cy="289954"/>
                </a:xfrm>
                <a:custGeom>
                  <a:avLst/>
                  <a:gdLst>
                    <a:gd name="connsiteX0" fmla="*/ 0 w 289954"/>
                    <a:gd name="connsiteY0" fmla="*/ 285986 h 289954"/>
                    <a:gd name="connsiteX1" fmla="*/ 225511 w 289954"/>
                    <a:gd name="connsiteY1" fmla="*/ 225511 h 289954"/>
                    <a:gd name="connsiteX2" fmla="*/ 285986 w 289954"/>
                    <a:gd name="connsiteY2" fmla="*/ 0 h 289954"/>
                    <a:gd name="connsiteX3" fmla="*/ 0 w 289954"/>
                    <a:gd name="connsiteY3" fmla="*/ 285986 h 289954"/>
                  </a:gdLst>
                  <a:ahLst/>
                  <a:cxnLst>
                    <a:cxn ang="0">
                      <a:pos x="connsiteX0" y="connsiteY0"/>
                    </a:cxn>
                    <a:cxn ang="0">
                      <a:pos x="connsiteX1" y="connsiteY1"/>
                    </a:cxn>
                    <a:cxn ang="0">
                      <a:pos x="connsiteX2" y="connsiteY2"/>
                    </a:cxn>
                    <a:cxn ang="0">
                      <a:pos x="connsiteX3" y="connsiteY3"/>
                    </a:cxn>
                  </a:cxnLst>
                  <a:rect l="l" t="t" r="r" b="b"/>
                  <a:pathLst>
                    <a:path w="289954" h="289954">
                      <a:moveTo>
                        <a:pt x="0" y="285986"/>
                      </a:moveTo>
                      <a:cubicBezTo>
                        <a:pt x="0" y="285986"/>
                        <a:pt x="137906" y="313115"/>
                        <a:pt x="225511" y="225511"/>
                      </a:cubicBezTo>
                      <a:cubicBezTo>
                        <a:pt x="313115" y="137906"/>
                        <a:pt x="285986" y="0"/>
                        <a:pt x="285986" y="0"/>
                      </a:cubicBezTo>
                      <a:lnTo>
                        <a:pt x="0" y="285986"/>
                      </a:lnTo>
                      <a:close/>
                    </a:path>
                  </a:pathLst>
                </a:custGeom>
                <a:solidFill>
                  <a:srgbClr val="8ADB53"/>
                </a:solidFill>
                <a:ln w="5495" cap="flat">
                  <a:noFill/>
                  <a:prstDash val="solid"/>
                  <a:miter/>
                </a:ln>
              </p:spPr>
              <p:txBody>
                <a:bodyPr rtlCol="0" anchor="ctr"/>
                <a:lstStyle/>
                <a:p>
                  <a:endParaRPr lang="it-IT" b="1"/>
                </a:p>
              </p:txBody>
            </p:sp>
          </p:grpSp>
        </p:grpSp>
      </p:grpSp>
      <p:sp>
        <p:nvSpPr>
          <p:cNvPr id="72" name="Rettangolo con angoli arrotondati 2">
            <a:hlinkClick r:id="rId7"/>
            <a:extLst>
              <a:ext uri="{FF2B5EF4-FFF2-40B4-BE49-F238E27FC236}">
                <a16:creationId xmlns:a16="http://schemas.microsoft.com/office/drawing/2014/main" id="{111E5CA7-6496-4E50-B52C-756541FA671F}"/>
              </a:ext>
            </a:extLst>
          </p:cNvPr>
          <p:cNvSpPr/>
          <p:nvPr/>
        </p:nvSpPr>
        <p:spPr>
          <a:xfrm>
            <a:off x="7596000" y="828000"/>
            <a:ext cx="1570648" cy="223917"/>
          </a:xfrm>
          <a:prstGeom prst="roundRect">
            <a:avLst>
              <a:gd name="adj" fmla="val 27051"/>
            </a:avLst>
          </a:prstGeom>
          <a:solidFill>
            <a:srgbClr val="AAB9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000" b="1" dirty="0">
                <a:solidFill>
                  <a:schemeClr val="bg1"/>
                </a:solidFill>
              </a:rPr>
              <a:t>CONVENZIONI</a:t>
            </a:r>
            <a:endParaRPr lang="it-IT" sz="1000" b="1" dirty="0">
              <a:highlight>
                <a:srgbClr val="956B9C"/>
              </a:highlight>
            </a:endParaRPr>
          </a:p>
        </p:txBody>
      </p:sp>
    </p:spTree>
    <p:extLst>
      <p:ext uri="{BB962C8B-B14F-4D97-AF65-F5344CB8AC3E}">
        <p14:creationId xmlns:p14="http://schemas.microsoft.com/office/powerpoint/2010/main" val="821875575"/>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36AB56A7-1C4D-43E1-8033-912385B285DA}"/>
              </a:ext>
            </a:extLst>
          </p:cNvPr>
          <p:cNvSpPr>
            <a:spLocks noGrp="1"/>
          </p:cNvSpPr>
          <p:nvPr>
            <p:ph type="title"/>
          </p:nvPr>
        </p:nvSpPr>
        <p:spPr>
          <a:xfrm>
            <a:off x="4482604" y="7005826"/>
            <a:ext cx="5805347" cy="401167"/>
          </a:xfrm>
        </p:spPr>
        <p:txBody>
          <a:bodyPr anchor="t"/>
          <a:lstStyle/>
          <a:p>
            <a:r>
              <a:rPr lang="it-IT" dirty="0"/>
              <a:t>Servizi di </a:t>
            </a:r>
            <a:r>
              <a:rPr lang="it-IT" dirty="0" err="1"/>
              <a:t>Print</a:t>
            </a:r>
            <a:r>
              <a:rPr lang="it-IT" dirty="0"/>
              <a:t> &amp; Copy Management 3 (2/2)</a:t>
            </a:r>
          </a:p>
        </p:txBody>
      </p:sp>
      <p:sp>
        <p:nvSpPr>
          <p:cNvPr id="8" name="CasellaDiTesto 7">
            <a:extLst>
              <a:ext uri="{FF2B5EF4-FFF2-40B4-BE49-F238E27FC236}">
                <a16:creationId xmlns:a16="http://schemas.microsoft.com/office/drawing/2014/main" id="{1AE2C511-57C5-4E83-A1DF-017A6043859B}"/>
              </a:ext>
            </a:extLst>
          </p:cNvPr>
          <p:cNvSpPr txBox="1"/>
          <p:nvPr/>
        </p:nvSpPr>
        <p:spPr>
          <a:xfrm>
            <a:off x="494606" y="900311"/>
            <a:ext cx="502806" cy="584775"/>
          </a:xfrm>
          <a:prstGeom prst="rect">
            <a:avLst/>
          </a:prstGeom>
          <a:noFill/>
        </p:spPr>
        <p:txBody>
          <a:bodyPr wrap="square">
            <a:spAutoFit/>
          </a:bodyPr>
          <a:lstStyle/>
          <a:p>
            <a:r>
              <a:rPr lang="it-IT" sz="1200" b="1" dirty="0">
                <a:solidFill>
                  <a:srgbClr val="313840"/>
                </a:solidFill>
              </a:rPr>
              <a:t>Lotti</a:t>
            </a:r>
          </a:p>
          <a:p>
            <a:pPr algn="ctr">
              <a:spcAft>
                <a:spcPts val="450"/>
              </a:spcAft>
            </a:pPr>
            <a:r>
              <a:rPr lang="it-IT" dirty="0">
                <a:solidFill>
                  <a:srgbClr val="313840"/>
                </a:solidFill>
              </a:rPr>
              <a:t>4</a:t>
            </a:r>
            <a:endParaRPr lang="it-IT" sz="1200" dirty="0">
              <a:solidFill>
                <a:srgbClr val="313840"/>
              </a:solidFill>
            </a:endParaRPr>
          </a:p>
        </p:txBody>
      </p:sp>
      <p:grpSp>
        <p:nvGrpSpPr>
          <p:cNvPr id="44" name="Gruppo 43">
            <a:extLst>
              <a:ext uri="{FF2B5EF4-FFF2-40B4-BE49-F238E27FC236}">
                <a16:creationId xmlns:a16="http://schemas.microsoft.com/office/drawing/2014/main" id="{088B57FC-8439-4592-A902-6E43319EB00B}"/>
              </a:ext>
            </a:extLst>
          </p:cNvPr>
          <p:cNvGrpSpPr/>
          <p:nvPr/>
        </p:nvGrpSpPr>
        <p:grpSpPr>
          <a:xfrm>
            <a:off x="10457552" y="0"/>
            <a:ext cx="74693" cy="7567588"/>
            <a:chOff x="10457552" y="0"/>
            <a:chExt cx="74693" cy="7567588"/>
          </a:xfrm>
          <a:solidFill>
            <a:srgbClr val="AAB964"/>
          </a:solidFill>
        </p:grpSpPr>
        <p:sp>
          <p:nvSpPr>
            <p:cNvPr id="45" name="Rettangolo 44">
              <a:extLst>
                <a:ext uri="{FF2B5EF4-FFF2-40B4-BE49-F238E27FC236}">
                  <a16:creationId xmlns:a16="http://schemas.microsoft.com/office/drawing/2014/main" id="{80D9CB12-EBB9-4560-A18F-A54D6A9CC1D0}"/>
                </a:ext>
              </a:extLst>
            </p:cNvPr>
            <p:cNvSpPr/>
            <p:nvPr/>
          </p:nvSpPr>
          <p:spPr>
            <a:xfrm>
              <a:off x="10457552" y="0"/>
              <a:ext cx="74693" cy="52927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6" name="Rettangolo 45">
              <a:extLst>
                <a:ext uri="{FF2B5EF4-FFF2-40B4-BE49-F238E27FC236}">
                  <a16:creationId xmlns:a16="http://schemas.microsoft.com/office/drawing/2014/main" id="{B3E838E0-1420-4757-B357-AB86137B9FE2}"/>
                </a:ext>
              </a:extLst>
            </p:cNvPr>
            <p:cNvSpPr/>
            <p:nvPr/>
          </p:nvSpPr>
          <p:spPr>
            <a:xfrm>
              <a:off x="10457552" y="7296323"/>
              <a:ext cx="74693" cy="27126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aphicFrame>
        <p:nvGraphicFramePr>
          <p:cNvPr id="62" name="Tabella 61">
            <a:extLst>
              <a:ext uri="{FF2B5EF4-FFF2-40B4-BE49-F238E27FC236}">
                <a16:creationId xmlns:a16="http://schemas.microsoft.com/office/drawing/2014/main" id="{7F6A6757-11AB-46E6-A301-6E698D345442}"/>
              </a:ext>
            </a:extLst>
          </p:cNvPr>
          <p:cNvGraphicFramePr>
            <a:graphicFrameLocks noGrp="1"/>
          </p:cNvGraphicFramePr>
          <p:nvPr>
            <p:extLst/>
          </p:nvPr>
        </p:nvGraphicFramePr>
        <p:xfrm>
          <a:off x="450157" y="1620000"/>
          <a:ext cx="9830794" cy="1730760"/>
        </p:xfrm>
        <a:graphic>
          <a:graphicData uri="http://schemas.openxmlformats.org/drawingml/2006/table">
            <a:tbl>
              <a:tblPr bandRow="1">
                <a:tableStyleId>{2D5ABB26-0587-4C30-8999-92F81FD0307C}</a:tableStyleId>
              </a:tblPr>
              <a:tblGrid>
                <a:gridCol w="576063">
                  <a:extLst>
                    <a:ext uri="{9D8B030D-6E8A-4147-A177-3AD203B41FA5}">
                      <a16:colId xmlns:a16="http://schemas.microsoft.com/office/drawing/2014/main" val="20000"/>
                    </a:ext>
                  </a:extLst>
                </a:gridCol>
                <a:gridCol w="3960440">
                  <a:extLst>
                    <a:ext uri="{9D8B030D-6E8A-4147-A177-3AD203B41FA5}">
                      <a16:colId xmlns:a16="http://schemas.microsoft.com/office/drawing/2014/main" val="20001"/>
                    </a:ext>
                  </a:extLst>
                </a:gridCol>
                <a:gridCol w="988833">
                  <a:extLst>
                    <a:ext uri="{9D8B030D-6E8A-4147-A177-3AD203B41FA5}">
                      <a16:colId xmlns:a16="http://schemas.microsoft.com/office/drawing/2014/main" val="20002"/>
                    </a:ext>
                  </a:extLst>
                </a:gridCol>
                <a:gridCol w="932849">
                  <a:extLst>
                    <a:ext uri="{9D8B030D-6E8A-4147-A177-3AD203B41FA5}">
                      <a16:colId xmlns:a16="http://schemas.microsoft.com/office/drawing/2014/main" val="20003"/>
                    </a:ext>
                  </a:extLst>
                </a:gridCol>
                <a:gridCol w="670606">
                  <a:extLst>
                    <a:ext uri="{9D8B030D-6E8A-4147-A177-3AD203B41FA5}">
                      <a16:colId xmlns:a16="http://schemas.microsoft.com/office/drawing/2014/main" val="2670798473"/>
                    </a:ext>
                  </a:extLst>
                </a:gridCol>
                <a:gridCol w="2702003">
                  <a:extLst>
                    <a:ext uri="{9D8B030D-6E8A-4147-A177-3AD203B41FA5}">
                      <a16:colId xmlns:a16="http://schemas.microsoft.com/office/drawing/2014/main" val="20004"/>
                    </a:ext>
                  </a:extLst>
                </a:gridCol>
              </a:tblGrid>
              <a:tr h="118606">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Lotto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Descrizione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Attivazione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Scadenza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it-IT" sz="1100" b="1" noProof="0" dirty="0">
                          <a:solidFill>
                            <a:srgbClr val="404040"/>
                          </a:solidFill>
                          <a:latin typeface="+mn-lt"/>
                        </a:rPr>
                        <a:t>Stato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Fornitori</a:t>
                      </a:r>
                      <a:endParaRPr lang="it-IT" sz="1100" b="0" dirty="0">
                        <a:solidFill>
                          <a:srgbClr val="404040"/>
                        </a:solidFill>
                        <a:latin typeface="+mn-lt"/>
                      </a:endParaRPr>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68432">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algn="ctr"/>
                      <a:r>
                        <a:rPr lang="it-IT" sz="1800" b="1" dirty="0">
                          <a:solidFill>
                            <a:srgbClr val="821B4C"/>
                          </a:solidFill>
                          <a:latin typeface="+mn-lt"/>
                        </a:rPr>
                        <a:t>1</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Amministrazioni Centrali e Locali nel Lazio</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30/04/2021</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30/04/2023</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dirty="0"/>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900" kern="1200" dirty="0" err="1">
                          <a:solidFill>
                            <a:srgbClr val="404040"/>
                          </a:solidFill>
                          <a:latin typeface="+mn-lt"/>
                          <a:ea typeface="ＭＳ Ｐゴシック"/>
                          <a:cs typeface="+mn-cs"/>
                        </a:rPr>
                        <a:t>Medilife</a:t>
                      </a:r>
                      <a:r>
                        <a:rPr lang="it-IT" sz="900" kern="1200" dirty="0">
                          <a:solidFill>
                            <a:srgbClr val="404040"/>
                          </a:solidFill>
                          <a:latin typeface="+mn-lt"/>
                          <a:ea typeface="ＭＳ Ｐゴシック"/>
                          <a:cs typeface="+mn-cs"/>
                        </a:rPr>
                        <a:t>  S.P.A </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8432">
                <a:tc>
                  <a:txBody>
                    <a:bodyPr/>
                    <a:lstStyle/>
                    <a:p>
                      <a:pPr algn="ctr"/>
                      <a:r>
                        <a:rPr lang="it-IT" sz="1800" b="1" dirty="0">
                          <a:solidFill>
                            <a:srgbClr val="821B4C"/>
                          </a:solidFill>
                          <a:latin typeface="+mn-lt"/>
                        </a:rPr>
                        <a:t>2</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Amministrazioni in: Lombardia, Liguria, Piemonte, Valle D’Aosta, Trentino Alto Adige, Veneto, Friuli Venezia Giulia,  Emilia Romagna</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30/04/2021</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30/04/2023</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Project Informatica </a:t>
                      </a:r>
                      <a:r>
                        <a:rPr lang="it-IT" sz="900" kern="1200" dirty="0" err="1">
                          <a:solidFill>
                            <a:srgbClr val="404040"/>
                          </a:solidFill>
                          <a:latin typeface="+mn-lt"/>
                          <a:ea typeface="ＭＳ Ｐゴシック"/>
                          <a:cs typeface="+mn-cs"/>
                        </a:rPr>
                        <a:t>S.Rl</a:t>
                      </a:r>
                      <a:r>
                        <a:rPr lang="it-IT" sz="900" kern="1200" dirty="0">
                          <a:solidFill>
                            <a:srgbClr val="404040"/>
                          </a:solidFill>
                          <a:latin typeface="+mn-lt"/>
                          <a:ea typeface="ＭＳ Ｐゴシック"/>
                          <a:cs typeface="+mn-cs"/>
                        </a:rPr>
                        <a:t>. </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4598808"/>
                  </a:ext>
                </a:extLst>
              </a:tr>
              <a:tr h="168432">
                <a:tc>
                  <a:txBody>
                    <a:bodyPr/>
                    <a:lstStyle/>
                    <a:p>
                      <a:pPr algn="ctr"/>
                      <a:r>
                        <a:rPr lang="it-IT" sz="1800" b="1" dirty="0">
                          <a:solidFill>
                            <a:srgbClr val="821B4C"/>
                          </a:solidFill>
                          <a:latin typeface="+mn-lt"/>
                        </a:rPr>
                        <a:t>3</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Amministrazioni in: Toscana, Marche, Umbria, Abruzzo, Molise, Sardegna</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latin typeface="+mn-lt"/>
                          <a:ea typeface="ＭＳ Ｐゴシック"/>
                          <a:cs typeface="+mn-cs"/>
                        </a:rPr>
                        <a:t>10/03/2021</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latin typeface="+mn-lt"/>
                          <a:ea typeface="ＭＳ Ｐゴシック"/>
                          <a:cs typeface="+mn-cs"/>
                        </a:rPr>
                        <a:t>10/03/2023</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T.T. Tecnosistemi S.p.A. </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3146628"/>
                  </a:ext>
                </a:extLst>
              </a:tr>
              <a:tr h="168432">
                <a:tc>
                  <a:txBody>
                    <a:bodyPr/>
                    <a:lstStyle/>
                    <a:p>
                      <a:pPr algn="ctr"/>
                      <a:r>
                        <a:rPr lang="it-IT" sz="1800" b="1" dirty="0">
                          <a:solidFill>
                            <a:srgbClr val="821B4C"/>
                          </a:solidFill>
                          <a:latin typeface="+mn-lt"/>
                        </a:rPr>
                        <a:t>4</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Amministrazioni in: Campania, Puglia, Basilicata, Calabria, Sicilia</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30/04/2021</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30/04/2023</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dirty="0"/>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Pioda Imaging </a:t>
                      </a:r>
                      <a:r>
                        <a:rPr lang="it-IT" sz="900" kern="1200" dirty="0" err="1">
                          <a:solidFill>
                            <a:srgbClr val="404040"/>
                          </a:solidFill>
                          <a:latin typeface="+mn-lt"/>
                          <a:ea typeface="ＭＳ Ｐゴシック"/>
                          <a:cs typeface="+mn-cs"/>
                        </a:rPr>
                        <a:t>S.Rl</a:t>
                      </a:r>
                      <a:r>
                        <a:rPr lang="it-IT" sz="900" kern="1200" dirty="0">
                          <a:solidFill>
                            <a:srgbClr val="404040"/>
                          </a:solidFill>
                          <a:latin typeface="+mn-lt"/>
                          <a:ea typeface="ＭＳ Ｐゴシック"/>
                          <a:cs typeface="+mn-cs"/>
                        </a:rPr>
                        <a:t>.</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0928779"/>
                  </a:ext>
                </a:extLst>
              </a:tr>
            </a:tbl>
          </a:graphicData>
        </a:graphic>
      </p:graphicFrame>
      <p:pic>
        <p:nvPicPr>
          <p:cNvPr id="63" name="Picture 4">
            <a:extLst>
              <a:ext uri="{FF2B5EF4-FFF2-40B4-BE49-F238E27FC236}">
                <a16:creationId xmlns:a16="http://schemas.microsoft.com/office/drawing/2014/main" id="{4865E429-E10C-4D44-8C18-02165A02A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6900" y="1973593"/>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a:extLst>
              <a:ext uri="{FF2B5EF4-FFF2-40B4-BE49-F238E27FC236}">
                <a16:creationId xmlns:a16="http://schemas.microsoft.com/office/drawing/2014/main" id="{4865E429-E10C-4D44-8C18-02165A02A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6900" y="2345760"/>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a:extLst>
              <a:ext uri="{FF2B5EF4-FFF2-40B4-BE49-F238E27FC236}">
                <a16:creationId xmlns:a16="http://schemas.microsoft.com/office/drawing/2014/main" id="{4865E429-E10C-4D44-8C18-02165A02A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6900" y="2710553"/>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a:extLst>
              <a:ext uri="{FF2B5EF4-FFF2-40B4-BE49-F238E27FC236}">
                <a16:creationId xmlns:a16="http://schemas.microsoft.com/office/drawing/2014/main" id="{4865E429-E10C-4D44-8C18-02165A02A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6900" y="3075346"/>
            <a:ext cx="180000" cy="180000"/>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Elemento grafico 24">
            <a:extLst>
              <a:ext uri="{FF2B5EF4-FFF2-40B4-BE49-F238E27FC236}">
                <a16:creationId xmlns:a16="http://schemas.microsoft.com/office/drawing/2014/main" id="{4693C6C8-539B-4977-A71A-7D4EB651DEE3}"/>
              </a:ext>
            </a:extLst>
          </p:cNvPr>
          <p:cNvGrpSpPr/>
          <p:nvPr/>
        </p:nvGrpSpPr>
        <p:grpSpPr>
          <a:xfrm>
            <a:off x="1182072" y="1161498"/>
            <a:ext cx="188223" cy="199541"/>
            <a:chOff x="9654363" y="2195816"/>
            <a:chExt cx="188223" cy="199541"/>
          </a:xfrm>
          <a:noFill/>
        </p:grpSpPr>
        <p:sp>
          <p:nvSpPr>
            <p:cNvPr id="37" name="Figura a mano libera: forma 20">
              <a:extLst>
                <a:ext uri="{FF2B5EF4-FFF2-40B4-BE49-F238E27FC236}">
                  <a16:creationId xmlns:a16="http://schemas.microsoft.com/office/drawing/2014/main" id="{6CF9A6BA-119F-4FA7-829E-E0CCAAB5EE93}"/>
                </a:ext>
              </a:extLst>
            </p:cNvPr>
            <p:cNvSpPr/>
            <p:nvPr/>
          </p:nvSpPr>
          <p:spPr>
            <a:xfrm>
              <a:off x="9715119" y="2269080"/>
              <a:ext cx="5956" cy="122703"/>
            </a:xfrm>
            <a:custGeom>
              <a:avLst/>
              <a:gdLst>
                <a:gd name="connsiteX0" fmla="*/ 0 w 5956"/>
                <a:gd name="connsiteY0" fmla="*/ 0 h 122703"/>
                <a:gd name="connsiteX1" fmla="*/ 0 w 5956"/>
                <a:gd name="connsiteY1" fmla="*/ 122703 h 122703"/>
              </a:gdLst>
              <a:ahLst/>
              <a:cxnLst>
                <a:cxn ang="0">
                  <a:pos x="connsiteX0" y="connsiteY0"/>
                </a:cxn>
                <a:cxn ang="0">
                  <a:pos x="connsiteX1" y="connsiteY1"/>
                </a:cxn>
              </a:cxnLst>
              <a:rect l="l" t="t" r="r" b="b"/>
              <a:pathLst>
                <a:path w="5956" h="122703">
                  <a:moveTo>
                    <a:pt x="0" y="0"/>
                  </a:moveTo>
                  <a:lnTo>
                    <a:pt x="0" y="122703"/>
                  </a:lnTo>
                </a:path>
              </a:pathLst>
            </a:custGeom>
            <a:ln w="9525" cap="rnd">
              <a:solidFill>
                <a:srgbClr val="313840"/>
              </a:solidFill>
              <a:prstDash val="solid"/>
              <a:round/>
            </a:ln>
          </p:spPr>
          <p:txBody>
            <a:bodyPr rtlCol="0" anchor="ctr"/>
            <a:lstStyle/>
            <a:p>
              <a:endParaRPr lang="it-IT"/>
            </a:p>
          </p:txBody>
        </p:sp>
        <p:sp>
          <p:nvSpPr>
            <p:cNvPr id="38" name="Figura a mano libera: forma 21">
              <a:extLst>
                <a:ext uri="{FF2B5EF4-FFF2-40B4-BE49-F238E27FC236}">
                  <a16:creationId xmlns:a16="http://schemas.microsoft.com/office/drawing/2014/main" id="{97E1AB6A-9368-4835-9B9B-F5049C00A261}"/>
                </a:ext>
              </a:extLst>
            </p:cNvPr>
            <p:cNvSpPr/>
            <p:nvPr/>
          </p:nvSpPr>
          <p:spPr>
            <a:xfrm>
              <a:off x="9778853" y="2290523"/>
              <a:ext cx="5956" cy="47056"/>
            </a:xfrm>
            <a:custGeom>
              <a:avLst/>
              <a:gdLst>
                <a:gd name="connsiteX0" fmla="*/ 0 w 5956"/>
                <a:gd name="connsiteY0" fmla="*/ 0 h 47056"/>
                <a:gd name="connsiteX1" fmla="*/ 0 w 5956"/>
                <a:gd name="connsiteY1" fmla="*/ 47056 h 47056"/>
              </a:gdLst>
              <a:ahLst/>
              <a:cxnLst>
                <a:cxn ang="0">
                  <a:pos x="connsiteX0" y="connsiteY0"/>
                </a:cxn>
                <a:cxn ang="0">
                  <a:pos x="connsiteX1" y="connsiteY1"/>
                </a:cxn>
              </a:cxnLst>
              <a:rect l="l" t="t" r="r" b="b"/>
              <a:pathLst>
                <a:path w="5956" h="47056">
                  <a:moveTo>
                    <a:pt x="0" y="0"/>
                  </a:moveTo>
                  <a:lnTo>
                    <a:pt x="0" y="47056"/>
                  </a:lnTo>
                </a:path>
              </a:pathLst>
            </a:custGeom>
            <a:ln w="9525" cap="rnd">
              <a:solidFill>
                <a:srgbClr val="313840"/>
              </a:solidFill>
              <a:prstDash val="solid"/>
              <a:round/>
            </a:ln>
          </p:spPr>
          <p:txBody>
            <a:bodyPr rtlCol="0" anchor="ctr"/>
            <a:lstStyle/>
            <a:p>
              <a:endParaRPr lang="it-IT"/>
            </a:p>
          </p:txBody>
        </p:sp>
        <p:sp>
          <p:nvSpPr>
            <p:cNvPr id="39" name="Figura a mano libera: forma 22">
              <a:extLst>
                <a:ext uri="{FF2B5EF4-FFF2-40B4-BE49-F238E27FC236}">
                  <a16:creationId xmlns:a16="http://schemas.microsoft.com/office/drawing/2014/main" id="{B72B389F-CC31-4022-9896-EC36D21401B6}"/>
                </a:ext>
              </a:extLst>
            </p:cNvPr>
            <p:cNvSpPr/>
            <p:nvPr/>
          </p:nvSpPr>
          <p:spPr>
            <a:xfrm>
              <a:off x="9690101" y="2312562"/>
              <a:ext cx="151889" cy="17869"/>
            </a:xfrm>
            <a:custGeom>
              <a:avLst/>
              <a:gdLst>
                <a:gd name="connsiteX0" fmla="*/ 151890 w 151889"/>
                <a:gd name="connsiteY0" fmla="*/ 17869 h 17869"/>
                <a:gd name="connsiteX1" fmla="*/ 88751 w 151889"/>
                <a:gd name="connsiteY1" fmla="*/ 0 h 17869"/>
                <a:gd name="connsiteX2" fmla="*/ 25017 w 151889"/>
                <a:gd name="connsiteY2" fmla="*/ 17869 h 17869"/>
                <a:gd name="connsiteX3" fmla="*/ 0 w 151889"/>
                <a:gd name="connsiteY3" fmla="*/ 10126 h 17869"/>
              </a:gdLst>
              <a:ahLst/>
              <a:cxnLst>
                <a:cxn ang="0">
                  <a:pos x="connsiteX0" y="connsiteY0"/>
                </a:cxn>
                <a:cxn ang="0">
                  <a:pos x="connsiteX1" y="connsiteY1"/>
                </a:cxn>
                <a:cxn ang="0">
                  <a:pos x="connsiteX2" y="connsiteY2"/>
                </a:cxn>
                <a:cxn ang="0">
                  <a:pos x="connsiteX3" y="connsiteY3"/>
                </a:cxn>
              </a:cxnLst>
              <a:rect l="l" t="t" r="r" b="b"/>
              <a:pathLst>
                <a:path w="151889" h="17869">
                  <a:moveTo>
                    <a:pt x="151890" y="17869"/>
                  </a:moveTo>
                  <a:lnTo>
                    <a:pt x="88751" y="0"/>
                  </a:lnTo>
                  <a:lnTo>
                    <a:pt x="25017" y="17869"/>
                  </a:lnTo>
                  <a:lnTo>
                    <a:pt x="0" y="10126"/>
                  </a:lnTo>
                </a:path>
              </a:pathLst>
            </a:custGeom>
            <a:noFill/>
            <a:ln w="9525" cap="rnd">
              <a:solidFill>
                <a:srgbClr val="313840"/>
              </a:solidFill>
              <a:prstDash val="solid"/>
              <a:round/>
            </a:ln>
          </p:spPr>
          <p:txBody>
            <a:bodyPr rtlCol="0" anchor="ctr"/>
            <a:lstStyle/>
            <a:p>
              <a:endParaRPr lang="it-IT"/>
            </a:p>
          </p:txBody>
        </p:sp>
        <p:sp>
          <p:nvSpPr>
            <p:cNvPr id="40" name="Figura a mano libera: forma 23">
              <a:extLst>
                <a:ext uri="{FF2B5EF4-FFF2-40B4-BE49-F238E27FC236}">
                  <a16:creationId xmlns:a16="http://schemas.microsoft.com/office/drawing/2014/main" id="{7D2653D9-E26D-48A1-9964-50EB732DB1A9}"/>
                </a:ext>
              </a:extLst>
            </p:cNvPr>
            <p:cNvSpPr/>
            <p:nvPr/>
          </p:nvSpPr>
          <p:spPr>
            <a:xfrm>
              <a:off x="9778853" y="2350088"/>
              <a:ext cx="5956" cy="22634"/>
            </a:xfrm>
            <a:custGeom>
              <a:avLst/>
              <a:gdLst>
                <a:gd name="connsiteX0" fmla="*/ 0 w 5956"/>
                <a:gd name="connsiteY0" fmla="*/ 0 h 22634"/>
                <a:gd name="connsiteX1" fmla="*/ 0 w 5956"/>
                <a:gd name="connsiteY1" fmla="*/ 22635 h 22634"/>
              </a:gdLst>
              <a:ahLst/>
              <a:cxnLst>
                <a:cxn ang="0">
                  <a:pos x="connsiteX0" y="connsiteY0"/>
                </a:cxn>
                <a:cxn ang="0">
                  <a:pos x="connsiteX1" y="connsiteY1"/>
                </a:cxn>
              </a:cxnLst>
              <a:rect l="l" t="t" r="r" b="b"/>
              <a:pathLst>
                <a:path w="5956" h="22634">
                  <a:moveTo>
                    <a:pt x="0" y="0"/>
                  </a:moveTo>
                  <a:lnTo>
                    <a:pt x="0" y="22635"/>
                  </a:lnTo>
                </a:path>
              </a:pathLst>
            </a:custGeom>
            <a:ln w="9525" cap="rnd">
              <a:solidFill>
                <a:srgbClr val="313840"/>
              </a:solidFill>
              <a:prstDash val="solid"/>
              <a:round/>
            </a:ln>
          </p:spPr>
          <p:txBody>
            <a:bodyPr rtlCol="0" anchor="ctr"/>
            <a:lstStyle/>
            <a:p>
              <a:endParaRPr lang="it-IT"/>
            </a:p>
          </p:txBody>
        </p:sp>
        <p:sp>
          <p:nvSpPr>
            <p:cNvPr id="41" name="Figura a mano libera: forma 24">
              <a:extLst>
                <a:ext uri="{FF2B5EF4-FFF2-40B4-BE49-F238E27FC236}">
                  <a16:creationId xmlns:a16="http://schemas.microsoft.com/office/drawing/2014/main" id="{4ED1732D-940B-4050-98CF-C645C50BFD18}"/>
                </a:ext>
              </a:extLst>
            </p:cNvPr>
            <p:cNvSpPr/>
            <p:nvPr/>
          </p:nvSpPr>
          <p:spPr>
            <a:xfrm>
              <a:off x="9654363" y="2310775"/>
              <a:ext cx="18465" cy="5956"/>
            </a:xfrm>
            <a:custGeom>
              <a:avLst/>
              <a:gdLst>
                <a:gd name="connsiteX0" fmla="*/ 18465 w 18465"/>
                <a:gd name="connsiteY0" fmla="*/ 5956 h 5956"/>
                <a:gd name="connsiteX1" fmla="*/ 0 w 18465"/>
                <a:gd name="connsiteY1" fmla="*/ 0 h 5956"/>
              </a:gdLst>
              <a:ahLst/>
              <a:cxnLst>
                <a:cxn ang="0">
                  <a:pos x="connsiteX0" y="connsiteY0"/>
                </a:cxn>
                <a:cxn ang="0">
                  <a:pos x="connsiteX1" y="connsiteY1"/>
                </a:cxn>
              </a:cxnLst>
              <a:rect l="l" t="t" r="r" b="b"/>
              <a:pathLst>
                <a:path w="18465" h="5956">
                  <a:moveTo>
                    <a:pt x="18465" y="5956"/>
                  </a:moveTo>
                  <a:lnTo>
                    <a:pt x="0" y="0"/>
                  </a:lnTo>
                </a:path>
              </a:pathLst>
            </a:custGeom>
            <a:ln w="9525" cap="rnd">
              <a:solidFill>
                <a:srgbClr val="313840"/>
              </a:solidFill>
              <a:prstDash val="solid"/>
              <a:round/>
            </a:ln>
          </p:spPr>
          <p:txBody>
            <a:bodyPr rtlCol="0" anchor="ctr"/>
            <a:lstStyle/>
            <a:p>
              <a:endParaRPr lang="it-IT"/>
            </a:p>
          </p:txBody>
        </p:sp>
        <p:sp>
          <p:nvSpPr>
            <p:cNvPr id="42" name="Figura a mano libera: forma 25">
              <a:extLst>
                <a:ext uri="{FF2B5EF4-FFF2-40B4-BE49-F238E27FC236}">
                  <a16:creationId xmlns:a16="http://schemas.microsoft.com/office/drawing/2014/main" id="{8BF15056-24C5-4EA7-BF9D-3D8AB22B635F}"/>
                </a:ext>
              </a:extLst>
            </p:cNvPr>
            <p:cNvSpPr/>
            <p:nvPr/>
          </p:nvSpPr>
          <p:spPr>
            <a:xfrm>
              <a:off x="9759792" y="2208324"/>
              <a:ext cx="38121" cy="38121"/>
            </a:xfrm>
            <a:custGeom>
              <a:avLst/>
              <a:gdLst>
                <a:gd name="connsiteX0" fmla="*/ 38121 w 38121"/>
                <a:gd name="connsiteY0" fmla="*/ 19061 h 38121"/>
                <a:gd name="connsiteX1" fmla="*/ 19061 w 38121"/>
                <a:gd name="connsiteY1" fmla="*/ 38121 h 38121"/>
                <a:gd name="connsiteX2" fmla="*/ 0 w 38121"/>
                <a:gd name="connsiteY2" fmla="*/ 19061 h 38121"/>
                <a:gd name="connsiteX3" fmla="*/ 19061 w 38121"/>
                <a:gd name="connsiteY3" fmla="*/ 0 h 38121"/>
                <a:gd name="connsiteX4" fmla="*/ 38121 w 38121"/>
                <a:gd name="connsiteY4" fmla="*/ 19061 h 38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21" h="38121">
                  <a:moveTo>
                    <a:pt x="38121" y="19061"/>
                  </a:moveTo>
                  <a:cubicBezTo>
                    <a:pt x="38121" y="29588"/>
                    <a:pt x="29588" y="38121"/>
                    <a:pt x="19061" y="38121"/>
                  </a:cubicBezTo>
                  <a:cubicBezTo>
                    <a:pt x="8534" y="38121"/>
                    <a:pt x="0" y="29588"/>
                    <a:pt x="0" y="19061"/>
                  </a:cubicBezTo>
                  <a:cubicBezTo>
                    <a:pt x="0" y="8534"/>
                    <a:pt x="8534" y="0"/>
                    <a:pt x="19061" y="0"/>
                  </a:cubicBezTo>
                  <a:cubicBezTo>
                    <a:pt x="29588" y="0"/>
                    <a:pt x="38121" y="8534"/>
                    <a:pt x="38121" y="19061"/>
                  </a:cubicBezTo>
                  <a:close/>
                </a:path>
              </a:pathLst>
            </a:custGeom>
            <a:noFill/>
            <a:ln w="9525" cap="rnd">
              <a:solidFill>
                <a:srgbClr val="313840"/>
              </a:solidFill>
              <a:prstDash val="solid"/>
              <a:round/>
            </a:ln>
          </p:spPr>
          <p:txBody>
            <a:bodyPr rtlCol="0" anchor="ctr"/>
            <a:lstStyle/>
            <a:p>
              <a:endParaRPr lang="it-IT"/>
            </a:p>
          </p:txBody>
        </p:sp>
        <p:sp>
          <p:nvSpPr>
            <p:cNvPr id="43" name="Figura a mano libera: forma 26">
              <a:extLst>
                <a:ext uri="{FF2B5EF4-FFF2-40B4-BE49-F238E27FC236}">
                  <a16:creationId xmlns:a16="http://schemas.microsoft.com/office/drawing/2014/main" id="{66777F75-52BB-4720-9D72-A5AB271430C0}"/>
                </a:ext>
              </a:extLst>
            </p:cNvPr>
            <p:cNvSpPr/>
            <p:nvPr/>
          </p:nvSpPr>
          <p:spPr>
            <a:xfrm>
              <a:off x="9654363" y="2250615"/>
              <a:ext cx="188223" cy="144741"/>
            </a:xfrm>
            <a:custGeom>
              <a:avLst/>
              <a:gdLst>
                <a:gd name="connsiteX0" fmla="*/ 144742 w 188223"/>
                <a:gd name="connsiteY0" fmla="*/ 5956 h 144741"/>
                <a:gd name="connsiteX1" fmla="*/ 126277 w 188223"/>
                <a:gd name="connsiteY1" fmla="*/ 38717 h 144741"/>
                <a:gd name="connsiteX2" fmla="*/ 124490 w 188223"/>
                <a:gd name="connsiteY2" fmla="*/ 39908 h 144741"/>
                <a:gd name="connsiteX3" fmla="*/ 122703 w 188223"/>
                <a:gd name="connsiteY3" fmla="*/ 38717 h 144741"/>
                <a:gd name="connsiteX4" fmla="*/ 104238 w 188223"/>
                <a:gd name="connsiteY4" fmla="*/ 5956 h 144741"/>
                <a:gd name="connsiteX5" fmla="*/ 60756 w 188223"/>
                <a:gd name="connsiteY5" fmla="*/ 18465 h 144741"/>
                <a:gd name="connsiteX6" fmla="*/ 0 w 188223"/>
                <a:gd name="connsiteY6" fmla="*/ 0 h 144741"/>
                <a:gd name="connsiteX7" fmla="*/ 0 w 188223"/>
                <a:gd name="connsiteY7" fmla="*/ 122703 h 144741"/>
                <a:gd name="connsiteX8" fmla="*/ 62543 w 188223"/>
                <a:gd name="connsiteY8" fmla="*/ 141168 h 144741"/>
                <a:gd name="connsiteX9" fmla="*/ 123894 w 188223"/>
                <a:gd name="connsiteY9" fmla="*/ 123894 h 144741"/>
                <a:gd name="connsiteX10" fmla="*/ 188224 w 188223"/>
                <a:gd name="connsiteY10" fmla="*/ 144742 h 144741"/>
                <a:gd name="connsiteX11" fmla="*/ 188224 w 188223"/>
                <a:gd name="connsiteY11" fmla="*/ 19656 h 144741"/>
                <a:gd name="connsiteX12" fmla="*/ 144742 w 188223"/>
                <a:gd name="connsiteY12" fmla="*/ 5956 h 144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223" h="144741">
                  <a:moveTo>
                    <a:pt x="144742" y="5956"/>
                  </a:moveTo>
                  <a:lnTo>
                    <a:pt x="126277" y="38717"/>
                  </a:lnTo>
                  <a:cubicBezTo>
                    <a:pt x="125681" y="39313"/>
                    <a:pt x="125086" y="39908"/>
                    <a:pt x="124490" y="39908"/>
                  </a:cubicBezTo>
                  <a:cubicBezTo>
                    <a:pt x="123894" y="39908"/>
                    <a:pt x="123299" y="39313"/>
                    <a:pt x="122703" y="38717"/>
                  </a:cubicBezTo>
                  <a:lnTo>
                    <a:pt x="104238" y="5956"/>
                  </a:lnTo>
                  <a:lnTo>
                    <a:pt x="60756" y="18465"/>
                  </a:lnTo>
                  <a:lnTo>
                    <a:pt x="0" y="0"/>
                  </a:lnTo>
                  <a:lnTo>
                    <a:pt x="0" y="122703"/>
                  </a:lnTo>
                  <a:lnTo>
                    <a:pt x="62543" y="141168"/>
                  </a:lnTo>
                  <a:lnTo>
                    <a:pt x="123894" y="123894"/>
                  </a:lnTo>
                  <a:lnTo>
                    <a:pt x="188224" y="144742"/>
                  </a:lnTo>
                  <a:lnTo>
                    <a:pt x="188224" y="19656"/>
                  </a:lnTo>
                  <a:lnTo>
                    <a:pt x="144742" y="5956"/>
                  </a:lnTo>
                  <a:close/>
                </a:path>
              </a:pathLst>
            </a:custGeom>
            <a:noFill/>
            <a:ln w="9525" cap="rnd">
              <a:solidFill>
                <a:srgbClr val="313840"/>
              </a:solidFill>
              <a:prstDash val="solid"/>
              <a:round/>
            </a:ln>
          </p:spPr>
          <p:txBody>
            <a:bodyPr rtlCol="0" anchor="ctr"/>
            <a:lstStyle/>
            <a:p>
              <a:endParaRPr lang="it-IT"/>
            </a:p>
          </p:txBody>
        </p:sp>
        <p:sp>
          <p:nvSpPr>
            <p:cNvPr id="49" name="Figura a mano libera: forma 27">
              <a:extLst>
                <a:ext uri="{FF2B5EF4-FFF2-40B4-BE49-F238E27FC236}">
                  <a16:creationId xmlns:a16="http://schemas.microsoft.com/office/drawing/2014/main" id="{BAF81C4D-542B-488C-9059-E0FE030360FB}"/>
                </a:ext>
              </a:extLst>
            </p:cNvPr>
            <p:cNvSpPr/>
            <p:nvPr/>
          </p:nvSpPr>
          <p:spPr>
            <a:xfrm>
              <a:off x="9746688" y="2195816"/>
              <a:ext cx="65520" cy="94707"/>
            </a:xfrm>
            <a:custGeom>
              <a:avLst/>
              <a:gdLst>
                <a:gd name="connsiteX0" fmla="*/ 32165 w 65520"/>
                <a:gd name="connsiteY0" fmla="*/ 0 h 94707"/>
                <a:gd name="connsiteX1" fmla="*/ 0 w 65520"/>
                <a:gd name="connsiteY1" fmla="*/ 31569 h 94707"/>
                <a:gd name="connsiteX2" fmla="*/ 4170 w 65520"/>
                <a:gd name="connsiteY2" fmla="*/ 46460 h 94707"/>
                <a:gd name="connsiteX3" fmla="*/ 30974 w 65520"/>
                <a:gd name="connsiteY3" fmla="*/ 93516 h 94707"/>
                <a:gd name="connsiteX4" fmla="*/ 32761 w 65520"/>
                <a:gd name="connsiteY4" fmla="*/ 94708 h 94707"/>
                <a:gd name="connsiteX5" fmla="*/ 34547 w 65520"/>
                <a:gd name="connsiteY5" fmla="*/ 93516 h 94707"/>
                <a:gd name="connsiteX6" fmla="*/ 61351 w 65520"/>
                <a:gd name="connsiteY6" fmla="*/ 46460 h 94707"/>
                <a:gd name="connsiteX7" fmla="*/ 65521 w 65520"/>
                <a:gd name="connsiteY7" fmla="*/ 31569 h 94707"/>
                <a:gd name="connsiteX8" fmla="*/ 32165 w 65520"/>
                <a:gd name="connsiteY8" fmla="*/ 0 h 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20" h="94707">
                  <a:moveTo>
                    <a:pt x="32165" y="0"/>
                  </a:moveTo>
                  <a:cubicBezTo>
                    <a:pt x="14296" y="0"/>
                    <a:pt x="0" y="14295"/>
                    <a:pt x="0" y="31569"/>
                  </a:cubicBezTo>
                  <a:cubicBezTo>
                    <a:pt x="0" y="36930"/>
                    <a:pt x="1191" y="41695"/>
                    <a:pt x="4170" y="46460"/>
                  </a:cubicBezTo>
                  <a:lnTo>
                    <a:pt x="30974" y="93516"/>
                  </a:lnTo>
                  <a:cubicBezTo>
                    <a:pt x="31569" y="94112"/>
                    <a:pt x="32165" y="94708"/>
                    <a:pt x="32761" y="94708"/>
                  </a:cubicBezTo>
                  <a:cubicBezTo>
                    <a:pt x="33356" y="94708"/>
                    <a:pt x="33952" y="94112"/>
                    <a:pt x="34547" y="93516"/>
                  </a:cubicBezTo>
                  <a:lnTo>
                    <a:pt x="61351" y="46460"/>
                  </a:lnTo>
                  <a:cubicBezTo>
                    <a:pt x="63734" y="41695"/>
                    <a:pt x="65521" y="36930"/>
                    <a:pt x="65521" y="31569"/>
                  </a:cubicBezTo>
                  <a:cubicBezTo>
                    <a:pt x="64330" y="13700"/>
                    <a:pt x="50034" y="0"/>
                    <a:pt x="32165" y="0"/>
                  </a:cubicBezTo>
                  <a:close/>
                </a:path>
              </a:pathLst>
            </a:custGeom>
            <a:noFill/>
            <a:ln w="9525" cap="flat">
              <a:solidFill>
                <a:srgbClr val="313840"/>
              </a:solidFill>
              <a:prstDash val="solid"/>
              <a:miter/>
            </a:ln>
          </p:spPr>
          <p:txBody>
            <a:bodyPr rtlCol="0" anchor="ctr"/>
            <a:lstStyle/>
            <a:p>
              <a:endParaRPr lang="it-IT"/>
            </a:p>
          </p:txBody>
        </p:sp>
      </p:grpSp>
      <p:sp>
        <p:nvSpPr>
          <p:cNvPr id="50" name="CasellaDiTesto 49">
            <a:extLst>
              <a:ext uri="{FF2B5EF4-FFF2-40B4-BE49-F238E27FC236}">
                <a16:creationId xmlns:a16="http://schemas.microsoft.com/office/drawing/2014/main" id="{CBE5F6E5-1AE8-474A-BE7C-67E884B240CA}"/>
              </a:ext>
            </a:extLst>
          </p:cNvPr>
          <p:cNvSpPr txBox="1"/>
          <p:nvPr/>
        </p:nvSpPr>
        <p:spPr>
          <a:xfrm>
            <a:off x="1458268" y="1152903"/>
            <a:ext cx="1944216" cy="246221"/>
          </a:xfrm>
          <a:prstGeom prst="rect">
            <a:avLst/>
          </a:prstGeom>
          <a:noFill/>
        </p:spPr>
        <p:txBody>
          <a:bodyPr wrap="square">
            <a:spAutoFit/>
          </a:bodyPr>
          <a:lstStyle/>
          <a:p>
            <a:r>
              <a:rPr lang="it-IT" sz="1000" b="1" dirty="0">
                <a:solidFill>
                  <a:srgbClr val="404040"/>
                </a:solidFill>
                <a:latin typeface="+mn-lt"/>
              </a:rPr>
              <a:t>GEOGRAFICI</a:t>
            </a:r>
            <a:endParaRPr lang="it-IT" sz="1000" b="1" dirty="0"/>
          </a:p>
        </p:txBody>
      </p:sp>
      <p:sp>
        <p:nvSpPr>
          <p:cNvPr id="47" name="CasellaDiTesto 46">
            <a:extLst>
              <a:ext uri="{FF2B5EF4-FFF2-40B4-BE49-F238E27FC236}">
                <a16:creationId xmlns:a16="http://schemas.microsoft.com/office/drawing/2014/main" id="{E8C26D7A-6DDE-49B1-8AD4-206D3E752714}"/>
              </a:ext>
            </a:extLst>
          </p:cNvPr>
          <p:cNvSpPr txBox="1"/>
          <p:nvPr/>
        </p:nvSpPr>
        <p:spPr>
          <a:xfrm>
            <a:off x="7651306" y="236664"/>
            <a:ext cx="1224136" cy="253916"/>
          </a:xfrm>
          <a:prstGeom prst="rect">
            <a:avLst/>
          </a:prstGeom>
          <a:noFill/>
        </p:spPr>
        <p:txBody>
          <a:bodyPr wrap="square">
            <a:spAutoFit/>
          </a:bodyPr>
          <a:lstStyle/>
          <a:p>
            <a:pPr>
              <a:spcAft>
                <a:spcPts val="450"/>
              </a:spcAft>
            </a:pPr>
            <a:r>
              <a:rPr lang="it-IT" sz="1050" b="1" dirty="0">
                <a:solidFill>
                  <a:schemeClr val="tx1">
                    <a:lumMod val="75000"/>
                    <a:lumOff val="25000"/>
                  </a:schemeClr>
                </a:solidFill>
              </a:rPr>
              <a:t>Legenda stati</a:t>
            </a:r>
          </a:p>
        </p:txBody>
      </p:sp>
      <p:pic>
        <p:nvPicPr>
          <p:cNvPr id="48" name="Picture 14" descr="Anteprima immagine">
            <a:extLst>
              <a:ext uri="{FF2B5EF4-FFF2-40B4-BE49-F238E27FC236}">
                <a16:creationId xmlns:a16="http://schemas.microsoft.com/office/drawing/2014/main" id="{770A6414-065F-4E2C-BB81-FEA381181C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9652" y="516793"/>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51" name="CasellaDiTesto 50">
            <a:extLst>
              <a:ext uri="{FF2B5EF4-FFF2-40B4-BE49-F238E27FC236}">
                <a16:creationId xmlns:a16="http://schemas.microsoft.com/office/drawing/2014/main" id="{C171ACDE-85F8-482C-9893-94049241F671}"/>
              </a:ext>
            </a:extLst>
          </p:cNvPr>
          <p:cNvSpPr txBox="1"/>
          <p:nvPr/>
        </p:nvSpPr>
        <p:spPr>
          <a:xfrm>
            <a:off x="7917254" y="499071"/>
            <a:ext cx="681757" cy="215444"/>
          </a:xfrm>
          <a:prstGeom prst="rect">
            <a:avLst/>
          </a:prstGeom>
          <a:noFill/>
        </p:spPr>
        <p:txBody>
          <a:bodyPr wrap="square">
            <a:spAutoFit/>
          </a:bodyPr>
          <a:lstStyle/>
          <a:p>
            <a:pPr algn="l"/>
            <a:r>
              <a:rPr lang="it-IT" sz="800" b="0" kern="1200" dirty="0">
                <a:solidFill>
                  <a:srgbClr val="404040"/>
                </a:solidFill>
                <a:effectLst/>
                <a:latin typeface="+mn-lt"/>
              </a:rPr>
              <a:t>Pubblicato</a:t>
            </a:r>
            <a:endParaRPr lang="it-IT" sz="800" b="0" kern="1200" dirty="0">
              <a:solidFill>
                <a:srgbClr val="404040"/>
              </a:solidFill>
              <a:effectLst/>
              <a:latin typeface="+mn-lt"/>
              <a:ea typeface="+mn-ea"/>
              <a:cs typeface="+mn-cs"/>
            </a:endParaRPr>
          </a:p>
        </p:txBody>
      </p:sp>
      <p:pic>
        <p:nvPicPr>
          <p:cNvPr id="52" name="Picture 8" descr="Anteprima immagine">
            <a:extLst>
              <a:ext uri="{FF2B5EF4-FFF2-40B4-BE49-F238E27FC236}">
                <a16:creationId xmlns:a16="http://schemas.microsoft.com/office/drawing/2014/main" id="{A7AE75C9-FD33-463C-ADB9-9943E95A75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2820"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53" name="CasellaDiTesto 52">
            <a:extLst>
              <a:ext uri="{FF2B5EF4-FFF2-40B4-BE49-F238E27FC236}">
                <a16:creationId xmlns:a16="http://schemas.microsoft.com/office/drawing/2014/main" id="{D3E30619-EDD1-47FD-B33C-53A0E4CE0263}"/>
              </a:ext>
            </a:extLst>
          </p:cNvPr>
          <p:cNvSpPr txBox="1"/>
          <p:nvPr/>
        </p:nvSpPr>
        <p:spPr>
          <a:xfrm>
            <a:off x="8814235" y="499071"/>
            <a:ext cx="681757" cy="215444"/>
          </a:xfrm>
          <a:prstGeom prst="rect">
            <a:avLst/>
          </a:prstGeom>
          <a:noFill/>
        </p:spPr>
        <p:txBody>
          <a:bodyPr wrap="square">
            <a:spAutoFit/>
          </a:bodyPr>
          <a:lstStyle/>
          <a:p>
            <a:pPr algn="l"/>
            <a:r>
              <a:rPr lang="it-IT" sz="800" b="0" kern="1200" dirty="0">
                <a:solidFill>
                  <a:srgbClr val="404040"/>
                </a:solidFill>
                <a:effectLst/>
                <a:latin typeface="+mn-lt"/>
              </a:rPr>
              <a:t>Aggiudicato</a:t>
            </a:r>
            <a:endParaRPr lang="it-IT" sz="800" b="0" kern="1200" dirty="0">
              <a:solidFill>
                <a:srgbClr val="404040"/>
              </a:solidFill>
              <a:effectLst/>
              <a:latin typeface="+mn-lt"/>
              <a:ea typeface="+mn-ea"/>
              <a:cs typeface="+mn-cs"/>
            </a:endParaRPr>
          </a:p>
        </p:txBody>
      </p:sp>
      <p:pic>
        <p:nvPicPr>
          <p:cNvPr id="54" name="Picture 4">
            <a:extLst>
              <a:ext uri="{FF2B5EF4-FFF2-40B4-BE49-F238E27FC236}">
                <a16:creationId xmlns:a16="http://schemas.microsoft.com/office/drawing/2014/main" id="{70CA7502-10D0-47FC-BF60-C08C371F75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8757"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55" name="CasellaDiTesto 54">
            <a:extLst>
              <a:ext uri="{FF2B5EF4-FFF2-40B4-BE49-F238E27FC236}">
                <a16:creationId xmlns:a16="http://schemas.microsoft.com/office/drawing/2014/main" id="{67683585-0252-4096-9852-AB38BD957A17}"/>
              </a:ext>
            </a:extLst>
          </p:cNvPr>
          <p:cNvSpPr txBox="1"/>
          <p:nvPr/>
        </p:nvSpPr>
        <p:spPr>
          <a:xfrm>
            <a:off x="9768676" y="499071"/>
            <a:ext cx="482060" cy="215444"/>
          </a:xfrm>
          <a:prstGeom prst="rect">
            <a:avLst/>
          </a:prstGeom>
          <a:noFill/>
        </p:spPr>
        <p:txBody>
          <a:bodyPr wrap="square">
            <a:spAutoFit/>
          </a:bodyPr>
          <a:lstStyle/>
          <a:p>
            <a:pPr algn="l"/>
            <a:r>
              <a:rPr lang="it-IT" sz="800" b="0" kern="1200" dirty="0">
                <a:solidFill>
                  <a:srgbClr val="404040"/>
                </a:solidFill>
                <a:effectLst/>
                <a:latin typeface="+mn-lt"/>
              </a:rPr>
              <a:t>Attivo</a:t>
            </a:r>
            <a:endParaRPr lang="it-IT" sz="800" b="0" kern="1200" dirty="0">
              <a:solidFill>
                <a:srgbClr val="404040"/>
              </a:solidFill>
              <a:effectLst/>
              <a:latin typeface="+mn-lt"/>
              <a:ea typeface="+mn-ea"/>
              <a:cs typeface="+mn-cs"/>
            </a:endParaRPr>
          </a:p>
        </p:txBody>
      </p:sp>
      <p:pic>
        <p:nvPicPr>
          <p:cNvPr id="56" name="Picture 10" descr="Anteprima immagine">
            <a:extLst>
              <a:ext uri="{FF2B5EF4-FFF2-40B4-BE49-F238E27FC236}">
                <a16:creationId xmlns:a16="http://schemas.microsoft.com/office/drawing/2014/main" id="{D74F153B-2EAA-42AB-8045-524E5B15DE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4786" y="1008079"/>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57" name="CasellaDiTesto 56">
            <a:extLst>
              <a:ext uri="{FF2B5EF4-FFF2-40B4-BE49-F238E27FC236}">
                <a16:creationId xmlns:a16="http://schemas.microsoft.com/office/drawing/2014/main" id="{E57622E3-6E6C-4396-BB1D-BA9417A30EBC}"/>
              </a:ext>
            </a:extLst>
          </p:cNvPr>
          <p:cNvSpPr txBox="1"/>
          <p:nvPr/>
        </p:nvSpPr>
        <p:spPr>
          <a:xfrm>
            <a:off x="7914764" y="985705"/>
            <a:ext cx="1383779" cy="215444"/>
          </a:xfrm>
          <a:prstGeom prst="rect">
            <a:avLst/>
          </a:prstGeom>
          <a:noFill/>
        </p:spPr>
        <p:txBody>
          <a:bodyPr wrap="square">
            <a:spAutoFit/>
          </a:bodyPr>
          <a:lstStyle/>
          <a:p>
            <a:pPr algn="l"/>
            <a:r>
              <a:rPr lang="it-IT" sz="800" b="0" kern="1200" dirty="0">
                <a:solidFill>
                  <a:srgbClr val="404040"/>
                </a:solidFill>
                <a:effectLst/>
                <a:latin typeface="+mn-lt"/>
              </a:rPr>
              <a:t>Attivo per acquisti successivi</a:t>
            </a:r>
            <a:endParaRPr lang="it-IT" sz="800" b="0" kern="1200" dirty="0">
              <a:solidFill>
                <a:srgbClr val="404040"/>
              </a:solidFill>
              <a:effectLst/>
              <a:latin typeface="+mn-lt"/>
              <a:ea typeface="+mn-ea"/>
              <a:cs typeface="+mn-cs"/>
            </a:endParaRPr>
          </a:p>
        </p:txBody>
      </p:sp>
      <p:pic>
        <p:nvPicPr>
          <p:cNvPr id="58" name="Picture 18" descr="Anteprima immagine">
            <a:extLst>
              <a:ext uri="{FF2B5EF4-FFF2-40B4-BE49-F238E27FC236}">
                <a16:creationId xmlns:a16="http://schemas.microsoft.com/office/drawing/2014/main" id="{33A0EDF4-72EA-4D4F-BB93-C3E1E70AEB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018"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59" name="CasellaDiTesto 58">
            <a:extLst>
              <a:ext uri="{FF2B5EF4-FFF2-40B4-BE49-F238E27FC236}">
                <a16:creationId xmlns:a16="http://schemas.microsoft.com/office/drawing/2014/main" id="{EFE225E7-640F-42CA-B552-593C81538439}"/>
              </a:ext>
            </a:extLst>
          </p:cNvPr>
          <p:cNvSpPr txBox="1"/>
          <p:nvPr/>
        </p:nvSpPr>
        <p:spPr>
          <a:xfrm>
            <a:off x="7935095" y="742388"/>
            <a:ext cx="534965" cy="215444"/>
          </a:xfrm>
          <a:prstGeom prst="rect">
            <a:avLst/>
          </a:prstGeom>
          <a:noFill/>
        </p:spPr>
        <p:txBody>
          <a:bodyPr wrap="square">
            <a:spAutoFit/>
          </a:bodyPr>
          <a:lstStyle/>
          <a:p>
            <a:pPr algn="l"/>
            <a:r>
              <a:rPr lang="it-IT" sz="800" b="0" kern="1200" dirty="0">
                <a:solidFill>
                  <a:srgbClr val="404040"/>
                </a:solidFill>
                <a:effectLst/>
                <a:latin typeface="+mn-lt"/>
              </a:rPr>
              <a:t>Sospeso</a:t>
            </a:r>
            <a:endParaRPr lang="it-IT" sz="800" b="0" kern="1200" dirty="0">
              <a:solidFill>
                <a:srgbClr val="404040"/>
              </a:solidFill>
              <a:effectLst/>
              <a:latin typeface="+mn-lt"/>
              <a:ea typeface="+mn-ea"/>
              <a:cs typeface="+mn-cs"/>
            </a:endParaRPr>
          </a:p>
        </p:txBody>
      </p:sp>
      <p:pic>
        <p:nvPicPr>
          <p:cNvPr id="60" name="Picture 12" descr="Anteprima immagine">
            <a:extLst>
              <a:ext uri="{FF2B5EF4-FFF2-40B4-BE49-F238E27FC236}">
                <a16:creationId xmlns:a16="http://schemas.microsoft.com/office/drawing/2014/main" id="{5E305316-449F-450E-A9E2-36D46C6B28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10035"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61" name="CasellaDiTesto 60">
            <a:extLst>
              <a:ext uri="{FF2B5EF4-FFF2-40B4-BE49-F238E27FC236}">
                <a16:creationId xmlns:a16="http://schemas.microsoft.com/office/drawing/2014/main" id="{51935CFE-18A0-427E-B7EA-F3098E35F651}"/>
              </a:ext>
            </a:extLst>
          </p:cNvPr>
          <p:cNvSpPr txBox="1"/>
          <p:nvPr/>
        </p:nvSpPr>
        <p:spPr>
          <a:xfrm>
            <a:off x="9761896" y="742388"/>
            <a:ext cx="502806" cy="215444"/>
          </a:xfrm>
          <a:prstGeom prst="rect">
            <a:avLst/>
          </a:prstGeom>
          <a:noFill/>
        </p:spPr>
        <p:txBody>
          <a:bodyPr wrap="square">
            <a:spAutoFit/>
          </a:bodyPr>
          <a:lstStyle/>
          <a:p>
            <a:pPr algn="l"/>
            <a:r>
              <a:rPr lang="it-IT" sz="800" b="0" kern="1200" dirty="0">
                <a:solidFill>
                  <a:srgbClr val="404040"/>
                </a:solidFill>
                <a:effectLst/>
                <a:latin typeface="+mn-lt"/>
              </a:rPr>
              <a:t>Chiuso</a:t>
            </a:r>
            <a:endParaRPr lang="it-IT" sz="800" b="0" kern="1200" dirty="0">
              <a:solidFill>
                <a:srgbClr val="404040"/>
              </a:solidFill>
              <a:effectLst/>
              <a:latin typeface="+mn-lt"/>
              <a:ea typeface="+mn-ea"/>
              <a:cs typeface="+mn-cs"/>
            </a:endParaRPr>
          </a:p>
        </p:txBody>
      </p:sp>
      <p:pic>
        <p:nvPicPr>
          <p:cNvPr id="67" name="Picture 16" descr="Anteprima immagine">
            <a:extLst>
              <a:ext uri="{FF2B5EF4-FFF2-40B4-BE49-F238E27FC236}">
                <a16:creationId xmlns:a16="http://schemas.microsoft.com/office/drawing/2014/main" id="{EB35E5D5-1869-47EC-A10D-D6841B4565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7253" y="760110"/>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68" name="CasellaDiTesto 67">
            <a:extLst>
              <a:ext uri="{FF2B5EF4-FFF2-40B4-BE49-F238E27FC236}">
                <a16:creationId xmlns:a16="http://schemas.microsoft.com/office/drawing/2014/main" id="{E02E68C5-11BE-496A-BE3C-06EF94311B0F}"/>
              </a:ext>
            </a:extLst>
          </p:cNvPr>
          <p:cNvSpPr txBox="1"/>
          <p:nvPr/>
        </p:nvSpPr>
        <p:spPr>
          <a:xfrm>
            <a:off x="8815900" y="742388"/>
            <a:ext cx="625090" cy="215444"/>
          </a:xfrm>
          <a:prstGeom prst="rect">
            <a:avLst/>
          </a:prstGeom>
          <a:noFill/>
        </p:spPr>
        <p:txBody>
          <a:bodyPr wrap="square">
            <a:spAutoFit/>
          </a:bodyPr>
          <a:lstStyle/>
          <a:p>
            <a:pPr algn="l"/>
            <a:r>
              <a:rPr lang="it-IT" sz="800" b="0" kern="1200" dirty="0">
                <a:solidFill>
                  <a:srgbClr val="404040"/>
                </a:solidFill>
                <a:effectLst/>
                <a:latin typeface="+mn-lt"/>
              </a:rPr>
              <a:t>Revocato</a:t>
            </a:r>
            <a:endParaRPr lang="it-IT" sz="800" b="0" kern="1200" dirty="0">
              <a:solidFill>
                <a:srgbClr val="404040"/>
              </a:solidFill>
              <a:effectLst/>
              <a:latin typeface="+mn-lt"/>
              <a:ea typeface="+mn-ea"/>
              <a:cs typeface="+mn-cs"/>
            </a:endParaRPr>
          </a:p>
        </p:txBody>
      </p:sp>
    </p:spTree>
    <p:extLst>
      <p:ext uri="{BB962C8B-B14F-4D97-AF65-F5344CB8AC3E}">
        <p14:creationId xmlns:p14="http://schemas.microsoft.com/office/powerpoint/2010/main" val="2122384346"/>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a:extLst>
              <a:ext uri="{FF2B5EF4-FFF2-40B4-BE49-F238E27FC236}">
                <a16:creationId xmlns:a16="http://schemas.microsoft.com/office/drawing/2014/main" id="{159B03CB-18AE-455A-B1BC-C320C6551076}"/>
              </a:ext>
            </a:extLst>
          </p:cNvPr>
          <p:cNvSpPr>
            <a:spLocks noGrp="1"/>
          </p:cNvSpPr>
          <p:nvPr>
            <p:ph type="title"/>
          </p:nvPr>
        </p:nvSpPr>
        <p:spPr/>
        <p:txBody>
          <a:bodyPr/>
          <a:lstStyle/>
          <a:p>
            <a:r>
              <a:rPr lang="it-IT" dirty="0"/>
              <a:t>Sistemi di videosorveglianza 2 (1/2)</a:t>
            </a:r>
          </a:p>
        </p:txBody>
      </p:sp>
      <p:sp>
        <p:nvSpPr>
          <p:cNvPr id="33" name="CasellaDiTesto 32">
            <a:extLst>
              <a:ext uri="{FF2B5EF4-FFF2-40B4-BE49-F238E27FC236}">
                <a16:creationId xmlns:a16="http://schemas.microsoft.com/office/drawing/2014/main" id="{103FD0AA-7B1F-4A9C-8D6C-327625748FFE}"/>
              </a:ext>
            </a:extLst>
          </p:cNvPr>
          <p:cNvSpPr txBox="1"/>
          <p:nvPr/>
        </p:nvSpPr>
        <p:spPr>
          <a:xfrm>
            <a:off x="348816" y="1404367"/>
            <a:ext cx="6893998" cy="307777"/>
          </a:xfrm>
          <a:prstGeom prst="rect">
            <a:avLst/>
          </a:prstGeom>
          <a:noFill/>
        </p:spPr>
        <p:txBody>
          <a:bodyPr wrap="square">
            <a:spAutoFit/>
          </a:bodyPr>
          <a:lstStyle/>
          <a:p>
            <a:pPr>
              <a:spcAft>
                <a:spcPts val="450"/>
              </a:spcAft>
            </a:pPr>
            <a:r>
              <a:rPr lang="it-IT" sz="1400" dirty="0">
                <a:solidFill>
                  <a:schemeClr val="tx1">
                    <a:lumMod val="75000"/>
                    <a:lumOff val="25000"/>
                  </a:schemeClr>
                </a:solidFill>
              </a:rPr>
              <a:t>L’iniziativa prevede la fornitura di sistemi di videosorveglianza e servizi connessi </a:t>
            </a:r>
          </a:p>
        </p:txBody>
      </p:sp>
      <p:sp>
        <p:nvSpPr>
          <p:cNvPr id="34" name="CasellaDiTesto 33">
            <a:extLst>
              <a:ext uri="{FF2B5EF4-FFF2-40B4-BE49-F238E27FC236}">
                <a16:creationId xmlns:a16="http://schemas.microsoft.com/office/drawing/2014/main" id="{C4D4D3EF-0523-4BB0-99CF-A4A30DD1128D}"/>
              </a:ext>
            </a:extLst>
          </p:cNvPr>
          <p:cNvSpPr txBox="1"/>
          <p:nvPr/>
        </p:nvSpPr>
        <p:spPr>
          <a:xfrm>
            <a:off x="353543" y="1980431"/>
            <a:ext cx="3437689" cy="2846933"/>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Prodotti</a:t>
            </a:r>
          </a:p>
          <a:p>
            <a:pPr marL="214313" indent="-214313">
              <a:spcAft>
                <a:spcPts val="450"/>
              </a:spcAft>
              <a:buFont typeface="Arial" panose="020B0604020202020204" pitchFamily="34" charset="0"/>
              <a:buChar char="•"/>
            </a:pPr>
            <a:r>
              <a:rPr lang="it-IT" altLang="it-IT" sz="1400" dirty="0">
                <a:solidFill>
                  <a:schemeClr val="tx1">
                    <a:lumMod val="75000"/>
                    <a:lumOff val="25000"/>
                  </a:schemeClr>
                </a:solidFill>
              </a:rPr>
              <a:t>telecamere di videosorveglianza di tipo IP di diverse tipologie</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server per l’installazione delle componenti software e relativi elementi aggiuntivi</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Network Video Recorder (NVR)</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illuminatori a infrarossi</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altri accessori (encoder, </a:t>
            </a:r>
            <a:r>
              <a:rPr lang="it-IT" sz="1400" dirty="0" err="1">
                <a:solidFill>
                  <a:schemeClr val="tx1">
                    <a:lumMod val="75000"/>
                    <a:lumOff val="25000"/>
                  </a:schemeClr>
                </a:solidFill>
              </a:rPr>
              <a:t>midspan</a:t>
            </a:r>
            <a:r>
              <a:rPr lang="it-IT" sz="1400" dirty="0">
                <a:solidFill>
                  <a:schemeClr val="tx1">
                    <a:lumMod val="75000"/>
                    <a:lumOff val="25000"/>
                  </a:schemeClr>
                </a:solidFill>
              </a:rPr>
              <a:t>, control </a:t>
            </a:r>
            <a:r>
              <a:rPr lang="it-IT" sz="1400" dirty="0" err="1">
                <a:solidFill>
                  <a:schemeClr val="tx1">
                    <a:lumMod val="75000"/>
                    <a:lumOff val="25000"/>
                  </a:schemeClr>
                </a:solidFill>
              </a:rPr>
              <a:t>board</a:t>
            </a:r>
            <a:r>
              <a:rPr lang="it-IT" sz="1400" dirty="0">
                <a:solidFill>
                  <a:schemeClr val="tx1">
                    <a:lumMod val="75000"/>
                    <a:lumOff val="25000"/>
                  </a:schemeClr>
                </a:solidFill>
              </a:rPr>
              <a:t> e joystick)</a:t>
            </a:r>
          </a:p>
          <a:p>
            <a:pPr marL="214313" indent="-214313">
              <a:spcAft>
                <a:spcPts val="450"/>
              </a:spcAft>
              <a:buFont typeface="Arial" panose="020B0604020202020204" pitchFamily="34" charset="0"/>
              <a:buChar char="•"/>
            </a:pPr>
            <a:endParaRPr lang="it-IT" altLang="it-IT" sz="1400" dirty="0">
              <a:solidFill>
                <a:schemeClr val="tx1">
                  <a:lumMod val="75000"/>
                  <a:lumOff val="25000"/>
                </a:schemeClr>
              </a:solidFill>
            </a:endParaRPr>
          </a:p>
        </p:txBody>
      </p:sp>
      <p:sp>
        <p:nvSpPr>
          <p:cNvPr id="38" name="CasellaDiTesto 37">
            <a:extLst>
              <a:ext uri="{FF2B5EF4-FFF2-40B4-BE49-F238E27FC236}">
                <a16:creationId xmlns:a16="http://schemas.microsoft.com/office/drawing/2014/main" id="{E00B9923-BE16-4B51-ABE4-DC485C2CB932}"/>
              </a:ext>
            </a:extLst>
          </p:cNvPr>
          <p:cNvSpPr txBox="1"/>
          <p:nvPr/>
        </p:nvSpPr>
        <p:spPr>
          <a:xfrm>
            <a:off x="353544" y="944399"/>
            <a:ext cx="6889269" cy="400110"/>
          </a:xfrm>
          <a:prstGeom prst="rect">
            <a:avLst/>
          </a:prstGeom>
          <a:noFill/>
        </p:spPr>
        <p:txBody>
          <a:bodyPr wrap="square">
            <a:spAutoFit/>
          </a:bodyPr>
          <a:lstStyle/>
          <a:p>
            <a:pPr>
              <a:spcAft>
                <a:spcPts val="450"/>
              </a:spcAft>
            </a:pPr>
            <a:r>
              <a:rPr lang="it-IT" b="1" dirty="0">
                <a:solidFill>
                  <a:schemeClr val="tx1">
                    <a:lumMod val="75000"/>
                    <a:lumOff val="25000"/>
                  </a:schemeClr>
                </a:solidFill>
              </a:rPr>
              <a:t>Sistemi di videosorveglianza 2</a:t>
            </a:r>
          </a:p>
        </p:txBody>
      </p:sp>
      <p:pic>
        <p:nvPicPr>
          <p:cNvPr id="3" name="Segnaposto immagine 2"/>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7587950" y="1141200"/>
            <a:ext cx="2700000" cy="1800000"/>
          </a:xfrm>
        </p:spPr>
      </p:pic>
      <p:grpSp>
        <p:nvGrpSpPr>
          <p:cNvPr id="5" name="Gruppo 4">
            <a:extLst>
              <a:ext uri="{FF2B5EF4-FFF2-40B4-BE49-F238E27FC236}">
                <a16:creationId xmlns:a16="http://schemas.microsoft.com/office/drawing/2014/main" id="{DA38122B-72E1-4512-A4B8-60B6424A2FE9}"/>
              </a:ext>
            </a:extLst>
          </p:cNvPr>
          <p:cNvGrpSpPr/>
          <p:nvPr/>
        </p:nvGrpSpPr>
        <p:grpSpPr>
          <a:xfrm>
            <a:off x="10457552" y="0"/>
            <a:ext cx="74693" cy="7567588"/>
            <a:chOff x="10457552" y="0"/>
            <a:chExt cx="74693" cy="7567588"/>
          </a:xfrm>
          <a:solidFill>
            <a:srgbClr val="AAB964"/>
          </a:solidFill>
        </p:grpSpPr>
        <p:sp>
          <p:nvSpPr>
            <p:cNvPr id="4" name="Rettangolo 3">
              <a:extLst>
                <a:ext uri="{FF2B5EF4-FFF2-40B4-BE49-F238E27FC236}">
                  <a16:creationId xmlns:a16="http://schemas.microsoft.com/office/drawing/2014/main" id="{684398B7-5272-4216-B74C-FE0F4C1B0453}"/>
                </a:ext>
              </a:extLst>
            </p:cNvPr>
            <p:cNvSpPr/>
            <p:nvPr/>
          </p:nvSpPr>
          <p:spPr>
            <a:xfrm>
              <a:off x="10457552" y="0"/>
              <a:ext cx="74693" cy="52927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7" name="Rettangolo 46">
              <a:extLst>
                <a:ext uri="{FF2B5EF4-FFF2-40B4-BE49-F238E27FC236}">
                  <a16:creationId xmlns:a16="http://schemas.microsoft.com/office/drawing/2014/main" id="{EECA3354-30A2-4FFA-A863-3A4539086409}"/>
                </a:ext>
              </a:extLst>
            </p:cNvPr>
            <p:cNvSpPr/>
            <p:nvPr/>
          </p:nvSpPr>
          <p:spPr>
            <a:xfrm>
              <a:off x="10457552" y="7296323"/>
              <a:ext cx="74693" cy="27126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pSp>
        <p:nvGrpSpPr>
          <p:cNvPr id="2" name="Gruppo 1">
            <a:extLst>
              <a:ext uri="{FF2B5EF4-FFF2-40B4-BE49-F238E27FC236}">
                <a16:creationId xmlns:a16="http://schemas.microsoft.com/office/drawing/2014/main" id="{06EE360E-B466-4CEF-8E69-12ABFDEE6911}"/>
              </a:ext>
            </a:extLst>
          </p:cNvPr>
          <p:cNvGrpSpPr/>
          <p:nvPr/>
        </p:nvGrpSpPr>
        <p:grpSpPr>
          <a:xfrm>
            <a:off x="7722964" y="3081600"/>
            <a:ext cx="2529216" cy="4358580"/>
            <a:chOff x="7722964" y="2734419"/>
            <a:chExt cx="2529216" cy="4358580"/>
          </a:xfrm>
        </p:grpSpPr>
        <p:sp>
          <p:nvSpPr>
            <p:cNvPr id="31" name="CasellaDiTesto 30">
              <a:extLst>
                <a:ext uri="{FF2B5EF4-FFF2-40B4-BE49-F238E27FC236}">
                  <a16:creationId xmlns:a16="http://schemas.microsoft.com/office/drawing/2014/main" id="{E0BE3770-B40A-415D-AA95-3140F63953F2}"/>
                </a:ext>
              </a:extLst>
            </p:cNvPr>
            <p:cNvSpPr txBox="1"/>
            <p:nvPr/>
          </p:nvSpPr>
          <p:spPr>
            <a:xfrm>
              <a:off x="7722964" y="4788743"/>
              <a:ext cx="2376264" cy="553998"/>
            </a:xfrm>
            <a:prstGeom prst="rect">
              <a:avLst/>
            </a:prstGeom>
            <a:noFill/>
          </p:spPr>
          <p:txBody>
            <a:bodyPr wrap="square">
              <a:spAutoFit/>
            </a:bodyPr>
            <a:lstStyle/>
            <a:p>
              <a:r>
                <a:rPr lang="it-IT" sz="1200" b="1" dirty="0">
                  <a:solidFill>
                    <a:schemeClr val="tx1">
                      <a:lumMod val="75000"/>
                      <a:lumOff val="25000"/>
                    </a:schemeClr>
                  </a:solidFill>
                </a:rPr>
                <a:t>Durata dei contratti</a:t>
              </a:r>
            </a:p>
            <a:p>
              <a:pPr>
                <a:spcAft>
                  <a:spcPts val="450"/>
                </a:spcAft>
              </a:pPr>
              <a:r>
                <a:rPr lang="it-IT" sz="1800" dirty="0">
                  <a:solidFill>
                    <a:schemeClr val="tx1">
                      <a:lumMod val="75000"/>
                      <a:lumOff val="25000"/>
                    </a:schemeClr>
                  </a:solidFill>
                </a:rPr>
                <a:t>12, 24 o 36 mesi</a:t>
              </a:r>
            </a:p>
          </p:txBody>
        </p:sp>
        <p:sp>
          <p:nvSpPr>
            <p:cNvPr id="18" name="CasellaDiTesto 17">
              <a:extLst>
                <a:ext uri="{FF2B5EF4-FFF2-40B4-BE49-F238E27FC236}">
                  <a16:creationId xmlns:a16="http://schemas.microsoft.com/office/drawing/2014/main" id="{D4BECAC2-0645-40D6-B10C-83E6B4308A7C}"/>
                </a:ext>
              </a:extLst>
            </p:cNvPr>
            <p:cNvSpPr txBox="1"/>
            <p:nvPr/>
          </p:nvSpPr>
          <p:spPr>
            <a:xfrm>
              <a:off x="9291680" y="3481866"/>
              <a:ext cx="502806" cy="584775"/>
            </a:xfrm>
            <a:prstGeom prst="rect">
              <a:avLst/>
            </a:prstGeom>
            <a:noFill/>
          </p:spPr>
          <p:txBody>
            <a:bodyPr wrap="square">
              <a:spAutoFit/>
            </a:bodyPr>
            <a:lstStyle/>
            <a:p>
              <a:r>
                <a:rPr lang="it-IT" sz="1200" b="1" dirty="0">
                  <a:solidFill>
                    <a:srgbClr val="313840"/>
                  </a:solidFill>
                </a:rPr>
                <a:t>Lotti</a:t>
              </a:r>
            </a:p>
            <a:p>
              <a:pPr>
                <a:spcAft>
                  <a:spcPts val="450"/>
                </a:spcAft>
              </a:pPr>
              <a:r>
                <a:rPr lang="it-IT" dirty="0">
                  <a:solidFill>
                    <a:srgbClr val="313840"/>
                  </a:solidFill>
                </a:rPr>
                <a:t>10</a:t>
              </a:r>
              <a:endParaRPr lang="it-IT" sz="1200" dirty="0">
                <a:solidFill>
                  <a:srgbClr val="313840"/>
                </a:solidFill>
              </a:endParaRPr>
            </a:p>
          </p:txBody>
        </p:sp>
        <p:sp>
          <p:nvSpPr>
            <p:cNvPr id="19" name="CasellaDiTesto 18">
              <a:extLst>
                <a:ext uri="{FF2B5EF4-FFF2-40B4-BE49-F238E27FC236}">
                  <a16:creationId xmlns:a16="http://schemas.microsoft.com/office/drawing/2014/main" id="{6CD4AB0F-C69A-47B0-B7B4-A9002D1AC72A}"/>
                </a:ext>
              </a:extLst>
            </p:cNvPr>
            <p:cNvSpPr txBox="1"/>
            <p:nvPr/>
          </p:nvSpPr>
          <p:spPr>
            <a:xfrm>
              <a:off x="7722964" y="3486761"/>
              <a:ext cx="1450282" cy="584775"/>
            </a:xfrm>
            <a:prstGeom prst="rect">
              <a:avLst/>
            </a:prstGeom>
            <a:noFill/>
          </p:spPr>
          <p:txBody>
            <a:bodyPr wrap="square">
              <a:spAutoFit/>
            </a:bodyPr>
            <a:lstStyle/>
            <a:p>
              <a:r>
                <a:rPr lang="it-IT" sz="1200" b="1" dirty="0">
                  <a:solidFill>
                    <a:srgbClr val="404040"/>
                  </a:solidFill>
                </a:rPr>
                <a:t>Attiva dal</a:t>
              </a:r>
            </a:p>
            <a:p>
              <a:pPr>
                <a:spcAft>
                  <a:spcPts val="450"/>
                </a:spcAft>
              </a:pPr>
              <a:r>
                <a:rPr lang="it-IT" dirty="0">
                  <a:solidFill>
                    <a:srgbClr val="404040"/>
                  </a:solidFill>
                </a:rPr>
                <a:t>28/10/2022</a:t>
              </a:r>
              <a:endParaRPr lang="it-IT" sz="1100" dirty="0">
                <a:solidFill>
                  <a:srgbClr val="404040"/>
                </a:solidFill>
              </a:endParaRPr>
            </a:p>
          </p:txBody>
        </p:sp>
        <p:sp>
          <p:nvSpPr>
            <p:cNvPr id="30" name="CasellaDiTesto 29">
              <a:extLst>
                <a:ext uri="{FF2B5EF4-FFF2-40B4-BE49-F238E27FC236}">
                  <a16:creationId xmlns:a16="http://schemas.microsoft.com/office/drawing/2014/main" id="{69CC6538-8930-4B5E-8783-5BED0FFC535D}"/>
                </a:ext>
              </a:extLst>
            </p:cNvPr>
            <p:cNvSpPr txBox="1"/>
            <p:nvPr/>
          </p:nvSpPr>
          <p:spPr>
            <a:xfrm>
              <a:off x="7722964" y="4153140"/>
              <a:ext cx="2376264" cy="553998"/>
            </a:xfrm>
            <a:prstGeom prst="rect">
              <a:avLst/>
            </a:prstGeom>
            <a:noFill/>
          </p:spPr>
          <p:txBody>
            <a:bodyPr wrap="square">
              <a:spAutoFit/>
            </a:bodyPr>
            <a:lstStyle/>
            <a:p>
              <a:r>
                <a:rPr lang="it-IT" sz="1200" b="1" dirty="0">
                  <a:solidFill>
                    <a:schemeClr val="tx1">
                      <a:lumMod val="75000"/>
                      <a:lumOff val="25000"/>
                    </a:schemeClr>
                  </a:solidFill>
                </a:rPr>
                <a:t>Durata della Convenzione</a:t>
              </a:r>
            </a:p>
            <a:p>
              <a:pPr>
                <a:spcAft>
                  <a:spcPts val="450"/>
                </a:spcAft>
              </a:pPr>
              <a:r>
                <a:rPr lang="it-IT" sz="1800" dirty="0">
                  <a:solidFill>
                    <a:schemeClr val="tx1">
                      <a:lumMod val="75000"/>
                      <a:lumOff val="25000"/>
                    </a:schemeClr>
                  </a:solidFill>
                </a:rPr>
                <a:t>12 mesi</a:t>
              </a:r>
              <a:endParaRPr lang="it-IT" sz="1200" dirty="0">
                <a:solidFill>
                  <a:schemeClr val="tx1">
                    <a:lumMod val="75000"/>
                    <a:lumOff val="25000"/>
                  </a:schemeClr>
                </a:solidFill>
              </a:endParaRPr>
            </a:p>
          </p:txBody>
        </p:sp>
        <p:sp>
          <p:nvSpPr>
            <p:cNvPr id="32" name="CasellaDiTesto 31">
              <a:extLst>
                <a:ext uri="{FF2B5EF4-FFF2-40B4-BE49-F238E27FC236}">
                  <a16:creationId xmlns:a16="http://schemas.microsoft.com/office/drawing/2014/main" id="{05C907B6-0390-44C6-A673-C51F523ECAC7}"/>
                </a:ext>
              </a:extLst>
            </p:cNvPr>
            <p:cNvSpPr txBox="1"/>
            <p:nvPr/>
          </p:nvSpPr>
          <p:spPr>
            <a:xfrm>
              <a:off x="7722964" y="6567214"/>
              <a:ext cx="2376264" cy="525785"/>
            </a:xfrm>
            <a:prstGeom prst="rect">
              <a:avLst/>
            </a:prstGeom>
            <a:noFill/>
          </p:spPr>
          <p:txBody>
            <a:bodyPr wrap="square">
              <a:spAutoFit/>
            </a:bodyPr>
            <a:lstStyle/>
            <a:p>
              <a:pPr>
                <a:spcAft>
                  <a:spcPts val="450"/>
                </a:spcAft>
              </a:pPr>
              <a:r>
                <a:rPr lang="it-IT" sz="1200" b="1" dirty="0">
                  <a:solidFill>
                    <a:srgbClr val="404040"/>
                  </a:solidFill>
                  <a:ea typeface="ＭＳ Ｐゴシック"/>
                </a:rPr>
                <a:t>Link utili</a:t>
              </a:r>
            </a:p>
            <a:p>
              <a:pPr marL="171450" indent="-171450">
                <a:spcAft>
                  <a:spcPts val="450"/>
                </a:spcAft>
                <a:buFont typeface="Arial" panose="020B0604020202020204" pitchFamily="34" charset="0"/>
                <a:buChar char="•"/>
              </a:pPr>
              <a:r>
                <a:rPr lang="it-IT" sz="1200" dirty="0">
                  <a:solidFill>
                    <a:srgbClr val="404040"/>
                  </a:solidFill>
                  <a:ea typeface="ＭＳ Ｐゴシック"/>
                  <a:hlinkClick r:id="rId3"/>
                </a:rPr>
                <a:t>Scheda riassuntiva</a:t>
              </a:r>
              <a:endParaRPr lang="it-IT" sz="1200" dirty="0">
                <a:solidFill>
                  <a:srgbClr val="404040"/>
                </a:solidFill>
                <a:ea typeface="ＭＳ Ｐゴシック"/>
              </a:endParaRPr>
            </a:p>
          </p:txBody>
        </p:sp>
        <p:grpSp>
          <p:nvGrpSpPr>
            <p:cNvPr id="36" name="Elemento grafico 24">
              <a:extLst>
                <a:ext uri="{FF2B5EF4-FFF2-40B4-BE49-F238E27FC236}">
                  <a16:creationId xmlns:a16="http://schemas.microsoft.com/office/drawing/2014/main" id="{4693C6C8-539B-4977-A71A-7D4EB651DEE3}"/>
                </a:ext>
              </a:extLst>
            </p:cNvPr>
            <p:cNvGrpSpPr/>
            <p:nvPr/>
          </p:nvGrpSpPr>
          <p:grpSpPr>
            <a:xfrm>
              <a:off x="9766989" y="3749273"/>
              <a:ext cx="188223" cy="199541"/>
              <a:chOff x="9654363" y="2195816"/>
              <a:chExt cx="188223" cy="199541"/>
            </a:xfrm>
            <a:noFill/>
          </p:grpSpPr>
          <p:sp>
            <p:nvSpPr>
              <p:cNvPr id="39" name="Figura a mano libera: forma 20">
                <a:extLst>
                  <a:ext uri="{FF2B5EF4-FFF2-40B4-BE49-F238E27FC236}">
                    <a16:creationId xmlns:a16="http://schemas.microsoft.com/office/drawing/2014/main" id="{6CF9A6BA-119F-4FA7-829E-E0CCAAB5EE93}"/>
                  </a:ext>
                </a:extLst>
              </p:cNvPr>
              <p:cNvSpPr/>
              <p:nvPr/>
            </p:nvSpPr>
            <p:spPr>
              <a:xfrm>
                <a:off x="9715119" y="2269080"/>
                <a:ext cx="5956" cy="122703"/>
              </a:xfrm>
              <a:custGeom>
                <a:avLst/>
                <a:gdLst>
                  <a:gd name="connsiteX0" fmla="*/ 0 w 5956"/>
                  <a:gd name="connsiteY0" fmla="*/ 0 h 122703"/>
                  <a:gd name="connsiteX1" fmla="*/ 0 w 5956"/>
                  <a:gd name="connsiteY1" fmla="*/ 122703 h 122703"/>
                </a:gdLst>
                <a:ahLst/>
                <a:cxnLst>
                  <a:cxn ang="0">
                    <a:pos x="connsiteX0" y="connsiteY0"/>
                  </a:cxn>
                  <a:cxn ang="0">
                    <a:pos x="connsiteX1" y="connsiteY1"/>
                  </a:cxn>
                </a:cxnLst>
                <a:rect l="l" t="t" r="r" b="b"/>
                <a:pathLst>
                  <a:path w="5956" h="122703">
                    <a:moveTo>
                      <a:pt x="0" y="0"/>
                    </a:moveTo>
                    <a:lnTo>
                      <a:pt x="0" y="122703"/>
                    </a:lnTo>
                  </a:path>
                </a:pathLst>
              </a:custGeom>
              <a:ln w="9525" cap="rnd">
                <a:solidFill>
                  <a:srgbClr val="313840"/>
                </a:solidFill>
                <a:prstDash val="solid"/>
                <a:round/>
              </a:ln>
            </p:spPr>
            <p:txBody>
              <a:bodyPr rtlCol="0" anchor="ctr"/>
              <a:lstStyle/>
              <a:p>
                <a:endParaRPr lang="it-IT"/>
              </a:p>
            </p:txBody>
          </p:sp>
          <p:sp>
            <p:nvSpPr>
              <p:cNvPr id="40" name="Figura a mano libera: forma 21">
                <a:extLst>
                  <a:ext uri="{FF2B5EF4-FFF2-40B4-BE49-F238E27FC236}">
                    <a16:creationId xmlns:a16="http://schemas.microsoft.com/office/drawing/2014/main" id="{97E1AB6A-9368-4835-9B9B-F5049C00A261}"/>
                  </a:ext>
                </a:extLst>
              </p:cNvPr>
              <p:cNvSpPr/>
              <p:nvPr/>
            </p:nvSpPr>
            <p:spPr>
              <a:xfrm>
                <a:off x="9778853" y="2290523"/>
                <a:ext cx="5956" cy="47056"/>
              </a:xfrm>
              <a:custGeom>
                <a:avLst/>
                <a:gdLst>
                  <a:gd name="connsiteX0" fmla="*/ 0 w 5956"/>
                  <a:gd name="connsiteY0" fmla="*/ 0 h 47056"/>
                  <a:gd name="connsiteX1" fmla="*/ 0 w 5956"/>
                  <a:gd name="connsiteY1" fmla="*/ 47056 h 47056"/>
                </a:gdLst>
                <a:ahLst/>
                <a:cxnLst>
                  <a:cxn ang="0">
                    <a:pos x="connsiteX0" y="connsiteY0"/>
                  </a:cxn>
                  <a:cxn ang="0">
                    <a:pos x="connsiteX1" y="connsiteY1"/>
                  </a:cxn>
                </a:cxnLst>
                <a:rect l="l" t="t" r="r" b="b"/>
                <a:pathLst>
                  <a:path w="5956" h="47056">
                    <a:moveTo>
                      <a:pt x="0" y="0"/>
                    </a:moveTo>
                    <a:lnTo>
                      <a:pt x="0" y="47056"/>
                    </a:lnTo>
                  </a:path>
                </a:pathLst>
              </a:custGeom>
              <a:ln w="9525" cap="rnd">
                <a:solidFill>
                  <a:srgbClr val="313840"/>
                </a:solidFill>
                <a:prstDash val="solid"/>
                <a:round/>
              </a:ln>
            </p:spPr>
            <p:txBody>
              <a:bodyPr rtlCol="0" anchor="ctr"/>
              <a:lstStyle/>
              <a:p>
                <a:endParaRPr lang="it-IT"/>
              </a:p>
            </p:txBody>
          </p:sp>
          <p:sp>
            <p:nvSpPr>
              <p:cNvPr id="41" name="Figura a mano libera: forma 22">
                <a:extLst>
                  <a:ext uri="{FF2B5EF4-FFF2-40B4-BE49-F238E27FC236}">
                    <a16:creationId xmlns:a16="http://schemas.microsoft.com/office/drawing/2014/main" id="{B72B389F-CC31-4022-9896-EC36D21401B6}"/>
                  </a:ext>
                </a:extLst>
              </p:cNvPr>
              <p:cNvSpPr/>
              <p:nvPr/>
            </p:nvSpPr>
            <p:spPr>
              <a:xfrm>
                <a:off x="9690101" y="2312562"/>
                <a:ext cx="151889" cy="17869"/>
              </a:xfrm>
              <a:custGeom>
                <a:avLst/>
                <a:gdLst>
                  <a:gd name="connsiteX0" fmla="*/ 151890 w 151889"/>
                  <a:gd name="connsiteY0" fmla="*/ 17869 h 17869"/>
                  <a:gd name="connsiteX1" fmla="*/ 88751 w 151889"/>
                  <a:gd name="connsiteY1" fmla="*/ 0 h 17869"/>
                  <a:gd name="connsiteX2" fmla="*/ 25017 w 151889"/>
                  <a:gd name="connsiteY2" fmla="*/ 17869 h 17869"/>
                  <a:gd name="connsiteX3" fmla="*/ 0 w 151889"/>
                  <a:gd name="connsiteY3" fmla="*/ 10126 h 17869"/>
                </a:gdLst>
                <a:ahLst/>
                <a:cxnLst>
                  <a:cxn ang="0">
                    <a:pos x="connsiteX0" y="connsiteY0"/>
                  </a:cxn>
                  <a:cxn ang="0">
                    <a:pos x="connsiteX1" y="connsiteY1"/>
                  </a:cxn>
                  <a:cxn ang="0">
                    <a:pos x="connsiteX2" y="connsiteY2"/>
                  </a:cxn>
                  <a:cxn ang="0">
                    <a:pos x="connsiteX3" y="connsiteY3"/>
                  </a:cxn>
                </a:cxnLst>
                <a:rect l="l" t="t" r="r" b="b"/>
                <a:pathLst>
                  <a:path w="151889" h="17869">
                    <a:moveTo>
                      <a:pt x="151890" y="17869"/>
                    </a:moveTo>
                    <a:lnTo>
                      <a:pt x="88751" y="0"/>
                    </a:lnTo>
                    <a:lnTo>
                      <a:pt x="25017" y="17869"/>
                    </a:lnTo>
                    <a:lnTo>
                      <a:pt x="0" y="10126"/>
                    </a:lnTo>
                  </a:path>
                </a:pathLst>
              </a:custGeom>
              <a:noFill/>
              <a:ln w="9525" cap="rnd">
                <a:solidFill>
                  <a:srgbClr val="313840"/>
                </a:solidFill>
                <a:prstDash val="solid"/>
                <a:round/>
              </a:ln>
            </p:spPr>
            <p:txBody>
              <a:bodyPr rtlCol="0" anchor="ctr"/>
              <a:lstStyle/>
              <a:p>
                <a:endParaRPr lang="it-IT"/>
              </a:p>
            </p:txBody>
          </p:sp>
          <p:sp>
            <p:nvSpPr>
              <p:cNvPr id="42" name="Figura a mano libera: forma 23">
                <a:extLst>
                  <a:ext uri="{FF2B5EF4-FFF2-40B4-BE49-F238E27FC236}">
                    <a16:creationId xmlns:a16="http://schemas.microsoft.com/office/drawing/2014/main" id="{7D2653D9-E26D-48A1-9964-50EB732DB1A9}"/>
                  </a:ext>
                </a:extLst>
              </p:cNvPr>
              <p:cNvSpPr/>
              <p:nvPr/>
            </p:nvSpPr>
            <p:spPr>
              <a:xfrm>
                <a:off x="9778853" y="2350088"/>
                <a:ext cx="5956" cy="22634"/>
              </a:xfrm>
              <a:custGeom>
                <a:avLst/>
                <a:gdLst>
                  <a:gd name="connsiteX0" fmla="*/ 0 w 5956"/>
                  <a:gd name="connsiteY0" fmla="*/ 0 h 22634"/>
                  <a:gd name="connsiteX1" fmla="*/ 0 w 5956"/>
                  <a:gd name="connsiteY1" fmla="*/ 22635 h 22634"/>
                </a:gdLst>
                <a:ahLst/>
                <a:cxnLst>
                  <a:cxn ang="0">
                    <a:pos x="connsiteX0" y="connsiteY0"/>
                  </a:cxn>
                  <a:cxn ang="0">
                    <a:pos x="connsiteX1" y="connsiteY1"/>
                  </a:cxn>
                </a:cxnLst>
                <a:rect l="l" t="t" r="r" b="b"/>
                <a:pathLst>
                  <a:path w="5956" h="22634">
                    <a:moveTo>
                      <a:pt x="0" y="0"/>
                    </a:moveTo>
                    <a:lnTo>
                      <a:pt x="0" y="22635"/>
                    </a:lnTo>
                  </a:path>
                </a:pathLst>
              </a:custGeom>
              <a:ln w="9525" cap="rnd">
                <a:solidFill>
                  <a:srgbClr val="313840"/>
                </a:solidFill>
                <a:prstDash val="solid"/>
                <a:round/>
              </a:ln>
            </p:spPr>
            <p:txBody>
              <a:bodyPr rtlCol="0" anchor="ctr"/>
              <a:lstStyle/>
              <a:p>
                <a:endParaRPr lang="it-IT"/>
              </a:p>
            </p:txBody>
          </p:sp>
          <p:sp>
            <p:nvSpPr>
              <p:cNvPr id="43" name="Figura a mano libera: forma 24">
                <a:extLst>
                  <a:ext uri="{FF2B5EF4-FFF2-40B4-BE49-F238E27FC236}">
                    <a16:creationId xmlns:a16="http://schemas.microsoft.com/office/drawing/2014/main" id="{4ED1732D-940B-4050-98CF-C645C50BFD18}"/>
                  </a:ext>
                </a:extLst>
              </p:cNvPr>
              <p:cNvSpPr/>
              <p:nvPr/>
            </p:nvSpPr>
            <p:spPr>
              <a:xfrm>
                <a:off x="9654363" y="2310775"/>
                <a:ext cx="18465" cy="5956"/>
              </a:xfrm>
              <a:custGeom>
                <a:avLst/>
                <a:gdLst>
                  <a:gd name="connsiteX0" fmla="*/ 18465 w 18465"/>
                  <a:gd name="connsiteY0" fmla="*/ 5956 h 5956"/>
                  <a:gd name="connsiteX1" fmla="*/ 0 w 18465"/>
                  <a:gd name="connsiteY1" fmla="*/ 0 h 5956"/>
                </a:gdLst>
                <a:ahLst/>
                <a:cxnLst>
                  <a:cxn ang="0">
                    <a:pos x="connsiteX0" y="connsiteY0"/>
                  </a:cxn>
                  <a:cxn ang="0">
                    <a:pos x="connsiteX1" y="connsiteY1"/>
                  </a:cxn>
                </a:cxnLst>
                <a:rect l="l" t="t" r="r" b="b"/>
                <a:pathLst>
                  <a:path w="18465" h="5956">
                    <a:moveTo>
                      <a:pt x="18465" y="5956"/>
                    </a:moveTo>
                    <a:lnTo>
                      <a:pt x="0" y="0"/>
                    </a:lnTo>
                  </a:path>
                </a:pathLst>
              </a:custGeom>
              <a:ln w="9525" cap="rnd">
                <a:solidFill>
                  <a:srgbClr val="313840"/>
                </a:solidFill>
                <a:prstDash val="solid"/>
                <a:round/>
              </a:ln>
            </p:spPr>
            <p:txBody>
              <a:bodyPr rtlCol="0" anchor="ctr"/>
              <a:lstStyle/>
              <a:p>
                <a:endParaRPr lang="it-IT"/>
              </a:p>
            </p:txBody>
          </p:sp>
          <p:sp>
            <p:nvSpPr>
              <p:cNvPr id="44" name="Figura a mano libera: forma 25">
                <a:extLst>
                  <a:ext uri="{FF2B5EF4-FFF2-40B4-BE49-F238E27FC236}">
                    <a16:creationId xmlns:a16="http://schemas.microsoft.com/office/drawing/2014/main" id="{8BF15056-24C5-4EA7-BF9D-3D8AB22B635F}"/>
                  </a:ext>
                </a:extLst>
              </p:cNvPr>
              <p:cNvSpPr/>
              <p:nvPr/>
            </p:nvSpPr>
            <p:spPr>
              <a:xfrm>
                <a:off x="9759792" y="2208324"/>
                <a:ext cx="38121" cy="38121"/>
              </a:xfrm>
              <a:custGeom>
                <a:avLst/>
                <a:gdLst>
                  <a:gd name="connsiteX0" fmla="*/ 38121 w 38121"/>
                  <a:gd name="connsiteY0" fmla="*/ 19061 h 38121"/>
                  <a:gd name="connsiteX1" fmla="*/ 19061 w 38121"/>
                  <a:gd name="connsiteY1" fmla="*/ 38121 h 38121"/>
                  <a:gd name="connsiteX2" fmla="*/ 0 w 38121"/>
                  <a:gd name="connsiteY2" fmla="*/ 19061 h 38121"/>
                  <a:gd name="connsiteX3" fmla="*/ 19061 w 38121"/>
                  <a:gd name="connsiteY3" fmla="*/ 0 h 38121"/>
                  <a:gd name="connsiteX4" fmla="*/ 38121 w 38121"/>
                  <a:gd name="connsiteY4" fmla="*/ 19061 h 38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21" h="38121">
                    <a:moveTo>
                      <a:pt x="38121" y="19061"/>
                    </a:moveTo>
                    <a:cubicBezTo>
                      <a:pt x="38121" y="29588"/>
                      <a:pt x="29588" y="38121"/>
                      <a:pt x="19061" y="38121"/>
                    </a:cubicBezTo>
                    <a:cubicBezTo>
                      <a:pt x="8534" y="38121"/>
                      <a:pt x="0" y="29588"/>
                      <a:pt x="0" y="19061"/>
                    </a:cubicBezTo>
                    <a:cubicBezTo>
                      <a:pt x="0" y="8534"/>
                      <a:pt x="8534" y="0"/>
                      <a:pt x="19061" y="0"/>
                    </a:cubicBezTo>
                    <a:cubicBezTo>
                      <a:pt x="29588" y="0"/>
                      <a:pt x="38121" y="8534"/>
                      <a:pt x="38121" y="19061"/>
                    </a:cubicBezTo>
                    <a:close/>
                  </a:path>
                </a:pathLst>
              </a:custGeom>
              <a:noFill/>
              <a:ln w="9525" cap="rnd">
                <a:solidFill>
                  <a:srgbClr val="313840"/>
                </a:solidFill>
                <a:prstDash val="solid"/>
                <a:round/>
              </a:ln>
            </p:spPr>
            <p:txBody>
              <a:bodyPr rtlCol="0" anchor="ctr"/>
              <a:lstStyle/>
              <a:p>
                <a:endParaRPr lang="it-IT"/>
              </a:p>
            </p:txBody>
          </p:sp>
          <p:sp>
            <p:nvSpPr>
              <p:cNvPr id="51" name="Figura a mano libera: forma 26">
                <a:extLst>
                  <a:ext uri="{FF2B5EF4-FFF2-40B4-BE49-F238E27FC236}">
                    <a16:creationId xmlns:a16="http://schemas.microsoft.com/office/drawing/2014/main" id="{66777F75-52BB-4720-9D72-A5AB271430C0}"/>
                  </a:ext>
                </a:extLst>
              </p:cNvPr>
              <p:cNvSpPr/>
              <p:nvPr/>
            </p:nvSpPr>
            <p:spPr>
              <a:xfrm>
                <a:off x="9654363" y="2250615"/>
                <a:ext cx="188223" cy="144741"/>
              </a:xfrm>
              <a:custGeom>
                <a:avLst/>
                <a:gdLst>
                  <a:gd name="connsiteX0" fmla="*/ 144742 w 188223"/>
                  <a:gd name="connsiteY0" fmla="*/ 5956 h 144741"/>
                  <a:gd name="connsiteX1" fmla="*/ 126277 w 188223"/>
                  <a:gd name="connsiteY1" fmla="*/ 38717 h 144741"/>
                  <a:gd name="connsiteX2" fmla="*/ 124490 w 188223"/>
                  <a:gd name="connsiteY2" fmla="*/ 39908 h 144741"/>
                  <a:gd name="connsiteX3" fmla="*/ 122703 w 188223"/>
                  <a:gd name="connsiteY3" fmla="*/ 38717 h 144741"/>
                  <a:gd name="connsiteX4" fmla="*/ 104238 w 188223"/>
                  <a:gd name="connsiteY4" fmla="*/ 5956 h 144741"/>
                  <a:gd name="connsiteX5" fmla="*/ 60756 w 188223"/>
                  <a:gd name="connsiteY5" fmla="*/ 18465 h 144741"/>
                  <a:gd name="connsiteX6" fmla="*/ 0 w 188223"/>
                  <a:gd name="connsiteY6" fmla="*/ 0 h 144741"/>
                  <a:gd name="connsiteX7" fmla="*/ 0 w 188223"/>
                  <a:gd name="connsiteY7" fmla="*/ 122703 h 144741"/>
                  <a:gd name="connsiteX8" fmla="*/ 62543 w 188223"/>
                  <a:gd name="connsiteY8" fmla="*/ 141168 h 144741"/>
                  <a:gd name="connsiteX9" fmla="*/ 123894 w 188223"/>
                  <a:gd name="connsiteY9" fmla="*/ 123894 h 144741"/>
                  <a:gd name="connsiteX10" fmla="*/ 188224 w 188223"/>
                  <a:gd name="connsiteY10" fmla="*/ 144742 h 144741"/>
                  <a:gd name="connsiteX11" fmla="*/ 188224 w 188223"/>
                  <a:gd name="connsiteY11" fmla="*/ 19656 h 144741"/>
                  <a:gd name="connsiteX12" fmla="*/ 144742 w 188223"/>
                  <a:gd name="connsiteY12" fmla="*/ 5956 h 144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223" h="144741">
                    <a:moveTo>
                      <a:pt x="144742" y="5956"/>
                    </a:moveTo>
                    <a:lnTo>
                      <a:pt x="126277" y="38717"/>
                    </a:lnTo>
                    <a:cubicBezTo>
                      <a:pt x="125681" y="39313"/>
                      <a:pt x="125086" y="39908"/>
                      <a:pt x="124490" y="39908"/>
                    </a:cubicBezTo>
                    <a:cubicBezTo>
                      <a:pt x="123894" y="39908"/>
                      <a:pt x="123299" y="39313"/>
                      <a:pt x="122703" y="38717"/>
                    </a:cubicBezTo>
                    <a:lnTo>
                      <a:pt x="104238" y="5956"/>
                    </a:lnTo>
                    <a:lnTo>
                      <a:pt x="60756" y="18465"/>
                    </a:lnTo>
                    <a:lnTo>
                      <a:pt x="0" y="0"/>
                    </a:lnTo>
                    <a:lnTo>
                      <a:pt x="0" y="122703"/>
                    </a:lnTo>
                    <a:lnTo>
                      <a:pt x="62543" y="141168"/>
                    </a:lnTo>
                    <a:lnTo>
                      <a:pt x="123894" y="123894"/>
                    </a:lnTo>
                    <a:lnTo>
                      <a:pt x="188224" y="144742"/>
                    </a:lnTo>
                    <a:lnTo>
                      <a:pt x="188224" y="19656"/>
                    </a:lnTo>
                    <a:lnTo>
                      <a:pt x="144742" y="5956"/>
                    </a:lnTo>
                    <a:close/>
                  </a:path>
                </a:pathLst>
              </a:custGeom>
              <a:noFill/>
              <a:ln w="9525" cap="rnd">
                <a:solidFill>
                  <a:srgbClr val="313840"/>
                </a:solidFill>
                <a:prstDash val="solid"/>
                <a:round/>
              </a:ln>
            </p:spPr>
            <p:txBody>
              <a:bodyPr rtlCol="0" anchor="ctr"/>
              <a:lstStyle/>
              <a:p>
                <a:endParaRPr lang="it-IT"/>
              </a:p>
            </p:txBody>
          </p:sp>
          <p:sp>
            <p:nvSpPr>
              <p:cNvPr id="56" name="Figura a mano libera: forma 27">
                <a:extLst>
                  <a:ext uri="{FF2B5EF4-FFF2-40B4-BE49-F238E27FC236}">
                    <a16:creationId xmlns:a16="http://schemas.microsoft.com/office/drawing/2014/main" id="{BAF81C4D-542B-488C-9059-E0FE030360FB}"/>
                  </a:ext>
                </a:extLst>
              </p:cNvPr>
              <p:cNvSpPr/>
              <p:nvPr/>
            </p:nvSpPr>
            <p:spPr>
              <a:xfrm>
                <a:off x="9746688" y="2195816"/>
                <a:ext cx="65520" cy="94707"/>
              </a:xfrm>
              <a:custGeom>
                <a:avLst/>
                <a:gdLst>
                  <a:gd name="connsiteX0" fmla="*/ 32165 w 65520"/>
                  <a:gd name="connsiteY0" fmla="*/ 0 h 94707"/>
                  <a:gd name="connsiteX1" fmla="*/ 0 w 65520"/>
                  <a:gd name="connsiteY1" fmla="*/ 31569 h 94707"/>
                  <a:gd name="connsiteX2" fmla="*/ 4170 w 65520"/>
                  <a:gd name="connsiteY2" fmla="*/ 46460 h 94707"/>
                  <a:gd name="connsiteX3" fmla="*/ 30974 w 65520"/>
                  <a:gd name="connsiteY3" fmla="*/ 93516 h 94707"/>
                  <a:gd name="connsiteX4" fmla="*/ 32761 w 65520"/>
                  <a:gd name="connsiteY4" fmla="*/ 94708 h 94707"/>
                  <a:gd name="connsiteX5" fmla="*/ 34547 w 65520"/>
                  <a:gd name="connsiteY5" fmla="*/ 93516 h 94707"/>
                  <a:gd name="connsiteX6" fmla="*/ 61351 w 65520"/>
                  <a:gd name="connsiteY6" fmla="*/ 46460 h 94707"/>
                  <a:gd name="connsiteX7" fmla="*/ 65521 w 65520"/>
                  <a:gd name="connsiteY7" fmla="*/ 31569 h 94707"/>
                  <a:gd name="connsiteX8" fmla="*/ 32165 w 65520"/>
                  <a:gd name="connsiteY8" fmla="*/ 0 h 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20" h="94707">
                    <a:moveTo>
                      <a:pt x="32165" y="0"/>
                    </a:moveTo>
                    <a:cubicBezTo>
                      <a:pt x="14296" y="0"/>
                      <a:pt x="0" y="14295"/>
                      <a:pt x="0" y="31569"/>
                    </a:cubicBezTo>
                    <a:cubicBezTo>
                      <a:pt x="0" y="36930"/>
                      <a:pt x="1191" y="41695"/>
                      <a:pt x="4170" y="46460"/>
                    </a:cubicBezTo>
                    <a:lnTo>
                      <a:pt x="30974" y="93516"/>
                    </a:lnTo>
                    <a:cubicBezTo>
                      <a:pt x="31569" y="94112"/>
                      <a:pt x="32165" y="94708"/>
                      <a:pt x="32761" y="94708"/>
                    </a:cubicBezTo>
                    <a:cubicBezTo>
                      <a:pt x="33356" y="94708"/>
                      <a:pt x="33952" y="94112"/>
                      <a:pt x="34547" y="93516"/>
                    </a:cubicBezTo>
                    <a:lnTo>
                      <a:pt x="61351" y="46460"/>
                    </a:lnTo>
                    <a:cubicBezTo>
                      <a:pt x="63734" y="41695"/>
                      <a:pt x="65521" y="36930"/>
                      <a:pt x="65521" y="31569"/>
                    </a:cubicBezTo>
                    <a:cubicBezTo>
                      <a:pt x="64330" y="13700"/>
                      <a:pt x="50034" y="0"/>
                      <a:pt x="32165" y="0"/>
                    </a:cubicBezTo>
                    <a:close/>
                  </a:path>
                </a:pathLst>
              </a:custGeom>
              <a:noFill/>
              <a:ln w="9525" cap="flat">
                <a:solidFill>
                  <a:srgbClr val="313840"/>
                </a:solidFill>
                <a:prstDash val="solid"/>
                <a:miter/>
              </a:ln>
            </p:spPr>
            <p:txBody>
              <a:bodyPr rtlCol="0" anchor="ctr"/>
              <a:lstStyle/>
              <a:p>
                <a:endParaRPr lang="it-IT"/>
              </a:p>
            </p:txBody>
          </p:sp>
        </p:grpSp>
        <p:sp>
          <p:nvSpPr>
            <p:cNvPr id="45" name="CasellaDiTesto 44">
              <a:extLst>
                <a:ext uri="{FF2B5EF4-FFF2-40B4-BE49-F238E27FC236}">
                  <a16:creationId xmlns:a16="http://schemas.microsoft.com/office/drawing/2014/main" id="{0B7D4BB7-6FBE-480D-ABCA-1CE996D71DDC}"/>
                </a:ext>
              </a:extLst>
            </p:cNvPr>
            <p:cNvSpPr txBox="1"/>
            <p:nvPr/>
          </p:nvSpPr>
          <p:spPr>
            <a:xfrm>
              <a:off x="8266949" y="2734419"/>
              <a:ext cx="1985231" cy="600164"/>
            </a:xfrm>
            <a:prstGeom prst="rect">
              <a:avLst/>
            </a:prstGeom>
            <a:noFill/>
          </p:spPr>
          <p:txBody>
            <a:bodyPr wrap="square">
              <a:spAutoFit/>
            </a:bodyPr>
            <a:lstStyle/>
            <a:p>
              <a:pPr algn="l"/>
              <a:r>
                <a:rPr lang="it-IT" sz="1100" dirty="0">
                  <a:solidFill>
                    <a:srgbClr val="313840"/>
                  </a:solidFill>
                  <a:latin typeface="+mj-lt"/>
                </a:rPr>
                <a:t>Informatica, Elettronica, Telecomunicazioni e macchine per l'ufficio</a:t>
              </a:r>
            </a:p>
          </p:txBody>
        </p:sp>
        <p:pic>
          <p:nvPicPr>
            <p:cNvPr id="46" name="Elemento grafico 5">
              <a:extLst>
                <a:ext uri="{FF2B5EF4-FFF2-40B4-BE49-F238E27FC236}">
                  <a16:creationId xmlns:a16="http://schemas.microsoft.com/office/drawing/2014/main" id="{53C85FCD-E78C-4EE6-A9BA-69E69F949F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04779" y="2816067"/>
              <a:ext cx="462170" cy="462170"/>
            </a:xfrm>
            <a:prstGeom prst="rect">
              <a:avLst/>
            </a:prstGeom>
          </p:spPr>
        </p:pic>
        <p:sp>
          <p:nvSpPr>
            <p:cNvPr id="48" name="CasellaDiTesto 47">
              <a:extLst>
                <a:ext uri="{FF2B5EF4-FFF2-40B4-BE49-F238E27FC236}">
                  <a16:creationId xmlns:a16="http://schemas.microsoft.com/office/drawing/2014/main" id="{C6BF1491-F2C2-4EA8-9818-DBEA7D41BD8D}"/>
                </a:ext>
              </a:extLst>
            </p:cNvPr>
            <p:cNvSpPr txBox="1"/>
            <p:nvPr/>
          </p:nvSpPr>
          <p:spPr>
            <a:xfrm>
              <a:off x="7722964" y="5991150"/>
              <a:ext cx="2376264" cy="525785"/>
            </a:xfrm>
            <a:prstGeom prst="rect">
              <a:avLst/>
            </a:prstGeom>
            <a:noFill/>
          </p:spPr>
          <p:txBody>
            <a:bodyPr wrap="square">
              <a:spAutoFit/>
            </a:bodyPr>
            <a:lstStyle/>
            <a:p>
              <a:pPr>
                <a:spcAft>
                  <a:spcPts val="450"/>
                </a:spcAft>
              </a:pPr>
              <a:r>
                <a:rPr lang="it-IT" sz="1200" b="1" dirty="0">
                  <a:solidFill>
                    <a:schemeClr val="tx1">
                      <a:lumMod val="75000"/>
                      <a:lumOff val="25000"/>
                    </a:schemeClr>
                  </a:solidFill>
                </a:rPr>
                <a:t>Modalità di acquisto</a:t>
              </a:r>
            </a:p>
            <a:p>
              <a:pPr>
                <a:spcAft>
                  <a:spcPts val="450"/>
                </a:spcAft>
              </a:pPr>
              <a:r>
                <a:rPr lang="it-IT" sz="1200" dirty="0">
                  <a:solidFill>
                    <a:schemeClr val="tx1">
                      <a:lumMod val="75000"/>
                      <a:lumOff val="25000"/>
                    </a:schemeClr>
                  </a:solidFill>
                </a:rPr>
                <a:t>Ordine diretto</a:t>
              </a:r>
            </a:p>
          </p:txBody>
        </p:sp>
      </p:grpSp>
      <p:sp>
        <p:nvSpPr>
          <p:cNvPr id="72" name="Rettangolo con angoli arrotondati 2">
            <a:hlinkClick r:id="rId6"/>
            <a:extLst>
              <a:ext uri="{FF2B5EF4-FFF2-40B4-BE49-F238E27FC236}">
                <a16:creationId xmlns:a16="http://schemas.microsoft.com/office/drawing/2014/main" id="{111E5CA7-6496-4E50-B52C-756541FA671F}"/>
              </a:ext>
            </a:extLst>
          </p:cNvPr>
          <p:cNvSpPr/>
          <p:nvPr/>
        </p:nvSpPr>
        <p:spPr>
          <a:xfrm>
            <a:off x="7596000" y="828000"/>
            <a:ext cx="1570648" cy="223917"/>
          </a:xfrm>
          <a:prstGeom prst="roundRect">
            <a:avLst>
              <a:gd name="adj" fmla="val 27051"/>
            </a:avLst>
          </a:prstGeom>
          <a:solidFill>
            <a:srgbClr val="AAB9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000" b="1" dirty="0">
                <a:solidFill>
                  <a:schemeClr val="bg1"/>
                </a:solidFill>
              </a:rPr>
              <a:t>CONVENZIONI</a:t>
            </a:r>
            <a:endParaRPr lang="it-IT" sz="1000" b="1" dirty="0">
              <a:highlight>
                <a:srgbClr val="956B9C"/>
              </a:highlight>
            </a:endParaRPr>
          </a:p>
        </p:txBody>
      </p:sp>
      <p:sp>
        <p:nvSpPr>
          <p:cNvPr id="49" name="CasellaDiTesto 48">
            <a:extLst>
              <a:ext uri="{FF2B5EF4-FFF2-40B4-BE49-F238E27FC236}">
                <a16:creationId xmlns:a16="http://schemas.microsoft.com/office/drawing/2014/main" id="{C4D4D3EF-0523-4BB0-99CF-A4A30DD1128D}"/>
              </a:ext>
            </a:extLst>
          </p:cNvPr>
          <p:cNvSpPr txBox="1"/>
          <p:nvPr/>
        </p:nvSpPr>
        <p:spPr>
          <a:xfrm>
            <a:off x="3918514" y="1980431"/>
            <a:ext cx="3437689" cy="3406061"/>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Servizi</a:t>
            </a:r>
          </a:p>
          <a:p>
            <a:pPr marL="214313" indent="-214313">
              <a:spcAft>
                <a:spcPts val="450"/>
              </a:spcAft>
              <a:buFont typeface="Arial" panose="020B0604020202020204" pitchFamily="34" charset="0"/>
              <a:buChar char="•"/>
            </a:pPr>
            <a:r>
              <a:rPr lang="it-IT" altLang="it-IT" sz="1400" dirty="0">
                <a:solidFill>
                  <a:schemeClr val="tx1">
                    <a:lumMod val="75000"/>
                    <a:lumOff val="25000"/>
                  </a:schemeClr>
                </a:solidFill>
              </a:rPr>
              <a:t>servizio di assistenza da remoto</a:t>
            </a:r>
          </a:p>
          <a:p>
            <a:pPr marL="214313" indent="-214313">
              <a:spcAft>
                <a:spcPts val="450"/>
              </a:spcAft>
              <a:buFont typeface="Arial" panose="020B0604020202020204" pitchFamily="34" charset="0"/>
              <a:buChar char="•"/>
            </a:pPr>
            <a:r>
              <a:rPr lang="it-IT" altLang="it-IT" sz="1400" dirty="0">
                <a:solidFill>
                  <a:schemeClr val="tx1">
                    <a:lumMod val="75000"/>
                    <a:lumOff val="25000"/>
                  </a:schemeClr>
                </a:solidFill>
              </a:rPr>
              <a:t>servizio di supporto alla verifica di conformità</a:t>
            </a:r>
          </a:p>
          <a:p>
            <a:pPr marL="214313" indent="-214313">
              <a:spcAft>
                <a:spcPts val="450"/>
              </a:spcAft>
              <a:buFont typeface="Arial" panose="020B0604020202020204" pitchFamily="34" charset="0"/>
              <a:buChar char="•"/>
            </a:pPr>
            <a:endParaRPr lang="it-IT" altLang="it-IT" sz="1400" dirty="0">
              <a:solidFill>
                <a:schemeClr val="tx1">
                  <a:lumMod val="75000"/>
                  <a:lumOff val="25000"/>
                </a:schemeClr>
              </a:solidFill>
            </a:endParaRPr>
          </a:p>
          <a:p>
            <a:pPr>
              <a:spcAft>
                <a:spcPts val="450"/>
              </a:spcAft>
            </a:pPr>
            <a:r>
              <a:rPr lang="it-IT" altLang="it-IT" sz="1400" b="1" dirty="0">
                <a:solidFill>
                  <a:schemeClr val="tx1">
                    <a:lumMod val="75000"/>
                    <a:lumOff val="25000"/>
                  </a:schemeClr>
                </a:solidFill>
              </a:rPr>
              <a:t>Servizi opzionali</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servizio di installazione e configurazione (compresa la realizzazione di eventuali lavori accessori alla fornitura e la dismissione di apparati esistenti)</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servizio di manutenzione</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servizio di supporto specialistico</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servizio di addestramento sulla fornitura</a:t>
            </a:r>
          </a:p>
        </p:txBody>
      </p:sp>
      <p:sp>
        <p:nvSpPr>
          <p:cNvPr id="50" name="CasellaDiTesto 49">
            <a:extLst>
              <a:ext uri="{FF2B5EF4-FFF2-40B4-BE49-F238E27FC236}">
                <a16:creationId xmlns:a16="http://schemas.microsoft.com/office/drawing/2014/main" id="{DED2DF5D-18DB-4CE4-AC07-DB57CE4B69AB}"/>
              </a:ext>
            </a:extLst>
          </p:cNvPr>
          <p:cNvSpPr txBox="1"/>
          <p:nvPr/>
        </p:nvSpPr>
        <p:spPr>
          <a:xfrm>
            <a:off x="348815" y="5850279"/>
            <a:ext cx="6798085" cy="523220"/>
          </a:xfrm>
          <a:prstGeom prst="rect">
            <a:avLst/>
          </a:prstGeom>
          <a:noFill/>
        </p:spPr>
        <p:txBody>
          <a:bodyPr wrap="square">
            <a:spAutoFit/>
          </a:bodyPr>
          <a:lstStyle/>
          <a:p>
            <a:pPr marL="214313" indent="-214313">
              <a:spcAft>
                <a:spcPts val="450"/>
              </a:spcAft>
              <a:buFont typeface="Arial" panose="020B0604020202020204" pitchFamily="34" charset="0"/>
              <a:buChar char="•"/>
            </a:pPr>
            <a:r>
              <a:rPr lang="it-IT" sz="1400" dirty="0">
                <a:solidFill>
                  <a:schemeClr val="tx1">
                    <a:lumMod val="75000"/>
                    <a:lumOff val="25000"/>
                  </a:schemeClr>
                </a:solidFill>
              </a:rPr>
              <a:t>Ampia gamma di telecamere, prodotti accessori e servizi utili alla realizzazione di sistemi di Videosorveglianza sia interni sia esterni agli edifici.</a:t>
            </a:r>
          </a:p>
        </p:txBody>
      </p:sp>
      <p:sp>
        <p:nvSpPr>
          <p:cNvPr id="52" name="CasellaDiTesto 51">
            <a:extLst>
              <a:ext uri="{FF2B5EF4-FFF2-40B4-BE49-F238E27FC236}">
                <a16:creationId xmlns:a16="http://schemas.microsoft.com/office/drawing/2014/main" id="{5FD5201D-A351-4AAC-B048-D0A88CB1D2BE}"/>
              </a:ext>
            </a:extLst>
          </p:cNvPr>
          <p:cNvSpPr txBox="1"/>
          <p:nvPr/>
        </p:nvSpPr>
        <p:spPr>
          <a:xfrm>
            <a:off x="348815" y="5558316"/>
            <a:ext cx="2940077" cy="307777"/>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Vantaggi</a:t>
            </a:r>
            <a:endParaRPr lang="it-IT" sz="2000" b="1" dirty="0">
              <a:solidFill>
                <a:schemeClr val="tx1">
                  <a:lumMod val="75000"/>
                  <a:lumOff val="25000"/>
                </a:schemeClr>
              </a:solidFill>
            </a:endParaRPr>
          </a:p>
        </p:txBody>
      </p:sp>
    </p:spTree>
    <p:extLst>
      <p:ext uri="{BB962C8B-B14F-4D97-AF65-F5344CB8AC3E}">
        <p14:creationId xmlns:p14="http://schemas.microsoft.com/office/powerpoint/2010/main" val="2197700764"/>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36AB56A7-1C4D-43E1-8033-912385B285DA}"/>
              </a:ext>
            </a:extLst>
          </p:cNvPr>
          <p:cNvSpPr>
            <a:spLocks noGrp="1"/>
          </p:cNvSpPr>
          <p:nvPr>
            <p:ph type="title"/>
          </p:nvPr>
        </p:nvSpPr>
        <p:spPr>
          <a:xfrm>
            <a:off x="4510314" y="7008720"/>
            <a:ext cx="5805347" cy="401167"/>
          </a:xfrm>
        </p:spPr>
        <p:txBody>
          <a:bodyPr anchor="t"/>
          <a:lstStyle/>
          <a:p>
            <a:r>
              <a:rPr lang="it-IT" dirty="0"/>
              <a:t>Sistemi di videosorveglianza 2 (2/2)</a:t>
            </a:r>
          </a:p>
        </p:txBody>
      </p:sp>
      <p:sp>
        <p:nvSpPr>
          <p:cNvPr id="8" name="CasellaDiTesto 7">
            <a:extLst>
              <a:ext uri="{FF2B5EF4-FFF2-40B4-BE49-F238E27FC236}">
                <a16:creationId xmlns:a16="http://schemas.microsoft.com/office/drawing/2014/main" id="{1AE2C511-57C5-4E83-A1DF-017A6043859B}"/>
              </a:ext>
            </a:extLst>
          </p:cNvPr>
          <p:cNvSpPr txBox="1"/>
          <p:nvPr/>
        </p:nvSpPr>
        <p:spPr>
          <a:xfrm>
            <a:off x="494606" y="900311"/>
            <a:ext cx="502806" cy="584775"/>
          </a:xfrm>
          <a:prstGeom prst="rect">
            <a:avLst/>
          </a:prstGeom>
          <a:noFill/>
        </p:spPr>
        <p:txBody>
          <a:bodyPr wrap="square">
            <a:spAutoFit/>
          </a:bodyPr>
          <a:lstStyle/>
          <a:p>
            <a:r>
              <a:rPr lang="it-IT" sz="1200" b="1" dirty="0">
                <a:solidFill>
                  <a:srgbClr val="313840"/>
                </a:solidFill>
              </a:rPr>
              <a:t>Lotti</a:t>
            </a:r>
          </a:p>
          <a:p>
            <a:pPr algn="ctr">
              <a:spcAft>
                <a:spcPts val="450"/>
              </a:spcAft>
            </a:pPr>
            <a:r>
              <a:rPr lang="it-IT" dirty="0">
                <a:solidFill>
                  <a:srgbClr val="313840"/>
                </a:solidFill>
              </a:rPr>
              <a:t>10</a:t>
            </a:r>
            <a:endParaRPr lang="it-IT" sz="1200" dirty="0">
              <a:solidFill>
                <a:srgbClr val="313840"/>
              </a:solidFill>
            </a:endParaRPr>
          </a:p>
        </p:txBody>
      </p:sp>
      <p:grpSp>
        <p:nvGrpSpPr>
          <p:cNvPr id="44" name="Gruppo 43">
            <a:extLst>
              <a:ext uri="{FF2B5EF4-FFF2-40B4-BE49-F238E27FC236}">
                <a16:creationId xmlns:a16="http://schemas.microsoft.com/office/drawing/2014/main" id="{088B57FC-8439-4592-A902-6E43319EB00B}"/>
              </a:ext>
            </a:extLst>
          </p:cNvPr>
          <p:cNvGrpSpPr/>
          <p:nvPr/>
        </p:nvGrpSpPr>
        <p:grpSpPr>
          <a:xfrm>
            <a:off x="10457552" y="0"/>
            <a:ext cx="74693" cy="7567588"/>
            <a:chOff x="10457552" y="0"/>
            <a:chExt cx="74693" cy="7567588"/>
          </a:xfrm>
          <a:solidFill>
            <a:srgbClr val="AAB964"/>
          </a:solidFill>
        </p:grpSpPr>
        <p:sp>
          <p:nvSpPr>
            <p:cNvPr id="45" name="Rettangolo 44">
              <a:extLst>
                <a:ext uri="{FF2B5EF4-FFF2-40B4-BE49-F238E27FC236}">
                  <a16:creationId xmlns:a16="http://schemas.microsoft.com/office/drawing/2014/main" id="{80D9CB12-EBB9-4560-A18F-A54D6A9CC1D0}"/>
                </a:ext>
              </a:extLst>
            </p:cNvPr>
            <p:cNvSpPr/>
            <p:nvPr/>
          </p:nvSpPr>
          <p:spPr>
            <a:xfrm>
              <a:off x="10457552" y="0"/>
              <a:ext cx="74693" cy="52927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6" name="Rettangolo 45">
              <a:extLst>
                <a:ext uri="{FF2B5EF4-FFF2-40B4-BE49-F238E27FC236}">
                  <a16:creationId xmlns:a16="http://schemas.microsoft.com/office/drawing/2014/main" id="{B3E838E0-1420-4757-B357-AB86137B9FE2}"/>
                </a:ext>
              </a:extLst>
            </p:cNvPr>
            <p:cNvSpPr/>
            <p:nvPr/>
          </p:nvSpPr>
          <p:spPr>
            <a:xfrm>
              <a:off x="10457552" y="7296323"/>
              <a:ext cx="74693" cy="27126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aphicFrame>
        <p:nvGraphicFramePr>
          <p:cNvPr id="62" name="Tabella 61">
            <a:extLst>
              <a:ext uri="{FF2B5EF4-FFF2-40B4-BE49-F238E27FC236}">
                <a16:creationId xmlns:a16="http://schemas.microsoft.com/office/drawing/2014/main" id="{7F6A6757-11AB-46E6-A301-6E698D345442}"/>
              </a:ext>
            </a:extLst>
          </p:cNvPr>
          <p:cNvGraphicFramePr>
            <a:graphicFrameLocks noGrp="1"/>
          </p:cNvGraphicFramePr>
          <p:nvPr>
            <p:extLst/>
          </p:nvPr>
        </p:nvGraphicFramePr>
        <p:xfrm>
          <a:off x="450157" y="1620000"/>
          <a:ext cx="9830794" cy="3938280"/>
        </p:xfrm>
        <a:graphic>
          <a:graphicData uri="http://schemas.openxmlformats.org/drawingml/2006/table">
            <a:tbl>
              <a:tblPr bandRow="1">
                <a:tableStyleId>{2D5ABB26-0587-4C30-8999-92F81FD0307C}</a:tableStyleId>
              </a:tblPr>
              <a:tblGrid>
                <a:gridCol w="576063">
                  <a:extLst>
                    <a:ext uri="{9D8B030D-6E8A-4147-A177-3AD203B41FA5}">
                      <a16:colId xmlns:a16="http://schemas.microsoft.com/office/drawing/2014/main" val="20000"/>
                    </a:ext>
                  </a:extLst>
                </a:gridCol>
                <a:gridCol w="3960440">
                  <a:extLst>
                    <a:ext uri="{9D8B030D-6E8A-4147-A177-3AD203B41FA5}">
                      <a16:colId xmlns:a16="http://schemas.microsoft.com/office/drawing/2014/main" val="20001"/>
                    </a:ext>
                  </a:extLst>
                </a:gridCol>
                <a:gridCol w="988833">
                  <a:extLst>
                    <a:ext uri="{9D8B030D-6E8A-4147-A177-3AD203B41FA5}">
                      <a16:colId xmlns:a16="http://schemas.microsoft.com/office/drawing/2014/main" val="20002"/>
                    </a:ext>
                  </a:extLst>
                </a:gridCol>
                <a:gridCol w="932849">
                  <a:extLst>
                    <a:ext uri="{9D8B030D-6E8A-4147-A177-3AD203B41FA5}">
                      <a16:colId xmlns:a16="http://schemas.microsoft.com/office/drawing/2014/main" val="20003"/>
                    </a:ext>
                  </a:extLst>
                </a:gridCol>
                <a:gridCol w="670606">
                  <a:extLst>
                    <a:ext uri="{9D8B030D-6E8A-4147-A177-3AD203B41FA5}">
                      <a16:colId xmlns:a16="http://schemas.microsoft.com/office/drawing/2014/main" val="2670798473"/>
                    </a:ext>
                  </a:extLst>
                </a:gridCol>
                <a:gridCol w="2702003">
                  <a:extLst>
                    <a:ext uri="{9D8B030D-6E8A-4147-A177-3AD203B41FA5}">
                      <a16:colId xmlns:a16="http://schemas.microsoft.com/office/drawing/2014/main" val="20004"/>
                    </a:ext>
                  </a:extLst>
                </a:gridCol>
              </a:tblGrid>
              <a:tr h="118606">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Lotto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Descrizione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Attivazione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Scadenza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it-IT" sz="1100" b="1" noProof="0" dirty="0">
                          <a:solidFill>
                            <a:srgbClr val="404040"/>
                          </a:solidFill>
                          <a:latin typeface="+mn-lt"/>
                        </a:rPr>
                        <a:t>Stato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Fornitori</a:t>
                      </a:r>
                      <a:endParaRPr lang="it-IT" sz="1100" b="0" dirty="0">
                        <a:solidFill>
                          <a:srgbClr val="404040"/>
                        </a:solidFill>
                        <a:latin typeface="+mn-lt"/>
                      </a:endParaRPr>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68432">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algn="ctr"/>
                      <a:r>
                        <a:rPr lang="it-IT" sz="1800" b="1" dirty="0">
                          <a:solidFill>
                            <a:srgbClr val="821B4C"/>
                          </a:solidFill>
                          <a:latin typeface="+mn-lt"/>
                        </a:rPr>
                        <a:t>1</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Pubbliche Amministrazioni Centrali ed enti articolati a livello centrale (PAC)</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28/10/2022</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28/04/2024</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dirty="0"/>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RTI Telecom Italia S.p.A. - I&amp;SI S.p.A.</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8432">
                <a:tc>
                  <a:txBody>
                    <a:bodyPr/>
                    <a:lstStyle/>
                    <a:p>
                      <a:pPr algn="ctr"/>
                      <a:r>
                        <a:rPr lang="it-IT" sz="1800" b="1" dirty="0">
                          <a:solidFill>
                            <a:srgbClr val="821B4C"/>
                          </a:solidFill>
                          <a:latin typeface="+mn-lt"/>
                        </a:rPr>
                        <a:t>2</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Pubbliche Amministrazioni locali</a:t>
                      </a:r>
                      <a:r>
                        <a:rPr lang="it-IT" sz="1000" b="0" kern="1200" baseline="0" dirty="0">
                          <a:solidFill>
                            <a:srgbClr val="404040"/>
                          </a:solidFill>
                          <a:effectLst/>
                          <a:latin typeface="+mn-lt"/>
                          <a:ea typeface="+mn-ea"/>
                          <a:cs typeface="+mn-cs"/>
                        </a:rPr>
                        <a:t> Piemonte, Valle d’Aosta</a:t>
                      </a:r>
                      <a:endParaRPr lang="it-IT" sz="1000" b="0" kern="1200" dirty="0">
                        <a:solidFill>
                          <a:srgbClr val="404040"/>
                        </a:solidFill>
                        <a:effectLst/>
                        <a:latin typeface="+mn-lt"/>
                        <a:ea typeface="+mn-ea"/>
                        <a:cs typeface="+mn-cs"/>
                      </a:endParaRP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11/11/2022</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11/05/2024</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Costituendo RTI SIELTE S.p.A.  - Vodafone Italia S.p.A.</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4598808"/>
                  </a:ext>
                </a:extLst>
              </a:tr>
              <a:tr h="168432">
                <a:tc>
                  <a:txBody>
                    <a:bodyPr/>
                    <a:lstStyle/>
                    <a:p>
                      <a:pPr algn="ctr"/>
                      <a:r>
                        <a:rPr lang="it-IT" sz="1800" b="1" dirty="0">
                          <a:solidFill>
                            <a:srgbClr val="821B4C"/>
                          </a:solidFill>
                          <a:latin typeface="+mn-lt"/>
                        </a:rPr>
                        <a:t>3</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Pubbliche Amministrazioni locali</a:t>
                      </a:r>
                      <a:r>
                        <a:rPr lang="it-IT" sz="1000" b="0" kern="1200" baseline="0" dirty="0">
                          <a:solidFill>
                            <a:srgbClr val="404040"/>
                          </a:solidFill>
                          <a:effectLst/>
                          <a:latin typeface="+mn-lt"/>
                          <a:ea typeface="+mn-ea"/>
                          <a:cs typeface="+mn-cs"/>
                        </a:rPr>
                        <a:t> Lombardia, Trentino Alto Adige</a:t>
                      </a:r>
                      <a:endParaRPr lang="it-IT" sz="1000" b="0" kern="1200" dirty="0">
                        <a:solidFill>
                          <a:srgbClr val="404040"/>
                        </a:solidFill>
                        <a:effectLst/>
                        <a:latin typeface="+mn-lt"/>
                        <a:ea typeface="+mn-ea"/>
                        <a:cs typeface="+mn-cs"/>
                      </a:endParaRP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28/10/2022</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28/04/2024</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Fastweb</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3146628"/>
                  </a:ext>
                </a:extLst>
              </a:tr>
              <a:tr h="168432">
                <a:tc>
                  <a:txBody>
                    <a:bodyPr/>
                    <a:lstStyle/>
                    <a:p>
                      <a:pPr algn="ctr"/>
                      <a:r>
                        <a:rPr lang="it-IT" sz="1800" b="1" dirty="0">
                          <a:solidFill>
                            <a:srgbClr val="821B4C"/>
                          </a:solidFill>
                          <a:latin typeface="+mn-lt"/>
                        </a:rPr>
                        <a:t>4</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Pubbliche Amministrazioni locali</a:t>
                      </a:r>
                      <a:r>
                        <a:rPr lang="it-IT" sz="1000" b="0" kern="1200" baseline="0" dirty="0">
                          <a:solidFill>
                            <a:srgbClr val="404040"/>
                          </a:solidFill>
                          <a:effectLst/>
                          <a:latin typeface="+mn-lt"/>
                          <a:ea typeface="+mn-ea"/>
                          <a:cs typeface="+mn-cs"/>
                        </a:rPr>
                        <a:t> Friuli Venezia Giulia, Veneto</a:t>
                      </a:r>
                      <a:endParaRPr lang="it-IT" sz="1000" b="0" kern="1200" dirty="0">
                        <a:solidFill>
                          <a:srgbClr val="404040"/>
                        </a:solidFill>
                        <a:effectLst/>
                        <a:latin typeface="+mn-lt"/>
                        <a:ea typeface="+mn-ea"/>
                        <a:cs typeface="+mn-cs"/>
                      </a:endParaRP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 04/11/2022</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04/05/2024</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dirty="0"/>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900" kern="1200" dirty="0" err="1">
                          <a:solidFill>
                            <a:srgbClr val="404040"/>
                          </a:solidFill>
                          <a:latin typeface="+mn-lt"/>
                          <a:ea typeface="ＭＳ Ｐゴシック"/>
                          <a:cs typeface="+mn-cs"/>
                        </a:rPr>
                        <a:t>Sicuritalia</a:t>
                      </a:r>
                      <a:r>
                        <a:rPr lang="it-IT" sz="900" kern="1200" dirty="0">
                          <a:solidFill>
                            <a:srgbClr val="404040"/>
                          </a:solidFill>
                          <a:latin typeface="+mn-lt"/>
                          <a:ea typeface="ＭＳ Ｐゴシック"/>
                          <a:cs typeface="+mn-cs"/>
                        </a:rPr>
                        <a:t> S.p.A.</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0928779"/>
                  </a:ext>
                </a:extLst>
              </a:tr>
              <a:tr h="168432">
                <a:tc>
                  <a:txBody>
                    <a:bodyPr/>
                    <a:lstStyle/>
                    <a:p>
                      <a:pPr algn="ctr"/>
                      <a:r>
                        <a:rPr lang="it-IT" sz="1800" b="1" dirty="0">
                          <a:solidFill>
                            <a:srgbClr val="821B4C"/>
                          </a:solidFill>
                          <a:latin typeface="+mn-lt"/>
                        </a:rPr>
                        <a:t>5</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Pubbliche Amministrazioni locali</a:t>
                      </a:r>
                      <a:r>
                        <a:rPr lang="it-IT" sz="1000" b="0" kern="1200" baseline="0" dirty="0">
                          <a:solidFill>
                            <a:srgbClr val="404040"/>
                          </a:solidFill>
                          <a:effectLst/>
                          <a:latin typeface="+mn-lt"/>
                          <a:ea typeface="+mn-ea"/>
                          <a:cs typeface="+mn-cs"/>
                        </a:rPr>
                        <a:t> Liguria, Emilia Romagna</a:t>
                      </a:r>
                      <a:endParaRPr lang="it-IT" sz="1000" b="0" kern="1200" dirty="0">
                        <a:solidFill>
                          <a:srgbClr val="404040"/>
                        </a:solidFill>
                        <a:effectLst/>
                        <a:latin typeface="+mn-lt"/>
                        <a:ea typeface="+mn-ea"/>
                        <a:cs typeface="+mn-cs"/>
                      </a:endParaRP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28/10/2022</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28/04/2024</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dirty="0"/>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Fastweb</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0743447"/>
                  </a:ext>
                </a:extLst>
              </a:tr>
              <a:tr h="168432">
                <a:tc>
                  <a:txBody>
                    <a:bodyPr/>
                    <a:lstStyle/>
                    <a:p>
                      <a:pPr algn="ctr"/>
                      <a:r>
                        <a:rPr lang="it-IT" sz="1800" b="1" dirty="0">
                          <a:solidFill>
                            <a:srgbClr val="821B4C"/>
                          </a:solidFill>
                          <a:latin typeface="+mn-lt"/>
                        </a:rPr>
                        <a:t>6</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Pubbliche Amministrazioni locali</a:t>
                      </a:r>
                      <a:r>
                        <a:rPr lang="it-IT" sz="1000" b="0" kern="1200" baseline="0" dirty="0">
                          <a:solidFill>
                            <a:srgbClr val="404040"/>
                          </a:solidFill>
                          <a:effectLst/>
                          <a:latin typeface="+mn-lt"/>
                          <a:ea typeface="+mn-ea"/>
                          <a:cs typeface="+mn-cs"/>
                        </a:rPr>
                        <a:t> Toscana, Umbria, Marche</a:t>
                      </a:r>
                      <a:endParaRPr lang="it-IT" sz="1000" b="0" kern="1200" dirty="0">
                        <a:solidFill>
                          <a:srgbClr val="404040"/>
                        </a:solidFill>
                        <a:effectLst/>
                        <a:latin typeface="+mn-lt"/>
                        <a:ea typeface="+mn-ea"/>
                        <a:cs typeface="+mn-cs"/>
                      </a:endParaRP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18/11/2022</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18/05/2024</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dirty="0"/>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900" kern="1200" dirty="0" err="1">
                          <a:solidFill>
                            <a:srgbClr val="404040"/>
                          </a:solidFill>
                          <a:latin typeface="+mn-lt"/>
                          <a:ea typeface="ＭＳ Ｐゴシック"/>
                          <a:cs typeface="+mn-cs"/>
                        </a:rPr>
                        <a:t>Vitrociset</a:t>
                      </a:r>
                      <a:r>
                        <a:rPr lang="it-IT" sz="900" kern="1200" dirty="0">
                          <a:solidFill>
                            <a:srgbClr val="404040"/>
                          </a:solidFill>
                          <a:latin typeface="+mn-lt"/>
                          <a:ea typeface="ＭＳ Ｐゴシック"/>
                          <a:cs typeface="+mn-cs"/>
                        </a:rPr>
                        <a:t> S.p.A. - </a:t>
                      </a:r>
                      <a:r>
                        <a:rPr lang="it-IT" sz="900" kern="1200" dirty="0" err="1">
                          <a:solidFill>
                            <a:srgbClr val="404040"/>
                          </a:solidFill>
                          <a:latin typeface="+mn-lt"/>
                          <a:ea typeface="ＭＳ Ｐゴシック"/>
                          <a:cs typeface="+mn-cs"/>
                        </a:rPr>
                        <a:t>Selcom</a:t>
                      </a:r>
                      <a:r>
                        <a:rPr lang="it-IT" sz="900" kern="1200" dirty="0">
                          <a:solidFill>
                            <a:srgbClr val="404040"/>
                          </a:solidFill>
                          <a:latin typeface="+mn-lt"/>
                          <a:ea typeface="ＭＳ Ｐゴシック"/>
                          <a:cs typeface="+mn-cs"/>
                        </a:rPr>
                        <a:t> S.r.l. - Leonardo S.p.A.</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3484442"/>
                  </a:ext>
                </a:extLst>
              </a:tr>
              <a:tr h="168432">
                <a:tc>
                  <a:txBody>
                    <a:bodyPr/>
                    <a:lstStyle/>
                    <a:p>
                      <a:pPr algn="ctr"/>
                      <a:r>
                        <a:rPr lang="it-IT" sz="1800" b="1" dirty="0">
                          <a:solidFill>
                            <a:srgbClr val="821B4C"/>
                          </a:solidFill>
                          <a:latin typeface="+mn-lt"/>
                        </a:rPr>
                        <a:t>7</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Pubbliche Amministrazioni locali</a:t>
                      </a:r>
                      <a:r>
                        <a:rPr lang="it-IT" sz="1000" b="0" kern="1200" baseline="0" dirty="0">
                          <a:solidFill>
                            <a:srgbClr val="404040"/>
                          </a:solidFill>
                          <a:effectLst/>
                          <a:latin typeface="+mn-lt"/>
                          <a:ea typeface="+mn-ea"/>
                          <a:cs typeface="+mn-cs"/>
                        </a:rPr>
                        <a:t> Lazio, Abruzzo, Sardegna</a:t>
                      </a:r>
                      <a:endParaRPr lang="it-IT" sz="1000" b="0" kern="1200" dirty="0">
                        <a:solidFill>
                          <a:srgbClr val="404040"/>
                        </a:solidFill>
                        <a:effectLst/>
                        <a:latin typeface="+mn-lt"/>
                        <a:ea typeface="+mn-ea"/>
                        <a:cs typeface="+mn-cs"/>
                      </a:endParaRP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 04/11/2022</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04/05/2024</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dirty="0"/>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900" kern="1200" dirty="0" err="1">
                          <a:solidFill>
                            <a:srgbClr val="404040"/>
                          </a:solidFill>
                          <a:latin typeface="+mn-lt"/>
                          <a:ea typeface="ＭＳ Ｐゴシック"/>
                          <a:cs typeface="+mn-cs"/>
                        </a:rPr>
                        <a:t>Sicuritalia</a:t>
                      </a:r>
                      <a:r>
                        <a:rPr lang="it-IT" sz="900" kern="1200" dirty="0">
                          <a:solidFill>
                            <a:srgbClr val="404040"/>
                          </a:solidFill>
                          <a:latin typeface="+mn-lt"/>
                          <a:ea typeface="ＭＳ Ｐゴシック"/>
                          <a:cs typeface="+mn-cs"/>
                        </a:rPr>
                        <a:t> S.p.A.</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7933164"/>
                  </a:ext>
                </a:extLst>
              </a:tr>
              <a:tr h="168432">
                <a:tc>
                  <a:txBody>
                    <a:bodyPr/>
                    <a:lstStyle/>
                    <a:p>
                      <a:pPr algn="ctr"/>
                      <a:r>
                        <a:rPr lang="it-IT" sz="1800" b="1" dirty="0">
                          <a:solidFill>
                            <a:srgbClr val="821B4C"/>
                          </a:solidFill>
                          <a:latin typeface="+mn-lt"/>
                        </a:rPr>
                        <a:t>8</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Pubbliche Amministrazioni locali</a:t>
                      </a:r>
                      <a:r>
                        <a:rPr lang="it-IT" sz="1000" b="0" kern="1200" baseline="0" dirty="0">
                          <a:solidFill>
                            <a:srgbClr val="404040"/>
                          </a:solidFill>
                          <a:effectLst/>
                          <a:latin typeface="+mn-lt"/>
                          <a:ea typeface="+mn-ea"/>
                          <a:cs typeface="+mn-cs"/>
                        </a:rPr>
                        <a:t> </a:t>
                      </a:r>
                      <a:r>
                        <a:rPr lang="it-IT" sz="1000" b="0" kern="1200" dirty="0">
                          <a:solidFill>
                            <a:srgbClr val="404040"/>
                          </a:solidFill>
                          <a:effectLst/>
                          <a:latin typeface="+mn-lt"/>
                          <a:ea typeface="+mn-ea"/>
                          <a:cs typeface="+mn-cs"/>
                        </a:rPr>
                        <a:t>Campania, Molise</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18/11/2022</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18/05/2024</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dirty="0"/>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900" kern="1200" dirty="0" err="1">
                          <a:solidFill>
                            <a:srgbClr val="404040"/>
                          </a:solidFill>
                          <a:latin typeface="+mn-lt"/>
                          <a:ea typeface="ＭＳ Ｐゴシック"/>
                          <a:cs typeface="+mn-cs"/>
                        </a:rPr>
                        <a:t>Vitrociset</a:t>
                      </a:r>
                      <a:r>
                        <a:rPr lang="it-IT" sz="900" kern="1200" dirty="0">
                          <a:solidFill>
                            <a:srgbClr val="404040"/>
                          </a:solidFill>
                          <a:latin typeface="+mn-lt"/>
                          <a:ea typeface="ＭＳ Ｐゴシック"/>
                          <a:cs typeface="+mn-cs"/>
                        </a:rPr>
                        <a:t> S.p.A. - </a:t>
                      </a:r>
                      <a:r>
                        <a:rPr lang="it-IT" sz="900" kern="1200" dirty="0" err="1">
                          <a:solidFill>
                            <a:srgbClr val="404040"/>
                          </a:solidFill>
                          <a:latin typeface="+mn-lt"/>
                          <a:ea typeface="ＭＳ Ｐゴシック"/>
                          <a:cs typeface="+mn-cs"/>
                        </a:rPr>
                        <a:t>Selcom</a:t>
                      </a:r>
                      <a:r>
                        <a:rPr lang="it-IT" sz="900" kern="1200" dirty="0">
                          <a:solidFill>
                            <a:srgbClr val="404040"/>
                          </a:solidFill>
                          <a:latin typeface="+mn-lt"/>
                          <a:ea typeface="ＭＳ Ｐゴシック"/>
                          <a:cs typeface="+mn-cs"/>
                        </a:rPr>
                        <a:t> S.r.l. - Leonardo S.p.A.</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35825645"/>
                  </a:ext>
                </a:extLst>
              </a:tr>
              <a:tr h="168432">
                <a:tc>
                  <a:txBody>
                    <a:bodyPr/>
                    <a:lstStyle/>
                    <a:p>
                      <a:pPr algn="ctr"/>
                      <a:r>
                        <a:rPr lang="it-IT" sz="1800" b="1" dirty="0">
                          <a:solidFill>
                            <a:srgbClr val="821B4C"/>
                          </a:solidFill>
                          <a:latin typeface="+mn-lt"/>
                        </a:rPr>
                        <a:t>9</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Pubbliche Amministrazioni locali</a:t>
                      </a:r>
                      <a:r>
                        <a:rPr lang="it-IT" sz="1000" b="0" kern="1200" baseline="0" dirty="0">
                          <a:solidFill>
                            <a:srgbClr val="404040"/>
                          </a:solidFill>
                          <a:effectLst/>
                          <a:latin typeface="+mn-lt"/>
                          <a:ea typeface="+mn-ea"/>
                          <a:cs typeface="+mn-cs"/>
                        </a:rPr>
                        <a:t> </a:t>
                      </a:r>
                      <a:r>
                        <a:rPr lang="it-IT" sz="1000" b="0" kern="1200" dirty="0">
                          <a:solidFill>
                            <a:srgbClr val="404040"/>
                          </a:solidFill>
                          <a:effectLst/>
                          <a:latin typeface="+mn-lt"/>
                          <a:ea typeface="+mn-ea"/>
                          <a:cs typeface="+mn-cs"/>
                        </a:rPr>
                        <a:t>Puglia, Basilicata</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11/11/2022</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11/05/2024</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dirty="0"/>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Costituendo RTI SIELTE S.p.A.  - Vodafone Italia S.p.A.</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5086947"/>
                  </a:ext>
                </a:extLst>
              </a:tr>
              <a:tr h="168432">
                <a:tc>
                  <a:txBody>
                    <a:bodyPr/>
                    <a:lstStyle/>
                    <a:p>
                      <a:pPr algn="ctr"/>
                      <a:r>
                        <a:rPr lang="it-IT" sz="1800" b="1" dirty="0">
                          <a:solidFill>
                            <a:srgbClr val="821B4C"/>
                          </a:solidFill>
                          <a:latin typeface="+mn-lt"/>
                        </a:rPr>
                        <a:t>10</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Pubbliche Amministrazioni locali</a:t>
                      </a:r>
                      <a:r>
                        <a:rPr lang="it-IT" sz="1000" b="0" kern="1200" baseline="0" dirty="0">
                          <a:solidFill>
                            <a:srgbClr val="404040"/>
                          </a:solidFill>
                          <a:effectLst/>
                          <a:latin typeface="+mn-lt"/>
                          <a:ea typeface="+mn-ea"/>
                          <a:cs typeface="+mn-cs"/>
                        </a:rPr>
                        <a:t> </a:t>
                      </a:r>
                      <a:r>
                        <a:rPr lang="it-IT" sz="1000" b="0" kern="1200" dirty="0">
                          <a:solidFill>
                            <a:srgbClr val="404040"/>
                          </a:solidFill>
                          <a:effectLst/>
                          <a:latin typeface="+mn-lt"/>
                          <a:ea typeface="+mn-ea"/>
                          <a:cs typeface="+mn-cs"/>
                        </a:rPr>
                        <a:t>Calabria, Sicilia</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12/12/2022</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12/06/2024</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dirty="0"/>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Gemmo S.p.A. </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7443621"/>
                  </a:ext>
                </a:extLst>
              </a:tr>
            </a:tbl>
          </a:graphicData>
        </a:graphic>
      </p:graphicFrame>
      <p:grpSp>
        <p:nvGrpSpPr>
          <p:cNvPr id="36" name="Elemento grafico 24">
            <a:extLst>
              <a:ext uri="{FF2B5EF4-FFF2-40B4-BE49-F238E27FC236}">
                <a16:creationId xmlns:a16="http://schemas.microsoft.com/office/drawing/2014/main" id="{4693C6C8-539B-4977-A71A-7D4EB651DEE3}"/>
              </a:ext>
            </a:extLst>
          </p:cNvPr>
          <p:cNvGrpSpPr/>
          <p:nvPr/>
        </p:nvGrpSpPr>
        <p:grpSpPr>
          <a:xfrm>
            <a:off x="1182072" y="1161498"/>
            <a:ext cx="188223" cy="199541"/>
            <a:chOff x="9654363" y="2195816"/>
            <a:chExt cx="188223" cy="199541"/>
          </a:xfrm>
          <a:noFill/>
        </p:grpSpPr>
        <p:sp>
          <p:nvSpPr>
            <p:cNvPr id="37" name="Figura a mano libera: forma 20">
              <a:extLst>
                <a:ext uri="{FF2B5EF4-FFF2-40B4-BE49-F238E27FC236}">
                  <a16:creationId xmlns:a16="http://schemas.microsoft.com/office/drawing/2014/main" id="{6CF9A6BA-119F-4FA7-829E-E0CCAAB5EE93}"/>
                </a:ext>
              </a:extLst>
            </p:cNvPr>
            <p:cNvSpPr/>
            <p:nvPr/>
          </p:nvSpPr>
          <p:spPr>
            <a:xfrm>
              <a:off x="9715119" y="2269080"/>
              <a:ext cx="5956" cy="122703"/>
            </a:xfrm>
            <a:custGeom>
              <a:avLst/>
              <a:gdLst>
                <a:gd name="connsiteX0" fmla="*/ 0 w 5956"/>
                <a:gd name="connsiteY0" fmla="*/ 0 h 122703"/>
                <a:gd name="connsiteX1" fmla="*/ 0 w 5956"/>
                <a:gd name="connsiteY1" fmla="*/ 122703 h 122703"/>
              </a:gdLst>
              <a:ahLst/>
              <a:cxnLst>
                <a:cxn ang="0">
                  <a:pos x="connsiteX0" y="connsiteY0"/>
                </a:cxn>
                <a:cxn ang="0">
                  <a:pos x="connsiteX1" y="connsiteY1"/>
                </a:cxn>
              </a:cxnLst>
              <a:rect l="l" t="t" r="r" b="b"/>
              <a:pathLst>
                <a:path w="5956" h="122703">
                  <a:moveTo>
                    <a:pt x="0" y="0"/>
                  </a:moveTo>
                  <a:lnTo>
                    <a:pt x="0" y="122703"/>
                  </a:lnTo>
                </a:path>
              </a:pathLst>
            </a:custGeom>
            <a:ln w="9525" cap="rnd">
              <a:solidFill>
                <a:srgbClr val="313840"/>
              </a:solidFill>
              <a:prstDash val="solid"/>
              <a:round/>
            </a:ln>
          </p:spPr>
          <p:txBody>
            <a:bodyPr rtlCol="0" anchor="ctr"/>
            <a:lstStyle/>
            <a:p>
              <a:endParaRPr lang="it-IT"/>
            </a:p>
          </p:txBody>
        </p:sp>
        <p:sp>
          <p:nvSpPr>
            <p:cNvPr id="38" name="Figura a mano libera: forma 21">
              <a:extLst>
                <a:ext uri="{FF2B5EF4-FFF2-40B4-BE49-F238E27FC236}">
                  <a16:creationId xmlns:a16="http://schemas.microsoft.com/office/drawing/2014/main" id="{97E1AB6A-9368-4835-9B9B-F5049C00A261}"/>
                </a:ext>
              </a:extLst>
            </p:cNvPr>
            <p:cNvSpPr/>
            <p:nvPr/>
          </p:nvSpPr>
          <p:spPr>
            <a:xfrm>
              <a:off x="9778853" y="2290523"/>
              <a:ext cx="5956" cy="47056"/>
            </a:xfrm>
            <a:custGeom>
              <a:avLst/>
              <a:gdLst>
                <a:gd name="connsiteX0" fmla="*/ 0 w 5956"/>
                <a:gd name="connsiteY0" fmla="*/ 0 h 47056"/>
                <a:gd name="connsiteX1" fmla="*/ 0 w 5956"/>
                <a:gd name="connsiteY1" fmla="*/ 47056 h 47056"/>
              </a:gdLst>
              <a:ahLst/>
              <a:cxnLst>
                <a:cxn ang="0">
                  <a:pos x="connsiteX0" y="connsiteY0"/>
                </a:cxn>
                <a:cxn ang="0">
                  <a:pos x="connsiteX1" y="connsiteY1"/>
                </a:cxn>
              </a:cxnLst>
              <a:rect l="l" t="t" r="r" b="b"/>
              <a:pathLst>
                <a:path w="5956" h="47056">
                  <a:moveTo>
                    <a:pt x="0" y="0"/>
                  </a:moveTo>
                  <a:lnTo>
                    <a:pt x="0" y="47056"/>
                  </a:lnTo>
                </a:path>
              </a:pathLst>
            </a:custGeom>
            <a:ln w="9525" cap="rnd">
              <a:solidFill>
                <a:srgbClr val="313840"/>
              </a:solidFill>
              <a:prstDash val="solid"/>
              <a:round/>
            </a:ln>
          </p:spPr>
          <p:txBody>
            <a:bodyPr rtlCol="0" anchor="ctr"/>
            <a:lstStyle/>
            <a:p>
              <a:endParaRPr lang="it-IT"/>
            </a:p>
          </p:txBody>
        </p:sp>
        <p:sp>
          <p:nvSpPr>
            <p:cNvPr id="39" name="Figura a mano libera: forma 22">
              <a:extLst>
                <a:ext uri="{FF2B5EF4-FFF2-40B4-BE49-F238E27FC236}">
                  <a16:creationId xmlns:a16="http://schemas.microsoft.com/office/drawing/2014/main" id="{B72B389F-CC31-4022-9896-EC36D21401B6}"/>
                </a:ext>
              </a:extLst>
            </p:cNvPr>
            <p:cNvSpPr/>
            <p:nvPr/>
          </p:nvSpPr>
          <p:spPr>
            <a:xfrm>
              <a:off x="9690101" y="2312562"/>
              <a:ext cx="151889" cy="17869"/>
            </a:xfrm>
            <a:custGeom>
              <a:avLst/>
              <a:gdLst>
                <a:gd name="connsiteX0" fmla="*/ 151890 w 151889"/>
                <a:gd name="connsiteY0" fmla="*/ 17869 h 17869"/>
                <a:gd name="connsiteX1" fmla="*/ 88751 w 151889"/>
                <a:gd name="connsiteY1" fmla="*/ 0 h 17869"/>
                <a:gd name="connsiteX2" fmla="*/ 25017 w 151889"/>
                <a:gd name="connsiteY2" fmla="*/ 17869 h 17869"/>
                <a:gd name="connsiteX3" fmla="*/ 0 w 151889"/>
                <a:gd name="connsiteY3" fmla="*/ 10126 h 17869"/>
              </a:gdLst>
              <a:ahLst/>
              <a:cxnLst>
                <a:cxn ang="0">
                  <a:pos x="connsiteX0" y="connsiteY0"/>
                </a:cxn>
                <a:cxn ang="0">
                  <a:pos x="connsiteX1" y="connsiteY1"/>
                </a:cxn>
                <a:cxn ang="0">
                  <a:pos x="connsiteX2" y="connsiteY2"/>
                </a:cxn>
                <a:cxn ang="0">
                  <a:pos x="connsiteX3" y="connsiteY3"/>
                </a:cxn>
              </a:cxnLst>
              <a:rect l="l" t="t" r="r" b="b"/>
              <a:pathLst>
                <a:path w="151889" h="17869">
                  <a:moveTo>
                    <a:pt x="151890" y="17869"/>
                  </a:moveTo>
                  <a:lnTo>
                    <a:pt x="88751" y="0"/>
                  </a:lnTo>
                  <a:lnTo>
                    <a:pt x="25017" y="17869"/>
                  </a:lnTo>
                  <a:lnTo>
                    <a:pt x="0" y="10126"/>
                  </a:lnTo>
                </a:path>
              </a:pathLst>
            </a:custGeom>
            <a:noFill/>
            <a:ln w="9525" cap="rnd">
              <a:solidFill>
                <a:srgbClr val="313840"/>
              </a:solidFill>
              <a:prstDash val="solid"/>
              <a:round/>
            </a:ln>
          </p:spPr>
          <p:txBody>
            <a:bodyPr rtlCol="0" anchor="ctr"/>
            <a:lstStyle/>
            <a:p>
              <a:endParaRPr lang="it-IT"/>
            </a:p>
          </p:txBody>
        </p:sp>
        <p:sp>
          <p:nvSpPr>
            <p:cNvPr id="40" name="Figura a mano libera: forma 23">
              <a:extLst>
                <a:ext uri="{FF2B5EF4-FFF2-40B4-BE49-F238E27FC236}">
                  <a16:creationId xmlns:a16="http://schemas.microsoft.com/office/drawing/2014/main" id="{7D2653D9-E26D-48A1-9964-50EB732DB1A9}"/>
                </a:ext>
              </a:extLst>
            </p:cNvPr>
            <p:cNvSpPr/>
            <p:nvPr/>
          </p:nvSpPr>
          <p:spPr>
            <a:xfrm>
              <a:off x="9778853" y="2350088"/>
              <a:ext cx="5956" cy="22634"/>
            </a:xfrm>
            <a:custGeom>
              <a:avLst/>
              <a:gdLst>
                <a:gd name="connsiteX0" fmla="*/ 0 w 5956"/>
                <a:gd name="connsiteY0" fmla="*/ 0 h 22634"/>
                <a:gd name="connsiteX1" fmla="*/ 0 w 5956"/>
                <a:gd name="connsiteY1" fmla="*/ 22635 h 22634"/>
              </a:gdLst>
              <a:ahLst/>
              <a:cxnLst>
                <a:cxn ang="0">
                  <a:pos x="connsiteX0" y="connsiteY0"/>
                </a:cxn>
                <a:cxn ang="0">
                  <a:pos x="connsiteX1" y="connsiteY1"/>
                </a:cxn>
              </a:cxnLst>
              <a:rect l="l" t="t" r="r" b="b"/>
              <a:pathLst>
                <a:path w="5956" h="22634">
                  <a:moveTo>
                    <a:pt x="0" y="0"/>
                  </a:moveTo>
                  <a:lnTo>
                    <a:pt x="0" y="22635"/>
                  </a:lnTo>
                </a:path>
              </a:pathLst>
            </a:custGeom>
            <a:ln w="9525" cap="rnd">
              <a:solidFill>
                <a:srgbClr val="313840"/>
              </a:solidFill>
              <a:prstDash val="solid"/>
              <a:round/>
            </a:ln>
          </p:spPr>
          <p:txBody>
            <a:bodyPr rtlCol="0" anchor="ctr"/>
            <a:lstStyle/>
            <a:p>
              <a:endParaRPr lang="it-IT"/>
            </a:p>
          </p:txBody>
        </p:sp>
        <p:sp>
          <p:nvSpPr>
            <p:cNvPr id="41" name="Figura a mano libera: forma 24">
              <a:extLst>
                <a:ext uri="{FF2B5EF4-FFF2-40B4-BE49-F238E27FC236}">
                  <a16:creationId xmlns:a16="http://schemas.microsoft.com/office/drawing/2014/main" id="{4ED1732D-940B-4050-98CF-C645C50BFD18}"/>
                </a:ext>
              </a:extLst>
            </p:cNvPr>
            <p:cNvSpPr/>
            <p:nvPr/>
          </p:nvSpPr>
          <p:spPr>
            <a:xfrm>
              <a:off x="9654363" y="2310775"/>
              <a:ext cx="18465" cy="5956"/>
            </a:xfrm>
            <a:custGeom>
              <a:avLst/>
              <a:gdLst>
                <a:gd name="connsiteX0" fmla="*/ 18465 w 18465"/>
                <a:gd name="connsiteY0" fmla="*/ 5956 h 5956"/>
                <a:gd name="connsiteX1" fmla="*/ 0 w 18465"/>
                <a:gd name="connsiteY1" fmla="*/ 0 h 5956"/>
              </a:gdLst>
              <a:ahLst/>
              <a:cxnLst>
                <a:cxn ang="0">
                  <a:pos x="connsiteX0" y="connsiteY0"/>
                </a:cxn>
                <a:cxn ang="0">
                  <a:pos x="connsiteX1" y="connsiteY1"/>
                </a:cxn>
              </a:cxnLst>
              <a:rect l="l" t="t" r="r" b="b"/>
              <a:pathLst>
                <a:path w="18465" h="5956">
                  <a:moveTo>
                    <a:pt x="18465" y="5956"/>
                  </a:moveTo>
                  <a:lnTo>
                    <a:pt x="0" y="0"/>
                  </a:lnTo>
                </a:path>
              </a:pathLst>
            </a:custGeom>
            <a:ln w="9525" cap="rnd">
              <a:solidFill>
                <a:srgbClr val="313840"/>
              </a:solidFill>
              <a:prstDash val="solid"/>
              <a:round/>
            </a:ln>
          </p:spPr>
          <p:txBody>
            <a:bodyPr rtlCol="0" anchor="ctr"/>
            <a:lstStyle/>
            <a:p>
              <a:endParaRPr lang="it-IT"/>
            </a:p>
          </p:txBody>
        </p:sp>
        <p:sp>
          <p:nvSpPr>
            <p:cNvPr id="42" name="Figura a mano libera: forma 25">
              <a:extLst>
                <a:ext uri="{FF2B5EF4-FFF2-40B4-BE49-F238E27FC236}">
                  <a16:creationId xmlns:a16="http://schemas.microsoft.com/office/drawing/2014/main" id="{8BF15056-24C5-4EA7-BF9D-3D8AB22B635F}"/>
                </a:ext>
              </a:extLst>
            </p:cNvPr>
            <p:cNvSpPr/>
            <p:nvPr/>
          </p:nvSpPr>
          <p:spPr>
            <a:xfrm>
              <a:off x="9759792" y="2208324"/>
              <a:ext cx="38121" cy="38121"/>
            </a:xfrm>
            <a:custGeom>
              <a:avLst/>
              <a:gdLst>
                <a:gd name="connsiteX0" fmla="*/ 38121 w 38121"/>
                <a:gd name="connsiteY0" fmla="*/ 19061 h 38121"/>
                <a:gd name="connsiteX1" fmla="*/ 19061 w 38121"/>
                <a:gd name="connsiteY1" fmla="*/ 38121 h 38121"/>
                <a:gd name="connsiteX2" fmla="*/ 0 w 38121"/>
                <a:gd name="connsiteY2" fmla="*/ 19061 h 38121"/>
                <a:gd name="connsiteX3" fmla="*/ 19061 w 38121"/>
                <a:gd name="connsiteY3" fmla="*/ 0 h 38121"/>
                <a:gd name="connsiteX4" fmla="*/ 38121 w 38121"/>
                <a:gd name="connsiteY4" fmla="*/ 19061 h 38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21" h="38121">
                  <a:moveTo>
                    <a:pt x="38121" y="19061"/>
                  </a:moveTo>
                  <a:cubicBezTo>
                    <a:pt x="38121" y="29588"/>
                    <a:pt x="29588" y="38121"/>
                    <a:pt x="19061" y="38121"/>
                  </a:cubicBezTo>
                  <a:cubicBezTo>
                    <a:pt x="8534" y="38121"/>
                    <a:pt x="0" y="29588"/>
                    <a:pt x="0" y="19061"/>
                  </a:cubicBezTo>
                  <a:cubicBezTo>
                    <a:pt x="0" y="8534"/>
                    <a:pt x="8534" y="0"/>
                    <a:pt x="19061" y="0"/>
                  </a:cubicBezTo>
                  <a:cubicBezTo>
                    <a:pt x="29588" y="0"/>
                    <a:pt x="38121" y="8534"/>
                    <a:pt x="38121" y="19061"/>
                  </a:cubicBezTo>
                  <a:close/>
                </a:path>
              </a:pathLst>
            </a:custGeom>
            <a:noFill/>
            <a:ln w="9525" cap="rnd">
              <a:solidFill>
                <a:srgbClr val="313840"/>
              </a:solidFill>
              <a:prstDash val="solid"/>
              <a:round/>
            </a:ln>
          </p:spPr>
          <p:txBody>
            <a:bodyPr rtlCol="0" anchor="ctr"/>
            <a:lstStyle/>
            <a:p>
              <a:endParaRPr lang="it-IT"/>
            </a:p>
          </p:txBody>
        </p:sp>
        <p:sp>
          <p:nvSpPr>
            <p:cNvPr id="43" name="Figura a mano libera: forma 26">
              <a:extLst>
                <a:ext uri="{FF2B5EF4-FFF2-40B4-BE49-F238E27FC236}">
                  <a16:creationId xmlns:a16="http://schemas.microsoft.com/office/drawing/2014/main" id="{66777F75-52BB-4720-9D72-A5AB271430C0}"/>
                </a:ext>
              </a:extLst>
            </p:cNvPr>
            <p:cNvSpPr/>
            <p:nvPr/>
          </p:nvSpPr>
          <p:spPr>
            <a:xfrm>
              <a:off x="9654363" y="2250615"/>
              <a:ext cx="188223" cy="144741"/>
            </a:xfrm>
            <a:custGeom>
              <a:avLst/>
              <a:gdLst>
                <a:gd name="connsiteX0" fmla="*/ 144742 w 188223"/>
                <a:gd name="connsiteY0" fmla="*/ 5956 h 144741"/>
                <a:gd name="connsiteX1" fmla="*/ 126277 w 188223"/>
                <a:gd name="connsiteY1" fmla="*/ 38717 h 144741"/>
                <a:gd name="connsiteX2" fmla="*/ 124490 w 188223"/>
                <a:gd name="connsiteY2" fmla="*/ 39908 h 144741"/>
                <a:gd name="connsiteX3" fmla="*/ 122703 w 188223"/>
                <a:gd name="connsiteY3" fmla="*/ 38717 h 144741"/>
                <a:gd name="connsiteX4" fmla="*/ 104238 w 188223"/>
                <a:gd name="connsiteY4" fmla="*/ 5956 h 144741"/>
                <a:gd name="connsiteX5" fmla="*/ 60756 w 188223"/>
                <a:gd name="connsiteY5" fmla="*/ 18465 h 144741"/>
                <a:gd name="connsiteX6" fmla="*/ 0 w 188223"/>
                <a:gd name="connsiteY6" fmla="*/ 0 h 144741"/>
                <a:gd name="connsiteX7" fmla="*/ 0 w 188223"/>
                <a:gd name="connsiteY7" fmla="*/ 122703 h 144741"/>
                <a:gd name="connsiteX8" fmla="*/ 62543 w 188223"/>
                <a:gd name="connsiteY8" fmla="*/ 141168 h 144741"/>
                <a:gd name="connsiteX9" fmla="*/ 123894 w 188223"/>
                <a:gd name="connsiteY9" fmla="*/ 123894 h 144741"/>
                <a:gd name="connsiteX10" fmla="*/ 188224 w 188223"/>
                <a:gd name="connsiteY10" fmla="*/ 144742 h 144741"/>
                <a:gd name="connsiteX11" fmla="*/ 188224 w 188223"/>
                <a:gd name="connsiteY11" fmla="*/ 19656 h 144741"/>
                <a:gd name="connsiteX12" fmla="*/ 144742 w 188223"/>
                <a:gd name="connsiteY12" fmla="*/ 5956 h 144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223" h="144741">
                  <a:moveTo>
                    <a:pt x="144742" y="5956"/>
                  </a:moveTo>
                  <a:lnTo>
                    <a:pt x="126277" y="38717"/>
                  </a:lnTo>
                  <a:cubicBezTo>
                    <a:pt x="125681" y="39313"/>
                    <a:pt x="125086" y="39908"/>
                    <a:pt x="124490" y="39908"/>
                  </a:cubicBezTo>
                  <a:cubicBezTo>
                    <a:pt x="123894" y="39908"/>
                    <a:pt x="123299" y="39313"/>
                    <a:pt x="122703" y="38717"/>
                  </a:cubicBezTo>
                  <a:lnTo>
                    <a:pt x="104238" y="5956"/>
                  </a:lnTo>
                  <a:lnTo>
                    <a:pt x="60756" y="18465"/>
                  </a:lnTo>
                  <a:lnTo>
                    <a:pt x="0" y="0"/>
                  </a:lnTo>
                  <a:lnTo>
                    <a:pt x="0" y="122703"/>
                  </a:lnTo>
                  <a:lnTo>
                    <a:pt x="62543" y="141168"/>
                  </a:lnTo>
                  <a:lnTo>
                    <a:pt x="123894" y="123894"/>
                  </a:lnTo>
                  <a:lnTo>
                    <a:pt x="188224" y="144742"/>
                  </a:lnTo>
                  <a:lnTo>
                    <a:pt x="188224" y="19656"/>
                  </a:lnTo>
                  <a:lnTo>
                    <a:pt x="144742" y="5956"/>
                  </a:lnTo>
                  <a:close/>
                </a:path>
              </a:pathLst>
            </a:custGeom>
            <a:noFill/>
            <a:ln w="9525" cap="rnd">
              <a:solidFill>
                <a:srgbClr val="313840"/>
              </a:solidFill>
              <a:prstDash val="solid"/>
              <a:round/>
            </a:ln>
          </p:spPr>
          <p:txBody>
            <a:bodyPr rtlCol="0" anchor="ctr"/>
            <a:lstStyle/>
            <a:p>
              <a:endParaRPr lang="it-IT"/>
            </a:p>
          </p:txBody>
        </p:sp>
        <p:sp>
          <p:nvSpPr>
            <p:cNvPr id="49" name="Figura a mano libera: forma 27">
              <a:extLst>
                <a:ext uri="{FF2B5EF4-FFF2-40B4-BE49-F238E27FC236}">
                  <a16:creationId xmlns:a16="http://schemas.microsoft.com/office/drawing/2014/main" id="{BAF81C4D-542B-488C-9059-E0FE030360FB}"/>
                </a:ext>
              </a:extLst>
            </p:cNvPr>
            <p:cNvSpPr/>
            <p:nvPr/>
          </p:nvSpPr>
          <p:spPr>
            <a:xfrm>
              <a:off x="9746688" y="2195816"/>
              <a:ext cx="65520" cy="94707"/>
            </a:xfrm>
            <a:custGeom>
              <a:avLst/>
              <a:gdLst>
                <a:gd name="connsiteX0" fmla="*/ 32165 w 65520"/>
                <a:gd name="connsiteY0" fmla="*/ 0 h 94707"/>
                <a:gd name="connsiteX1" fmla="*/ 0 w 65520"/>
                <a:gd name="connsiteY1" fmla="*/ 31569 h 94707"/>
                <a:gd name="connsiteX2" fmla="*/ 4170 w 65520"/>
                <a:gd name="connsiteY2" fmla="*/ 46460 h 94707"/>
                <a:gd name="connsiteX3" fmla="*/ 30974 w 65520"/>
                <a:gd name="connsiteY3" fmla="*/ 93516 h 94707"/>
                <a:gd name="connsiteX4" fmla="*/ 32761 w 65520"/>
                <a:gd name="connsiteY4" fmla="*/ 94708 h 94707"/>
                <a:gd name="connsiteX5" fmla="*/ 34547 w 65520"/>
                <a:gd name="connsiteY5" fmla="*/ 93516 h 94707"/>
                <a:gd name="connsiteX6" fmla="*/ 61351 w 65520"/>
                <a:gd name="connsiteY6" fmla="*/ 46460 h 94707"/>
                <a:gd name="connsiteX7" fmla="*/ 65521 w 65520"/>
                <a:gd name="connsiteY7" fmla="*/ 31569 h 94707"/>
                <a:gd name="connsiteX8" fmla="*/ 32165 w 65520"/>
                <a:gd name="connsiteY8" fmla="*/ 0 h 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20" h="94707">
                  <a:moveTo>
                    <a:pt x="32165" y="0"/>
                  </a:moveTo>
                  <a:cubicBezTo>
                    <a:pt x="14296" y="0"/>
                    <a:pt x="0" y="14295"/>
                    <a:pt x="0" y="31569"/>
                  </a:cubicBezTo>
                  <a:cubicBezTo>
                    <a:pt x="0" y="36930"/>
                    <a:pt x="1191" y="41695"/>
                    <a:pt x="4170" y="46460"/>
                  </a:cubicBezTo>
                  <a:lnTo>
                    <a:pt x="30974" y="93516"/>
                  </a:lnTo>
                  <a:cubicBezTo>
                    <a:pt x="31569" y="94112"/>
                    <a:pt x="32165" y="94708"/>
                    <a:pt x="32761" y="94708"/>
                  </a:cubicBezTo>
                  <a:cubicBezTo>
                    <a:pt x="33356" y="94708"/>
                    <a:pt x="33952" y="94112"/>
                    <a:pt x="34547" y="93516"/>
                  </a:cubicBezTo>
                  <a:lnTo>
                    <a:pt x="61351" y="46460"/>
                  </a:lnTo>
                  <a:cubicBezTo>
                    <a:pt x="63734" y="41695"/>
                    <a:pt x="65521" y="36930"/>
                    <a:pt x="65521" y="31569"/>
                  </a:cubicBezTo>
                  <a:cubicBezTo>
                    <a:pt x="64330" y="13700"/>
                    <a:pt x="50034" y="0"/>
                    <a:pt x="32165" y="0"/>
                  </a:cubicBezTo>
                  <a:close/>
                </a:path>
              </a:pathLst>
            </a:custGeom>
            <a:noFill/>
            <a:ln w="9525" cap="flat">
              <a:solidFill>
                <a:srgbClr val="313840"/>
              </a:solidFill>
              <a:prstDash val="solid"/>
              <a:miter/>
            </a:ln>
          </p:spPr>
          <p:txBody>
            <a:bodyPr rtlCol="0" anchor="ctr"/>
            <a:lstStyle/>
            <a:p>
              <a:endParaRPr lang="it-IT"/>
            </a:p>
          </p:txBody>
        </p:sp>
      </p:grpSp>
      <p:sp>
        <p:nvSpPr>
          <p:cNvPr id="50" name="CasellaDiTesto 49">
            <a:extLst>
              <a:ext uri="{FF2B5EF4-FFF2-40B4-BE49-F238E27FC236}">
                <a16:creationId xmlns:a16="http://schemas.microsoft.com/office/drawing/2014/main" id="{CBE5F6E5-1AE8-474A-BE7C-67E884B240CA}"/>
              </a:ext>
            </a:extLst>
          </p:cNvPr>
          <p:cNvSpPr txBox="1"/>
          <p:nvPr/>
        </p:nvSpPr>
        <p:spPr>
          <a:xfrm>
            <a:off x="1458268" y="1152903"/>
            <a:ext cx="1944216" cy="246221"/>
          </a:xfrm>
          <a:prstGeom prst="rect">
            <a:avLst/>
          </a:prstGeom>
          <a:noFill/>
        </p:spPr>
        <p:txBody>
          <a:bodyPr wrap="square">
            <a:spAutoFit/>
          </a:bodyPr>
          <a:lstStyle/>
          <a:p>
            <a:r>
              <a:rPr lang="it-IT" sz="1000" b="1" dirty="0">
                <a:solidFill>
                  <a:srgbClr val="404040"/>
                </a:solidFill>
                <a:latin typeface="+mn-lt"/>
              </a:rPr>
              <a:t>GEOGRAFICI</a:t>
            </a:r>
            <a:endParaRPr lang="it-IT" sz="1000" b="1" dirty="0"/>
          </a:p>
        </p:txBody>
      </p:sp>
      <p:sp>
        <p:nvSpPr>
          <p:cNvPr id="47" name="CasellaDiTesto 46">
            <a:extLst>
              <a:ext uri="{FF2B5EF4-FFF2-40B4-BE49-F238E27FC236}">
                <a16:creationId xmlns:a16="http://schemas.microsoft.com/office/drawing/2014/main" id="{E8C26D7A-6DDE-49B1-8AD4-206D3E752714}"/>
              </a:ext>
            </a:extLst>
          </p:cNvPr>
          <p:cNvSpPr txBox="1"/>
          <p:nvPr/>
        </p:nvSpPr>
        <p:spPr>
          <a:xfrm>
            <a:off x="7651306" y="236664"/>
            <a:ext cx="1224136" cy="253916"/>
          </a:xfrm>
          <a:prstGeom prst="rect">
            <a:avLst/>
          </a:prstGeom>
          <a:noFill/>
        </p:spPr>
        <p:txBody>
          <a:bodyPr wrap="square">
            <a:spAutoFit/>
          </a:bodyPr>
          <a:lstStyle/>
          <a:p>
            <a:pPr>
              <a:spcAft>
                <a:spcPts val="450"/>
              </a:spcAft>
            </a:pPr>
            <a:r>
              <a:rPr lang="it-IT" sz="1050" b="1" dirty="0">
                <a:solidFill>
                  <a:schemeClr val="tx1">
                    <a:lumMod val="75000"/>
                    <a:lumOff val="25000"/>
                  </a:schemeClr>
                </a:solidFill>
              </a:rPr>
              <a:t>Legenda stati</a:t>
            </a:r>
          </a:p>
        </p:txBody>
      </p:sp>
      <p:pic>
        <p:nvPicPr>
          <p:cNvPr id="48" name="Picture 14" descr="Anteprima immagine">
            <a:extLst>
              <a:ext uri="{FF2B5EF4-FFF2-40B4-BE49-F238E27FC236}">
                <a16:creationId xmlns:a16="http://schemas.microsoft.com/office/drawing/2014/main" id="{770A6414-065F-4E2C-BB81-FEA381181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9652" y="516793"/>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51" name="CasellaDiTesto 50">
            <a:extLst>
              <a:ext uri="{FF2B5EF4-FFF2-40B4-BE49-F238E27FC236}">
                <a16:creationId xmlns:a16="http://schemas.microsoft.com/office/drawing/2014/main" id="{C171ACDE-85F8-482C-9893-94049241F671}"/>
              </a:ext>
            </a:extLst>
          </p:cNvPr>
          <p:cNvSpPr txBox="1"/>
          <p:nvPr/>
        </p:nvSpPr>
        <p:spPr>
          <a:xfrm>
            <a:off x="7917254" y="499071"/>
            <a:ext cx="681757" cy="215444"/>
          </a:xfrm>
          <a:prstGeom prst="rect">
            <a:avLst/>
          </a:prstGeom>
          <a:noFill/>
        </p:spPr>
        <p:txBody>
          <a:bodyPr wrap="square">
            <a:spAutoFit/>
          </a:bodyPr>
          <a:lstStyle/>
          <a:p>
            <a:pPr algn="l"/>
            <a:r>
              <a:rPr lang="it-IT" sz="800" b="0" kern="1200" dirty="0">
                <a:solidFill>
                  <a:srgbClr val="404040"/>
                </a:solidFill>
                <a:effectLst/>
                <a:latin typeface="+mn-lt"/>
              </a:rPr>
              <a:t>Pubblicato</a:t>
            </a:r>
            <a:endParaRPr lang="it-IT" sz="800" b="0" kern="1200" dirty="0">
              <a:solidFill>
                <a:srgbClr val="404040"/>
              </a:solidFill>
              <a:effectLst/>
              <a:latin typeface="+mn-lt"/>
              <a:ea typeface="+mn-ea"/>
              <a:cs typeface="+mn-cs"/>
            </a:endParaRPr>
          </a:p>
        </p:txBody>
      </p:sp>
      <p:pic>
        <p:nvPicPr>
          <p:cNvPr id="52" name="Picture 8" descr="Anteprima immagine">
            <a:extLst>
              <a:ext uri="{FF2B5EF4-FFF2-40B4-BE49-F238E27FC236}">
                <a16:creationId xmlns:a16="http://schemas.microsoft.com/office/drawing/2014/main" id="{A7AE75C9-FD33-463C-ADB9-9943E95A7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2820"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53" name="CasellaDiTesto 52">
            <a:extLst>
              <a:ext uri="{FF2B5EF4-FFF2-40B4-BE49-F238E27FC236}">
                <a16:creationId xmlns:a16="http://schemas.microsoft.com/office/drawing/2014/main" id="{D3E30619-EDD1-47FD-B33C-53A0E4CE0263}"/>
              </a:ext>
            </a:extLst>
          </p:cNvPr>
          <p:cNvSpPr txBox="1"/>
          <p:nvPr/>
        </p:nvSpPr>
        <p:spPr>
          <a:xfrm>
            <a:off x="8814235" y="499071"/>
            <a:ext cx="681757" cy="215444"/>
          </a:xfrm>
          <a:prstGeom prst="rect">
            <a:avLst/>
          </a:prstGeom>
          <a:noFill/>
        </p:spPr>
        <p:txBody>
          <a:bodyPr wrap="square">
            <a:spAutoFit/>
          </a:bodyPr>
          <a:lstStyle/>
          <a:p>
            <a:pPr algn="l"/>
            <a:r>
              <a:rPr lang="it-IT" sz="800" b="0" kern="1200" dirty="0">
                <a:solidFill>
                  <a:srgbClr val="404040"/>
                </a:solidFill>
                <a:effectLst/>
                <a:latin typeface="+mn-lt"/>
              </a:rPr>
              <a:t>Aggiudicato</a:t>
            </a:r>
            <a:endParaRPr lang="it-IT" sz="800" b="0" kern="1200" dirty="0">
              <a:solidFill>
                <a:srgbClr val="404040"/>
              </a:solidFill>
              <a:effectLst/>
              <a:latin typeface="+mn-lt"/>
              <a:ea typeface="+mn-ea"/>
              <a:cs typeface="+mn-cs"/>
            </a:endParaRPr>
          </a:p>
        </p:txBody>
      </p:sp>
      <p:pic>
        <p:nvPicPr>
          <p:cNvPr id="54" name="Picture 4">
            <a:extLst>
              <a:ext uri="{FF2B5EF4-FFF2-40B4-BE49-F238E27FC236}">
                <a16:creationId xmlns:a16="http://schemas.microsoft.com/office/drawing/2014/main" id="{70CA7502-10D0-47FC-BF60-C08C371F75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8757"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55" name="CasellaDiTesto 54">
            <a:extLst>
              <a:ext uri="{FF2B5EF4-FFF2-40B4-BE49-F238E27FC236}">
                <a16:creationId xmlns:a16="http://schemas.microsoft.com/office/drawing/2014/main" id="{67683585-0252-4096-9852-AB38BD957A17}"/>
              </a:ext>
            </a:extLst>
          </p:cNvPr>
          <p:cNvSpPr txBox="1"/>
          <p:nvPr/>
        </p:nvSpPr>
        <p:spPr>
          <a:xfrm>
            <a:off x="9768676" y="499071"/>
            <a:ext cx="482060" cy="215444"/>
          </a:xfrm>
          <a:prstGeom prst="rect">
            <a:avLst/>
          </a:prstGeom>
          <a:noFill/>
        </p:spPr>
        <p:txBody>
          <a:bodyPr wrap="square">
            <a:spAutoFit/>
          </a:bodyPr>
          <a:lstStyle/>
          <a:p>
            <a:pPr algn="l"/>
            <a:r>
              <a:rPr lang="it-IT" sz="800" b="0" kern="1200" dirty="0">
                <a:solidFill>
                  <a:srgbClr val="404040"/>
                </a:solidFill>
                <a:effectLst/>
                <a:latin typeface="+mn-lt"/>
              </a:rPr>
              <a:t>Attivo</a:t>
            </a:r>
            <a:endParaRPr lang="it-IT" sz="800" b="0" kern="1200" dirty="0">
              <a:solidFill>
                <a:srgbClr val="404040"/>
              </a:solidFill>
              <a:effectLst/>
              <a:latin typeface="+mn-lt"/>
              <a:ea typeface="+mn-ea"/>
              <a:cs typeface="+mn-cs"/>
            </a:endParaRPr>
          </a:p>
        </p:txBody>
      </p:sp>
      <p:pic>
        <p:nvPicPr>
          <p:cNvPr id="56" name="Picture 10" descr="Anteprima immagine">
            <a:extLst>
              <a:ext uri="{FF2B5EF4-FFF2-40B4-BE49-F238E27FC236}">
                <a16:creationId xmlns:a16="http://schemas.microsoft.com/office/drawing/2014/main" id="{D74F153B-2EAA-42AB-8045-524E5B15DE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4786" y="1008079"/>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57" name="CasellaDiTesto 56">
            <a:extLst>
              <a:ext uri="{FF2B5EF4-FFF2-40B4-BE49-F238E27FC236}">
                <a16:creationId xmlns:a16="http://schemas.microsoft.com/office/drawing/2014/main" id="{E57622E3-6E6C-4396-BB1D-BA9417A30EBC}"/>
              </a:ext>
            </a:extLst>
          </p:cNvPr>
          <p:cNvSpPr txBox="1"/>
          <p:nvPr/>
        </p:nvSpPr>
        <p:spPr>
          <a:xfrm>
            <a:off x="7914764" y="985705"/>
            <a:ext cx="1383779" cy="215444"/>
          </a:xfrm>
          <a:prstGeom prst="rect">
            <a:avLst/>
          </a:prstGeom>
          <a:noFill/>
        </p:spPr>
        <p:txBody>
          <a:bodyPr wrap="square">
            <a:spAutoFit/>
          </a:bodyPr>
          <a:lstStyle/>
          <a:p>
            <a:pPr algn="l"/>
            <a:r>
              <a:rPr lang="it-IT" sz="800" b="0" kern="1200" dirty="0">
                <a:solidFill>
                  <a:srgbClr val="404040"/>
                </a:solidFill>
                <a:effectLst/>
                <a:latin typeface="+mn-lt"/>
              </a:rPr>
              <a:t>Attivo per acquisti successivi</a:t>
            </a:r>
            <a:endParaRPr lang="it-IT" sz="800" b="0" kern="1200" dirty="0">
              <a:solidFill>
                <a:srgbClr val="404040"/>
              </a:solidFill>
              <a:effectLst/>
              <a:latin typeface="+mn-lt"/>
              <a:ea typeface="+mn-ea"/>
              <a:cs typeface="+mn-cs"/>
            </a:endParaRPr>
          </a:p>
        </p:txBody>
      </p:sp>
      <p:pic>
        <p:nvPicPr>
          <p:cNvPr id="58" name="Picture 18" descr="Anteprima immagine">
            <a:extLst>
              <a:ext uri="{FF2B5EF4-FFF2-40B4-BE49-F238E27FC236}">
                <a16:creationId xmlns:a16="http://schemas.microsoft.com/office/drawing/2014/main" id="{33A0EDF4-72EA-4D4F-BB93-C3E1E70AEB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018"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59" name="CasellaDiTesto 58">
            <a:extLst>
              <a:ext uri="{FF2B5EF4-FFF2-40B4-BE49-F238E27FC236}">
                <a16:creationId xmlns:a16="http://schemas.microsoft.com/office/drawing/2014/main" id="{EFE225E7-640F-42CA-B552-593C81538439}"/>
              </a:ext>
            </a:extLst>
          </p:cNvPr>
          <p:cNvSpPr txBox="1"/>
          <p:nvPr/>
        </p:nvSpPr>
        <p:spPr>
          <a:xfrm>
            <a:off x="7935095" y="742388"/>
            <a:ext cx="534965" cy="215444"/>
          </a:xfrm>
          <a:prstGeom prst="rect">
            <a:avLst/>
          </a:prstGeom>
          <a:noFill/>
        </p:spPr>
        <p:txBody>
          <a:bodyPr wrap="square">
            <a:spAutoFit/>
          </a:bodyPr>
          <a:lstStyle/>
          <a:p>
            <a:pPr algn="l"/>
            <a:r>
              <a:rPr lang="it-IT" sz="800" b="0" kern="1200" dirty="0">
                <a:solidFill>
                  <a:srgbClr val="404040"/>
                </a:solidFill>
                <a:effectLst/>
                <a:latin typeface="+mn-lt"/>
              </a:rPr>
              <a:t>Sospeso</a:t>
            </a:r>
            <a:endParaRPr lang="it-IT" sz="800" b="0" kern="1200" dirty="0">
              <a:solidFill>
                <a:srgbClr val="404040"/>
              </a:solidFill>
              <a:effectLst/>
              <a:latin typeface="+mn-lt"/>
              <a:ea typeface="+mn-ea"/>
              <a:cs typeface="+mn-cs"/>
            </a:endParaRPr>
          </a:p>
        </p:txBody>
      </p:sp>
      <p:pic>
        <p:nvPicPr>
          <p:cNvPr id="60" name="Picture 12" descr="Anteprima immagine">
            <a:extLst>
              <a:ext uri="{FF2B5EF4-FFF2-40B4-BE49-F238E27FC236}">
                <a16:creationId xmlns:a16="http://schemas.microsoft.com/office/drawing/2014/main" id="{5E305316-449F-450E-A9E2-36D46C6B28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10035"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61" name="CasellaDiTesto 60">
            <a:extLst>
              <a:ext uri="{FF2B5EF4-FFF2-40B4-BE49-F238E27FC236}">
                <a16:creationId xmlns:a16="http://schemas.microsoft.com/office/drawing/2014/main" id="{51935CFE-18A0-427E-B7EA-F3098E35F651}"/>
              </a:ext>
            </a:extLst>
          </p:cNvPr>
          <p:cNvSpPr txBox="1"/>
          <p:nvPr/>
        </p:nvSpPr>
        <p:spPr>
          <a:xfrm>
            <a:off x="9761896" y="742388"/>
            <a:ext cx="502806" cy="215444"/>
          </a:xfrm>
          <a:prstGeom prst="rect">
            <a:avLst/>
          </a:prstGeom>
          <a:noFill/>
        </p:spPr>
        <p:txBody>
          <a:bodyPr wrap="square">
            <a:spAutoFit/>
          </a:bodyPr>
          <a:lstStyle/>
          <a:p>
            <a:pPr algn="l"/>
            <a:r>
              <a:rPr lang="it-IT" sz="800" b="0" kern="1200" dirty="0">
                <a:solidFill>
                  <a:srgbClr val="404040"/>
                </a:solidFill>
                <a:effectLst/>
                <a:latin typeface="+mn-lt"/>
              </a:rPr>
              <a:t>Chiuso</a:t>
            </a:r>
            <a:endParaRPr lang="it-IT" sz="800" b="0" kern="1200" dirty="0">
              <a:solidFill>
                <a:srgbClr val="404040"/>
              </a:solidFill>
              <a:effectLst/>
              <a:latin typeface="+mn-lt"/>
              <a:ea typeface="+mn-ea"/>
              <a:cs typeface="+mn-cs"/>
            </a:endParaRPr>
          </a:p>
        </p:txBody>
      </p:sp>
      <p:pic>
        <p:nvPicPr>
          <p:cNvPr id="67" name="Picture 16" descr="Anteprima immagine">
            <a:extLst>
              <a:ext uri="{FF2B5EF4-FFF2-40B4-BE49-F238E27FC236}">
                <a16:creationId xmlns:a16="http://schemas.microsoft.com/office/drawing/2014/main" id="{EB35E5D5-1869-47EC-A10D-D6841B4565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7253" y="760110"/>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68" name="CasellaDiTesto 67">
            <a:extLst>
              <a:ext uri="{FF2B5EF4-FFF2-40B4-BE49-F238E27FC236}">
                <a16:creationId xmlns:a16="http://schemas.microsoft.com/office/drawing/2014/main" id="{E02E68C5-11BE-496A-BE3C-06EF94311B0F}"/>
              </a:ext>
            </a:extLst>
          </p:cNvPr>
          <p:cNvSpPr txBox="1"/>
          <p:nvPr/>
        </p:nvSpPr>
        <p:spPr>
          <a:xfrm>
            <a:off x="8815900" y="742388"/>
            <a:ext cx="625090" cy="215444"/>
          </a:xfrm>
          <a:prstGeom prst="rect">
            <a:avLst/>
          </a:prstGeom>
          <a:noFill/>
        </p:spPr>
        <p:txBody>
          <a:bodyPr wrap="square">
            <a:spAutoFit/>
          </a:bodyPr>
          <a:lstStyle/>
          <a:p>
            <a:pPr algn="l"/>
            <a:r>
              <a:rPr lang="it-IT" sz="800" b="0" kern="1200" dirty="0">
                <a:solidFill>
                  <a:srgbClr val="404040"/>
                </a:solidFill>
                <a:effectLst/>
                <a:latin typeface="+mn-lt"/>
              </a:rPr>
              <a:t>Revocato</a:t>
            </a:r>
            <a:endParaRPr lang="it-IT" sz="800" b="0" kern="1200" dirty="0">
              <a:solidFill>
                <a:srgbClr val="404040"/>
              </a:solidFill>
              <a:effectLst/>
              <a:latin typeface="+mn-lt"/>
              <a:ea typeface="+mn-ea"/>
              <a:cs typeface="+mn-cs"/>
            </a:endParaRPr>
          </a:p>
        </p:txBody>
      </p:sp>
      <p:pic>
        <p:nvPicPr>
          <p:cNvPr id="63" name="Picture 4">
            <a:extLst>
              <a:ext uri="{FF2B5EF4-FFF2-40B4-BE49-F238E27FC236}">
                <a16:creationId xmlns:a16="http://schemas.microsoft.com/office/drawing/2014/main" id="{70CA7502-10D0-47FC-BF60-C08C371F75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6269" y="1964900"/>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a:extLst>
              <a:ext uri="{FF2B5EF4-FFF2-40B4-BE49-F238E27FC236}">
                <a16:creationId xmlns:a16="http://schemas.microsoft.com/office/drawing/2014/main" id="{70CA7502-10D0-47FC-BF60-C08C371F75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6269" y="2717068"/>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a:extLst>
              <a:ext uri="{FF2B5EF4-FFF2-40B4-BE49-F238E27FC236}">
                <a16:creationId xmlns:a16="http://schemas.microsoft.com/office/drawing/2014/main" id="{70CA7502-10D0-47FC-BF60-C08C371F75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6269" y="3087584"/>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a:extLst>
              <a:ext uri="{FF2B5EF4-FFF2-40B4-BE49-F238E27FC236}">
                <a16:creationId xmlns:a16="http://schemas.microsoft.com/office/drawing/2014/main" id="{70CA7502-10D0-47FC-BF60-C08C371F75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6269" y="3442852"/>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a:extLst>
              <a:ext uri="{FF2B5EF4-FFF2-40B4-BE49-F238E27FC236}">
                <a16:creationId xmlns:a16="http://schemas.microsoft.com/office/drawing/2014/main" id="{70CA7502-10D0-47FC-BF60-C08C371F75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6269" y="4180649"/>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a:extLst>
              <a:ext uri="{FF2B5EF4-FFF2-40B4-BE49-F238E27FC236}">
                <a16:creationId xmlns:a16="http://schemas.microsoft.com/office/drawing/2014/main" id="{70CA7502-10D0-47FC-BF60-C08C371F75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6269" y="2359828"/>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4">
            <a:extLst>
              <a:ext uri="{FF2B5EF4-FFF2-40B4-BE49-F238E27FC236}">
                <a16:creationId xmlns:a16="http://schemas.microsoft.com/office/drawing/2014/main" id="{70CA7502-10D0-47FC-BF60-C08C371F75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6269" y="3843192"/>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a:extLst>
              <a:ext uri="{FF2B5EF4-FFF2-40B4-BE49-F238E27FC236}">
                <a16:creationId xmlns:a16="http://schemas.microsoft.com/office/drawing/2014/main" id="{70CA7502-10D0-47FC-BF60-C08C371F75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0256" y="4560531"/>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a:extLst>
              <a:ext uri="{FF2B5EF4-FFF2-40B4-BE49-F238E27FC236}">
                <a16:creationId xmlns:a16="http://schemas.microsoft.com/office/drawing/2014/main" id="{70CA7502-10D0-47FC-BF60-C08C371F75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0256" y="4909493"/>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a:extLst>
              <a:ext uri="{FF2B5EF4-FFF2-40B4-BE49-F238E27FC236}">
                <a16:creationId xmlns:a16="http://schemas.microsoft.com/office/drawing/2014/main" id="{70CA7502-10D0-47FC-BF60-C08C371F75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6269" y="5288335"/>
            <a:ext cx="180000" cy="1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902019"/>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a:extLst>
              <a:ext uri="{FF2B5EF4-FFF2-40B4-BE49-F238E27FC236}">
                <a16:creationId xmlns:a16="http://schemas.microsoft.com/office/drawing/2014/main" id="{159B03CB-18AE-455A-B1BC-C320C6551076}"/>
              </a:ext>
            </a:extLst>
          </p:cNvPr>
          <p:cNvSpPr>
            <a:spLocks noGrp="1"/>
          </p:cNvSpPr>
          <p:nvPr>
            <p:ph type="title"/>
          </p:nvPr>
        </p:nvSpPr>
        <p:spPr/>
        <p:txBody>
          <a:bodyPr/>
          <a:lstStyle/>
          <a:p>
            <a:r>
              <a:rPr lang="it-IT" dirty="0"/>
              <a:t>Stampanti 19 (1/2)</a:t>
            </a:r>
          </a:p>
        </p:txBody>
      </p:sp>
      <p:sp>
        <p:nvSpPr>
          <p:cNvPr id="33" name="CasellaDiTesto 32">
            <a:extLst>
              <a:ext uri="{FF2B5EF4-FFF2-40B4-BE49-F238E27FC236}">
                <a16:creationId xmlns:a16="http://schemas.microsoft.com/office/drawing/2014/main" id="{103FD0AA-7B1F-4A9C-8D6C-327625748FFE}"/>
              </a:ext>
            </a:extLst>
          </p:cNvPr>
          <p:cNvSpPr txBox="1"/>
          <p:nvPr/>
        </p:nvSpPr>
        <p:spPr>
          <a:xfrm>
            <a:off x="348816" y="1404367"/>
            <a:ext cx="6893998" cy="802784"/>
          </a:xfrm>
          <a:prstGeom prst="rect">
            <a:avLst/>
          </a:prstGeom>
          <a:noFill/>
        </p:spPr>
        <p:txBody>
          <a:bodyPr wrap="square">
            <a:spAutoFit/>
          </a:bodyPr>
          <a:lstStyle/>
          <a:p>
            <a:pPr>
              <a:spcAft>
                <a:spcPts val="450"/>
              </a:spcAft>
            </a:pPr>
            <a:r>
              <a:rPr lang="it-IT" sz="1400" dirty="0">
                <a:solidFill>
                  <a:schemeClr val="tx1">
                    <a:lumMod val="75000"/>
                    <a:lumOff val="25000"/>
                  </a:schemeClr>
                </a:solidFill>
              </a:rPr>
              <a:t>L’iniziativa prevede la fornitura di stampanti, apparecchiature multifunzione e consumabili a ridotto impatto ambientale</a:t>
            </a:r>
          </a:p>
          <a:p>
            <a:pPr>
              <a:spcAft>
                <a:spcPts val="450"/>
              </a:spcAft>
            </a:pPr>
            <a:endParaRPr lang="it-IT" sz="1400" dirty="0">
              <a:solidFill>
                <a:schemeClr val="tx1">
                  <a:lumMod val="75000"/>
                  <a:lumOff val="25000"/>
                </a:schemeClr>
              </a:solidFill>
            </a:endParaRPr>
          </a:p>
        </p:txBody>
      </p:sp>
      <p:sp>
        <p:nvSpPr>
          <p:cNvPr id="34" name="CasellaDiTesto 33">
            <a:extLst>
              <a:ext uri="{FF2B5EF4-FFF2-40B4-BE49-F238E27FC236}">
                <a16:creationId xmlns:a16="http://schemas.microsoft.com/office/drawing/2014/main" id="{C4D4D3EF-0523-4BB0-99CF-A4A30DD1128D}"/>
              </a:ext>
            </a:extLst>
          </p:cNvPr>
          <p:cNvSpPr txBox="1"/>
          <p:nvPr/>
        </p:nvSpPr>
        <p:spPr>
          <a:xfrm>
            <a:off x="353543" y="1980431"/>
            <a:ext cx="3985045" cy="2782813"/>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Servizi / Prodotti</a:t>
            </a:r>
          </a:p>
          <a:p>
            <a:pPr marL="214313" indent="-214313">
              <a:spcAft>
                <a:spcPts val="450"/>
              </a:spcAft>
              <a:buFont typeface="Arial" panose="020B0604020202020204" pitchFamily="34" charset="0"/>
              <a:buChar char="•"/>
            </a:pPr>
            <a:r>
              <a:rPr lang="it-IT" altLang="it-IT" sz="1400" dirty="0">
                <a:solidFill>
                  <a:schemeClr val="tx1">
                    <a:lumMod val="75000"/>
                    <a:lumOff val="25000"/>
                  </a:schemeClr>
                </a:solidFill>
              </a:rPr>
              <a:t>Stampanti ad uso personale, stampanti di rete (dipartimentali o per piccoli gruppi di lavoro) e apparecchiature multifunzione, in bianco e nero e a colori, con formati di stampa in A4 e A3.</a:t>
            </a:r>
          </a:p>
          <a:p>
            <a:pPr marL="214313" indent="-214313">
              <a:spcAft>
                <a:spcPts val="450"/>
              </a:spcAft>
              <a:buFont typeface="Arial" panose="020B0604020202020204" pitchFamily="34" charset="0"/>
              <a:buChar char="•"/>
            </a:pPr>
            <a:r>
              <a:rPr lang="it-IT" altLang="it-IT" sz="1400" b="1" dirty="0">
                <a:solidFill>
                  <a:schemeClr val="tx1">
                    <a:lumMod val="75000"/>
                    <a:lumOff val="25000"/>
                  </a:schemeClr>
                </a:solidFill>
              </a:rPr>
              <a:t>Servizi inclusi</a:t>
            </a:r>
          </a:p>
          <a:p>
            <a:pPr marL="712250" lvl="1" indent="-214313">
              <a:spcAft>
                <a:spcPts val="450"/>
              </a:spcAft>
              <a:buFont typeface="Arial" panose="020B0604020202020204" pitchFamily="34" charset="0"/>
              <a:buChar char="•"/>
            </a:pPr>
            <a:r>
              <a:rPr lang="it-IT" altLang="it-IT" sz="1400" dirty="0">
                <a:solidFill>
                  <a:schemeClr val="tx1">
                    <a:lumMod val="75000"/>
                    <a:lumOff val="25000"/>
                  </a:schemeClr>
                </a:solidFill>
              </a:rPr>
              <a:t>Dotazione iniziale di materiale di consumo (starter-kit)</a:t>
            </a:r>
          </a:p>
          <a:p>
            <a:pPr marL="712250" lvl="1" indent="-214313">
              <a:spcAft>
                <a:spcPts val="450"/>
              </a:spcAft>
              <a:buFont typeface="Arial" panose="020B0604020202020204" pitchFamily="34" charset="0"/>
              <a:buChar char="•"/>
            </a:pPr>
            <a:r>
              <a:rPr lang="it-IT" altLang="it-IT" sz="1400" dirty="0">
                <a:solidFill>
                  <a:schemeClr val="tx1">
                    <a:lumMod val="75000"/>
                    <a:lumOff val="25000"/>
                  </a:schemeClr>
                </a:solidFill>
              </a:rPr>
              <a:t>Consegna, installazione e affiancamento agli utenti</a:t>
            </a:r>
          </a:p>
          <a:p>
            <a:pPr marL="712250" lvl="1" indent="-214313">
              <a:spcAft>
                <a:spcPts val="450"/>
              </a:spcAft>
              <a:buFont typeface="Arial" panose="020B0604020202020204" pitchFamily="34" charset="0"/>
              <a:buChar char="•"/>
            </a:pPr>
            <a:r>
              <a:rPr lang="it-IT" altLang="it-IT" sz="1400" dirty="0">
                <a:solidFill>
                  <a:schemeClr val="tx1">
                    <a:lumMod val="75000"/>
                    <a:lumOff val="25000"/>
                  </a:schemeClr>
                </a:solidFill>
              </a:rPr>
              <a:t>Posa in opera ed asporto dell’imballaggio</a:t>
            </a:r>
          </a:p>
        </p:txBody>
      </p:sp>
      <p:sp>
        <p:nvSpPr>
          <p:cNvPr id="35" name="CasellaDiTesto 34">
            <a:extLst>
              <a:ext uri="{FF2B5EF4-FFF2-40B4-BE49-F238E27FC236}">
                <a16:creationId xmlns:a16="http://schemas.microsoft.com/office/drawing/2014/main" id="{DED2DF5D-18DB-4CE4-AC07-DB57CE4B69AB}"/>
              </a:ext>
            </a:extLst>
          </p:cNvPr>
          <p:cNvSpPr txBox="1"/>
          <p:nvPr/>
        </p:nvSpPr>
        <p:spPr>
          <a:xfrm>
            <a:off x="348814" y="5113343"/>
            <a:ext cx="7015825" cy="1577355"/>
          </a:xfrm>
          <a:prstGeom prst="rect">
            <a:avLst/>
          </a:prstGeom>
          <a:noFill/>
        </p:spPr>
        <p:txBody>
          <a:bodyPr wrap="square">
            <a:spAutoFit/>
          </a:bodyPr>
          <a:lstStyle/>
          <a:p>
            <a:pPr marL="285750" indent="-285750">
              <a:spcAft>
                <a:spcPts val="450"/>
              </a:spcAft>
              <a:buFont typeface="Arial" panose="020B0604020202020204" pitchFamily="34" charset="0"/>
              <a:buChar char="•"/>
              <a:defRPr/>
            </a:pPr>
            <a:r>
              <a:rPr lang="it-IT" sz="1400" dirty="0">
                <a:solidFill>
                  <a:schemeClr val="tx1">
                    <a:lumMod val="75000"/>
                    <a:lumOff val="25000"/>
                  </a:schemeClr>
                </a:solidFill>
              </a:rPr>
              <a:t>Garanzia di qualità della fornitura in termini di caratteristiche tecniche e funzionali delle apparecchiature e dei servizi inclusi</a:t>
            </a:r>
          </a:p>
          <a:p>
            <a:pPr marL="285750" indent="-285750">
              <a:spcAft>
                <a:spcPts val="450"/>
              </a:spcAft>
              <a:buFont typeface="Arial" panose="020B0604020202020204" pitchFamily="34" charset="0"/>
              <a:buChar char="•"/>
              <a:defRPr/>
            </a:pPr>
            <a:r>
              <a:rPr lang="it-IT" sz="1400" dirty="0">
                <a:solidFill>
                  <a:schemeClr val="tx1">
                    <a:lumMod val="75000"/>
                    <a:lumOff val="25000"/>
                  </a:schemeClr>
                </a:solidFill>
              </a:rPr>
              <a:t>Servizio di ritiro e smaltimento dell’imballaggio in fase di consegna</a:t>
            </a:r>
          </a:p>
          <a:p>
            <a:pPr marL="285750" indent="-285750">
              <a:spcAft>
                <a:spcPts val="450"/>
              </a:spcAft>
              <a:buFont typeface="Arial" panose="020B0604020202020204" pitchFamily="34" charset="0"/>
              <a:buChar char="•"/>
              <a:defRPr/>
            </a:pPr>
            <a:r>
              <a:rPr lang="it-IT" sz="1400" dirty="0">
                <a:solidFill>
                  <a:schemeClr val="tx1">
                    <a:lumMod val="75000"/>
                    <a:lumOff val="25000"/>
                  </a:schemeClr>
                </a:solidFill>
              </a:rPr>
              <a:t>Fruizione a titolo gratuito del servizio di ritiro dei rifiuti di apparecchiature elettriche ed elettroniche (R.A.E.E.) e del materiale di consumo esausto</a:t>
            </a:r>
          </a:p>
          <a:p>
            <a:pPr marL="285750" indent="-285750">
              <a:spcAft>
                <a:spcPts val="450"/>
              </a:spcAft>
              <a:buFont typeface="Arial" panose="020B0604020202020204" pitchFamily="34" charset="0"/>
              <a:buChar char="•"/>
              <a:defRPr/>
            </a:pPr>
            <a:r>
              <a:rPr lang="it-IT" sz="1400" dirty="0">
                <a:solidFill>
                  <a:schemeClr val="tx1">
                    <a:lumMod val="75000"/>
                    <a:lumOff val="25000"/>
                  </a:schemeClr>
                </a:solidFill>
              </a:rPr>
              <a:t>Razionalizzazione dei costi di fornitura</a:t>
            </a:r>
          </a:p>
        </p:txBody>
      </p:sp>
      <p:sp>
        <p:nvSpPr>
          <p:cNvPr id="37" name="CasellaDiTesto 36">
            <a:extLst>
              <a:ext uri="{FF2B5EF4-FFF2-40B4-BE49-F238E27FC236}">
                <a16:creationId xmlns:a16="http://schemas.microsoft.com/office/drawing/2014/main" id="{5FD5201D-A351-4AAC-B048-D0A88CB1D2BE}"/>
              </a:ext>
            </a:extLst>
          </p:cNvPr>
          <p:cNvSpPr txBox="1"/>
          <p:nvPr/>
        </p:nvSpPr>
        <p:spPr>
          <a:xfrm>
            <a:off x="348815" y="4860751"/>
            <a:ext cx="2940077" cy="307777"/>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Vantaggi</a:t>
            </a:r>
            <a:endParaRPr lang="it-IT" sz="2000" b="1" dirty="0">
              <a:solidFill>
                <a:schemeClr val="tx1">
                  <a:lumMod val="75000"/>
                  <a:lumOff val="25000"/>
                </a:schemeClr>
              </a:solidFill>
            </a:endParaRPr>
          </a:p>
        </p:txBody>
      </p:sp>
      <p:pic>
        <p:nvPicPr>
          <p:cNvPr id="7" name="Segnaposto immagine 6"/>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7587950" y="1141200"/>
            <a:ext cx="2700000" cy="1800000"/>
          </a:xfrm>
        </p:spPr>
      </p:pic>
      <p:sp>
        <p:nvSpPr>
          <p:cNvPr id="38" name="CasellaDiTesto 37">
            <a:extLst>
              <a:ext uri="{FF2B5EF4-FFF2-40B4-BE49-F238E27FC236}">
                <a16:creationId xmlns:a16="http://schemas.microsoft.com/office/drawing/2014/main" id="{E00B9923-BE16-4B51-ABE4-DC485C2CB932}"/>
              </a:ext>
            </a:extLst>
          </p:cNvPr>
          <p:cNvSpPr txBox="1"/>
          <p:nvPr/>
        </p:nvSpPr>
        <p:spPr>
          <a:xfrm>
            <a:off x="353544" y="944399"/>
            <a:ext cx="6889269" cy="400110"/>
          </a:xfrm>
          <a:prstGeom prst="rect">
            <a:avLst/>
          </a:prstGeom>
          <a:noFill/>
        </p:spPr>
        <p:txBody>
          <a:bodyPr wrap="square">
            <a:spAutoFit/>
          </a:bodyPr>
          <a:lstStyle/>
          <a:p>
            <a:pPr>
              <a:spcAft>
                <a:spcPts val="450"/>
              </a:spcAft>
            </a:pPr>
            <a:r>
              <a:rPr lang="it-IT" b="1" dirty="0">
                <a:solidFill>
                  <a:schemeClr val="tx1">
                    <a:lumMod val="75000"/>
                    <a:lumOff val="25000"/>
                  </a:schemeClr>
                </a:solidFill>
              </a:rPr>
              <a:t>Stampanti 19</a:t>
            </a:r>
          </a:p>
        </p:txBody>
      </p:sp>
      <p:grpSp>
        <p:nvGrpSpPr>
          <p:cNvPr id="5" name="Gruppo 4">
            <a:extLst>
              <a:ext uri="{FF2B5EF4-FFF2-40B4-BE49-F238E27FC236}">
                <a16:creationId xmlns:a16="http://schemas.microsoft.com/office/drawing/2014/main" id="{DA38122B-72E1-4512-A4B8-60B6424A2FE9}"/>
              </a:ext>
            </a:extLst>
          </p:cNvPr>
          <p:cNvGrpSpPr/>
          <p:nvPr/>
        </p:nvGrpSpPr>
        <p:grpSpPr>
          <a:xfrm>
            <a:off x="10457552" y="0"/>
            <a:ext cx="74693" cy="7567588"/>
            <a:chOff x="10457552" y="0"/>
            <a:chExt cx="74693" cy="7567588"/>
          </a:xfrm>
          <a:solidFill>
            <a:srgbClr val="AAB964"/>
          </a:solidFill>
        </p:grpSpPr>
        <p:sp>
          <p:nvSpPr>
            <p:cNvPr id="4" name="Rettangolo 3">
              <a:extLst>
                <a:ext uri="{FF2B5EF4-FFF2-40B4-BE49-F238E27FC236}">
                  <a16:creationId xmlns:a16="http://schemas.microsoft.com/office/drawing/2014/main" id="{684398B7-5272-4216-B74C-FE0F4C1B0453}"/>
                </a:ext>
              </a:extLst>
            </p:cNvPr>
            <p:cNvSpPr/>
            <p:nvPr/>
          </p:nvSpPr>
          <p:spPr>
            <a:xfrm>
              <a:off x="10457552" y="0"/>
              <a:ext cx="74693" cy="52927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7" name="Rettangolo 46">
              <a:extLst>
                <a:ext uri="{FF2B5EF4-FFF2-40B4-BE49-F238E27FC236}">
                  <a16:creationId xmlns:a16="http://schemas.microsoft.com/office/drawing/2014/main" id="{EECA3354-30A2-4FFA-A863-3A4539086409}"/>
                </a:ext>
              </a:extLst>
            </p:cNvPr>
            <p:cNvSpPr/>
            <p:nvPr/>
          </p:nvSpPr>
          <p:spPr>
            <a:xfrm>
              <a:off x="10457552" y="7296323"/>
              <a:ext cx="74693" cy="27126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sp>
        <p:nvSpPr>
          <p:cNvPr id="50" name="CasellaDiTesto 49">
            <a:extLst>
              <a:ext uri="{FF2B5EF4-FFF2-40B4-BE49-F238E27FC236}">
                <a16:creationId xmlns:a16="http://schemas.microsoft.com/office/drawing/2014/main" id="{C4D4D3EF-0523-4BB0-99CF-A4A30DD1128D}"/>
              </a:ext>
            </a:extLst>
          </p:cNvPr>
          <p:cNvSpPr txBox="1"/>
          <p:nvPr/>
        </p:nvSpPr>
        <p:spPr>
          <a:xfrm>
            <a:off x="4338588" y="2253123"/>
            <a:ext cx="2969053" cy="2718693"/>
          </a:xfrm>
          <a:prstGeom prst="rect">
            <a:avLst/>
          </a:prstGeom>
          <a:noFill/>
        </p:spPr>
        <p:txBody>
          <a:bodyPr wrap="square">
            <a:spAutoFit/>
          </a:bodyPr>
          <a:lstStyle/>
          <a:p>
            <a:pPr marL="285750" indent="-285750">
              <a:spcAft>
                <a:spcPts val="450"/>
              </a:spcAft>
              <a:buFont typeface="Arial" panose="020B0604020202020204" pitchFamily="34" charset="0"/>
              <a:buChar char="•"/>
            </a:pPr>
            <a:r>
              <a:rPr lang="it-IT" sz="1400" dirty="0">
                <a:solidFill>
                  <a:schemeClr val="tx1">
                    <a:lumMod val="75000"/>
                    <a:lumOff val="25000"/>
                  </a:schemeClr>
                </a:solidFill>
              </a:rPr>
              <a:t>Ritiro dei rifiuti di apparecchiature elettriche ed elettroniche (R.A.E.E.) e del materiale di consumo esausto</a:t>
            </a:r>
          </a:p>
          <a:p>
            <a:pPr marL="285750" indent="-285750">
              <a:spcAft>
                <a:spcPts val="450"/>
              </a:spcAft>
              <a:buFont typeface="Arial" panose="020B0604020202020204" pitchFamily="34" charset="0"/>
              <a:buChar char="•"/>
            </a:pPr>
            <a:r>
              <a:rPr lang="it-IT" sz="1400" dirty="0">
                <a:solidFill>
                  <a:schemeClr val="tx1">
                    <a:lumMod val="75000"/>
                    <a:lumOff val="25000"/>
                  </a:schemeClr>
                </a:solidFill>
              </a:rPr>
              <a:t>Assistenza remota e locale </a:t>
            </a:r>
          </a:p>
          <a:p>
            <a:pPr marL="285750" indent="-285750">
              <a:spcAft>
                <a:spcPts val="450"/>
              </a:spcAft>
              <a:buFont typeface="Arial" panose="020B0604020202020204" pitchFamily="34" charset="0"/>
              <a:buChar char="•"/>
            </a:pPr>
            <a:r>
              <a:rPr lang="it-IT" sz="1400" dirty="0">
                <a:solidFill>
                  <a:schemeClr val="tx1">
                    <a:lumMod val="75000"/>
                    <a:lumOff val="25000"/>
                  </a:schemeClr>
                </a:solidFill>
              </a:rPr>
              <a:t>Gestione e manutenzione per 36 mesi</a:t>
            </a:r>
          </a:p>
          <a:p>
            <a:pPr marL="285750" indent="-285750">
              <a:spcAft>
                <a:spcPts val="450"/>
              </a:spcAft>
              <a:buFont typeface="Arial" panose="020B0604020202020204" pitchFamily="34" charset="0"/>
              <a:buChar char="•"/>
            </a:pPr>
            <a:r>
              <a:rPr lang="it-IT" sz="1400" dirty="0">
                <a:solidFill>
                  <a:schemeClr val="tx1">
                    <a:lumMod val="75000"/>
                    <a:lumOff val="25000"/>
                  </a:schemeClr>
                </a:solidFill>
              </a:rPr>
              <a:t>Servizio di Call Center e Reportistica</a:t>
            </a:r>
          </a:p>
          <a:p>
            <a:pPr marL="285750" indent="-285750">
              <a:spcAft>
                <a:spcPts val="450"/>
              </a:spcAft>
              <a:buFont typeface="Arial" panose="020B0604020202020204" pitchFamily="34" charset="0"/>
              <a:buChar char="•"/>
            </a:pPr>
            <a:r>
              <a:rPr lang="it-IT" sz="1400" dirty="0">
                <a:solidFill>
                  <a:schemeClr val="tx1">
                    <a:lumMod val="75000"/>
                    <a:lumOff val="25000"/>
                  </a:schemeClr>
                </a:solidFill>
              </a:rPr>
              <a:t>Integrazione dei sistemi di </a:t>
            </a:r>
            <a:r>
              <a:rPr lang="it-IT" sz="1400" dirty="0" err="1">
                <a:solidFill>
                  <a:schemeClr val="tx1">
                    <a:lumMod val="75000"/>
                    <a:lumOff val="25000"/>
                  </a:schemeClr>
                </a:solidFill>
              </a:rPr>
              <a:t>trouble</a:t>
            </a:r>
            <a:r>
              <a:rPr lang="it-IT" sz="1400" dirty="0">
                <a:solidFill>
                  <a:schemeClr val="tx1">
                    <a:lumMod val="75000"/>
                    <a:lumOff val="25000"/>
                  </a:schemeClr>
                </a:solidFill>
              </a:rPr>
              <a:t> </a:t>
            </a:r>
            <a:r>
              <a:rPr lang="it-IT" sz="1400" dirty="0" err="1">
                <a:solidFill>
                  <a:schemeClr val="tx1">
                    <a:lumMod val="75000"/>
                    <a:lumOff val="25000"/>
                  </a:schemeClr>
                </a:solidFill>
              </a:rPr>
              <a:t>ticketing</a:t>
            </a:r>
            <a:r>
              <a:rPr lang="it-IT" sz="1400" dirty="0">
                <a:solidFill>
                  <a:schemeClr val="tx1">
                    <a:lumMod val="75000"/>
                    <a:lumOff val="25000"/>
                  </a:schemeClr>
                </a:solidFill>
              </a:rPr>
              <a:t> </a:t>
            </a:r>
          </a:p>
        </p:txBody>
      </p:sp>
      <p:grpSp>
        <p:nvGrpSpPr>
          <p:cNvPr id="2" name="Gruppo 1">
            <a:extLst>
              <a:ext uri="{FF2B5EF4-FFF2-40B4-BE49-F238E27FC236}">
                <a16:creationId xmlns:a16="http://schemas.microsoft.com/office/drawing/2014/main" id="{EA63F93B-0317-42FF-8457-93A2507B44CD}"/>
              </a:ext>
            </a:extLst>
          </p:cNvPr>
          <p:cNvGrpSpPr/>
          <p:nvPr/>
        </p:nvGrpSpPr>
        <p:grpSpPr>
          <a:xfrm>
            <a:off x="7722964" y="3081600"/>
            <a:ext cx="2529216" cy="4358580"/>
            <a:chOff x="7722964" y="2734419"/>
            <a:chExt cx="2529216" cy="4358580"/>
          </a:xfrm>
        </p:grpSpPr>
        <p:sp>
          <p:nvSpPr>
            <p:cNvPr id="31" name="CasellaDiTesto 30">
              <a:extLst>
                <a:ext uri="{FF2B5EF4-FFF2-40B4-BE49-F238E27FC236}">
                  <a16:creationId xmlns:a16="http://schemas.microsoft.com/office/drawing/2014/main" id="{E0BE3770-B40A-415D-AA95-3140F63953F2}"/>
                </a:ext>
              </a:extLst>
            </p:cNvPr>
            <p:cNvSpPr txBox="1"/>
            <p:nvPr/>
          </p:nvSpPr>
          <p:spPr>
            <a:xfrm>
              <a:off x="7722964" y="4788743"/>
              <a:ext cx="2376264" cy="553998"/>
            </a:xfrm>
            <a:prstGeom prst="rect">
              <a:avLst/>
            </a:prstGeom>
            <a:noFill/>
          </p:spPr>
          <p:txBody>
            <a:bodyPr wrap="square">
              <a:spAutoFit/>
            </a:bodyPr>
            <a:lstStyle/>
            <a:p>
              <a:r>
                <a:rPr lang="it-IT" sz="1200" b="1" dirty="0">
                  <a:solidFill>
                    <a:schemeClr val="tx1">
                      <a:lumMod val="75000"/>
                      <a:lumOff val="25000"/>
                    </a:schemeClr>
                  </a:solidFill>
                </a:rPr>
                <a:t>Durata dei contratti</a:t>
              </a:r>
            </a:p>
            <a:p>
              <a:pPr>
                <a:spcAft>
                  <a:spcPts val="450"/>
                </a:spcAft>
              </a:pPr>
              <a:r>
                <a:rPr lang="it-IT" sz="1800" dirty="0">
                  <a:solidFill>
                    <a:schemeClr val="tx1">
                      <a:lumMod val="75000"/>
                      <a:lumOff val="25000"/>
                    </a:schemeClr>
                  </a:solidFill>
                </a:rPr>
                <a:t>36 mesi</a:t>
              </a:r>
            </a:p>
          </p:txBody>
        </p:sp>
        <p:sp>
          <p:nvSpPr>
            <p:cNvPr id="18" name="CasellaDiTesto 17">
              <a:extLst>
                <a:ext uri="{FF2B5EF4-FFF2-40B4-BE49-F238E27FC236}">
                  <a16:creationId xmlns:a16="http://schemas.microsoft.com/office/drawing/2014/main" id="{D4BECAC2-0645-40D6-B10C-83E6B4308A7C}"/>
                </a:ext>
              </a:extLst>
            </p:cNvPr>
            <p:cNvSpPr txBox="1"/>
            <p:nvPr/>
          </p:nvSpPr>
          <p:spPr>
            <a:xfrm>
              <a:off x="9291680" y="3481866"/>
              <a:ext cx="502806" cy="584775"/>
            </a:xfrm>
            <a:prstGeom prst="rect">
              <a:avLst/>
            </a:prstGeom>
            <a:noFill/>
          </p:spPr>
          <p:txBody>
            <a:bodyPr wrap="square">
              <a:spAutoFit/>
            </a:bodyPr>
            <a:lstStyle/>
            <a:p>
              <a:r>
                <a:rPr lang="it-IT" sz="1200" b="1" dirty="0">
                  <a:solidFill>
                    <a:srgbClr val="313840"/>
                  </a:solidFill>
                </a:rPr>
                <a:t>Lotti</a:t>
              </a:r>
            </a:p>
            <a:p>
              <a:pPr>
                <a:spcAft>
                  <a:spcPts val="450"/>
                </a:spcAft>
              </a:pPr>
              <a:r>
                <a:rPr lang="it-IT" dirty="0">
                  <a:solidFill>
                    <a:srgbClr val="313840"/>
                  </a:solidFill>
                </a:rPr>
                <a:t>5</a:t>
              </a:r>
              <a:endParaRPr lang="it-IT" sz="1200" dirty="0">
                <a:solidFill>
                  <a:srgbClr val="313840"/>
                </a:solidFill>
              </a:endParaRPr>
            </a:p>
          </p:txBody>
        </p:sp>
        <p:sp>
          <p:nvSpPr>
            <p:cNvPr id="19" name="CasellaDiTesto 18">
              <a:extLst>
                <a:ext uri="{FF2B5EF4-FFF2-40B4-BE49-F238E27FC236}">
                  <a16:creationId xmlns:a16="http://schemas.microsoft.com/office/drawing/2014/main" id="{6CD4AB0F-C69A-47B0-B7B4-A9002D1AC72A}"/>
                </a:ext>
              </a:extLst>
            </p:cNvPr>
            <p:cNvSpPr txBox="1"/>
            <p:nvPr/>
          </p:nvSpPr>
          <p:spPr>
            <a:xfrm>
              <a:off x="7722964" y="3486761"/>
              <a:ext cx="1450282" cy="584775"/>
            </a:xfrm>
            <a:prstGeom prst="rect">
              <a:avLst/>
            </a:prstGeom>
            <a:noFill/>
          </p:spPr>
          <p:txBody>
            <a:bodyPr wrap="square">
              <a:spAutoFit/>
            </a:bodyPr>
            <a:lstStyle/>
            <a:p>
              <a:r>
                <a:rPr lang="it-IT" sz="1200" b="1" dirty="0">
                  <a:solidFill>
                    <a:srgbClr val="404040"/>
                  </a:solidFill>
                </a:rPr>
                <a:t>Attiva dal</a:t>
              </a:r>
            </a:p>
            <a:p>
              <a:pPr>
                <a:spcAft>
                  <a:spcPts val="450"/>
                </a:spcAft>
              </a:pPr>
              <a:r>
                <a:rPr lang="it-IT" dirty="0">
                  <a:solidFill>
                    <a:srgbClr val="404040"/>
                  </a:solidFill>
                </a:rPr>
                <a:t>26/09/2022</a:t>
              </a:r>
              <a:endParaRPr lang="it-IT" sz="1100" dirty="0">
                <a:solidFill>
                  <a:srgbClr val="404040"/>
                </a:solidFill>
              </a:endParaRPr>
            </a:p>
          </p:txBody>
        </p:sp>
        <p:sp>
          <p:nvSpPr>
            <p:cNvPr id="30" name="CasellaDiTesto 29">
              <a:extLst>
                <a:ext uri="{FF2B5EF4-FFF2-40B4-BE49-F238E27FC236}">
                  <a16:creationId xmlns:a16="http://schemas.microsoft.com/office/drawing/2014/main" id="{69CC6538-8930-4B5E-8783-5BED0FFC535D}"/>
                </a:ext>
              </a:extLst>
            </p:cNvPr>
            <p:cNvSpPr txBox="1"/>
            <p:nvPr/>
          </p:nvSpPr>
          <p:spPr>
            <a:xfrm>
              <a:off x="7722964" y="4153140"/>
              <a:ext cx="2376264" cy="553998"/>
            </a:xfrm>
            <a:prstGeom prst="rect">
              <a:avLst/>
            </a:prstGeom>
            <a:noFill/>
          </p:spPr>
          <p:txBody>
            <a:bodyPr wrap="square">
              <a:spAutoFit/>
            </a:bodyPr>
            <a:lstStyle/>
            <a:p>
              <a:r>
                <a:rPr lang="it-IT" sz="1200" b="1" dirty="0">
                  <a:solidFill>
                    <a:schemeClr val="tx1">
                      <a:lumMod val="75000"/>
                      <a:lumOff val="25000"/>
                    </a:schemeClr>
                  </a:solidFill>
                </a:rPr>
                <a:t>Durata della Convenzione</a:t>
              </a:r>
            </a:p>
            <a:p>
              <a:pPr>
                <a:spcAft>
                  <a:spcPts val="450"/>
                </a:spcAft>
              </a:pPr>
              <a:r>
                <a:rPr lang="it-IT" sz="1800" dirty="0">
                  <a:solidFill>
                    <a:schemeClr val="tx1">
                      <a:lumMod val="75000"/>
                      <a:lumOff val="25000"/>
                    </a:schemeClr>
                  </a:solidFill>
                </a:rPr>
                <a:t>12 mesi + 6</a:t>
              </a:r>
              <a:endParaRPr lang="it-IT" sz="1200" dirty="0">
                <a:solidFill>
                  <a:schemeClr val="tx1">
                    <a:lumMod val="75000"/>
                    <a:lumOff val="25000"/>
                  </a:schemeClr>
                </a:solidFill>
              </a:endParaRPr>
            </a:p>
          </p:txBody>
        </p:sp>
        <p:sp>
          <p:nvSpPr>
            <p:cNvPr id="32" name="CasellaDiTesto 31">
              <a:extLst>
                <a:ext uri="{FF2B5EF4-FFF2-40B4-BE49-F238E27FC236}">
                  <a16:creationId xmlns:a16="http://schemas.microsoft.com/office/drawing/2014/main" id="{05C907B6-0390-44C6-A673-C51F523ECAC7}"/>
                </a:ext>
              </a:extLst>
            </p:cNvPr>
            <p:cNvSpPr txBox="1"/>
            <p:nvPr/>
          </p:nvSpPr>
          <p:spPr>
            <a:xfrm>
              <a:off x="7722964" y="6567214"/>
              <a:ext cx="2376264" cy="525785"/>
            </a:xfrm>
            <a:prstGeom prst="rect">
              <a:avLst/>
            </a:prstGeom>
            <a:noFill/>
          </p:spPr>
          <p:txBody>
            <a:bodyPr wrap="square">
              <a:spAutoFit/>
            </a:bodyPr>
            <a:lstStyle/>
            <a:p>
              <a:pPr>
                <a:spcAft>
                  <a:spcPts val="450"/>
                </a:spcAft>
              </a:pPr>
              <a:r>
                <a:rPr lang="it-IT" sz="1200" b="1" dirty="0">
                  <a:solidFill>
                    <a:srgbClr val="404040"/>
                  </a:solidFill>
                  <a:ea typeface="ＭＳ Ｐゴシック"/>
                </a:rPr>
                <a:t>Link utili</a:t>
              </a:r>
            </a:p>
            <a:p>
              <a:pPr marL="171450" indent="-171450">
                <a:spcAft>
                  <a:spcPts val="450"/>
                </a:spcAft>
                <a:buFont typeface="Arial" panose="020B0604020202020204" pitchFamily="34" charset="0"/>
                <a:buChar char="•"/>
              </a:pPr>
              <a:r>
                <a:rPr lang="it-IT" sz="1200" dirty="0">
                  <a:solidFill>
                    <a:srgbClr val="404040"/>
                  </a:solidFill>
                  <a:ea typeface="ＭＳ Ｐゴシック"/>
                  <a:hlinkClick r:id="rId3"/>
                </a:rPr>
                <a:t>Scheda riassuntiva</a:t>
              </a:r>
              <a:endParaRPr lang="it-IT" sz="1200" dirty="0">
                <a:solidFill>
                  <a:srgbClr val="404040"/>
                </a:solidFill>
                <a:ea typeface="ＭＳ Ｐゴシック"/>
              </a:endParaRPr>
            </a:p>
          </p:txBody>
        </p:sp>
        <p:grpSp>
          <p:nvGrpSpPr>
            <p:cNvPr id="45" name="Gruppo 44">
              <a:extLst>
                <a:ext uri="{FF2B5EF4-FFF2-40B4-BE49-F238E27FC236}">
                  <a16:creationId xmlns:a16="http://schemas.microsoft.com/office/drawing/2014/main" id="{5B40962C-2E54-4C9F-B5B8-E16DDA3BD256}"/>
                </a:ext>
              </a:extLst>
            </p:cNvPr>
            <p:cNvGrpSpPr/>
            <p:nvPr/>
          </p:nvGrpSpPr>
          <p:grpSpPr>
            <a:xfrm>
              <a:off x="9727870" y="3758594"/>
              <a:ext cx="188236" cy="200846"/>
              <a:chOff x="3060700" y="4723156"/>
              <a:chExt cx="1401951" cy="1495873"/>
            </a:xfrm>
          </p:grpSpPr>
          <p:sp>
            <p:nvSpPr>
              <p:cNvPr id="46" name="Elemento grafico 41">
                <a:extLst>
                  <a:ext uri="{FF2B5EF4-FFF2-40B4-BE49-F238E27FC236}">
                    <a16:creationId xmlns:a16="http://schemas.microsoft.com/office/drawing/2014/main" id="{D55AB854-B6B2-456D-B415-7A05C0B5255D}"/>
                  </a:ext>
                </a:extLst>
              </p:cNvPr>
              <p:cNvSpPr/>
              <p:nvPr/>
            </p:nvSpPr>
            <p:spPr>
              <a:xfrm>
                <a:off x="3060700" y="4723156"/>
                <a:ext cx="1401951" cy="1495873"/>
              </a:xfrm>
              <a:custGeom>
                <a:avLst/>
                <a:gdLst>
                  <a:gd name="connsiteX0" fmla="*/ 1389682 w 1401951"/>
                  <a:gd name="connsiteY0" fmla="*/ 330258 h 1495873"/>
                  <a:gd name="connsiteX1" fmla="*/ 710470 w 1401951"/>
                  <a:gd name="connsiteY1" fmla="*/ 2191 h 1495873"/>
                  <a:gd name="connsiteX2" fmla="*/ 691482 w 1401951"/>
                  <a:gd name="connsiteY2" fmla="*/ 2191 h 1495873"/>
                  <a:gd name="connsiteX3" fmla="*/ 12270 w 1401951"/>
                  <a:gd name="connsiteY3" fmla="*/ 330258 h 1495873"/>
                  <a:gd name="connsiteX4" fmla="*/ 0 w 1401951"/>
                  <a:gd name="connsiteY4" fmla="*/ 350123 h 1495873"/>
                  <a:gd name="connsiteX5" fmla="*/ 0 w 1401951"/>
                  <a:gd name="connsiteY5" fmla="*/ 1146188 h 1495873"/>
                  <a:gd name="connsiteX6" fmla="*/ 12270 w 1401951"/>
                  <a:gd name="connsiteY6" fmla="*/ 1166054 h 1495873"/>
                  <a:gd name="connsiteX7" fmla="*/ 691482 w 1401951"/>
                  <a:gd name="connsiteY7" fmla="*/ 1493828 h 1495873"/>
                  <a:gd name="connsiteX8" fmla="*/ 701122 w 1401951"/>
                  <a:gd name="connsiteY8" fmla="*/ 1495873 h 1495873"/>
                  <a:gd name="connsiteX9" fmla="*/ 710762 w 1401951"/>
                  <a:gd name="connsiteY9" fmla="*/ 1493828 h 1495873"/>
                  <a:gd name="connsiteX10" fmla="*/ 1389682 w 1401951"/>
                  <a:gd name="connsiteY10" fmla="*/ 1165762 h 1495873"/>
                  <a:gd name="connsiteX11" fmla="*/ 1401952 w 1401951"/>
                  <a:gd name="connsiteY11" fmla="*/ 1145896 h 1495873"/>
                  <a:gd name="connsiteX12" fmla="*/ 1401952 w 1401951"/>
                  <a:gd name="connsiteY12" fmla="*/ 349831 h 1495873"/>
                  <a:gd name="connsiteX13" fmla="*/ 1389682 w 1401951"/>
                  <a:gd name="connsiteY13" fmla="*/ 330258 h 1495873"/>
                  <a:gd name="connsiteX14" fmla="*/ 701122 w 1401951"/>
                  <a:gd name="connsiteY14" fmla="*/ 46303 h 1495873"/>
                  <a:gd name="connsiteX15" fmla="*/ 1329795 w 1401951"/>
                  <a:gd name="connsiteY15" fmla="*/ 349831 h 1495873"/>
                  <a:gd name="connsiteX16" fmla="*/ 1147503 w 1401951"/>
                  <a:gd name="connsiteY16" fmla="*/ 437763 h 1495873"/>
                  <a:gd name="connsiteX17" fmla="*/ 1143705 w 1401951"/>
                  <a:gd name="connsiteY17" fmla="*/ 435426 h 1495873"/>
                  <a:gd name="connsiteX18" fmla="*/ 519415 w 1401951"/>
                  <a:gd name="connsiteY18" fmla="*/ 134236 h 1495873"/>
                  <a:gd name="connsiteX19" fmla="*/ 701122 w 1401951"/>
                  <a:gd name="connsiteY19" fmla="*/ 46303 h 1495873"/>
                  <a:gd name="connsiteX20" fmla="*/ 469752 w 1401951"/>
                  <a:gd name="connsiteY20" fmla="*/ 158775 h 1495873"/>
                  <a:gd name="connsiteX21" fmla="*/ 1097548 w 1401951"/>
                  <a:gd name="connsiteY21" fmla="*/ 461718 h 1495873"/>
                  <a:gd name="connsiteX22" fmla="*/ 969009 w 1401951"/>
                  <a:gd name="connsiteY22" fmla="*/ 523651 h 1495873"/>
                  <a:gd name="connsiteX23" fmla="*/ 341505 w 1401951"/>
                  <a:gd name="connsiteY23" fmla="*/ 221000 h 1495873"/>
                  <a:gd name="connsiteX24" fmla="*/ 469752 w 1401951"/>
                  <a:gd name="connsiteY24" fmla="*/ 158775 h 1495873"/>
                  <a:gd name="connsiteX25" fmla="*/ 1112447 w 1401951"/>
                  <a:gd name="connsiteY25" fmla="*/ 503493 h 1495873"/>
                  <a:gd name="connsiteX26" fmla="*/ 1112447 w 1401951"/>
                  <a:gd name="connsiteY26" fmla="*/ 732819 h 1495873"/>
                  <a:gd name="connsiteX27" fmla="*/ 992380 w 1401951"/>
                  <a:gd name="connsiteY27" fmla="*/ 790661 h 1495873"/>
                  <a:gd name="connsiteX28" fmla="*/ 992380 w 1401951"/>
                  <a:gd name="connsiteY28" fmla="*/ 561336 h 1495873"/>
                  <a:gd name="connsiteX29" fmla="*/ 1112447 w 1401951"/>
                  <a:gd name="connsiteY29" fmla="*/ 503493 h 1495873"/>
                  <a:gd name="connsiteX30" fmla="*/ 1358132 w 1401951"/>
                  <a:gd name="connsiteY30" fmla="*/ 1132458 h 1495873"/>
                  <a:gd name="connsiteX31" fmla="*/ 722740 w 1401951"/>
                  <a:gd name="connsiteY31" fmla="*/ 1439199 h 1495873"/>
                  <a:gd name="connsiteX32" fmla="*/ 722740 w 1401951"/>
                  <a:gd name="connsiteY32" fmla="*/ 691628 h 1495873"/>
                  <a:gd name="connsiteX33" fmla="*/ 874358 w 1401951"/>
                  <a:gd name="connsiteY33" fmla="*/ 618594 h 1495873"/>
                  <a:gd name="connsiteX34" fmla="*/ 884582 w 1401951"/>
                  <a:gd name="connsiteY34" fmla="*/ 589381 h 1495873"/>
                  <a:gd name="connsiteX35" fmla="*/ 855369 w 1401951"/>
                  <a:gd name="connsiteY35" fmla="*/ 579156 h 1495873"/>
                  <a:gd name="connsiteX36" fmla="*/ 701122 w 1401951"/>
                  <a:gd name="connsiteY36" fmla="*/ 653358 h 1495873"/>
                  <a:gd name="connsiteX37" fmla="*/ 640358 w 1401951"/>
                  <a:gd name="connsiteY37" fmla="*/ 624145 h 1495873"/>
                  <a:gd name="connsiteX38" fmla="*/ 611145 w 1401951"/>
                  <a:gd name="connsiteY38" fmla="*/ 634369 h 1495873"/>
                  <a:gd name="connsiteX39" fmla="*/ 621369 w 1401951"/>
                  <a:gd name="connsiteY39" fmla="*/ 663583 h 1495873"/>
                  <a:gd name="connsiteX40" fmla="*/ 679212 w 1401951"/>
                  <a:gd name="connsiteY40" fmla="*/ 691628 h 1495873"/>
                  <a:gd name="connsiteX41" fmla="*/ 679212 w 1401951"/>
                  <a:gd name="connsiteY41" fmla="*/ 1439199 h 1495873"/>
                  <a:gd name="connsiteX42" fmla="*/ 43820 w 1401951"/>
                  <a:gd name="connsiteY42" fmla="*/ 1132458 h 1495873"/>
                  <a:gd name="connsiteX43" fmla="*/ 43820 w 1401951"/>
                  <a:gd name="connsiteY43" fmla="*/ 384887 h 1495873"/>
                  <a:gd name="connsiteX44" fmla="*/ 527594 w 1401951"/>
                  <a:gd name="connsiteY44" fmla="*/ 618302 h 1495873"/>
                  <a:gd name="connsiteX45" fmla="*/ 537235 w 1401951"/>
                  <a:gd name="connsiteY45" fmla="*/ 620347 h 1495873"/>
                  <a:gd name="connsiteX46" fmla="*/ 557100 w 1401951"/>
                  <a:gd name="connsiteY46" fmla="*/ 608077 h 1495873"/>
                  <a:gd name="connsiteX47" fmla="*/ 546875 w 1401951"/>
                  <a:gd name="connsiteY47" fmla="*/ 578864 h 1495873"/>
                  <a:gd name="connsiteX48" fmla="*/ 72449 w 1401951"/>
                  <a:gd name="connsiteY48" fmla="*/ 349831 h 1495873"/>
                  <a:gd name="connsiteX49" fmla="*/ 290089 w 1401951"/>
                  <a:gd name="connsiteY49" fmla="*/ 244662 h 1495873"/>
                  <a:gd name="connsiteX50" fmla="*/ 948268 w 1401951"/>
                  <a:gd name="connsiteY50" fmla="*/ 562504 h 1495873"/>
                  <a:gd name="connsiteX51" fmla="*/ 948560 w 1401951"/>
                  <a:gd name="connsiteY51" fmla="*/ 562797 h 1495873"/>
                  <a:gd name="connsiteX52" fmla="*/ 948560 w 1401951"/>
                  <a:gd name="connsiteY52" fmla="*/ 825717 h 1495873"/>
                  <a:gd name="connsiteX53" fmla="*/ 958784 w 1401951"/>
                  <a:gd name="connsiteY53" fmla="*/ 844414 h 1495873"/>
                  <a:gd name="connsiteX54" fmla="*/ 970470 w 1401951"/>
                  <a:gd name="connsiteY54" fmla="*/ 847627 h 1495873"/>
                  <a:gd name="connsiteX55" fmla="*/ 980110 w 1401951"/>
                  <a:gd name="connsiteY55" fmla="*/ 845582 h 1495873"/>
                  <a:gd name="connsiteX56" fmla="*/ 1143997 w 1401951"/>
                  <a:gd name="connsiteY56" fmla="*/ 766414 h 1495873"/>
                  <a:gd name="connsiteX57" fmla="*/ 1156267 w 1401951"/>
                  <a:gd name="connsiteY57" fmla="*/ 746549 h 1495873"/>
                  <a:gd name="connsiteX58" fmla="*/ 1156267 w 1401951"/>
                  <a:gd name="connsiteY58" fmla="*/ 482167 h 1495873"/>
                  <a:gd name="connsiteX59" fmla="*/ 1358424 w 1401951"/>
                  <a:gd name="connsiteY59" fmla="*/ 384595 h 1495873"/>
                  <a:gd name="connsiteX60" fmla="*/ 1358132 w 1401951"/>
                  <a:gd name="connsiteY60" fmla="*/ 1132458 h 1495873"/>
                  <a:gd name="connsiteX61" fmla="*/ 1358132 w 1401951"/>
                  <a:gd name="connsiteY61" fmla="*/ 1132458 h 149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01951" h="1495873">
                    <a:moveTo>
                      <a:pt x="1389682" y="330258"/>
                    </a:moveTo>
                    <a:lnTo>
                      <a:pt x="710470" y="2191"/>
                    </a:lnTo>
                    <a:cubicBezTo>
                      <a:pt x="704336" y="-730"/>
                      <a:pt x="697324" y="-730"/>
                      <a:pt x="691482" y="2191"/>
                    </a:cubicBezTo>
                    <a:lnTo>
                      <a:pt x="12270" y="330258"/>
                    </a:lnTo>
                    <a:cubicBezTo>
                      <a:pt x="4674" y="334055"/>
                      <a:pt x="0" y="341651"/>
                      <a:pt x="0" y="350123"/>
                    </a:cubicBezTo>
                    <a:lnTo>
                      <a:pt x="0" y="1146188"/>
                    </a:lnTo>
                    <a:cubicBezTo>
                      <a:pt x="0" y="1154660"/>
                      <a:pt x="4674" y="1162256"/>
                      <a:pt x="12270" y="1166054"/>
                    </a:cubicBezTo>
                    <a:lnTo>
                      <a:pt x="691482" y="1493828"/>
                    </a:lnTo>
                    <a:cubicBezTo>
                      <a:pt x="694403" y="1495289"/>
                      <a:pt x="697616" y="1495873"/>
                      <a:pt x="701122" y="1495873"/>
                    </a:cubicBezTo>
                    <a:cubicBezTo>
                      <a:pt x="704336" y="1495873"/>
                      <a:pt x="707549" y="1495289"/>
                      <a:pt x="710762" y="1493828"/>
                    </a:cubicBezTo>
                    <a:lnTo>
                      <a:pt x="1389682" y="1165762"/>
                    </a:lnTo>
                    <a:cubicBezTo>
                      <a:pt x="1397278" y="1161964"/>
                      <a:pt x="1401952" y="1154368"/>
                      <a:pt x="1401952" y="1145896"/>
                    </a:cubicBezTo>
                    <a:lnTo>
                      <a:pt x="1401952" y="349831"/>
                    </a:lnTo>
                    <a:cubicBezTo>
                      <a:pt x="1401952" y="341359"/>
                      <a:pt x="1397278" y="333763"/>
                      <a:pt x="1389682" y="330258"/>
                    </a:cubicBezTo>
                    <a:close/>
                    <a:moveTo>
                      <a:pt x="701122" y="46303"/>
                    </a:moveTo>
                    <a:lnTo>
                      <a:pt x="1329795" y="349831"/>
                    </a:lnTo>
                    <a:lnTo>
                      <a:pt x="1147503" y="437763"/>
                    </a:lnTo>
                    <a:cubicBezTo>
                      <a:pt x="1146335" y="436887"/>
                      <a:pt x="1145166" y="436010"/>
                      <a:pt x="1143705" y="435426"/>
                    </a:cubicBezTo>
                    <a:lnTo>
                      <a:pt x="519415" y="134236"/>
                    </a:lnTo>
                    <a:lnTo>
                      <a:pt x="701122" y="46303"/>
                    </a:lnTo>
                    <a:close/>
                    <a:moveTo>
                      <a:pt x="469752" y="158775"/>
                    </a:moveTo>
                    <a:lnTo>
                      <a:pt x="1097548" y="461718"/>
                    </a:lnTo>
                    <a:lnTo>
                      <a:pt x="969009" y="523651"/>
                    </a:lnTo>
                    <a:lnTo>
                      <a:pt x="341505" y="221000"/>
                    </a:lnTo>
                    <a:lnTo>
                      <a:pt x="469752" y="158775"/>
                    </a:lnTo>
                    <a:close/>
                    <a:moveTo>
                      <a:pt x="1112447" y="503493"/>
                    </a:moveTo>
                    <a:lnTo>
                      <a:pt x="1112447" y="732819"/>
                    </a:lnTo>
                    <a:lnTo>
                      <a:pt x="992380" y="790661"/>
                    </a:lnTo>
                    <a:lnTo>
                      <a:pt x="992380" y="561336"/>
                    </a:lnTo>
                    <a:lnTo>
                      <a:pt x="1112447" y="503493"/>
                    </a:lnTo>
                    <a:close/>
                    <a:moveTo>
                      <a:pt x="1358132" y="1132458"/>
                    </a:moveTo>
                    <a:lnTo>
                      <a:pt x="722740" y="1439199"/>
                    </a:lnTo>
                    <a:lnTo>
                      <a:pt x="722740" y="691628"/>
                    </a:lnTo>
                    <a:lnTo>
                      <a:pt x="874358" y="618594"/>
                    </a:lnTo>
                    <a:cubicBezTo>
                      <a:pt x="885167" y="613336"/>
                      <a:pt x="889841" y="600190"/>
                      <a:pt x="884582" y="589381"/>
                    </a:cubicBezTo>
                    <a:cubicBezTo>
                      <a:pt x="879324" y="578572"/>
                      <a:pt x="866178" y="573898"/>
                      <a:pt x="855369" y="579156"/>
                    </a:cubicBezTo>
                    <a:lnTo>
                      <a:pt x="701122" y="653358"/>
                    </a:lnTo>
                    <a:lnTo>
                      <a:pt x="640358" y="624145"/>
                    </a:lnTo>
                    <a:cubicBezTo>
                      <a:pt x="629549" y="618886"/>
                      <a:pt x="616403" y="623560"/>
                      <a:pt x="611145" y="634369"/>
                    </a:cubicBezTo>
                    <a:cubicBezTo>
                      <a:pt x="605886" y="645178"/>
                      <a:pt x="610560" y="658324"/>
                      <a:pt x="621369" y="663583"/>
                    </a:cubicBezTo>
                    <a:lnTo>
                      <a:pt x="679212" y="691628"/>
                    </a:lnTo>
                    <a:lnTo>
                      <a:pt x="679212" y="1439199"/>
                    </a:lnTo>
                    <a:lnTo>
                      <a:pt x="43820" y="1132458"/>
                    </a:lnTo>
                    <a:lnTo>
                      <a:pt x="43820" y="384887"/>
                    </a:lnTo>
                    <a:lnTo>
                      <a:pt x="527594" y="618302"/>
                    </a:lnTo>
                    <a:cubicBezTo>
                      <a:pt x="530808" y="619763"/>
                      <a:pt x="534021" y="620347"/>
                      <a:pt x="537235" y="620347"/>
                    </a:cubicBezTo>
                    <a:cubicBezTo>
                      <a:pt x="545415" y="620347"/>
                      <a:pt x="553302" y="615673"/>
                      <a:pt x="557100" y="608077"/>
                    </a:cubicBezTo>
                    <a:cubicBezTo>
                      <a:pt x="562358" y="597268"/>
                      <a:pt x="557684" y="584122"/>
                      <a:pt x="546875" y="578864"/>
                    </a:cubicBezTo>
                    <a:lnTo>
                      <a:pt x="72449" y="349831"/>
                    </a:lnTo>
                    <a:lnTo>
                      <a:pt x="290089" y="244662"/>
                    </a:lnTo>
                    <a:lnTo>
                      <a:pt x="948268" y="562504"/>
                    </a:lnTo>
                    <a:cubicBezTo>
                      <a:pt x="948268" y="562504"/>
                      <a:pt x="948560" y="562797"/>
                      <a:pt x="948560" y="562797"/>
                    </a:cubicBezTo>
                    <a:lnTo>
                      <a:pt x="948560" y="825717"/>
                    </a:lnTo>
                    <a:cubicBezTo>
                      <a:pt x="948560" y="833313"/>
                      <a:pt x="952357" y="840324"/>
                      <a:pt x="958784" y="844414"/>
                    </a:cubicBezTo>
                    <a:cubicBezTo>
                      <a:pt x="962290" y="846751"/>
                      <a:pt x="966380" y="847627"/>
                      <a:pt x="970470" y="847627"/>
                    </a:cubicBezTo>
                    <a:cubicBezTo>
                      <a:pt x="973683" y="847627"/>
                      <a:pt x="976897" y="847043"/>
                      <a:pt x="980110" y="845582"/>
                    </a:cubicBezTo>
                    <a:lnTo>
                      <a:pt x="1143997" y="766414"/>
                    </a:lnTo>
                    <a:cubicBezTo>
                      <a:pt x="1151593" y="762616"/>
                      <a:pt x="1156267" y="755021"/>
                      <a:pt x="1156267" y="746549"/>
                    </a:cubicBezTo>
                    <a:lnTo>
                      <a:pt x="1156267" y="482167"/>
                    </a:lnTo>
                    <a:lnTo>
                      <a:pt x="1358424" y="384595"/>
                    </a:lnTo>
                    <a:lnTo>
                      <a:pt x="1358132" y="1132458"/>
                    </a:lnTo>
                    <a:lnTo>
                      <a:pt x="1358132" y="1132458"/>
                    </a:lnTo>
                    <a:close/>
                  </a:path>
                </a:pathLst>
              </a:custGeom>
              <a:solidFill>
                <a:srgbClr val="313840"/>
              </a:solidFill>
              <a:ln w="2917" cap="flat">
                <a:noFill/>
                <a:prstDash val="solid"/>
                <a:miter/>
              </a:ln>
            </p:spPr>
            <p:txBody>
              <a:bodyPr rtlCol="0" anchor="ctr"/>
              <a:lstStyle/>
              <a:p>
                <a:endParaRPr lang="it-IT"/>
              </a:p>
            </p:txBody>
          </p:sp>
          <p:sp>
            <p:nvSpPr>
              <p:cNvPr id="48" name="Elemento grafico 41">
                <a:extLst>
                  <a:ext uri="{FF2B5EF4-FFF2-40B4-BE49-F238E27FC236}">
                    <a16:creationId xmlns:a16="http://schemas.microsoft.com/office/drawing/2014/main" id="{D55AB854-B6B2-456D-B415-7A05C0B5255D}"/>
                  </a:ext>
                </a:extLst>
              </p:cNvPr>
              <p:cNvSpPr/>
              <p:nvPr/>
            </p:nvSpPr>
            <p:spPr>
              <a:xfrm>
                <a:off x="3154355" y="5720237"/>
                <a:ext cx="143495" cy="91849"/>
              </a:xfrm>
              <a:custGeom>
                <a:avLst/>
                <a:gdLst>
                  <a:gd name="connsiteX0" fmla="*/ 130995 w 143495"/>
                  <a:gd name="connsiteY0" fmla="*/ 50366 h 91849"/>
                  <a:gd name="connsiteX1" fmla="*/ 31378 w 143495"/>
                  <a:gd name="connsiteY1" fmla="*/ 2164 h 91849"/>
                  <a:gd name="connsiteX2" fmla="*/ 2164 w 143495"/>
                  <a:gd name="connsiteY2" fmla="*/ 12389 h 91849"/>
                  <a:gd name="connsiteX3" fmla="*/ 12389 w 143495"/>
                  <a:gd name="connsiteY3" fmla="*/ 41602 h 91849"/>
                  <a:gd name="connsiteX4" fmla="*/ 112007 w 143495"/>
                  <a:gd name="connsiteY4" fmla="*/ 89805 h 91849"/>
                  <a:gd name="connsiteX5" fmla="*/ 121647 w 143495"/>
                  <a:gd name="connsiteY5" fmla="*/ 91850 h 91849"/>
                  <a:gd name="connsiteX6" fmla="*/ 141512 w 143495"/>
                  <a:gd name="connsiteY6" fmla="*/ 79580 h 91849"/>
                  <a:gd name="connsiteX7" fmla="*/ 130995 w 143495"/>
                  <a:gd name="connsiteY7" fmla="*/ 50366 h 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495" h="91849">
                    <a:moveTo>
                      <a:pt x="130995" y="50366"/>
                    </a:moveTo>
                    <a:lnTo>
                      <a:pt x="31378" y="2164"/>
                    </a:lnTo>
                    <a:cubicBezTo>
                      <a:pt x="20569" y="-3094"/>
                      <a:pt x="7423" y="1580"/>
                      <a:pt x="2164" y="12389"/>
                    </a:cubicBezTo>
                    <a:cubicBezTo>
                      <a:pt x="-3094" y="23198"/>
                      <a:pt x="1580" y="36344"/>
                      <a:pt x="12389" y="41602"/>
                    </a:cubicBezTo>
                    <a:lnTo>
                      <a:pt x="112007" y="89805"/>
                    </a:lnTo>
                    <a:cubicBezTo>
                      <a:pt x="115220" y="91265"/>
                      <a:pt x="118434" y="91850"/>
                      <a:pt x="121647" y="91850"/>
                    </a:cubicBezTo>
                    <a:cubicBezTo>
                      <a:pt x="129827" y="91850"/>
                      <a:pt x="137715" y="87175"/>
                      <a:pt x="141512" y="79580"/>
                    </a:cubicBezTo>
                    <a:cubicBezTo>
                      <a:pt x="146479" y="68771"/>
                      <a:pt x="141804" y="55625"/>
                      <a:pt x="130995" y="50366"/>
                    </a:cubicBezTo>
                    <a:close/>
                  </a:path>
                </a:pathLst>
              </a:custGeom>
              <a:solidFill>
                <a:srgbClr val="313840"/>
              </a:solidFill>
              <a:ln w="2917" cap="flat">
                <a:noFill/>
                <a:prstDash val="solid"/>
                <a:miter/>
              </a:ln>
            </p:spPr>
            <p:txBody>
              <a:bodyPr rtlCol="0" anchor="ctr"/>
              <a:lstStyle/>
              <a:p>
                <a:endParaRPr lang="it-IT"/>
              </a:p>
            </p:txBody>
          </p:sp>
          <p:sp>
            <p:nvSpPr>
              <p:cNvPr id="49" name="Elemento grafico 41">
                <a:extLst>
                  <a:ext uri="{FF2B5EF4-FFF2-40B4-BE49-F238E27FC236}">
                    <a16:creationId xmlns:a16="http://schemas.microsoft.com/office/drawing/2014/main" id="{D55AB854-B6B2-456D-B415-7A05C0B5255D}"/>
                  </a:ext>
                </a:extLst>
              </p:cNvPr>
              <p:cNvSpPr/>
              <p:nvPr/>
            </p:nvSpPr>
            <p:spPr>
              <a:xfrm>
                <a:off x="3154355" y="5616237"/>
                <a:ext cx="235225" cy="135961"/>
              </a:xfrm>
              <a:custGeom>
                <a:avLst/>
                <a:gdLst>
                  <a:gd name="connsiteX0" fmla="*/ 222726 w 235225"/>
                  <a:gd name="connsiteY0" fmla="*/ 94479 h 135961"/>
                  <a:gd name="connsiteX1" fmla="*/ 31378 w 235225"/>
                  <a:gd name="connsiteY1" fmla="*/ 2164 h 135961"/>
                  <a:gd name="connsiteX2" fmla="*/ 2164 w 235225"/>
                  <a:gd name="connsiteY2" fmla="*/ 12389 h 135961"/>
                  <a:gd name="connsiteX3" fmla="*/ 12389 w 235225"/>
                  <a:gd name="connsiteY3" fmla="*/ 41602 h 135961"/>
                  <a:gd name="connsiteX4" fmla="*/ 203737 w 235225"/>
                  <a:gd name="connsiteY4" fmla="*/ 133917 h 135961"/>
                  <a:gd name="connsiteX5" fmla="*/ 213377 w 235225"/>
                  <a:gd name="connsiteY5" fmla="*/ 135962 h 135961"/>
                  <a:gd name="connsiteX6" fmla="*/ 233242 w 235225"/>
                  <a:gd name="connsiteY6" fmla="*/ 123692 h 135961"/>
                  <a:gd name="connsiteX7" fmla="*/ 222726 w 235225"/>
                  <a:gd name="connsiteY7" fmla="*/ 94479 h 13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225" h="135961">
                    <a:moveTo>
                      <a:pt x="222726" y="94479"/>
                    </a:moveTo>
                    <a:lnTo>
                      <a:pt x="31378" y="2164"/>
                    </a:lnTo>
                    <a:cubicBezTo>
                      <a:pt x="20569" y="-3094"/>
                      <a:pt x="7423" y="1580"/>
                      <a:pt x="2164" y="12389"/>
                    </a:cubicBezTo>
                    <a:cubicBezTo>
                      <a:pt x="-3094" y="23198"/>
                      <a:pt x="1580" y="36344"/>
                      <a:pt x="12389" y="41602"/>
                    </a:cubicBezTo>
                    <a:lnTo>
                      <a:pt x="203737" y="133917"/>
                    </a:lnTo>
                    <a:cubicBezTo>
                      <a:pt x="206950" y="135377"/>
                      <a:pt x="210164" y="135962"/>
                      <a:pt x="213377" y="135962"/>
                    </a:cubicBezTo>
                    <a:cubicBezTo>
                      <a:pt x="221557" y="135962"/>
                      <a:pt x="229445" y="131288"/>
                      <a:pt x="233242" y="123692"/>
                    </a:cubicBezTo>
                    <a:cubicBezTo>
                      <a:pt x="238209" y="112883"/>
                      <a:pt x="233535" y="99737"/>
                      <a:pt x="222726" y="94479"/>
                    </a:cubicBezTo>
                    <a:close/>
                  </a:path>
                </a:pathLst>
              </a:custGeom>
              <a:solidFill>
                <a:srgbClr val="313840"/>
              </a:solidFill>
              <a:ln w="2917" cap="flat">
                <a:noFill/>
                <a:prstDash val="solid"/>
                <a:miter/>
              </a:ln>
            </p:spPr>
            <p:txBody>
              <a:bodyPr rtlCol="0" anchor="ctr"/>
              <a:lstStyle/>
              <a:p>
                <a:endParaRPr lang="it-IT"/>
              </a:p>
            </p:txBody>
          </p:sp>
        </p:grpSp>
        <p:sp>
          <p:nvSpPr>
            <p:cNvPr id="36" name="CasellaDiTesto 35">
              <a:extLst>
                <a:ext uri="{FF2B5EF4-FFF2-40B4-BE49-F238E27FC236}">
                  <a16:creationId xmlns:a16="http://schemas.microsoft.com/office/drawing/2014/main" id="{0B7D4BB7-6FBE-480D-ABCA-1CE996D71DDC}"/>
                </a:ext>
              </a:extLst>
            </p:cNvPr>
            <p:cNvSpPr txBox="1"/>
            <p:nvPr/>
          </p:nvSpPr>
          <p:spPr>
            <a:xfrm>
              <a:off x="8266949" y="2734419"/>
              <a:ext cx="1985231" cy="600164"/>
            </a:xfrm>
            <a:prstGeom prst="rect">
              <a:avLst/>
            </a:prstGeom>
            <a:noFill/>
          </p:spPr>
          <p:txBody>
            <a:bodyPr wrap="square">
              <a:spAutoFit/>
            </a:bodyPr>
            <a:lstStyle/>
            <a:p>
              <a:pPr algn="l"/>
              <a:r>
                <a:rPr lang="it-IT" sz="1100" dirty="0">
                  <a:solidFill>
                    <a:srgbClr val="313840"/>
                  </a:solidFill>
                  <a:latin typeface="+mj-lt"/>
                </a:rPr>
                <a:t>Informatica, Elettronica, Telecomunicazioni e macchine per l'ufficio</a:t>
              </a:r>
            </a:p>
          </p:txBody>
        </p:sp>
        <p:pic>
          <p:nvPicPr>
            <p:cNvPr id="39" name="Elemento grafico 5">
              <a:extLst>
                <a:ext uri="{FF2B5EF4-FFF2-40B4-BE49-F238E27FC236}">
                  <a16:creationId xmlns:a16="http://schemas.microsoft.com/office/drawing/2014/main" id="{53C85FCD-E78C-4EE6-A9BA-69E69F949F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04779" y="2816067"/>
              <a:ext cx="462170" cy="462170"/>
            </a:xfrm>
            <a:prstGeom prst="rect">
              <a:avLst/>
            </a:prstGeom>
          </p:spPr>
        </p:pic>
        <p:sp>
          <p:nvSpPr>
            <p:cNvPr id="40" name="CasellaDiTesto 39">
              <a:extLst>
                <a:ext uri="{FF2B5EF4-FFF2-40B4-BE49-F238E27FC236}">
                  <a16:creationId xmlns:a16="http://schemas.microsoft.com/office/drawing/2014/main" id="{C6BF1491-F2C2-4EA8-9818-DBEA7D41BD8D}"/>
                </a:ext>
              </a:extLst>
            </p:cNvPr>
            <p:cNvSpPr txBox="1"/>
            <p:nvPr/>
          </p:nvSpPr>
          <p:spPr>
            <a:xfrm>
              <a:off x="7722964" y="5991150"/>
              <a:ext cx="2376264" cy="525785"/>
            </a:xfrm>
            <a:prstGeom prst="rect">
              <a:avLst/>
            </a:prstGeom>
            <a:noFill/>
          </p:spPr>
          <p:txBody>
            <a:bodyPr wrap="square">
              <a:spAutoFit/>
            </a:bodyPr>
            <a:lstStyle/>
            <a:p>
              <a:pPr>
                <a:spcAft>
                  <a:spcPts val="450"/>
                </a:spcAft>
              </a:pPr>
              <a:r>
                <a:rPr lang="it-IT" sz="1200" b="1" dirty="0">
                  <a:solidFill>
                    <a:schemeClr val="tx1">
                      <a:lumMod val="75000"/>
                      <a:lumOff val="25000"/>
                    </a:schemeClr>
                  </a:solidFill>
                </a:rPr>
                <a:t>Modalità di acquisto</a:t>
              </a:r>
            </a:p>
            <a:p>
              <a:pPr>
                <a:spcAft>
                  <a:spcPts val="450"/>
                </a:spcAft>
              </a:pPr>
              <a:r>
                <a:rPr lang="it-IT" sz="1200" dirty="0">
                  <a:solidFill>
                    <a:schemeClr val="tx1">
                      <a:lumMod val="75000"/>
                      <a:lumOff val="25000"/>
                    </a:schemeClr>
                  </a:solidFill>
                </a:rPr>
                <a:t>Ordine diretto</a:t>
              </a:r>
            </a:p>
          </p:txBody>
        </p:sp>
      </p:grpSp>
      <p:grpSp>
        <p:nvGrpSpPr>
          <p:cNvPr id="58" name="Gruppo 57">
            <a:extLst>
              <a:ext uri="{FF2B5EF4-FFF2-40B4-BE49-F238E27FC236}">
                <a16:creationId xmlns:a16="http://schemas.microsoft.com/office/drawing/2014/main" id="{0D63681F-8ACC-4921-A23B-DF6A71C7C68D}"/>
              </a:ext>
            </a:extLst>
          </p:cNvPr>
          <p:cNvGrpSpPr/>
          <p:nvPr/>
        </p:nvGrpSpPr>
        <p:grpSpPr>
          <a:xfrm>
            <a:off x="9185145" y="819399"/>
            <a:ext cx="1187164" cy="246221"/>
            <a:chOff x="8963365" y="939299"/>
            <a:chExt cx="1187164" cy="246221"/>
          </a:xfrm>
        </p:grpSpPr>
        <p:sp>
          <p:nvSpPr>
            <p:cNvPr id="60" name="Rettangolo con angoli arrotondati 40">
              <a:extLst>
                <a:ext uri="{FF2B5EF4-FFF2-40B4-BE49-F238E27FC236}">
                  <a16:creationId xmlns:a16="http://schemas.microsoft.com/office/drawing/2014/main" id="{89832E86-89C6-4282-818E-BDB4A565DEB1}"/>
                </a:ext>
              </a:extLst>
            </p:cNvPr>
            <p:cNvSpPr/>
            <p:nvPr/>
          </p:nvSpPr>
          <p:spPr>
            <a:xfrm>
              <a:off x="8964803" y="956523"/>
              <a:ext cx="1185726" cy="223917"/>
            </a:xfrm>
            <a:prstGeom prst="roundRect">
              <a:avLst>
                <a:gd name="adj" fmla="val 27051"/>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000" b="1" dirty="0">
                <a:highlight>
                  <a:srgbClr val="956B9C"/>
                </a:highlight>
              </a:endParaRPr>
            </a:p>
          </p:txBody>
        </p:sp>
        <p:grpSp>
          <p:nvGrpSpPr>
            <p:cNvPr id="63" name="Gruppo 62">
              <a:extLst>
                <a:ext uri="{FF2B5EF4-FFF2-40B4-BE49-F238E27FC236}">
                  <a16:creationId xmlns:a16="http://schemas.microsoft.com/office/drawing/2014/main" id="{64D6659F-34AA-4B56-9F7C-4799FE70B1A7}"/>
                </a:ext>
              </a:extLst>
            </p:cNvPr>
            <p:cNvGrpSpPr/>
            <p:nvPr/>
          </p:nvGrpSpPr>
          <p:grpSpPr>
            <a:xfrm>
              <a:off x="8963365" y="939299"/>
              <a:ext cx="1147699" cy="246221"/>
              <a:chOff x="9019760" y="985639"/>
              <a:chExt cx="1147699" cy="246221"/>
            </a:xfrm>
          </p:grpSpPr>
          <p:sp>
            <p:nvSpPr>
              <p:cNvPr id="64" name="CasellaDiTesto 63">
                <a:hlinkClick r:id="rId6"/>
                <a:extLst>
                  <a:ext uri="{FF2B5EF4-FFF2-40B4-BE49-F238E27FC236}">
                    <a16:creationId xmlns:a16="http://schemas.microsoft.com/office/drawing/2014/main" id="{1704D853-6E88-4C1E-8C87-4D89B5CE9994}"/>
                  </a:ext>
                </a:extLst>
              </p:cNvPr>
              <p:cNvSpPr txBox="1"/>
              <p:nvPr/>
            </p:nvSpPr>
            <p:spPr>
              <a:xfrm>
                <a:off x="9019760" y="985639"/>
                <a:ext cx="1147699" cy="246221"/>
              </a:xfrm>
              <a:prstGeom prst="rect">
                <a:avLst/>
              </a:prstGeom>
              <a:noFill/>
            </p:spPr>
            <p:txBody>
              <a:bodyPr wrap="square">
                <a:spAutoFit/>
              </a:bodyPr>
              <a:lstStyle/>
              <a:p>
                <a:pPr>
                  <a:spcAft>
                    <a:spcPts val="450"/>
                  </a:spcAft>
                </a:pPr>
                <a:r>
                  <a:rPr lang="it-IT" sz="1000" b="1" dirty="0">
                    <a:solidFill>
                      <a:srgbClr val="8ADB53"/>
                    </a:solidFill>
                  </a:rPr>
                  <a:t>ACQUISTI VERDI</a:t>
                </a:r>
              </a:p>
            </p:txBody>
          </p:sp>
          <p:grpSp>
            <p:nvGrpSpPr>
              <p:cNvPr id="65" name="Elemento grafico 54">
                <a:extLst>
                  <a:ext uri="{FF2B5EF4-FFF2-40B4-BE49-F238E27FC236}">
                    <a16:creationId xmlns:a16="http://schemas.microsoft.com/office/drawing/2014/main" id="{29D026D6-2E60-40BF-A1E5-6B579E358788}"/>
                  </a:ext>
                </a:extLst>
              </p:cNvPr>
              <p:cNvGrpSpPr/>
              <p:nvPr/>
            </p:nvGrpSpPr>
            <p:grpSpPr>
              <a:xfrm>
                <a:off x="10012935" y="1061795"/>
                <a:ext cx="107228" cy="107228"/>
                <a:chOff x="5020713" y="3716970"/>
                <a:chExt cx="293923" cy="293923"/>
              </a:xfrm>
            </p:grpSpPr>
            <p:sp>
              <p:nvSpPr>
                <p:cNvPr id="66" name="Figura a mano libera: forma 44">
                  <a:extLst>
                    <a:ext uri="{FF2B5EF4-FFF2-40B4-BE49-F238E27FC236}">
                      <a16:creationId xmlns:a16="http://schemas.microsoft.com/office/drawing/2014/main" id="{5C3707D1-CF3B-4D79-B1AC-4AD5431DDA56}"/>
                    </a:ext>
                  </a:extLst>
                </p:cNvPr>
                <p:cNvSpPr/>
                <p:nvPr/>
              </p:nvSpPr>
              <p:spPr>
                <a:xfrm>
                  <a:off x="5020713" y="3716970"/>
                  <a:ext cx="293923" cy="293923"/>
                </a:xfrm>
                <a:custGeom>
                  <a:avLst/>
                  <a:gdLst>
                    <a:gd name="connsiteX0" fmla="*/ 3969 w 293923"/>
                    <a:gd name="connsiteY0" fmla="*/ 289955 h 293923"/>
                    <a:gd name="connsiteX1" fmla="*/ 229480 w 293923"/>
                    <a:gd name="connsiteY1" fmla="*/ 229480 h 293923"/>
                    <a:gd name="connsiteX2" fmla="*/ 289955 w 293923"/>
                    <a:gd name="connsiteY2" fmla="*/ 3969 h 293923"/>
                    <a:gd name="connsiteX3" fmla="*/ 64444 w 293923"/>
                    <a:gd name="connsiteY3" fmla="*/ 64444 h 293923"/>
                    <a:gd name="connsiteX4" fmla="*/ 3969 w 293923"/>
                    <a:gd name="connsiteY4" fmla="*/ 289955 h 293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923" h="293923">
                      <a:moveTo>
                        <a:pt x="3969" y="289955"/>
                      </a:moveTo>
                      <a:cubicBezTo>
                        <a:pt x="3969" y="289955"/>
                        <a:pt x="141875" y="317084"/>
                        <a:pt x="229480" y="229480"/>
                      </a:cubicBezTo>
                      <a:cubicBezTo>
                        <a:pt x="317084" y="141875"/>
                        <a:pt x="289955" y="3969"/>
                        <a:pt x="289955" y="3969"/>
                      </a:cubicBezTo>
                      <a:cubicBezTo>
                        <a:pt x="289955" y="3969"/>
                        <a:pt x="152048" y="-23161"/>
                        <a:pt x="64444" y="64444"/>
                      </a:cubicBezTo>
                      <a:cubicBezTo>
                        <a:pt x="-23161" y="152048"/>
                        <a:pt x="3969" y="289955"/>
                        <a:pt x="3969" y="289955"/>
                      </a:cubicBezTo>
                      <a:close/>
                    </a:path>
                  </a:pathLst>
                </a:custGeom>
                <a:solidFill>
                  <a:srgbClr val="C3EA21"/>
                </a:solidFill>
                <a:ln w="5495" cap="flat">
                  <a:noFill/>
                  <a:prstDash val="solid"/>
                  <a:miter/>
                </a:ln>
              </p:spPr>
              <p:txBody>
                <a:bodyPr rtlCol="0" anchor="ctr"/>
                <a:lstStyle/>
                <a:p>
                  <a:endParaRPr lang="it-IT" b="1"/>
                </a:p>
              </p:txBody>
            </p:sp>
            <p:sp>
              <p:nvSpPr>
                <p:cNvPr id="67" name="Figura a mano libera: forma 45">
                  <a:extLst>
                    <a:ext uri="{FF2B5EF4-FFF2-40B4-BE49-F238E27FC236}">
                      <a16:creationId xmlns:a16="http://schemas.microsoft.com/office/drawing/2014/main" id="{3E496CC9-A870-46B6-91F5-65C77EEBEEFE}"/>
                    </a:ext>
                  </a:extLst>
                </p:cNvPr>
                <p:cNvSpPr/>
                <p:nvPr/>
              </p:nvSpPr>
              <p:spPr>
                <a:xfrm>
                  <a:off x="5024679" y="3720931"/>
                  <a:ext cx="289954" cy="289954"/>
                </a:xfrm>
                <a:custGeom>
                  <a:avLst/>
                  <a:gdLst>
                    <a:gd name="connsiteX0" fmla="*/ 0 w 289954"/>
                    <a:gd name="connsiteY0" fmla="*/ 285986 h 289954"/>
                    <a:gd name="connsiteX1" fmla="*/ 225511 w 289954"/>
                    <a:gd name="connsiteY1" fmla="*/ 225511 h 289954"/>
                    <a:gd name="connsiteX2" fmla="*/ 285986 w 289954"/>
                    <a:gd name="connsiteY2" fmla="*/ 0 h 289954"/>
                    <a:gd name="connsiteX3" fmla="*/ 0 w 289954"/>
                    <a:gd name="connsiteY3" fmla="*/ 285986 h 289954"/>
                  </a:gdLst>
                  <a:ahLst/>
                  <a:cxnLst>
                    <a:cxn ang="0">
                      <a:pos x="connsiteX0" y="connsiteY0"/>
                    </a:cxn>
                    <a:cxn ang="0">
                      <a:pos x="connsiteX1" y="connsiteY1"/>
                    </a:cxn>
                    <a:cxn ang="0">
                      <a:pos x="connsiteX2" y="connsiteY2"/>
                    </a:cxn>
                    <a:cxn ang="0">
                      <a:pos x="connsiteX3" y="connsiteY3"/>
                    </a:cxn>
                  </a:cxnLst>
                  <a:rect l="l" t="t" r="r" b="b"/>
                  <a:pathLst>
                    <a:path w="289954" h="289954">
                      <a:moveTo>
                        <a:pt x="0" y="285986"/>
                      </a:moveTo>
                      <a:cubicBezTo>
                        <a:pt x="0" y="285986"/>
                        <a:pt x="137906" y="313115"/>
                        <a:pt x="225511" y="225511"/>
                      </a:cubicBezTo>
                      <a:cubicBezTo>
                        <a:pt x="313115" y="137906"/>
                        <a:pt x="285986" y="0"/>
                        <a:pt x="285986" y="0"/>
                      </a:cubicBezTo>
                      <a:lnTo>
                        <a:pt x="0" y="285986"/>
                      </a:lnTo>
                      <a:close/>
                    </a:path>
                  </a:pathLst>
                </a:custGeom>
                <a:solidFill>
                  <a:srgbClr val="8ADB53"/>
                </a:solidFill>
                <a:ln w="5495" cap="flat">
                  <a:noFill/>
                  <a:prstDash val="solid"/>
                  <a:miter/>
                </a:ln>
              </p:spPr>
              <p:txBody>
                <a:bodyPr rtlCol="0" anchor="ctr"/>
                <a:lstStyle/>
                <a:p>
                  <a:endParaRPr lang="it-IT" b="1"/>
                </a:p>
              </p:txBody>
            </p:sp>
          </p:grpSp>
        </p:grpSp>
      </p:grpSp>
      <p:sp>
        <p:nvSpPr>
          <p:cNvPr id="68" name="Rettangolo con angoli arrotondati 2">
            <a:hlinkClick r:id="rId7"/>
            <a:extLst>
              <a:ext uri="{FF2B5EF4-FFF2-40B4-BE49-F238E27FC236}">
                <a16:creationId xmlns:a16="http://schemas.microsoft.com/office/drawing/2014/main" id="{04265B8C-98B5-4588-BB55-31651F2E0C5D}"/>
              </a:ext>
            </a:extLst>
          </p:cNvPr>
          <p:cNvSpPr/>
          <p:nvPr/>
        </p:nvSpPr>
        <p:spPr>
          <a:xfrm>
            <a:off x="7596000" y="828000"/>
            <a:ext cx="1570648" cy="223917"/>
          </a:xfrm>
          <a:prstGeom prst="roundRect">
            <a:avLst>
              <a:gd name="adj" fmla="val 27051"/>
            </a:avLst>
          </a:prstGeom>
          <a:solidFill>
            <a:srgbClr val="AAB9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000" b="1" dirty="0">
                <a:solidFill>
                  <a:schemeClr val="bg1"/>
                </a:solidFill>
              </a:rPr>
              <a:t>CONVENZIONI</a:t>
            </a:r>
            <a:endParaRPr lang="it-IT" sz="1000" b="1" dirty="0">
              <a:highlight>
                <a:srgbClr val="956B9C"/>
              </a:highlight>
            </a:endParaRPr>
          </a:p>
        </p:txBody>
      </p:sp>
    </p:spTree>
    <p:extLst>
      <p:ext uri="{BB962C8B-B14F-4D97-AF65-F5344CB8AC3E}">
        <p14:creationId xmlns:p14="http://schemas.microsoft.com/office/powerpoint/2010/main" val="4195753208"/>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36AB56A7-1C4D-43E1-8033-912385B285DA}"/>
              </a:ext>
            </a:extLst>
          </p:cNvPr>
          <p:cNvSpPr>
            <a:spLocks noGrp="1"/>
          </p:cNvSpPr>
          <p:nvPr>
            <p:ph type="title"/>
          </p:nvPr>
        </p:nvSpPr>
        <p:spPr>
          <a:xfrm>
            <a:off x="4482604" y="7005826"/>
            <a:ext cx="5805347" cy="401167"/>
          </a:xfrm>
        </p:spPr>
        <p:txBody>
          <a:bodyPr anchor="t"/>
          <a:lstStyle/>
          <a:p>
            <a:r>
              <a:rPr lang="it-IT" dirty="0"/>
              <a:t>Stampanti 19 (2/2)</a:t>
            </a:r>
          </a:p>
        </p:txBody>
      </p:sp>
      <p:sp>
        <p:nvSpPr>
          <p:cNvPr id="8" name="CasellaDiTesto 7">
            <a:extLst>
              <a:ext uri="{FF2B5EF4-FFF2-40B4-BE49-F238E27FC236}">
                <a16:creationId xmlns:a16="http://schemas.microsoft.com/office/drawing/2014/main" id="{1AE2C511-57C5-4E83-A1DF-017A6043859B}"/>
              </a:ext>
            </a:extLst>
          </p:cNvPr>
          <p:cNvSpPr txBox="1"/>
          <p:nvPr/>
        </p:nvSpPr>
        <p:spPr>
          <a:xfrm>
            <a:off x="494606" y="900311"/>
            <a:ext cx="502806" cy="584775"/>
          </a:xfrm>
          <a:prstGeom prst="rect">
            <a:avLst/>
          </a:prstGeom>
          <a:noFill/>
        </p:spPr>
        <p:txBody>
          <a:bodyPr wrap="square">
            <a:spAutoFit/>
          </a:bodyPr>
          <a:lstStyle/>
          <a:p>
            <a:r>
              <a:rPr lang="it-IT" sz="1200" b="1" dirty="0">
                <a:solidFill>
                  <a:srgbClr val="313840"/>
                </a:solidFill>
              </a:rPr>
              <a:t>Lotti</a:t>
            </a:r>
          </a:p>
          <a:p>
            <a:pPr algn="ctr">
              <a:spcAft>
                <a:spcPts val="450"/>
              </a:spcAft>
            </a:pPr>
            <a:r>
              <a:rPr lang="it-IT" dirty="0">
                <a:solidFill>
                  <a:srgbClr val="313840"/>
                </a:solidFill>
              </a:rPr>
              <a:t>5</a:t>
            </a:r>
            <a:endParaRPr lang="it-IT" sz="1200" dirty="0">
              <a:solidFill>
                <a:srgbClr val="313840"/>
              </a:solidFill>
            </a:endParaRPr>
          </a:p>
        </p:txBody>
      </p:sp>
      <p:grpSp>
        <p:nvGrpSpPr>
          <p:cNvPr id="44" name="Gruppo 43">
            <a:extLst>
              <a:ext uri="{FF2B5EF4-FFF2-40B4-BE49-F238E27FC236}">
                <a16:creationId xmlns:a16="http://schemas.microsoft.com/office/drawing/2014/main" id="{088B57FC-8439-4592-A902-6E43319EB00B}"/>
              </a:ext>
            </a:extLst>
          </p:cNvPr>
          <p:cNvGrpSpPr/>
          <p:nvPr/>
        </p:nvGrpSpPr>
        <p:grpSpPr>
          <a:xfrm>
            <a:off x="10457552" y="0"/>
            <a:ext cx="74693" cy="7567588"/>
            <a:chOff x="10457552" y="0"/>
            <a:chExt cx="74693" cy="7567588"/>
          </a:xfrm>
          <a:solidFill>
            <a:srgbClr val="AAB964"/>
          </a:solidFill>
        </p:grpSpPr>
        <p:sp>
          <p:nvSpPr>
            <p:cNvPr id="45" name="Rettangolo 44">
              <a:extLst>
                <a:ext uri="{FF2B5EF4-FFF2-40B4-BE49-F238E27FC236}">
                  <a16:creationId xmlns:a16="http://schemas.microsoft.com/office/drawing/2014/main" id="{80D9CB12-EBB9-4560-A18F-A54D6A9CC1D0}"/>
                </a:ext>
              </a:extLst>
            </p:cNvPr>
            <p:cNvSpPr/>
            <p:nvPr/>
          </p:nvSpPr>
          <p:spPr>
            <a:xfrm>
              <a:off x="10457552" y="0"/>
              <a:ext cx="74693" cy="52927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6" name="Rettangolo 45">
              <a:extLst>
                <a:ext uri="{FF2B5EF4-FFF2-40B4-BE49-F238E27FC236}">
                  <a16:creationId xmlns:a16="http://schemas.microsoft.com/office/drawing/2014/main" id="{B3E838E0-1420-4757-B357-AB86137B9FE2}"/>
                </a:ext>
              </a:extLst>
            </p:cNvPr>
            <p:cNvSpPr/>
            <p:nvPr/>
          </p:nvSpPr>
          <p:spPr>
            <a:xfrm>
              <a:off x="10457552" y="7296323"/>
              <a:ext cx="74693" cy="27126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aphicFrame>
        <p:nvGraphicFramePr>
          <p:cNvPr id="62" name="Tabella 61">
            <a:extLst>
              <a:ext uri="{FF2B5EF4-FFF2-40B4-BE49-F238E27FC236}">
                <a16:creationId xmlns:a16="http://schemas.microsoft.com/office/drawing/2014/main" id="{7F6A6757-11AB-46E6-A301-6E698D345442}"/>
              </a:ext>
            </a:extLst>
          </p:cNvPr>
          <p:cNvGraphicFramePr>
            <a:graphicFrameLocks noGrp="1"/>
          </p:cNvGraphicFramePr>
          <p:nvPr>
            <p:extLst/>
          </p:nvPr>
        </p:nvGraphicFramePr>
        <p:xfrm>
          <a:off x="450157" y="1620000"/>
          <a:ext cx="9830794" cy="2098680"/>
        </p:xfrm>
        <a:graphic>
          <a:graphicData uri="http://schemas.openxmlformats.org/drawingml/2006/table">
            <a:tbl>
              <a:tblPr bandRow="1">
                <a:tableStyleId>{2D5ABB26-0587-4C30-8999-92F81FD0307C}</a:tableStyleId>
              </a:tblPr>
              <a:tblGrid>
                <a:gridCol w="576063">
                  <a:extLst>
                    <a:ext uri="{9D8B030D-6E8A-4147-A177-3AD203B41FA5}">
                      <a16:colId xmlns:a16="http://schemas.microsoft.com/office/drawing/2014/main" val="20000"/>
                    </a:ext>
                  </a:extLst>
                </a:gridCol>
                <a:gridCol w="3960440">
                  <a:extLst>
                    <a:ext uri="{9D8B030D-6E8A-4147-A177-3AD203B41FA5}">
                      <a16:colId xmlns:a16="http://schemas.microsoft.com/office/drawing/2014/main" val="20001"/>
                    </a:ext>
                  </a:extLst>
                </a:gridCol>
                <a:gridCol w="988833">
                  <a:extLst>
                    <a:ext uri="{9D8B030D-6E8A-4147-A177-3AD203B41FA5}">
                      <a16:colId xmlns:a16="http://schemas.microsoft.com/office/drawing/2014/main" val="20002"/>
                    </a:ext>
                  </a:extLst>
                </a:gridCol>
                <a:gridCol w="932849">
                  <a:extLst>
                    <a:ext uri="{9D8B030D-6E8A-4147-A177-3AD203B41FA5}">
                      <a16:colId xmlns:a16="http://schemas.microsoft.com/office/drawing/2014/main" val="20003"/>
                    </a:ext>
                  </a:extLst>
                </a:gridCol>
                <a:gridCol w="670606">
                  <a:extLst>
                    <a:ext uri="{9D8B030D-6E8A-4147-A177-3AD203B41FA5}">
                      <a16:colId xmlns:a16="http://schemas.microsoft.com/office/drawing/2014/main" val="2670798473"/>
                    </a:ext>
                  </a:extLst>
                </a:gridCol>
                <a:gridCol w="2702003">
                  <a:extLst>
                    <a:ext uri="{9D8B030D-6E8A-4147-A177-3AD203B41FA5}">
                      <a16:colId xmlns:a16="http://schemas.microsoft.com/office/drawing/2014/main" val="20004"/>
                    </a:ext>
                  </a:extLst>
                </a:gridCol>
              </a:tblGrid>
              <a:tr h="147659">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Lotto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Descrizione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Attivazione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Scadenza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it-IT" sz="1100" b="1" noProof="0" dirty="0">
                          <a:solidFill>
                            <a:srgbClr val="404040"/>
                          </a:solidFill>
                          <a:latin typeface="+mn-lt"/>
                        </a:rPr>
                        <a:t>Stato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Fornitori</a:t>
                      </a:r>
                      <a:endParaRPr lang="it-IT" sz="1100" b="0" dirty="0">
                        <a:solidFill>
                          <a:srgbClr val="404040"/>
                        </a:solidFill>
                        <a:latin typeface="+mn-lt"/>
                      </a:endParaRPr>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09691">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algn="ctr"/>
                      <a:r>
                        <a:rPr lang="it-IT" sz="1800" b="1" dirty="0">
                          <a:solidFill>
                            <a:srgbClr val="821B4C"/>
                          </a:solidFill>
                          <a:latin typeface="+mn-lt"/>
                        </a:rPr>
                        <a:t>1</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Stampanti per uso personale B/N A4</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26/09/2022</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25/09/2023</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900" kern="1200" dirty="0" err="1">
                          <a:solidFill>
                            <a:srgbClr val="404040"/>
                          </a:solidFill>
                          <a:latin typeface="+mn-lt"/>
                          <a:ea typeface="ＭＳ Ｐゴシック"/>
                          <a:cs typeface="+mn-cs"/>
                        </a:rPr>
                        <a:t>Infordata</a:t>
                      </a:r>
                      <a:r>
                        <a:rPr lang="it-IT" sz="900" kern="1200" dirty="0">
                          <a:solidFill>
                            <a:srgbClr val="404040"/>
                          </a:solidFill>
                          <a:latin typeface="+mn-lt"/>
                          <a:ea typeface="ＭＳ Ｐゴシック"/>
                          <a:cs typeface="+mn-cs"/>
                        </a:rPr>
                        <a:t> S.p.A.</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09691">
                <a:tc>
                  <a:txBody>
                    <a:bodyPr/>
                    <a:lstStyle/>
                    <a:p>
                      <a:pPr algn="ctr"/>
                      <a:r>
                        <a:rPr lang="it-IT" sz="1800" b="1" dirty="0">
                          <a:solidFill>
                            <a:srgbClr val="821B4C"/>
                          </a:solidFill>
                          <a:latin typeface="+mn-lt"/>
                        </a:rPr>
                        <a:t>2</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effectLst/>
                          <a:latin typeface="+mn-lt"/>
                          <a:ea typeface="+mn-ea"/>
                          <a:cs typeface="+mn-cs"/>
                        </a:rPr>
                        <a:t>Stampanti di rete B/N</a:t>
                      </a:r>
                      <a:r>
                        <a:rPr lang="it-IT" sz="1000" b="0" kern="1200" baseline="0" noProof="0" dirty="0">
                          <a:solidFill>
                            <a:srgbClr val="404040"/>
                          </a:solidFill>
                          <a:effectLst/>
                          <a:latin typeface="+mn-lt"/>
                          <a:ea typeface="+mn-ea"/>
                          <a:cs typeface="+mn-cs"/>
                        </a:rPr>
                        <a:t> </a:t>
                      </a:r>
                      <a:r>
                        <a:rPr lang="it-IT" sz="1000" b="0" kern="1200" noProof="0" dirty="0">
                          <a:solidFill>
                            <a:srgbClr val="404040"/>
                          </a:solidFill>
                          <a:effectLst/>
                          <a:latin typeface="+mn-lt"/>
                          <a:ea typeface="+mn-ea"/>
                          <a:cs typeface="+mn-cs"/>
                        </a:rPr>
                        <a:t>A4</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26/09/2022</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25/09/2023</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Converge S.p.A.</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4598808"/>
                  </a:ext>
                </a:extLst>
              </a:tr>
              <a:tr h="0">
                <a:tc>
                  <a:txBody>
                    <a:bodyPr/>
                    <a:lstStyle/>
                    <a:p>
                      <a:pPr algn="ctr"/>
                      <a:r>
                        <a:rPr lang="it-IT" sz="1800" b="1" dirty="0">
                          <a:solidFill>
                            <a:srgbClr val="821B4C"/>
                          </a:solidFill>
                          <a:latin typeface="+mn-lt"/>
                        </a:rPr>
                        <a:t>3</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effectLst/>
                          <a:latin typeface="+mn-lt"/>
                          <a:ea typeface="+mn-ea"/>
                          <a:cs typeface="+mn-cs"/>
                        </a:rPr>
                        <a:t>Stampanti di rete A3/A4</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26/09/2022</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25/09/2023</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Converge S.p.A.</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3146628"/>
                  </a:ext>
                </a:extLst>
              </a:tr>
              <a:tr h="0">
                <a:tc>
                  <a:txBody>
                    <a:bodyPr/>
                    <a:lstStyle/>
                    <a:p>
                      <a:pPr algn="ctr"/>
                      <a:r>
                        <a:rPr lang="it-IT" sz="1800" b="1" dirty="0">
                          <a:solidFill>
                            <a:srgbClr val="821B4C"/>
                          </a:solidFill>
                          <a:latin typeface="+mn-lt"/>
                        </a:rPr>
                        <a:t>4</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effectLst/>
                          <a:latin typeface="+mn-lt"/>
                          <a:ea typeface="+mn-ea"/>
                          <a:cs typeface="+mn-cs"/>
                        </a:rPr>
                        <a:t>Apparecchiature multifunzione A4 B/N</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0928779"/>
                  </a:ext>
                </a:extLst>
              </a:tr>
              <a:tr h="261833">
                <a:tc>
                  <a:txBody>
                    <a:bodyPr/>
                    <a:lstStyle/>
                    <a:p>
                      <a:pPr algn="ctr"/>
                      <a:r>
                        <a:rPr lang="it-IT" sz="1800" b="1" dirty="0">
                          <a:solidFill>
                            <a:srgbClr val="821B4C"/>
                          </a:solidFill>
                          <a:latin typeface="+mn-lt"/>
                        </a:rPr>
                        <a:t>5</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effectLst/>
                          <a:latin typeface="+mn-lt"/>
                          <a:ea typeface="+mn-ea"/>
                          <a:cs typeface="+mn-cs"/>
                        </a:rPr>
                        <a:t>Apparecchiature multifunzione A4 a colori</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17/10/2022</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16/10/2023</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dirty="0"/>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900" kern="1200" dirty="0" err="1">
                          <a:solidFill>
                            <a:srgbClr val="404040"/>
                          </a:solidFill>
                          <a:latin typeface="+mn-lt"/>
                          <a:ea typeface="ＭＳ Ｐゴシック"/>
                          <a:cs typeface="+mn-cs"/>
                        </a:rPr>
                        <a:t>Hitech</a:t>
                      </a:r>
                      <a:r>
                        <a:rPr lang="it-IT" sz="900" kern="1200" dirty="0">
                          <a:solidFill>
                            <a:srgbClr val="404040"/>
                          </a:solidFill>
                          <a:latin typeface="+mn-lt"/>
                          <a:ea typeface="ＭＳ Ｐゴシック"/>
                          <a:cs typeface="+mn-cs"/>
                        </a:rPr>
                        <a:t> Distribuzione Informatica</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0302305"/>
                  </a:ext>
                </a:extLst>
              </a:tr>
            </a:tbl>
          </a:graphicData>
        </a:graphic>
      </p:graphicFrame>
      <p:sp>
        <p:nvSpPr>
          <p:cNvPr id="47" name="CasellaDiTesto 46">
            <a:extLst>
              <a:ext uri="{FF2B5EF4-FFF2-40B4-BE49-F238E27FC236}">
                <a16:creationId xmlns:a16="http://schemas.microsoft.com/office/drawing/2014/main" id="{37586D21-BA75-42A3-827F-342EA1B5BA97}"/>
              </a:ext>
            </a:extLst>
          </p:cNvPr>
          <p:cNvSpPr txBox="1"/>
          <p:nvPr/>
        </p:nvSpPr>
        <p:spPr>
          <a:xfrm>
            <a:off x="1422415" y="1149810"/>
            <a:ext cx="1944216" cy="246221"/>
          </a:xfrm>
          <a:prstGeom prst="rect">
            <a:avLst/>
          </a:prstGeom>
          <a:noFill/>
        </p:spPr>
        <p:txBody>
          <a:bodyPr wrap="square">
            <a:spAutoFit/>
          </a:bodyPr>
          <a:lstStyle/>
          <a:p>
            <a:r>
              <a:rPr lang="it-IT" sz="1000" b="1" dirty="0">
                <a:solidFill>
                  <a:srgbClr val="404040"/>
                </a:solidFill>
                <a:latin typeface="+mn-lt"/>
              </a:rPr>
              <a:t>MERCEOLOGICI</a:t>
            </a:r>
            <a:endParaRPr lang="it-IT" sz="1000" b="1" dirty="0"/>
          </a:p>
        </p:txBody>
      </p:sp>
      <p:grpSp>
        <p:nvGrpSpPr>
          <p:cNvPr id="48" name="Gruppo 47">
            <a:extLst>
              <a:ext uri="{FF2B5EF4-FFF2-40B4-BE49-F238E27FC236}">
                <a16:creationId xmlns:a16="http://schemas.microsoft.com/office/drawing/2014/main" id="{5B40962C-2E54-4C9F-B5B8-E16DDA3BD256}"/>
              </a:ext>
            </a:extLst>
          </p:cNvPr>
          <p:cNvGrpSpPr/>
          <p:nvPr/>
        </p:nvGrpSpPr>
        <p:grpSpPr>
          <a:xfrm>
            <a:off x="1180279" y="1172497"/>
            <a:ext cx="188236" cy="200846"/>
            <a:chOff x="3060700" y="4723156"/>
            <a:chExt cx="1401951" cy="1495873"/>
          </a:xfrm>
        </p:grpSpPr>
        <p:sp>
          <p:nvSpPr>
            <p:cNvPr id="51" name="Elemento grafico 41">
              <a:extLst>
                <a:ext uri="{FF2B5EF4-FFF2-40B4-BE49-F238E27FC236}">
                  <a16:creationId xmlns:a16="http://schemas.microsoft.com/office/drawing/2014/main" id="{D55AB854-B6B2-456D-B415-7A05C0B5255D}"/>
                </a:ext>
              </a:extLst>
            </p:cNvPr>
            <p:cNvSpPr/>
            <p:nvPr/>
          </p:nvSpPr>
          <p:spPr>
            <a:xfrm>
              <a:off x="3060700" y="4723156"/>
              <a:ext cx="1401951" cy="1495873"/>
            </a:xfrm>
            <a:custGeom>
              <a:avLst/>
              <a:gdLst>
                <a:gd name="connsiteX0" fmla="*/ 1389682 w 1401951"/>
                <a:gd name="connsiteY0" fmla="*/ 330258 h 1495873"/>
                <a:gd name="connsiteX1" fmla="*/ 710470 w 1401951"/>
                <a:gd name="connsiteY1" fmla="*/ 2191 h 1495873"/>
                <a:gd name="connsiteX2" fmla="*/ 691482 w 1401951"/>
                <a:gd name="connsiteY2" fmla="*/ 2191 h 1495873"/>
                <a:gd name="connsiteX3" fmla="*/ 12270 w 1401951"/>
                <a:gd name="connsiteY3" fmla="*/ 330258 h 1495873"/>
                <a:gd name="connsiteX4" fmla="*/ 0 w 1401951"/>
                <a:gd name="connsiteY4" fmla="*/ 350123 h 1495873"/>
                <a:gd name="connsiteX5" fmla="*/ 0 w 1401951"/>
                <a:gd name="connsiteY5" fmla="*/ 1146188 h 1495873"/>
                <a:gd name="connsiteX6" fmla="*/ 12270 w 1401951"/>
                <a:gd name="connsiteY6" fmla="*/ 1166054 h 1495873"/>
                <a:gd name="connsiteX7" fmla="*/ 691482 w 1401951"/>
                <a:gd name="connsiteY7" fmla="*/ 1493828 h 1495873"/>
                <a:gd name="connsiteX8" fmla="*/ 701122 w 1401951"/>
                <a:gd name="connsiteY8" fmla="*/ 1495873 h 1495873"/>
                <a:gd name="connsiteX9" fmla="*/ 710762 w 1401951"/>
                <a:gd name="connsiteY9" fmla="*/ 1493828 h 1495873"/>
                <a:gd name="connsiteX10" fmla="*/ 1389682 w 1401951"/>
                <a:gd name="connsiteY10" fmla="*/ 1165762 h 1495873"/>
                <a:gd name="connsiteX11" fmla="*/ 1401952 w 1401951"/>
                <a:gd name="connsiteY11" fmla="*/ 1145896 h 1495873"/>
                <a:gd name="connsiteX12" fmla="*/ 1401952 w 1401951"/>
                <a:gd name="connsiteY12" fmla="*/ 349831 h 1495873"/>
                <a:gd name="connsiteX13" fmla="*/ 1389682 w 1401951"/>
                <a:gd name="connsiteY13" fmla="*/ 330258 h 1495873"/>
                <a:gd name="connsiteX14" fmla="*/ 701122 w 1401951"/>
                <a:gd name="connsiteY14" fmla="*/ 46303 h 1495873"/>
                <a:gd name="connsiteX15" fmla="*/ 1329795 w 1401951"/>
                <a:gd name="connsiteY15" fmla="*/ 349831 h 1495873"/>
                <a:gd name="connsiteX16" fmla="*/ 1147503 w 1401951"/>
                <a:gd name="connsiteY16" fmla="*/ 437763 h 1495873"/>
                <a:gd name="connsiteX17" fmla="*/ 1143705 w 1401951"/>
                <a:gd name="connsiteY17" fmla="*/ 435426 h 1495873"/>
                <a:gd name="connsiteX18" fmla="*/ 519415 w 1401951"/>
                <a:gd name="connsiteY18" fmla="*/ 134236 h 1495873"/>
                <a:gd name="connsiteX19" fmla="*/ 701122 w 1401951"/>
                <a:gd name="connsiteY19" fmla="*/ 46303 h 1495873"/>
                <a:gd name="connsiteX20" fmla="*/ 469752 w 1401951"/>
                <a:gd name="connsiteY20" fmla="*/ 158775 h 1495873"/>
                <a:gd name="connsiteX21" fmla="*/ 1097548 w 1401951"/>
                <a:gd name="connsiteY21" fmla="*/ 461718 h 1495873"/>
                <a:gd name="connsiteX22" fmla="*/ 969009 w 1401951"/>
                <a:gd name="connsiteY22" fmla="*/ 523651 h 1495873"/>
                <a:gd name="connsiteX23" fmla="*/ 341505 w 1401951"/>
                <a:gd name="connsiteY23" fmla="*/ 221000 h 1495873"/>
                <a:gd name="connsiteX24" fmla="*/ 469752 w 1401951"/>
                <a:gd name="connsiteY24" fmla="*/ 158775 h 1495873"/>
                <a:gd name="connsiteX25" fmla="*/ 1112447 w 1401951"/>
                <a:gd name="connsiteY25" fmla="*/ 503493 h 1495873"/>
                <a:gd name="connsiteX26" fmla="*/ 1112447 w 1401951"/>
                <a:gd name="connsiteY26" fmla="*/ 732819 h 1495873"/>
                <a:gd name="connsiteX27" fmla="*/ 992380 w 1401951"/>
                <a:gd name="connsiteY27" fmla="*/ 790661 h 1495873"/>
                <a:gd name="connsiteX28" fmla="*/ 992380 w 1401951"/>
                <a:gd name="connsiteY28" fmla="*/ 561336 h 1495873"/>
                <a:gd name="connsiteX29" fmla="*/ 1112447 w 1401951"/>
                <a:gd name="connsiteY29" fmla="*/ 503493 h 1495873"/>
                <a:gd name="connsiteX30" fmla="*/ 1358132 w 1401951"/>
                <a:gd name="connsiteY30" fmla="*/ 1132458 h 1495873"/>
                <a:gd name="connsiteX31" fmla="*/ 722740 w 1401951"/>
                <a:gd name="connsiteY31" fmla="*/ 1439199 h 1495873"/>
                <a:gd name="connsiteX32" fmla="*/ 722740 w 1401951"/>
                <a:gd name="connsiteY32" fmla="*/ 691628 h 1495873"/>
                <a:gd name="connsiteX33" fmla="*/ 874358 w 1401951"/>
                <a:gd name="connsiteY33" fmla="*/ 618594 h 1495873"/>
                <a:gd name="connsiteX34" fmla="*/ 884582 w 1401951"/>
                <a:gd name="connsiteY34" fmla="*/ 589381 h 1495873"/>
                <a:gd name="connsiteX35" fmla="*/ 855369 w 1401951"/>
                <a:gd name="connsiteY35" fmla="*/ 579156 h 1495873"/>
                <a:gd name="connsiteX36" fmla="*/ 701122 w 1401951"/>
                <a:gd name="connsiteY36" fmla="*/ 653358 h 1495873"/>
                <a:gd name="connsiteX37" fmla="*/ 640358 w 1401951"/>
                <a:gd name="connsiteY37" fmla="*/ 624145 h 1495873"/>
                <a:gd name="connsiteX38" fmla="*/ 611145 w 1401951"/>
                <a:gd name="connsiteY38" fmla="*/ 634369 h 1495873"/>
                <a:gd name="connsiteX39" fmla="*/ 621369 w 1401951"/>
                <a:gd name="connsiteY39" fmla="*/ 663583 h 1495873"/>
                <a:gd name="connsiteX40" fmla="*/ 679212 w 1401951"/>
                <a:gd name="connsiteY40" fmla="*/ 691628 h 1495873"/>
                <a:gd name="connsiteX41" fmla="*/ 679212 w 1401951"/>
                <a:gd name="connsiteY41" fmla="*/ 1439199 h 1495873"/>
                <a:gd name="connsiteX42" fmla="*/ 43820 w 1401951"/>
                <a:gd name="connsiteY42" fmla="*/ 1132458 h 1495873"/>
                <a:gd name="connsiteX43" fmla="*/ 43820 w 1401951"/>
                <a:gd name="connsiteY43" fmla="*/ 384887 h 1495873"/>
                <a:gd name="connsiteX44" fmla="*/ 527594 w 1401951"/>
                <a:gd name="connsiteY44" fmla="*/ 618302 h 1495873"/>
                <a:gd name="connsiteX45" fmla="*/ 537235 w 1401951"/>
                <a:gd name="connsiteY45" fmla="*/ 620347 h 1495873"/>
                <a:gd name="connsiteX46" fmla="*/ 557100 w 1401951"/>
                <a:gd name="connsiteY46" fmla="*/ 608077 h 1495873"/>
                <a:gd name="connsiteX47" fmla="*/ 546875 w 1401951"/>
                <a:gd name="connsiteY47" fmla="*/ 578864 h 1495873"/>
                <a:gd name="connsiteX48" fmla="*/ 72449 w 1401951"/>
                <a:gd name="connsiteY48" fmla="*/ 349831 h 1495873"/>
                <a:gd name="connsiteX49" fmla="*/ 290089 w 1401951"/>
                <a:gd name="connsiteY49" fmla="*/ 244662 h 1495873"/>
                <a:gd name="connsiteX50" fmla="*/ 948268 w 1401951"/>
                <a:gd name="connsiteY50" fmla="*/ 562504 h 1495873"/>
                <a:gd name="connsiteX51" fmla="*/ 948560 w 1401951"/>
                <a:gd name="connsiteY51" fmla="*/ 562797 h 1495873"/>
                <a:gd name="connsiteX52" fmla="*/ 948560 w 1401951"/>
                <a:gd name="connsiteY52" fmla="*/ 825717 h 1495873"/>
                <a:gd name="connsiteX53" fmla="*/ 958784 w 1401951"/>
                <a:gd name="connsiteY53" fmla="*/ 844414 h 1495873"/>
                <a:gd name="connsiteX54" fmla="*/ 970470 w 1401951"/>
                <a:gd name="connsiteY54" fmla="*/ 847627 h 1495873"/>
                <a:gd name="connsiteX55" fmla="*/ 980110 w 1401951"/>
                <a:gd name="connsiteY55" fmla="*/ 845582 h 1495873"/>
                <a:gd name="connsiteX56" fmla="*/ 1143997 w 1401951"/>
                <a:gd name="connsiteY56" fmla="*/ 766414 h 1495873"/>
                <a:gd name="connsiteX57" fmla="*/ 1156267 w 1401951"/>
                <a:gd name="connsiteY57" fmla="*/ 746549 h 1495873"/>
                <a:gd name="connsiteX58" fmla="*/ 1156267 w 1401951"/>
                <a:gd name="connsiteY58" fmla="*/ 482167 h 1495873"/>
                <a:gd name="connsiteX59" fmla="*/ 1358424 w 1401951"/>
                <a:gd name="connsiteY59" fmla="*/ 384595 h 1495873"/>
                <a:gd name="connsiteX60" fmla="*/ 1358132 w 1401951"/>
                <a:gd name="connsiteY60" fmla="*/ 1132458 h 1495873"/>
                <a:gd name="connsiteX61" fmla="*/ 1358132 w 1401951"/>
                <a:gd name="connsiteY61" fmla="*/ 1132458 h 149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01951" h="1495873">
                  <a:moveTo>
                    <a:pt x="1389682" y="330258"/>
                  </a:moveTo>
                  <a:lnTo>
                    <a:pt x="710470" y="2191"/>
                  </a:lnTo>
                  <a:cubicBezTo>
                    <a:pt x="704336" y="-730"/>
                    <a:pt x="697324" y="-730"/>
                    <a:pt x="691482" y="2191"/>
                  </a:cubicBezTo>
                  <a:lnTo>
                    <a:pt x="12270" y="330258"/>
                  </a:lnTo>
                  <a:cubicBezTo>
                    <a:pt x="4674" y="334055"/>
                    <a:pt x="0" y="341651"/>
                    <a:pt x="0" y="350123"/>
                  </a:cubicBezTo>
                  <a:lnTo>
                    <a:pt x="0" y="1146188"/>
                  </a:lnTo>
                  <a:cubicBezTo>
                    <a:pt x="0" y="1154660"/>
                    <a:pt x="4674" y="1162256"/>
                    <a:pt x="12270" y="1166054"/>
                  </a:cubicBezTo>
                  <a:lnTo>
                    <a:pt x="691482" y="1493828"/>
                  </a:lnTo>
                  <a:cubicBezTo>
                    <a:pt x="694403" y="1495289"/>
                    <a:pt x="697616" y="1495873"/>
                    <a:pt x="701122" y="1495873"/>
                  </a:cubicBezTo>
                  <a:cubicBezTo>
                    <a:pt x="704336" y="1495873"/>
                    <a:pt x="707549" y="1495289"/>
                    <a:pt x="710762" y="1493828"/>
                  </a:cubicBezTo>
                  <a:lnTo>
                    <a:pt x="1389682" y="1165762"/>
                  </a:lnTo>
                  <a:cubicBezTo>
                    <a:pt x="1397278" y="1161964"/>
                    <a:pt x="1401952" y="1154368"/>
                    <a:pt x="1401952" y="1145896"/>
                  </a:cubicBezTo>
                  <a:lnTo>
                    <a:pt x="1401952" y="349831"/>
                  </a:lnTo>
                  <a:cubicBezTo>
                    <a:pt x="1401952" y="341359"/>
                    <a:pt x="1397278" y="333763"/>
                    <a:pt x="1389682" y="330258"/>
                  </a:cubicBezTo>
                  <a:close/>
                  <a:moveTo>
                    <a:pt x="701122" y="46303"/>
                  </a:moveTo>
                  <a:lnTo>
                    <a:pt x="1329795" y="349831"/>
                  </a:lnTo>
                  <a:lnTo>
                    <a:pt x="1147503" y="437763"/>
                  </a:lnTo>
                  <a:cubicBezTo>
                    <a:pt x="1146335" y="436887"/>
                    <a:pt x="1145166" y="436010"/>
                    <a:pt x="1143705" y="435426"/>
                  </a:cubicBezTo>
                  <a:lnTo>
                    <a:pt x="519415" y="134236"/>
                  </a:lnTo>
                  <a:lnTo>
                    <a:pt x="701122" y="46303"/>
                  </a:lnTo>
                  <a:close/>
                  <a:moveTo>
                    <a:pt x="469752" y="158775"/>
                  </a:moveTo>
                  <a:lnTo>
                    <a:pt x="1097548" y="461718"/>
                  </a:lnTo>
                  <a:lnTo>
                    <a:pt x="969009" y="523651"/>
                  </a:lnTo>
                  <a:lnTo>
                    <a:pt x="341505" y="221000"/>
                  </a:lnTo>
                  <a:lnTo>
                    <a:pt x="469752" y="158775"/>
                  </a:lnTo>
                  <a:close/>
                  <a:moveTo>
                    <a:pt x="1112447" y="503493"/>
                  </a:moveTo>
                  <a:lnTo>
                    <a:pt x="1112447" y="732819"/>
                  </a:lnTo>
                  <a:lnTo>
                    <a:pt x="992380" y="790661"/>
                  </a:lnTo>
                  <a:lnTo>
                    <a:pt x="992380" y="561336"/>
                  </a:lnTo>
                  <a:lnTo>
                    <a:pt x="1112447" y="503493"/>
                  </a:lnTo>
                  <a:close/>
                  <a:moveTo>
                    <a:pt x="1358132" y="1132458"/>
                  </a:moveTo>
                  <a:lnTo>
                    <a:pt x="722740" y="1439199"/>
                  </a:lnTo>
                  <a:lnTo>
                    <a:pt x="722740" y="691628"/>
                  </a:lnTo>
                  <a:lnTo>
                    <a:pt x="874358" y="618594"/>
                  </a:lnTo>
                  <a:cubicBezTo>
                    <a:pt x="885167" y="613336"/>
                    <a:pt x="889841" y="600190"/>
                    <a:pt x="884582" y="589381"/>
                  </a:cubicBezTo>
                  <a:cubicBezTo>
                    <a:pt x="879324" y="578572"/>
                    <a:pt x="866178" y="573898"/>
                    <a:pt x="855369" y="579156"/>
                  </a:cubicBezTo>
                  <a:lnTo>
                    <a:pt x="701122" y="653358"/>
                  </a:lnTo>
                  <a:lnTo>
                    <a:pt x="640358" y="624145"/>
                  </a:lnTo>
                  <a:cubicBezTo>
                    <a:pt x="629549" y="618886"/>
                    <a:pt x="616403" y="623560"/>
                    <a:pt x="611145" y="634369"/>
                  </a:cubicBezTo>
                  <a:cubicBezTo>
                    <a:pt x="605886" y="645178"/>
                    <a:pt x="610560" y="658324"/>
                    <a:pt x="621369" y="663583"/>
                  </a:cubicBezTo>
                  <a:lnTo>
                    <a:pt x="679212" y="691628"/>
                  </a:lnTo>
                  <a:lnTo>
                    <a:pt x="679212" y="1439199"/>
                  </a:lnTo>
                  <a:lnTo>
                    <a:pt x="43820" y="1132458"/>
                  </a:lnTo>
                  <a:lnTo>
                    <a:pt x="43820" y="384887"/>
                  </a:lnTo>
                  <a:lnTo>
                    <a:pt x="527594" y="618302"/>
                  </a:lnTo>
                  <a:cubicBezTo>
                    <a:pt x="530808" y="619763"/>
                    <a:pt x="534021" y="620347"/>
                    <a:pt x="537235" y="620347"/>
                  </a:cubicBezTo>
                  <a:cubicBezTo>
                    <a:pt x="545415" y="620347"/>
                    <a:pt x="553302" y="615673"/>
                    <a:pt x="557100" y="608077"/>
                  </a:cubicBezTo>
                  <a:cubicBezTo>
                    <a:pt x="562358" y="597268"/>
                    <a:pt x="557684" y="584122"/>
                    <a:pt x="546875" y="578864"/>
                  </a:cubicBezTo>
                  <a:lnTo>
                    <a:pt x="72449" y="349831"/>
                  </a:lnTo>
                  <a:lnTo>
                    <a:pt x="290089" y="244662"/>
                  </a:lnTo>
                  <a:lnTo>
                    <a:pt x="948268" y="562504"/>
                  </a:lnTo>
                  <a:cubicBezTo>
                    <a:pt x="948268" y="562504"/>
                    <a:pt x="948560" y="562797"/>
                    <a:pt x="948560" y="562797"/>
                  </a:cubicBezTo>
                  <a:lnTo>
                    <a:pt x="948560" y="825717"/>
                  </a:lnTo>
                  <a:cubicBezTo>
                    <a:pt x="948560" y="833313"/>
                    <a:pt x="952357" y="840324"/>
                    <a:pt x="958784" y="844414"/>
                  </a:cubicBezTo>
                  <a:cubicBezTo>
                    <a:pt x="962290" y="846751"/>
                    <a:pt x="966380" y="847627"/>
                    <a:pt x="970470" y="847627"/>
                  </a:cubicBezTo>
                  <a:cubicBezTo>
                    <a:pt x="973683" y="847627"/>
                    <a:pt x="976897" y="847043"/>
                    <a:pt x="980110" y="845582"/>
                  </a:cubicBezTo>
                  <a:lnTo>
                    <a:pt x="1143997" y="766414"/>
                  </a:lnTo>
                  <a:cubicBezTo>
                    <a:pt x="1151593" y="762616"/>
                    <a:pt x="1156267" y="755021"/>
                    <a:pt x="1156267" y="746549"/>
                  </a:cubicBezTo>
                  <a:lnTo>
                    <a:pt x="1156267" y="482167"/>
                  </a:lnTo>
                  <a:lnTo>
                    <a:pt x="1358424" y="384595"/>
                  </a:lnTo>
                  <a:lnTo>
                    <a:pt x="1358132" y="1132458"/>
                  </a:lnTo>
                  <a:lnTo>
                    <a:pt x="1358132" y="1132458"/>
                  </a:lnTo>
                  <a:close/>
                </a:path>
              </a:pathLst>
            </a:custGeom>
            <a:solidFill>
              <a:srgbClr val="313840"/>
            </a:solidFill>
            <a:ln w="2917" cap="flat">
              <a:noFill/>
              <a:prstDash val="solid"/>
              <a:miter/>
            </a:ln>
          </p:spPr>
          <p:txBody>
            <a:bodyPr rtlCol="0" anchor="ctr"/>
            <a:lstStyle/>
            <a:p>
              <a:endParaRPr lang="it-IT"/>
            </a:p>
          </p:txBody>
        </p:sp>
        <p:sp>
          <p:nvSpPr>
            <p:cNvPr id="52" name="Elemento grafico 41">
              <a:extLst>
                <a:ext uri="{FF2B5EF4-FFF2-40B4-BE49-F238E27FC236}">
                  <a16:creationId xmlns:a16="http://schemas.microsoft.com/office/drawing/2014/main" id="{D55AB854-B6B2-456D-B415-7A05C0B5255D}"/>
                </a:ext>
              </a:extLst>
            </p:cNvPr>
            <p:cNvSpPr/>
            <p:nvPr/>
          </p:nvSpPr>
          <p:spPr>
            <a:xfrm>
              <a:off x="3154355" y="5720237"/>
              <a:ext cx="143495" cy="91849"/>
            </a:xfrm>
            <a:custGeom>
              <a:avLst/>
              <a:gdLst>
                <a:gd name="connsiteX0" fmla="*/ 130995 w 143495"/>
                <a:gd name="connsiteY0" fmla="*/ 50366 h 91849"/>
                <a:gd name="connsiteX1" fmla="*/ 31378 w 143495"/>
                <a:gd name="connsiteY1" fmla="*/ 2164 h 91849"/>
                <a:gd name="connsiteX2" fmla="*/ 2164 w 143495"/>
                <a:gd name="connsiteY2" fmla="*/ 12389 h 91849"/>
                <a:gd name="connsiteX3" fmla="*/ 12389 w 143495"/>
                <a:gd name="connsiteY3" fmla="*/ 41602 h 91849"/>
                <a:gd name="connsiteX4" fmla="*/ 112007 w 143495"/>
                <a:gd name="connsiteY4" fmla="*/ 89805 h 91849"/>
                <a:gd name="connsiteX5" fmla="*/ 121647 w 143495"/>
                <a:gd name="connsiteY5" fmla="*/ 91850 h 91849"/>
                <a:gd name="connsiteX6" fmla="*/ 141512 w 143495"/>
                <a:gd name="connsiteY6" fmla="*/ 79580 h 91849"/>
                <a:gd name="connsiteX7" fmla="*/ 130995 w 143495"/>
                <a:gd name="connsiteY7" fmla="*/ 50366 h 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495" h="91849">
                  <a:moveTo>
                    <a:pt x="130995" y="50366"/>
                  </a:moveTo>
                  <a:lnTo>
                    <a:pt x="31378" y="2164"/>
                  </a:lnTo>
                  <a:cubicBezTo>
                    <a:pt x="20569" y="-3094"/>
                    <a:pt x="7423" y="1580"/>
                    <a:pt x="2164" y="12389"/>
                  </a:cubicBezTo>
                  <a:cubicBezTo>
                    <a:pt x="-3094" y="23198"/>
                    <a:pt x="1580" y="36344"/>
                    <a:pt x="12389" y="41602"/>
                  </a:cubicBezTo>
                  <a:lnTo>
                    <a:pt x="112007" y="89805"/>
                  </a:lnTo>
                  <a:cubicBezTo>
                    <a:pt x="115220" y="91265"/>
                    <a:pt x="118434" y="91850"/>
                    <a:pt x="121647" y="91850"/>
                  </a:cubicBezTo>
                  <a:cubicBezTo>
                    <a:pt x="129827" y="91850"/>
                    <a:pt x="137715" y="87175"/>
                    <a:pt x="141512" y="79580"/>
                  </a:cubicBezTo>
                  <a:cubicBezTo>
                    <a:pt x="146479" y="68771"/>
                    <a:pt x="141804" y="55625"/>
                    <a:pt x="130995" y="50366"/>
                  </a:cubicBezTo>
                  <a:close/>
                </a:path>
              </a:pathLst>
            </a:custGeom>
            <a:solidFill>
              <a:srgbClr val="313840"/>
            </a:solidFill>
            <a:ln w="2917" cap="flat">
              <a:noFill/>
              <a:prstDash val="solid"/>
              <a:miter/>
            </a:ln>
          </p:spPr>
          <p:txBody>
            <a:bodyPr rtlCol="0" anchor="ctr"/>
            <a:lstStyle/>
            <a:p>
              <a:endParaRPr lang="it-IT"/>
            </a:p>
          </p:txBody>
        </p:sp>
        <p:sp>
          <p:nvSpPr>
            <p:cNvPr id="53" name="Elemento grafico 41">
              <a:extLst>
                <a:ext uri="{FF2B5EF4-FFF2-40B4-BE49-F238E27FC236}">
                  <a16:creationId xmlns:a16="http://schemas.microsoft.com/office/drawing/2014/main" id="{D55AB854-B6B2-456D-B415-7A05C0B5255D}"/>
                </a:ext>
              </a:extLst>
            </p:cNvPr>
            <p:cNvSpPr/>
            <p:nvPr/>
          </p:nvSpPr>
          <p:spPr>
            <a:xfrm>
              <a:off x="3154355" y="5616237"/>
              <a:ext cx="235225" cy="135961"/>
            </a:xfrm>
            <a:custGeom>
              <a:avLst/>
              <a:gdLst>
                <a:gd name="connsiteX0" fmla="*/ 222726 w 235225"/>
                <a:gd name="connsiteY0" fmla="*/ 94479 h 135961"/>
                <a:gd name="connsiteX1" fmla="*/ 31378 w 235225"/>
                <a:gd name="connsiteY1" fmla="*/ 2164 h 135961"/>
                <a:gd name="connsiteX2" fmla="*/ 2164 w 235225"/>
                <a:gd name="connsiteY2" fmla="*/ 12389 h 135961"/>
                <a:gd name="connsiteX3" fmla="*/ 12389 w 235225"/>
                <a:gd name="connsiteY3" fmla="*/ 41602 h 135961"/>
                <a:gd name="connsiteX4" fmla="*/ 203737 w 235225"/>
                <a:gd name="connsiteY4" fmla="*/ 133917 h 135961"/>
                <a:gd name="connsiteX5" fmla="*/ 213377 w 235225"/>
                <a:gd name="connsiteY5" fmla="*/ 135962 h 135961"/>
                <a:gd name="connsiteX6" fmla="*/ 233242 w 235225"/>
                <a:gd name="connsiteY6" fmla="*/ 123692 h 135961"/>
                <a:gd name="connsiteX7" fmla="*/ 222726 w 235225"/>
                <a:gd name="connsiteY7" fmla="*/ 94479 h 13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225" h="135961">
                  <a:moveTo>
                    <a:pt x="222726" y="94479"/>
                  </a:moveTo>
                  <a:lnTo>
                    <a:pt x="31378" y="2164"/>
                  </a:lnTo>
                  <a:cubicBezTo>
                    <a:pt x="20569" y="-3094"/>
                    <a:pt x="7423" y="1580"/>
                    <a:pt x="2164" y="12389"/>
                  </a:cubicBezTo>
                  <a:cubicBezTo>
                    <a:pt x="-3094" y="23198"/>
                    <a:pt x="1580" y="36344"/>
                    <a:pt x="12389" y="41602"/>
                  </a:cubicBezTo>
                  <a:lnTo>
                    <a:pt x="203737" y="133917"/>
                  </a:lnTo>
                  <a:cubicBezTo>
                    <a:pt x="206950" y="135377"/>
                    <a:pt x="210164" y="135962"/>
                    <a:pt x="213377" y="135962"/>
                  </a:cubicBezTo>
                  <a:cubicBezTo>
                    <a:pt x="221557" y="135962"/>
                    <a:pt x="229445" y="131288"/>
                    <a:pt x="233242" y="123692"/>
                  </a:cubicBezTo>
                  <a:cubicBezTo>
                    <a:pt x="238209" y="112883"/>
                    <a:pt x="233535" y="99737"/>
                    <a:pt x="222726" y="94479"/>
                  </a:cubicBezTo>
                  <a:close/>
                </a:path>
              </a:pathLst>
            </a:custGeom>
            <a:solidFill>
              <a:srgbClr val="313840"/>
            </a:solidFill>
            <a:ln w="2917" cap="flat">
              <a:noFill/>
              <a:prstDash val="solid"/>
              <a:miter/>
            </a:ln>
          </p:spPr>
          <p:txBody>
            <a:bodyPr rtlCol="0" anchor="ctr"/>
            <a:lstStyle/>
            <a:p>
              <a:endParaRPr lang="it-IT"/>
            </a:p>
          </p:txBody>
        </p:sp>
      </p:grpSp>
      <p:sp>
        <p:nvSpPr>
          <p:cNvPr id="36" name="CasellaDiTesto 35">
            <a:extLst>
              <a:ext uri="{FF2B5EF4-FFF2-40B4-BE49-F238E27FC236}">
                <a16:creationId xmlns:a16="http://schemas.microsoft.com/office/drawing/2014/main" id="{DD4EAD80-7DCB-4722-867E-246C8D785FF8}"/>
              </a:ext>
            </a:extLst>
          </p:cNvPr>
          <p:cNvSpPr txBox="1"/>
          <p:nvPr/>
        </p:nvSpPr>
        <p:spPr>
          <a:xfrm>
            <a:off x="7651306" y="236664"/>
            <a:ext cx="1224136" cy="253916"/>
          </a:xfrm>
          <a:prstGeom prst="rect">
            <a:avLst/>
          </a:prstGeom>
          <a:noFill/>
        </p:spPr>
        <p:txBody>
          <a:bodyPr wrap="square">
            <a:spAutoFit/>
          </a:bodyPr>
          <a:lstStyle/>
          <a:p>
            <a:pPr>
              <a:spcAft>
                <a:spcPts val="450"/>
              </a:spcAft>
            </a:pPr>
            <a:r>
              <a:rPr lang="it-IT" sz="1050" b="1" dirty="0">
                <a:solidFill>
                  <a:schemeClr val="tx1">
                    <a:lumMod val="75000"/>
                    <a:lumOff val="25000"/>
                  </a:schemeClr>
                </a:solidFill>
              </a:rPr>
              <a:t>Legenda stati</a:t>
            </a:r>
          </a:p>
        </p:txBody>
      </p:sp>
      <p:pic>
        <p:nvPicPr>
          <p:cNvPr id="37" name="Picture 14" descr="Anteprima immagine">
            <a:extLst>
              <a:ext uri="{FF2B5EF4-FFF2-40B4-BE49-F238E27FC236}">
                <a16:creationId xmlns:a16="http://schemas.microsoft.com/office/drawing/2014/main" id="{F03E9CE3-777C-4253-B44B-D51FDBC427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9652" y="516793"/>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38" name="CasellaDiTesto 37">
            <a:extLst>
              <a:ext uri="{FF2B5EF4-FFF2-40B4-BE49-F238E27FC236}">
                <a16:creationId xmlns:a16="http://schemas.microsoft.com/office/drawing/2014/main" id="{6F17851B-CCE3-4775-898C-5B6B53C72394}"/>
              </a:ext>
            </a:extLst>
          </p:cNvPr>
          <p:cNvSpPr txBox="1"/>
          <p:nvPr/>
        </p:nvSpPr>
        <p:spPr>
          <a:xfrm>
            <a:off x="7917254" y="499071"/>
            <a:ext cx="681757" cy="215444"/>
          </a:xfrm>
          <a:prstGeom prst="rect">
            <a:avLst/>
          </a:prstGeom>
          <a:noFill/>
        </p:spPr>
        <p:txBody>
          <a:bodyPr wrap="square">
            <a:spAutoFit/>
          </a:bodyPr>
          <a:lstStyle/>
          <a:p>
            <a:pPr algn="l"/>
            <a:r>
              <a:rPr lang="it-IT" sz="800" b="0" kern="1200" dirty="0">
                <a:solidFill>
                  <a:srgbClr val="404040"/>
                </a:solidFill>
                <a:effectLst/>
                <a:latin typeface="+mn-lt"/>
              </a:rPr>
              <a:t>Pubblicato</a:t>
            </a:r>
            <a:endParaRPr lang="it-IT" sz="800" b="0" kern="1200" dirty="0">
              <a:solidFill>
                <a:srgbClr val="404040"/>
              </a:solidFill>
              <a:effectLst/>
              <a:latin typeface="+mn-lt"/>
              <a:ea typeface="+mn-ea"/>
              <a:cs typeface="+mn-cs"/>
            </a:endParaRPr>
          </a:p>
        </p:txBody>
      </p:sp>
      <p:pic>
        <p:nvPicPr>
          <p:cNvPr id="39" name="Picture 8" descr="Anteprima immagine">
            <a:extLst>
              <a:ext uri="{FF2B5EF4-FFF2-40B4-BE49-F238E27FC236}">
                <a16:creationId xmlns:a16="http://schemas.microsoft.com/office/drawing/2014/main" id="{08DB9E53-5DE0-4E5A-9DCD-B970347B96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2820"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0" name="CasellaDiTesto 39">
            <a:extLst>
              <a:ext uri="{FF2B5EF4-FFF2-40B4-BE49-F238E27FC236}">
                <a16:creationId xmlns:a16="http://schemas.microsoft.com/office/drawing/2014/main" id="{DBE932F7-8FD3-493B-A695-3B0A5E695373}"/>
              </a:ext>
            </a:extLst>
          </p:cNvPr>
          <p:cNvSpPr txBox="1"/>
          <p:nvPr/>
        </p:nvSpPr>
        <p:spPr>
          <a:xfrm>
            <a:off x="8814235" y="499071"/>
            <a:ext cx="681757" cy="215444"/>
          </a:xfrm>
          <a:prstGeom prst="rect">
            <a:avLst/>
          </a:prstGeom>
          <a:noFill/>
        </p:spPr>
        <p:txBody>
          <a:bodyPr wrap="square">
            <a:spAutoFit/>
          </a:bodyPr>
          <a:lstStyle/>
          <a:p>
            <a:pPr algn="l"/>
            <a:r>
              <a:rPr lang="it-IT" sz="800" b="0" kern="1200" dirty="0">
                <a:solidFill>
                  <a:srgbClr val="404040"/>
                </a:solidFill>
                <a:effectLst/>
                <a:latin typeface="+mn-lt"/>
              </a:rPr>
              <a:t>Aggiudicato</a:t>
            </a:r>
            <a:endParaRPr lang="it-IT" sz="800" b="0" kern="1200" dirty="0">
              <a:solidFill>
                <a:srgbClr val="404040"/>
              </a:solidFill>
              <a:effectLst/>
              <a:latin typeface="+mn-lt"/>
              <a:ea typeface="+mn-ea"/>
              <a:cs typeface="+mn-cs"/>
            </a:endParaRPr>
          </a:p>
        </p:txBody>
      </p:sp>
      <p:pic>
        <p:nvPicPr>
          <p:cNvPr id="41" name="Picture 4">
            <a:extLst>
              <a:ext uri="{FF2B5EF4-FFF2-40B4-BE49-F238E27FC236}">
                <a16:creationId xmlns:a16="http://schemas.microsoft.com/office/drawing/2014/main" id="{FAEFE9FC-9F84-4855-9ACF-E548607903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8757"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2" name="CasellaDiTesto 41">
            <a:extLst>
              <a:ext uri="{FF2B5EF4-FFF2-40B4-BE49-F238E27FC236}">
                <a16:creationId xmlns:a16="http://schemas.microsoft.com/office/drawing/2014/main" id="{848328D9-7025-4DBA-9158-4B799CCA5B80}"/>
              </a:ext>
            </a:extLst>
          </p:cNvPr>
          <p:cNvSpPr txBox="1"/>
          <p:nvPr/>
        </p:nvSpPr>
        <p:spPr>
          <a:xfrm>
            <a:off x="9768676" y="499071"/>
            <a:ext cx="482060" cy="215444"/>
          </a:xfrm>
          <a:prstGeom prst="rect">
            <a:avLst/>
          </a:prstGeom>
          <a:noFill/>
        </p:spPr>
        <p:txBody>
          <a:bodyPr wrap="square">
            <a:spAutoFit/>
          </a:bodyPr>
          <a:lstStyle/>
          <a:p>
            <a:pPr algn="l"/>
            <a:r>
              <a:rPr lang="it-IT" sz="800" b="0" kern="1200" dirty="0">
                <a:solidFill>
                  <a:srgbClr val="404040"/>
                </a:solidFill>
                <a:effectLst/>
                <a:latin typeface="+mn-lt"/>
              </a:rPr>
              <a:t>Attivo</a:t>
            </a:r>
            <a:endParaRPr lang="it-IT" sz="800" b="0" kern="1200" dirty="0">
              <a:solidFill>
                <a:srgbClr val="404040"/>
              </a:solidFill>
              <a:effectLst/>
              <a:latin typeface="+mn-lt"/>
              <a:ea typeface="+mn-ea"/>
              <a:cs typeface="+mn-cs"/>
            </a:endParaRPr>
          </a:p>
        </p:txBody>
      </p:sp>
      <p:pic>
        <p:nvPicPr>
          <p:cNvPr id="43" name="Picture 10" descr="Anteprima immagine">
            <a:extLst>
              <a:ext uri="{FF2B5EF4-FFF2-40B4-BE49-F238E27FC236}">
                <a16:creationId xmlns:a16="http://schemas.microsoft.com/office/drawing/2014/main" id="{522921DB-CD83-403A-A993-18E14CD695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4786" y="1008079"/>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9" name="CasellaDiTesto 48">
            <a:extLst>
              <a:ext uri="{FF2B5EF4-FFF2-40B4-BE49-F238E27FC236}">
                <a16:creationId xmlns:a16="http://schemas.microsoft.com/office/drawing/2014/main" id="{DD2704EB-F6DF-4409-B38A-12D6B6707048}"/>
              </a:ext>
            </a:extLst>
          </p:cNvPr>
          <p:cNvSpPr txBox="1"/>
          <p:nvPr/>
        </p:nvSpPr>
        <p:spPr>
          <a:xfrm>
            <a:off x="7914764" y="985705"/>
            <a:ext cx="1383779" cy="215444"/>
          </a:xfrm>
          <a:prstGeom prst="rect">
            <a:avLst/>
          </a:prstGeom>
          <a:noFill/>
        </p:spPr>
        <p:txBody>
          <a:bodyPr wrap="square">
            <a:spAutoFit/>
          </a:bodyPr>
          <a:lstStyle/>
          <a:p>
            <a:pPr algn="l"/>
            <a:r>
              <a:rPr lang="it-IT" sz="800" b="0" kern="1200" dirty="0">
                <a:solidFill>
                  <a:srgbClr val="404040"/>
                </a:solidFill>
                <a:effectLst/>
                <a:latin typeface="+mn-lt"/>
              </a:rPr>
              <a:t>Attivo per acquisti successivi</a:t>
            </a:r>
            <a:endParaRPr lang="it-IT" sz="800" b="0" kern="1200" dirty="0">
              <a:solidFill>
                <a:srgbClr val="404040"/>
              </a:solidFill>
              <a:effectLst/>
              <a:latin typeface="+mn-lt"/>
              <a:ea typeface="+mn-ea"/>
              <a:cs typeface="+mn-cs"/>
            </a:endParaRPr>
          </a:p>
        </p:txBody>
      </p:sp>
      <p:pic>
        <p:nvPicPr>
          <p:cNvPr id="50" name="Picture 18" descr="Anteprima immagine">
            <a:extLst>
              <a:ext uri="{FF2B5EF4-FFF2-40B4-BE49-F238E27FC236}">
                <a16:creationId xmlns:a16="http://schemas.microsoft.com/office/drawing/2014/main" id="{AFFFF953-8654-437F-B67E-ED047D47C1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018"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55" name="CasellaDiTesto 54">
            <a:extLst>
              <a:ext uri="{FF2B5EF4-FFF2-40B4-BE49-F238E27FC236}">
                <a16:creationId xmlns:a16="http://schemas.microsoft.com/office/drawing/2014/main" id="{013AF1FA-8905-4730-851D-1B49C4320407}"/>
              </a:ext>
            </a:extLst>
          </p:cNvPr>
          <p:cNvSpPr txBox="1"/>
          <p:nvPr/>
        </p:nvSpPr>
        <p:spPr>
          <a:xfrm>
            <a:off x="7935095" y="742388"/>
            <a:ext cx="534965" cy="215444"/>
          </a:xfrm>
          <a:prstGeom prst="rect">
            <a:avLst/>
          </a:prstGeom>
          <a:noFill/>
        </p:spPr>
        <p:txBody>
          <a:bodyPr wrap="square">
            <a:spAutoFit/>
          </a:bodyPr>
          <a:lstStyle/>
          <a:p>
            <a:pPr algn="l"/>
            <a:r>
              <a:rPr lang="it-IT" sz="800" b="0" kern="1200" dirty="0">
                <a:solidFill>
                  <a:srgbClr val="404040"/>
                </a:solidFill>
                <a:effectLst/>
                <a:latin typeface="+mn-lt"/>
              </a:rPr>
              <a:t>Sospeso</a:t>
            </a:r>
            <a:endParaRPr lang="it-IT" sz="800" b="0" kern="1200" dirty="0">
              <a:solidFill>
                <a:srgbClr val="404040"/>
              </a:solidFill>
              <a:effectLst/>
              <a:latin typeface="+mn-lt"/>
              <a:ea typeface="+mn-ea"/>
              <a:cs typeface="+mn-cs"/>
            </a:endParaRPr>
          </a:p>
        </p:txBody>
      </p:sp>
      <p:pic>
        <p:nvPicPr>
          <p:cNvPr id="56" name="Picture 12" descr="Anteprima immagine">
            <a:extLst>
              <a:ext uri="{FF2B5EF4-FFF2-40B4-BE49-F238E27FC236}">
                <a16:creationId xmlns:a16="http://schemas.microsoft.com/office/drawing/2014/main" id="{D5CDEF60-7196-49FF-8640-F94AA98C83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10035"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57" name="CasellaDiTesto 56">
            <a:extLst>
              <a:ext uri="{FF2B5EF4-FFF2-40B4-BE49-F238E27FC236}">
                <a16:creationId xmlns:a16="http://schemas.microsoft.com/office/drawing/2014/main" id="{BCF0B9E2-FE72-4381-9B30-A2550DF0C754}"/>
              </a:ext>
            </a:extLst>
          </p:cNvPr>
          <p:cNvSpPr txBox="1"/>
          <p:nvPr/>
        </p:nvSpPr>
        <p:spPr>
          <a:xfrm>
            <a:off x="9761896" y="742388"/>
            <a:ext cx="502806" cy="215444"/>
          </a:xfrm>
          <a:prstGeom prst="rect">
            <a:avLst/>
          </a:prstGeom>
          <a:noFill/>
        </p:spPr>
        <p:txBody>
          <a:bodyPr wrap="square">
            <a:spAutoFit/>
          </a:bodyPr>
          <a:lstStyle/>
          <a:p>
            <a:pPr algn="l"/>
            <a:r>
              <a:rPr lang="it-IT" sz="800" b="0" kern="1200" dirty="0">
                <a:solidFill>
                  <a:srgbClr val="404040"/>
                </a:solidFill>
                <a:effectLst/>
                <a:latin typeface="+mn-lt"/>
              </a:rPr>
              <a:t>Chiuso</a:t>
            </a:r>
            <a:endParaRPr lang="it-IT" sz="800" b="0" kern="1200" dirty="0">
              <a:solidFill>
                <a:srgbClr val="404040"/>
              </a:solidFill>
              <a:effectLst/>
              <a:latin typeface="+mn-lt"/>
              <a:ea typeface="+mn-ea"/>
              <a:cs typeface="+mn-cs"/>
            </a:endParaRPr>
          </a:p>
        </p:txBody>
      </p:sp>
      <p:pic>
        <p:nvPicPr>
          <p:cNvPr id="58" name="Picture 16" descr="Anteprima immagine">
            <a:extLst>
              <a:ext uri="{FF2B5EF4-FFF2-40B4-BE49-F238E27FC236}">
                <a16:creationId xmlns:a16="http://schemas.microsoft.com/office/drawing/2014/main" id="{2F452721-FF26-4343-8763-00CF815CDF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7253" y="760110"/>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59" name="CasellaDiTesto 58">
            <a:extLst>
              <a:ext uri="{FF2B5EF4-FFF2-40B4-BE49-F238E27FC236}">
                <a16:creationId xmlns:a16="http://schemas.microsoft.com/office/drawing/2014/main" id="{3F099090-CAE1-4EFB-BE22-5978F515B1A5}"/>
              </a:ext>
            </a:extLst>
          </p:cNvPr>
          <p:cNvSpPr txBox="1"/>
          <p:nvPr/>
        </p:nvSpPr>
        <p:spPr>
          <a:xfrm>
            <a:off x="8815900" y="742388"/>
            <a:ext cx="625090" cy="215444"/>
          </a:xfrm>
          <a:prstGeom prst="rect">
            <a:avLst/>
          </a:prstGeom>
          <a:noFill/>
        </p:spPr>
        <p:txBody>
          <a:bodyPr wrap="square">
            <a:spAutoFit/>
          </a:bodyPr>
          <a:lstStyle/>
          <a:p>
            <a:pPr algn="l"/>
            <a:r>
              <a:rPr lang="it-IT" sz="800" b="0" kern="1200" dirty="0">
                <a:solidFill>
                  <a:srgbClr val="404040"/>
                </a:solidFill>
                <a:effectLst/>
                <a:latin typeface="+mn-lt"/>
              </a:rPr>
              <a:t>Revocato</a:t>
            </a:r>
            <a:endParaRPr lang="it-IT" sz="800" b="0" kern="1200" dirty="0">
              <a:solidFill>
                <a:srgbClr val="404040"/>
              </a:solidFill>
              <a:effectLst/>
              <a:latin typeface="+mn-lt"/>
              <a:ea typeface="+mn-ea"/>
              <a:cs typeface="+mn-cs"/>
            </a:endParaRPr>
          </a:p>
        </p:txBody>
      </p:sp>
      <p:pic>
        <p:nvPicPr>
          <p:cNvPr id="67" name="Picture 14" descr="Anteprima immagine">
            <a:extLst>
              <a:ext uri="{FF2B5EF4-FFF2-40B4-BE49-F238E27FC236}">
                <a16:creationId xmlns:a16="http://schemas.microsoft.com/office/drawing/2014/main" id="{F03E9CE3-777C-4253-B44B-D51FDBC427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312" y="3067640"/>
            <a:ext cx="173077" cy="180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a:extLst>
              <a:ext uri="{FF2B5EF4-FFF2-40B4-BE49-F238E27FC236}">
                <a16:creationId xmlns:a16="http://schemas.microsoft.com/office/drawing/2014/main" id="{4865E429-E10C-4D44-8C18-02165A02AE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6900" y="1968630"/>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a:extLst>
              <a:ext uri="{FF2B5EF4-FFF2-40B4-BE49-F238E27FC236}">
                <a16:creationId xmlns:a16="http://schemas.microsoft.com/office/drawing/2014/main" id="{4865E429-E10C-4D44-8C18-02165A02AE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6900" y="2328002"/>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a:extLst>
              <a:ext uri="{FF2B5EF4-FFF2-40B4-BE49-F238E27FC236}">
                <a16:creationId xmlns:a16="http://schemas.microsoft.com/office/drawing/2014/main" id="{4865E429-E10C-4D44-8C18-02165A02AE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312" y="2717935"/>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a:extLst>
              <a:ext uri="{FF2B5EF4-FFF2-40B4-BE49-F238E27FC236}">
                <a16:creationId xmlns:a16="http://schemas.microsoft.com/office/drawing/2014/main" id="{4865E429-E10C-4D44-8C18-02165A02AE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312" y="3436950"/>
            <a:ext cx="180000" cy="1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356437"/>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a:extLst>
              <a:ext uri="{FF2B5EF4-FFF2-40B4-BE49-F238E27FC236}">
                <a16:creationId xmlns:a16="http://schemas.microsoft.com/office/drawing/2014/main" id="{159B03CB-18AE-455A-B1BC-C320C6551076}"/>
              </a:ext>
            </a:extLst>
          </p:cNvPr>
          <p:cNvSpPr>
            <a:spLocks noGrp="1"/>
          </p:cNvSpPr>
          <p:nvPr>
            <p:ph type="title"/>
          </p:nvPr>
        </p:nvSpPr>
        <p:spPr/>
        <p:txBody>
          <a:bodyPr/>
          <a:lstStyle/>
          <a:p>
            <a:r>
              <a:rPr lang="it-IT" dirty="0"/>
              <a:t>Tecnologie server 3 (1/2)</a:t>
            </a:r>
          </a:p>
        </p:txBody>
      </p:sp>
      <p:sp>
        <p:nvSpPr>
          <p:cNvPr id="33" name="CasellaDiTesto 32">
            <a:extLst>
              <a:ext uri="{FF2B5EF4-FFF2-40B4-BE49-F238E27FC236}">
                <a16:creationId xmlns:a16="http://schemas.microsoft.com/office/drawing/2014/main" id="{103FD0AA-7B1F-4A9C-8D6C-327625748FFE}"/>
              </a:ext>
            </a:extLst>
          </p:cNvPr>
          <p:cNvSpPr txBox="1"/>
          <p:nvPr/>
        </p:nvSpPr>
        <p:spPr>
          <a:xfrm>
            <a:off x="348816" y="1494461"/>
            <a:ext cx="6893998" cy="523220"/>
          </a:xfrm>
          <a:prstGeom prst="rect">
            <a:avLst/>
          </a:prstGeom>
          <a:noFill/>
        </p:spPr>
        <p:txBody>
          <a:bodyPr wrap="square">
            <a:spAutoFit/>
          </a:bodyPr>
          <a:lstStyle/>
          <a:p>
            <a:pPr>
              <a:spcAft>
                <a:spcPts val="450"/>
              </a:spcAft>
            </a:pPr>
            <a:r>
              <a:rPr lang="it-IT" sz="1400" dirty="0">
                <a:solidFill>
                  <a:schemeClr val="tx1">
                    <a:lumMod val="75000"/>
                    <a:lumOff val="25000"/>
                  </a:schemeClr>
                </a:solidFill>
              </a:rPr>
              <a:t>L’iniziativa prevede la fornitura di apparecchiature server, componenti opzionali e servizi connessi</a:t>
            </a:r>
          </a:p>
        </p:txBody>
      </p:sp>
      <p:sp>
        <p:nvSpPr>
          <p:cNvPr id="34" name="CasellaDiTesto 33">
            <a:extLst>
              <a:ext uri="{FF2B5EF4-FFF2-40B4-BE49-F238E27FC236}">
                <a16:creationId xmlns:a16="http://schemas.microsoft.com/office/drawing/2014/main" id="{C4D4D3EF-0523-4BB0-99CF-A4A30DD1128D}"/>
              </a:ext>
            </a:extLst>
          </p:cNvPr>
          <p:cNvSpPr txBox="1"/>
          <p:nvPr/>
        </p:nvSpPr>
        <p:spPr>
          <a:xfrm>
            <a:off x="353543" y="2268463"/>
            <a:ext cx="6954098" cy="2823850"/>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Servizi / Prodotti</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Server di diverse tipologie</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Servizi inclusi</a:t>
            </a:r>
          </a:p>
          <a:p>
            <a:pPr marL="712250" lvl="1" indent="-214313">
              <a:spcAft>
                <a:spcPts val="450"/>
              </a:spcAft>
              <a:buFont typeface="Arial" panose="020B0604020202020204" pitchFamily="34" charset="0"/>
              <a:buChar char="•"/>
            </a:pPr>
            <a:r>
              <a:rPr lang="it-IT" sz="1400" dirty="0">
                <a:solidFill>
                  <a:schemeClr val="tx1">
                    <a:lumMod val="75000"/>
                    <a:lumOff val="25000"/>
                  </a:schemeClr>
                </a:solidFill>
              </a:rPr>
              <a:t>Consegna e installazione</a:t>
            </a:r>
          </a:p>
          <a:p>
            <a:pPr marL="712250" lvl="1" indent="-214313">
              <a:spcAft>
                <a:spcPts val="450"/>
              </a:spcAft>
              <a:buFont typeface="Arial" panose="020B0604020202020204" pitchFamily="34" charset="0"/>
              <a:buChar char="•"/>
            </a:pPr>
            <a:r>
              <a:rPr lang="it-IT" sz="1400" dirty="0">
                <a:solidFill>
                  <a:schemeClr val="tx1">
                    <a:lumMod val="75000"/>
                    <a:lumOff val="25000"/>
                  </a:schemeClr>
                </a:solidFill>
              </a:rPr>
              <a:t>Configurazione e avvio operativo dei sistemi</a:t>
            </a:r>
          </a:p>
          <a:p>
            <a:pPr marL="712250" lvl="1" indent="-214313">
              <a:spcAft>
                <a:spcPts val="450"/>
              </a:spcAft>
              <a:buFont typeface="Arial" panose="020B0604020202020204" pitchFamily="34" charset="0"/>
              <a:buChar char="•"/>
            </a:pPr>
            <a:r>
              <a:rPr lang="it-IT" sz="1400" dirty="0">
                <a:solidFill>
                  <a:schemeClr val="tx1">
                    <a:lumMod val="75000"/>
                    <a:lumOff val="25000"/>
                  </a:schemeClr>
                </a:solidFill>
              </a:rPr>
              <a:t>Assistenza in remoto e locale</a:t>
            </a:r>
          </a:p>
          <a:p>
            <a:pPr marL="712250" lvl="1" indent="-214313">
              <a:spcAft>
                <a:spcPts val="450"/>
              </a:spcAft>
              <a:buFont typeface="Arial" panose="020B0604020202020204" pitchFamily="34" charset="0"/>
              <a:buChar char="•"/>
            </a:pPr>
            <a:r>
              <a:rPr lang="it-IT" sz="1400" dirty="0">
                <a:solidFill>
                  <a:schemeClr val="tx1">
                    <a:lumMod val="75000"/>
                    <a:lumOff val="25000"/>
                  </a:schemeClr>
                </a:solidFill>
              </a:rPr>
              <a:t>Manutenzione 36 mesi</a:t>
            </a:r>
          </a:p>
          <a:p>
            <a:pPr marL="712250" lvl="1" indent="-214313">
              <a:spcAft>
                <a:spcPts val="450"/>
              </a:spcAft>
              <a:buFont typeface="Arial" panose="020B0604020202020204" pitchFamily="34" charset="0"/>
              <a:buChar char="•"/>
            </a:pPr>
            <a:r>
              <a:rPr lang="it-IT" sz="1400" dirty="0">
                <a:solidFill>
                  <a:schemeClr val="tx1">
                    <a:lumMod val="75000"/>
                    <a:lumOff val="25000"/>
                  </a:schemeClr>
                </a:solidFill>
              </a:rPr>
              <a:t>Call center</a:t>
            </a:r>
          </a:p>
          <a:p>
            <a:pPr marL="712250" lvl="1" indent="-214313">
              <a:spcAft>
                <a:spcPts val="450"/>
              </a:spcAft>
              <a:buFont typeface="Arial" panose="020B0604020202020204" pitchFamily="34" charset="0"/>
              <a:buChar char="•"/>
            </a:pPr>
            <a:r>
              <a:rPr lang="it-IT" sz="1400" dirty="0">
                <a:solidFill>
                  <a:schemeClr val="tx1">
                    <a:lumMod val="75000"/>
                    <a:lumOff val="25000"/>
                  </a:schemeClr>
                </a:solidFill>
              </a:rPr>
              <a:t>Smaltimento apparecchiature dismesse</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Servizi opzionali: estensione garanzia e fornitura di componenti opzionali </a:t>
            </a:r>
            <a:r>
              <a:rPr lang="it-IT" sz="1400" dirty="0" err="1">
                <a:solidFill>
                  <a:schemeClr val="tx1">
                    <a:lumMod val="75000"/>
                    <a:lumOff val="25000"/>
                  </a:schemeClr>
                </a:solidFill>
              </a:rPr>
              <a:t>hw</a:t>
            </a:r>
            <a:r>
              <a:rPr lang="it-IT" sz="1400" dirty="0">
                <a:solidFill>
                  <a:schemeClr val="tx1">
                    <a:lumMod val="75000"/>
                    <a:lumOff val="25000"/>
                  </a:schemeClr>
                </a:solidFill>
              </a:rPr>
              <a:t> e </a:t>
            </a:r>
            <a:r>
              <a:rPr lang="it-IT" sz="1400" dirty="0" err="1">
                <a:solidFill>
                  <a:schemeClr val="tx1">
                    <a:lumMod val="75000"/>
                    <a:lumOff val="25000"/>
                  </a:schemeClr>
                </a:solidFill>
              </a:rPr>
              <a:t>sw</a:t>
            </a:r>
            <a:endParaRPr lang="it-IT" sz="1400" dirty="0">
              <a:solidFill>
                <a:schemeClr val="tx1">
                  <a:lumMod val="75000"/>
                  <a:lumOff val="25000"/>
                </a:schemeClr>
              </a:solidFill>
            </a:endParaRPr>
          </a:p>
        </p:txBody>
      </p:sp>
      <p:sp>
        <p:nvSpPr>
          <p:cNvPr id="35" name="CasellaDiTesto 34">
            <a:extLst>
              <a:ext uri="{FF2B5EF4-FFF2-40B4-BE49-F238E27FC236}">
                <a16:creationId xmlns:a16="http://schemas.microsoft.com/office/drawing/2014/main" id="{DED2DF5D-18DB-4CE4-AC07-DB57CE4B69AB}"/>
              </a:ext>
            </a:extLst>
          </p:cNvPr>
          <p:cNvSpPr txBox="1"/>
          <p:nvPr/>
        </p:nvSpPr>
        <p:spPr>
          <a:xfrm>
            <a:off x="348815" y="5706263"/>
            <a:ext cx="6893998" cy="738664"/>
          </a:xfrm>
          <a:prstGeom prst="rect">
            <a:avLst/>
          </a:prstGeom>
          <a:noFill/>
        </p:spPr>
        <p:txBody>
          <a:bodyPr wrap="square">
            <a:spAutoFit/>
          </a:bodyPr>
          <a:lstStyle/>
          <a:p>
            <a:pPr>
              <a:spcAft>
                <a:spcPts val="450"/>
              </a:spcAft>
            </a:pPr>
            <a:r>
              <a:rPr lang="it-IT" sz="1400" dirty="0">
                <a:solidFill>
                  <a:schemeClr val="tx1">
                    <a:lumMod val="75000"/>
                    <a:lumOff val="25000"/>
                  </a:schemeClr>
                </a:solidFill>
              </a:rPr>
              <a:t>Affidamento del servizi a un “fornitore globale”, in modo da garantire completezza e omogeneità della fornitura, indipendentemente dalla eterogeneità delle componenti e delle apparecchiature</a:t>
            </a:r>
          </a:p>
        </p:txBody>
      </p:sp>
      <p:sp>
        <p:nvSpPr>
          <p:cNvPr id="37" name="CasellaDiTesto 36">
            <a:extLst>
              <a:ext uri="{FF2B5EF4-FFF2-40B4-BE49-F238E27FC236}">
                <a16:creationId xmlns:a16="http://schemas.microsoft.com/office/drawing/2014/main" id="{5FD5201D-A351-4AAC-B048-D0A88CB1D2BE}"/>
              </a:ext>
            </a:extLst>
          </p:cNvPr>
          <p:cNvSpPr txBox="1"/>
          <p:nvPr/>
        </p:nvSpPr>
        <p:spPr>
          <a:xfrm>
            <a:off x="348815" y="5414300"/>
            <a:ext cx="2940077" cy="307777"/>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Vantaggi</a:t>
            </a:r>
            <a:endParaRPr lang="it-IT" sz="2000" b="1" dirty="0">
              <a:solidFill>
                <a:schemeClr val="tx1">
                  <a:lumMod val="75000"/>
                  <a:lumOff val="25000"/>
                </a:schemeClr>
              </a:solidFill>
            </a:endParaRPr>
          </a:p>
        </p:txBody>
      </p:sp>
      <p:pic>
        <p:nvPicPr>
          <p:cNvPr id="6" name="Segnaposto immagine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0400" r="10400"/>
          <a:stretch>
            <a:fillRect/>
          </a:stretch>
        </p:blipFill>
        <p:spPr>
          <a:xfrm>
            <a:off x="7587950" y="1141200"/>
            <a:ext cx="2700000" cy="1800000"/>
          </a:xfrm>
        </p:spPr>
      </p:pic>
      <p:sp>
        <p:nvSpPr>
          <p:cNvPr id="38" name="CasellaDiTesto 37">
            <a:extLst>
              <a:ext uri="{FF2B5EF4-FFF2-40B4-BE49-F238E27FC236}">
                <a16:creationId xmlns:a16="http://schemas.microsoft.com/office/drawing/2014/main" id="{E00B9923-BE16-4B51-ABE4-DC485C2CB932}"/>
              </a:ext>
            </a:extLst>
          </p:cNvPr>
          <p:cNvSpPr txBox="1"/>
          <p:nvPr/>
        </p:nvSpPr>
        <p:spPr>
          <a:xfrm>
            <a:off x="353544" y="944399"/>
            <a:ext cx="6889269" cy="400110"/>
          </a:xfrm>
          <a:prstGeom prst="rect">
            <a:avLst/>
          </a:prstGeom>
          <a:noFill/>
        </p:spPr>
        <p:txBody>
          <a:bodyPr wrap="square">
            <a:spAutoFit/>
          </a:bodyPr>
          <a:lstStyle/>
          <a:p>
            <a:pPr>
              <a:spcAft>
                <a:spcPts val="450"/>
              </a:spcAft>
            </a:pPr>
            <a:r>
              <a:rPr lang="it-IT" b="1" dirty="0">
                <a:solidFill>
                  <a:schemeClr val="tx1">
                    <a:lumMod val="75000"/>
                    <a:lumOff val="25000"/>
                  </a:schemeClr>
                </a:solidFill>
              </a:rPr>
              <a:t>Tecnologie server 3</a:t>
            </a:r>
          </a:p>
        </p:txBody>
      </p:sp>
      <p:grpSp>
        <p:nvGrpSpPr>
          <p:cNvPr id="5" name="Gruppo 4">
            <a:extLst>
              <a:ext uri="{FF2B5EF4-FFF2-40B4-BE49-F238E27FC236}">
                <a16:creationId xmlns:a16="http://schemas.microsoft.com/office/drawing/2014/main" id="{DA38122B-72E1-4512-A4B8-60B6424A2FE9}"/>
              </a:ext>
            </a:extLst>
          </p:cNvPr>
          <p:cNvGrpSpPr/>
          <p:nvPr/>
        </p:nvGrpSpPr>
        <p:grpSpPr>
          <a:xfrm>
            <a:off x="10457552" y="0"/>
            <a:ext cx="74693" cy="7567588"/>
            <a:chOff x="10457552" y="0"/>
            <a:chExt cx="74693" cy="7567588"/>
          </a:xfrm>
          <a:solidFill>
            <a:srgbClr val="AAB964"/>
          </a:solidFill>
        </p:grpSpPr>
        <p:sp>
          <p:nvSpPr>
            <p:cNvPr id="4" name="Rettangolo 3">
              <a:extLst>
                <a:ext uri="{FF2B5EF4-FFF2-40B4-BE49-F238E27FC236}">
                  <a16:creationId xmlns:a16="http://schemas.microsoft.com/office/drawing/2014/main" id="{684398B7-5272-4216-B74C-FE0F4C1B0453}"/>
                </a:ext>
              </a:extLst>
            </p:cNvPr>
            <p:cNvSpPr/>
            <p:nvPr/>
          </p:nvSpPr>
          <p:spPr>
            <a:xfrm>
              <a:off x="10457552" y="0"/>
              <a:ext cx="74693" cy="52927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7" name="Rettangolo 46">
              <a:extLst>
                <a:ext uri="{FF2B5EF4-FFF2-40B4-BE49-F238E27FC236}">
                  <a16:creationId xmlns:a16="http://schemas.microsoft.com/office/drawing/2014/main" id="{EECA3354-30A2-4FFA-A863-3A4539086409}"/>
                </a:ext>
              </a:extLst>
            </p:cNvPr>
            <p:cNvSpPr/>
            <p:nvPr/>
          </p:nvSpPr>
          <p:spPr>
            <a:xfrm>
              <a:off x="10457552" y="7296323"/>
              <a:ext cx="74693" cy="27126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pSp>
        <p:nvGrpSpPr>
          <p:cNvPr id="2" name="Gruppo 1">
            <a:extLst>
              <a:ext uri="{FF2B5EF4-FFF2-40B4-BE49-F238E27FC236}">
                <a16:creationId xmlns:a16="http://schemas.microsoft.com/office/drawing/2014/main" id="{C6F6519A-5FDA-47C6-8A0F-C167F53E9444}"/>
              </a:ext>
            </a:extLst>
          </p:cNvPr>
          <p:cNvGrpSpPr/>
          <p:nvPr/>
        </p:nvGrpSpPr>
        <p:grpSpPr>
          <a:xfrm>
            <a:off x="7722964" y="3081600"/>
            <a:ext cx="2529216" cy="4358580"/>
            <a:chOff x="7722964" y="2734419"/>
            <a:chExt cx="2529216" cy="4358580"/>
          </a:xfrm>
        </p:grpSpPr>
        <p:sp>
          <p:nvSpPr>
            <p:cNvPr id="18" name="CasellaDiTesto 17">
              <a:extLst>
                <a:ext uri="{FF2B5EF4-FFF2-40B4-BE49-F238E27FC236}">
                  <a16:creationId xmlns:a16="http://schemas.microsoft.com/office/drawing/2014/main" id="{D4BECAC2-0645-40D6-B10C-83E6B4308A7C}"/>
                </a:ext>
              </a:extLst>
            </p:cNvPr>
            <p:cNvSpPr txBox="1"/>
            <p:nvPr/>
          </p:nvSpPr>
          <p:spPr>
            <a:xfrm>
              <a:off x="9291680" y="3498580"/>
              <a:ext cx="502806" cy="584775"/>
            </a:xfrm>
            <a:prstGeom prst="rect">
              <a:avLst/>
            </a:prstGeom>
            <a:noFill/>
          </p:spPr>
          <p:txBody>
            <a:bodyPr wrap="square">
              <a:spAutoFit/>
            </a:bodyPr>
            <a:lstStyle/>
            <a:p>
              <a:r>
                <a:rPr lang="it-IT" sz="1200" b="1" dirty="0">
                  <a:solidFill>
                    <a:srgbClr val="313840"/>
                  </a:solidFill>
                </a:rPr>
                <a:t>Lotti</a:t>
              </a:r>
            </a:p>
            <a:p>
              <a:pPr>
                <a:spcAft>
                  <a:spcPts val="450"/>
                </a:spcAft>
              </a:pPr>
              <a:r>
                <a:rPr lang="it-IT" dirty="0">
                  <a:solidFill>
                    <a:srgbClr val="313840"/>
                  </a:solidFill>
                </a:rPr>
                <a:t>8</a:t>
              </a:r>
              <a:endParaRPr lang="it-IT" sz="1200" dirty="0">
                <a:solidFill>
                  <a:srgbClr val="313840"/>
                </a:solidFill>
              </a:endParaRPr>
            </a:p>
          </p:txBody>
        </p:sp>
        <p:sp>
          <p:nvSpPr>
            <p:cNvPr id="19" name="CasellaDiTesto 18">
              <a:extLst>
                <a:ext uri="{FF2B5EF4-FFF2-40B4-BE49-F238E27FC236}">
                  <a16:creationId xmlns:a16="http://schemas.microsoft.com/office/drawing/2014/main" id="{6CD4AB0F-C69A-47B0-B7B4-A9002D1AC72A}"/>
                </a:ext>
              </a:extLst>
            </p:cNvPr>
            <p:cNvSpPr txBox="1"/>
            <p:nvPr/>
          </p:nvSpPr>
          <p:spPr>
            <a:xfrm>
              <a:off x="7722964" y="3503475"/>
              <a:ext cx="1450282" cy="584775"/>
            </a:xfrm>
            <a:prstGeom prst="rect">
              <a:avLst/>
            </a:prstGeom>
            <a:noFill/>
          </p:spPr>
          <p:txBody>
            <a:bodyPr wrap="square">
              <a:spAutoFit/>
            </a:bodyPr>
            <a:lstStyle/>
            <a:p>
              <a:r>
                <a:rPr lang="it-IT" sz="1200" b="1" dirty="0">
                  <a:solidFill>
                    <a:srgbClr val="404040"/>
                  </a:solidFill>
                </a:rPr>
                <a:t>Attiva dal</a:t>
              </a:r>
            </a:p>
            <a:p>
              <a:pPr>
                <a:spcAft>
                  <a:spcPts val="450"/>
                </a:spcAft>
              </a:pPr>
              <a:r>
                <a:rPr lang="it-IT" dirty="0">
                  <a:solidFill>
                    <a:srgbClr val="404040"/>
                  </a:solidFill>
                </a:rPr>
                <a:t>04/12/2020</a:t>
              </a:r>
              <a:endParaRPr lang="it-IT" sz="1100" dirty="0">
                <a:solidFill>
                  <a:srgbClr val="404040"/>
                </a:solidFill>
              </a:endParaRPr>
            </a:p>
          </p:txBody>
        </p:sp>
        <p:sp>
          <p:nvSpPr>
            <p:cNvPr id="30" name="CasellaDiTesto 29">
              <a:extLst>
                <a:ext uri="{FF2B5EF4-FFF2-40B4-BE49-F238E27FC236}">
                  <a16:creationId xmlns:a16="http://schemas.microsoft.com/office/drawing/2014/main" id="{69CC6538-8930-4B5E-8783-5BED0FFC535D}"/>
                </a:ext>
              </a:extLst>
            </p:cNvPr>
            <p:cNvSpPr txBox="1"/>
            <p:nvPr/>
          </p:nvSpPr>
          <p:spPr>
            <a:xfrm>
              <a:off x="7722964" y="4136526"/>
              <a:ext cx="2376264" cy="553998"/>
            </a:xfrm>
            <a:prstGeom prst="rect">
              <a:avLst/>
            </a:prstGeom>
            <a:noFill/>
          </p:spPr>
          <p:txBody>
            <a:bodyPr wrap="square">
              <a:spAutoFit/>
            </a:bodyPr>
            <a:lstStyle/>
            <a:p>
              <a:r>
                <a:rPr lang="it-IT" sz="1200" b="1" dirty="0">
                  <a:solidFill>
                    <a:schemeClr val="tx1">
                      <a:lumMod val="75000"/>
                      <a:lumOff val="25000"/>
                    </a:schemeClr>
                  </a:solidFill>
                </a:rPr>
                <a:t>Durata della Convenzione</a:t>
              </a:r>
            </a:p>
            <a:p>
              <a:pPr>
                <a:spcAft>
                  <a:spcPts val="450"/>
                </a:spcAft>
              </a:pPr>
              <a:r>
                <a:rPr lang="it-IT" sz="1800" dirty="0">
                  <a:solidFill>
                    <a:schemeClr val="tx1">
                      <a:lumMod val="75000"/>
                      <a:lumOff val="25000"/>
                    </a:schemeClr>
                  </a:solidFill>
                </a:rPr>
                <a:t>12 mesi</a:t>
              </a:r>
              <a:endParaRPr lang="it-IT" sz="1200" dirty="0">
                <a:solidFill>
                  <a:schemeClr val="tx1">
                    <a:lumMod val="75000"/>
                    <a:lumOff val="25000"/>
                  </a:schemeClr>
                </a:solidFill>
              </a:endParaRPr>
            </a:p>
          </p:txBody>
        </p:sp>
        <p:sp>
          <p:nvSpPr>
            <p:cNvPr id="32" name="CasellaDiTesto 31">
              <a:extLst>
                <a:ext uri="{FF2B5EF4-FFF2-40B4-BE49-F238E27FC236}">
                  <a16:creationId xmlns:a16="http://schemas.microsoft.com/office/drawing/2014/main" id="{05C907B6-0390-44C6-A673-C51F523ECAC7}"/>
                </a:ext>
              </a:extLst>
            </p:cNvPr>
            <p:cNvSpPr txBox="1"/>
            <p:nvPr/>
          </p:nvSpPr>
          <p:spPr>
            <a:xfrm>
              <a:off x="7722964" y="6567214"/>
              <a:ext cx="2376264" cy="525785"/>
            </a:xfrm>
            <a:prstGeom prst="rect">
              <a:avLst/>
            </a:prstGeom>
            <a:noFill/>
          </p:spPr>
          <p:txBody>
            <a:bodyPr wrap="square">
              <a:spAutoFit/>
            </a:bodyPr>
            <a:lstStyle/>
            <a:p>
              <a:pPr>
                <a:spcAft>
                  <a:spcPts val="450"/>
                </a:spcAft>
              </a:pPr>
              <a:r>
                <a:rPr lang="it-IT" sz="1200" b="1" dirty="0">
                  <a:solidFill>
                    <a:srgbClr val="404040"/>
                  </a:solidFill>
                  <a:ea typeface="ＭＳ Ｐゴシック"/>
                </a:rPr>
                <a:t>Link utili</a:t>
              </a:r>
            </a:p>
            <a:p>
              <a:pPr marL="171450" indent="-171450">
                <a:spcAft>
                  <a:spcPts val="450"/>
                </a:spcAft>
                <a:buFont typeface="Arial" panose="020B0604020202020204" pitchFamily="34" charset="0"/>
                <a:buChar char="•"/>
              </a:pPr>
              <a:r>
                <a:rPr lang="it-IT" sz="1200" dirty="0">
                  <a:solidFill>
                    <a:srgbClr val="404040"/>
                  </a:solidFill>
                  <a:ea typeface="ＭＳ Ｐゴシック"/>
                  <a:hlinkClick r:id="rId3"/>
                </a:rPr>
                <a:t>Scheda riassuntiva</a:t>
              </a:r>
              <a:endParaRPr lang="it-IT" sz="1200" dirty="0">
                <a:solidFill>
                  <a:srgbClr val="404040"/>
                </a:solidFill>
                <a:ea typeface="ＭＳ Ｐゴシック"/>
              </a:endParaRPr>
            </a:p>
          </p:txBody>
        </p:sp>
        <p:sp>
          <p:nvSpPr>
            <p:cNvPr id="45" name="CasellaDiTesto 44">
              <a:extLst>
                <a:ext uri="{FF2B5EF4-FFF2-40B4-BE49-F238E27FC236}">
                  <a16:creationId xmlns:a16="http://schemas.microsoft.com/office/drawing/2014/main" id="{E0BE3770-B40A-415D-AA95-3140F63953F2}"/>
                </a:ext>
              </a:extLst>
            </p:cNvPr>
            <p:cNvSpPr txBox="1"/>
            <p:nvPr/>
          </p:nvSpPr>
          <p:spPr>
            <a:xfrm>
              <a:off x="7722964" y="4738801"/>
              <a:ext cx="2376264" cy="553998"/>
            </a:xfrm>
            <a:prstGeom prst="rect">
              <a:avLst/>
            </a:prstGeom>
            <a:noFill/>
          </p:spPr>
          <p:txBody>
            <a:bodyPr wrap="square">
              <a:spAutoFit/>
            </a:bodyPr>
            <a:lstStyle/>
            <a:p>
              <a:r>
                <a:rPr lang="it-IT" sz="1200" b="1" dirty="0">
                  <a:solidFill>
                    <a:schemeClr val="tx1">
                      <a:lumMod val="75000"/>
                      <a:lumOff val="25000"/>
                    </a:schemeClr>
                  </a:solidFill>
                </a:rPr>
                <a:t>Durata dei contratti</a:t>
              </a:r>
            </a:p>
            <a:p>
              <a:pPr>
                <a:spcAft>
                  <a:spcPts val="450"/>
                </a:spcAft>
              </a:pPr>
              <a:r>
                <a:rPr lang="it-IT" sz="1800" dirty="0">
                  <a:solidFill>
                    <a:schemeClr val="tx1">
                      <a:lumMod val="75000"/>
                      <a:lumOff val="25000"/>
                    </a:schemeClr>
                  </a:solidFill>
                </a:rPr>
                <a:t>da 36 a 60 mesi</a:t>
              </a:r>
            </a:p>
          </p:txBody>
        </p:sp>
        <p:grpSp>
          <p:nvGrpSpPr>
            <p:cNvPr id="46" name="Gruppo 45">
              <a:extLst>
                <a:ext uri="{FF2B5EF4-FFF2-40B4-BE49-F238E27FC236}">
                  <a16:creationId xmlns:a16="http://schemas.microsoft.com/office/drawing/2014/main" id="{5B40962C-2E54-4C9F-B5B8-E16DDA3BD256}"/>
                </a:ext>
              </a:extLst>
            </p:cNvPr>
            <p:cNvGrpSpPr/>
            <p:nvPr/>
          </p:nvGrpSpPr>
          <p:grpSpPr>
            <a:xfrm>
              <a:off x="9727870" y="3775308"/>
              <a:ext cx="188236" cy="200846"/>
              <a:chOff x="3060700" y="4723156"/>
              <a:chExt cx="1401951" cy="1495873"/>
            </a:xfrm>
          </p:grpSpPr>
          <p:sp>
            <p:nvSpPr>
              <p:cNvPr id="48" name="Elemento grafico 41">
                <a:extLst>
                  <a:ext uri="{FF2B5EF4-FFF2-40B4-BE49-F238E27FC236}">
                    <a16:creationId xmlns:a16="http://schemas.microsoft.com/office/drawing/2014/main" id="{D55AB854-B6B2-456D-B415-7A05C0B5255D}"/>
                  </a:ext>
                </a:extLst>
              </p:cNvPr>
              <p:cNvSpPr/>
              <p:nvPr/>
            </p:nvSpPr>
            <p:spPr>
              <a:xfrm>
                <a:off x="3060700" y="4723156"/>
                <a:ext cx="1401951" cy="1495873"/>
              </a:xfrm>
              <a:custGeom>
                <a:avLst/>
                <a:gdLst>
                  <a:gd name="connsiteX0" fmla="*/ 1389682 w 1401951"/>
                  <a:gd name="connsiteY0" fmla="*/ 330258 h 1495873"/>
                  <a:gd name="connsiteX1" fmla="*/ 710470 w 1401951"/>
                  <a:gd name="connsiteY1" fmla="*/ 2191 h 1495873"/>
                  <a:gd name="connsiteX2" fmla="*/ 691482 w 1401951"/>
                  <a:gd name="connsiteY2" fmla="*/ 2191 h 1495873"/>
                  <a:gd name="connsiteX3" fmla="*/ 12270 w 1401951"/>
                  <a:gd name="connsiteY3" fmla="*/ 330258 h 1495873"/>
                  <a:gd name="connsiteX4" fmla="*/ 0 w 1401951"/>
                  <a:gd name="connsiteY4" fmla="*/ 350123 h 1495873"/>
                  <a:gd name="connsiteX5" fmla="*/ 0 w 1401951"/>
                  <a:gd name="connsiteY5" fmla="*/ 1146188 h 1495873"/>
                  <a:gd name="connsiteX6" fmla="*/ 12270 w 1401951"/>
                  <a:gd name="connsiteY6" fmla="*/ 1166054 h 1495873"/>
                  <a:gd name="connsiteX7" fmla="*/ 691482 w 1401951"/>
                  <a:gd name="connsiteY7" fmla="*/ 1493828 h 1495873"/>
                  <a:gd name="connsiteX8" fmla="*/ 701122 w 1401951"/>
                  <a:gd name="connsiteY8" fmla="*/ 1495873 h 1495873"/>
                  <a:gd name="connsiteX9" fmla="*/ 710762 w 1401951"/>
                  <a:gd name="connsiteY9" fmla="*/ 1493828 h 1495873"/>
                  <a:gd name="connsiteX10" fmla="*/ 1389682 w 1401951"/>
                  <a:gd name="connsiteY10" fmla="*/ 1165762 h 1495873"/>
                  <a:gd name="connsiteX11" fmla="*/ 1401952 w 1401951"/>
                  <a:gd name="connsiteY11" fmla="*/ 1145896 h 1495873"/>
                  <a:gd name="connsiteX12" fmla="*/ 1401952 w 1401951"/>
                  <a:gd name="connsiteY12" fmla="*/ 349831 h 1495873"/>
                  <a:gd name="connsiteX13" fmla="*/ 1389682 w 1401951"/>
                  <a:gd name="connsiteY13" fmla="*/ 330258 h 1495873"/>
                  <a:gd name="connsiteX14" fmla="*/ 701122 w 1401951"/>
                  <a:gd name="connsiteY14" fmla="*/ 46303 h 1495873"/>
                  <a:gd name="connsiteX15" fmla="*/ 1329795 w 1401951"/>
                  <a:gd name="connsiteY15" fmla="*/ 349831 h 1495873"/>
                  <a:gd name="connsiteX16" fmla="*/ 1147503 w 1401951"/>
                  <a:gd name="connsiteY16" fmla="*/ 437763 h 1495873"/>
                  <a:gd name="connsiteX17" fmla="*/ 1143705 w 1401951"/>
                  <a:gd name="connsiteY17" fmla="*/ 435426 h 1495873"/>
                  <a:gd name="connsiteX18" fmla="*/ 519415 w 1401951"/>
                  <a:gd name="connsiteY18" fmla="*/ 134236 h 1495873"/>
                  <a:gd name="connsiteX19" fmla="*/ 701122 w 1401951"/>
                  <a:gd name="connsiteY19" fmla="*/ 46303 h 1495873"/>
                  <a:gd name="connsiteX20" fmla="*/ 469752 w 1401951"/>
                  <a:gd name="connsiteY20" fmla="*/ 158775 h 1495873"/>
                  <a:gd name="connsiteX21" fmla="*/ 1097548 w 1401951"/>
                  <a:gd name="connsiteY21" fmla="*/ 461718 h 1495873"/>
                  <a:gd name="connsiteX22" fmla="*/ 969009 w 1401951"/>
                  <a:gd name="connsiteY22" fmla="*/ 523651 h 1495873"/>
                  <a:gd name="connsiteX23" fmla="*/ 341505 w 1401951"/>
                  <a:gd name="connsiteY23" fmla="*/ 221000 h 1495873"/>
                  <a:gd name="connsiteX24" fmla="*/ 469752 w 1401951"/>
                  <a:gd name="connsiteY24" fmla="*/ 158775 h 1495873"/>
                  <a:gd name="connsiteX25" fmla="*/ 1112447 w 1401951"/>
                  <a:gd name="connsiteY25" fmla="*/ 503493 h 1495873"/>
                  <a:gd name="connsiteX26" fmla="*/ 1112447 w 1401951"/>
                  <a:gd name="connsiteY26" fmla="*/ 732819 h 1495873"/>
                  <a:gd name="connsiteX27" fmla="*/ 992380 w 1401951"/>
                  <a:gd name="connsiteY27" fmla="*/ 790661 h 1495873"/>
                  <a:gd name="connsiteX28" fmla="*/ 992380 w 1401951"/>
                  <a:gd name="connsiteY28" fmla="*/ 561336 h 1495873"/>
                  <a:gd name="connsiteX29" fmla="*/ 1112447 w 1401951"/>
                  <a:gd name="connsiteY29" fmla="*/ 503493 h 1495873"/>
                  <a:gd name="connsiteX30" fmla="*/ 1358132 w 1401951"/>
                  <a:gd name="connsiteY30" fmla="*/ 1132458 h 1495873"/>
                  <a:gd name="connsiteX31" fmla="*/ 722740 w 1401951"/>
                  <a:gd name="connsiteY31" fmla="*/ 1439199 h 1495873"/>
                  <a:gd name="connsiteX32" fmla="*/ 722740 w 1401951"/>
                  <a:gd name="connsiteY32" fmla="*/ 691628 h 1495873"/>
                  <a:gd name="connsiteX33" fmla="*/ 874358 w 1401951"/>
                  <a:gd name="connsiteY33" fmla="*/ 618594 h 1495873"/>
                  <a:gd name="connsiteX34" fmla="*/ 884582 w 1401951"/>
                  <a:gd name="connsiteY34" fmla="*/ 589381 h 1495873"/>
                  <a:gd name="connsiteX35" fmla="*/ 855369 w 1401951"/>
                  <a:gd name="connsiteY35" fmla="*/ 579156 h 1495873"/>
                  <a:gd name="connsiteX36" fmla="*/ 701122 w 1401951"/>
                  <a:gd name="connsiteY36" fmla="*/ 653358 h 1495873"/>
                  <a:gd name="connsiteX37" fmla="*/ 640358 w 1401951"/>
                  <a:gd name="connsiteY37" fmla="*/ 624145 h 1495873"/>
                  <a:gd name="connsiteX38" fmla="*/ 611145 w 1401951"/>
                  <a:gd name="connsiteY38" fmla="*/ 634369 h 1495873"/>
                  <a:gd name="connsiteX39" fmla="*/ 621369 w 1401951"/>
                  <a:gd name="connsiteY39" fmla="*/ 663583 h 1495873"/>
                  <a:gd name="connsiteX40" fmla="*/ 679212 w 1401951"/>
                  <a:gd name="connsiteY40" fmla="*/ 691628 h 1495873"/>
                  <a:gd name="connsiteX41" fmla="*/ 679212 w 1401951"/>
                  <a:gd name="connsiteY41" fmla="*/ 1439199 h 1495873"/>
                  <a:gd name="connsiteX42" fmla="*/ 43820 w 1401951"/>
                  <a:gd name="connsiteY42" fmla="*/ 1132458 h 1495873"/>
                  <a:gd name="connsiteX43" fmla="*/ 43820 w 1401951"/>
                  <a:gd name="connsiteY43" fmla="*/ 384887 h 1495873"/>
                  <a:gd name="connsiteX44" fmla="*/ 527594 w 1401951"/>
                  <a:gd name="connsiteY44" fmla="*/ 618302 h 1495873"/>
                  <a:gd name="connsiteX45" fmla="*/ 537235 w 1401951"/>
                  <a:gd name="connsiteY45" fmla="*/ 620347 h 1495873"/>
                  <a:gd name="connsiteX46" fmla="*/ 557100 w 1401951"/>
                  <a:gd name="connsiteY46" fmla="*/ 608077 h 1495873"/>
                  <a:gd name="connsiteX47" fmla="*/ 546875 w 1401951"/>
                  <a:gd name="connsiteY47" fmla="*/ 578864 h 1495873"/>
                  <a:gd name="connsiteX48" fmla="*/ 72449 w 1401951"/>
                  <a:gd name="connsiteY48" fmla="*/ 349831 h 1495873"/>
                  <a:gd name="connsiteX49" fmla="*/ 290089 w 1401951"/>
                  <a:gd name="connsiteY49" fmla="*/ 244662 h 1495873"/>
                  <a:gd name="connsiteX50" fmla="*/ 948268 w 1401951"/>
                  <a:gd name="connsiteY50" fmla="*/ 562504 h 1495873"/>
                  <a:gd name="connsiteX51" fmla="*/ 948560 w 1401951"/>
                  <a:gd name="connsiteY51" fmla="*/ 562797 h 1495873"/>
                  <a:gd name="connsiteX52" fmla="*/ 948560 w 1401951"/>
                  <a:gd name="connsiteY52" fmla="*/ 825717 h 1495873"/>
                  <a:gd name="connsiteX53" fmla="*/ 958784 w 1401951"/>
                  <a:gd name="connsiteY53" fmla="*/ 844414 h 1495873"/>
                  <a:gd name="connsiteX54" fmla="*/ 970470 w 1401951"/>
                  <a:gd name="connsiteY54" fmla="*/ 847627 h 1495873"/>
                  <a:gd name="connsiteX55" fmla="*/ 980110 w 1401951"/>
                  <a:gd name="connsiteY55" fmla="*/ 845582 h 1495873"/>
                  <a:gd name="connsiteX56" fmla="*/ 1143997 w 1401951"/>
                  <a:gd name="connsiteY56" fmla="*/ 766414 h 1495873"/>
                  <a:gd name="connsiteX57" fmla="*/ 1156267 w 1401951"/>
                  <a:gd name="connsiteY57" fmla="*/ 746549 h 1495873"/>
                  <a:gd name="connsiteX58" fmla="*/ 1156267 w 1401951"/>
                  <a:gd name="connsiteY58" fmla="*/ 482167 h 1495873"/>
                  <a:gd name="connsiteX59" fmla="*/ 1358424 w 1401951"/>
                  <a:gd name="connsiteY59" fmla="*/ 384595 h 1495873"/>
                  <a:gd name="connsiteX60" fmla="*/ 1358132 w 1401951"/>
                  <a:gd name="connsiteY60" fmla="*/ 1132458 h 1495873"/>
                  <a:gd name="connsiteX61" fmla="*/ 1358132 w 1401951"/>
                  <a:gd name="connsiteY61" fmla="*/ 1132458 h 149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01951" h="1495873">
                    <a:moveTo>
                      <a:pt x="1389682" y="330258"/>
                    </a:moveTo>
                    <a:lnTo>
                      <a:pt x="710470" y="2191"/>
                    </a:lnTo>
                    <a:cubicBezTo>
                      <a:pt x="704336" y="-730"/>
                      <a:pt x="697324" y="-730"/>
                      <a:pt x="691482" y="2191"/>
                    </a:cubicBezTo>
                    <a:lnTo>
                      <a:pt x="12270" y="330258"/>
                    </a:lnTo>
                    <a:cubicBezTo>
                      <a:pt x="4674" y="334055"/>
                      <a:pt x="0" y="341651"/>
                      <a:pt x="0" y="350123"/>
                    </a:cubicBezTo>
                    <a:lnTo>
                      <a:pt x="0" y="1146188"/>
                    </a:lnTo>
                    <a:cubicBezTo>
                      <a:pt x="0" y="1154660"/>
                      <a:pt x="4674" y="1162256"/>
                      <a:pt x="12270" y="1166054"/>
                    </a:cubicBezTo>
                    <a:lnTo>
                      <a:pt x="691482" y="1493828"/>
                    </a:lnTo>
                    <a:cubicBezTo>
                      <a:pt x="694403" y="1495289"/>
                      <a:pt x="697616" y="1495873"/>
                      <a:pt x="701122" y="1495873"/>
                    </a:cubicBezTo>
                    <a:cubicBezTo>
                      <a:pt x="704336" y="1495873"/>
                      <a:pt x="707549" y="1495289"/>
                      <a:pt x="710762" y="1493828"/>
                    </a:cubicBezTo>
                    <a:lnTo>
                      <a:pt x="1389682" y="1165762"/>
                    </a:lnTo>
                    <a:cubicBezTo>
                      <a:pt x="1397278" y="1161964"/>
                      <a:pt x="1401952" y="1154368"/>
                      <a:pt x="1401952" y="1145896"/>
                    </a:cubicBezTo>
                    <a:lnTo>
                      <a:pt x="1401952" y="349831"/>
                    </a:lnTo>
                    <a:cubicBezTo>
                      <a:pt x="1401952" y="341359"/>
                      <a:pt x="1397278" y="333763"/>
                      <a:pt x="1389682" y="330258"/>
                    </a:cubicBezTo>
                    <a:close/>
                    <a:moveTo>
                      <a:pt x="701122" y="46303"/>
                    </a:moveTo>
                    <a:lnTo>
                      <a:pt x="1329795" y="349831"/>
                    </a:lnTo>
                    <a:lnTo>
                      <a:pt x="1147503" y="437763"/>
                    </a:lnTo>
                    <a:cubicBezTo>
                      <a:pt x="1146335" y="436887"/>
                      <a:pt x="1145166" y="436010"/>
                      <a:pt x="1143705" y="435426"/>
                    </a:cubicBezTo>
                    <a:lnTo>
                      <a:pt x="519415" y="134236"/>
                    </a:lnTo>
                    <a:lnTo>
                      <a:pt x="701122" y="46303"/>
                    </a:lnTo>
                    <a:close/>
                    <a:moveTo>
                      <a:pt x="469752" y="158775"/>
                    </a:moveTo>
                    <a:lnTo>
                      <a:pt x="1097548" y="461718"/>
                    </a:lnTo>
                    <a:lnTo>
                      <a:pt x="969009" y="523651"/>
                    </a:lnTo>
                    <a:lnTo>
                      <a:pt x="341505" y="221000"/>
                    </a:lnTo>
                    <a:lnTo>
                      <a:pt x="469752" y="158775"/>
                    </a:lnTo>
                    <a:close/>
                    <a:moveTo>
                      <a:pt x="1112447" y="503493"/>
                    </a:moveTo>
                    <a:lnTo>
                      <a:pt x="1112447" y="732819"/>
                    </a:lnTo>
                    <a:lnTo>
                      <a:pt x="992380" y="790661"/>
                    </a:lnTo>
                    <a:lnTo>
                      <a:pt x="992380" y="561336"/>
                    </a:lnTo>
                    <a:lnTo>
                      <a:pt x="1112447" y="503493"/>
                    </a:lnTo>
                    <a:close/>
                    <a:moveTo>
                      <a:pt x="1358132" y="1132458"/>
                    </a:moveTo>
                    <a:lnTo>
                      <a:pt x="722740" y="1439199"/>
                    </a:lnTo>
                    <a:lnTo>
                      <a:pt x="722740" y="691628"/>
                    </a:lnTo>
                    <a:lnTo>
                      <a:pt x="874358" y="618594"/>
                    </a:lnTo>
                    <a:cubicBezTo>
                      <a:pt x="885167" y="613336"/>
                      <a:pt x="889841" y="600190"/>
                      <a:pt x="884582" y="589381"/>
                    </a:cubicBezTo>
                    <a:cubicBezTo>
                      <a:pt x="879324" y="578572"/>
                      <a:pt x="866178" y="573898"/>
                      <a:pt x="855369" y="579156"/>
                    </a:cubicBezTo>
                    <a:lnTo>
                      <a:pt x="701122" y="653358"/>
                    </a:lnTo>
                    <a:lnTo>
                      <a:pt x="640358" y="624145"/>
                    </a:lnTo>
                    <a:cubicBezTo>
                      <a:pt x="629549" y="618886"/>
                      <a:pt x="616403" y="623560"/>
                      <a:pt x="611145" y="634369"/>
                    </a:cubicBezTo>
                    <a:cubicBezTo>
                      <a:pt x="605886" y="645178"/>
                      <a:pt x="610560" y="658324"/>
                      <a:pt x="621369" y="663583"/>
                    </a:cubicBezTo>
                    <a:lnTo>
                      <a:pt x="679212" y="691628"/>
                    </a:lnTo>
                    <a:lnTo>
                      <a:pt x="679212" y="1439199"/>
                    </a:lnTo>
                    <a:lnTo>
                      <a:pt x="43820" y="1132458"/>
                    </a:lnTo>
                    <a:lnTo>
                      <a:pt x="43820" y="384887"/>
                    </a:lnTo>
                    <a:lnTo>
                      <a:pt x="527594" y="618302"/>
                    </a:lnTo>
                    <a:cubicBezTo>
                      <a:pt x="530808" y="619763"/>
                      <a:pt x="534021" y="620347"/>
                      <a:pt x="537235" y="620347"/>
                    </a:cubicBezTo>
                    <a:cubicBezTo>
                      <a:pt x="545415" y="620347"/>
                      <a:pt x="553302" y="615673"/>
                      <a:pt x="557100" y="608077"/>
                    </a:cubicBezTo>
                    <a:cubicBezTo>
                      <a:pt x="562358" y="597268"/>
                      <a:pt x="557684" y="584122"/>
                      <a:pt x="546875" y="578864"/>
                    </a:cubicBezTo>
                    <a:lnTo>
                      <a:pt x="72449" y="349831"/>
                    </a:lnTo>
                    <a:lnTo>
                      <a:pt x="290089" y="244662"/>
                    </a:lnTo>
                    <a:lnTo>
                      <a:pt x="948268" y="562504"/>
                    </a:lnTo>
                    <a:cubicBezTo>
                      <a:pt x="948268" y="562504"/>
                      <a:pt x="948560" y="562797"/>
                      <a:pt x="948560" y="562797"/>
                    </a:cubicBezTo>
                    <a:lnTo>
                      <a:pt x="948560" y="825717"/>
                    </a:lnTo>
                    <a:cubicBezTo>
                      <a:pt x="948560" y="833313"/>
                      <a:pt x="952357" y="840324"/>
                      <a:pt x="958784" y="844414"/>
                    </a:cubicBezTo>
                    <a:cubicBezTo>
                      <a:pt x="962290" y="846751"/>
                      <a:pt x="966380" y="847627"/>
                      <a:pt x="970470" y="847627"/>
                    </a:cubicBezTo>
                    <a:cubicBezTo>
                      <a:pt x="973683" y="847627"/>
                      <a:pt x="976897" y="847043"/>
                      <a:pt x="980110" y="845582"/>
                    </a:cubicBezTo>
                    <a:lnTo>
                      <a:pt x="1143997" y="766414"/>
                    </a:lnTo>
                    <a:cubicBezTo>
                      <a:pt x="1151593" y="762616"/>
                      <a:pt x="1156267" y="755021"/>
                      <a:pt x="1156267" y="746549"/>
                    </a:cubicBezTo>
                    <a:lnTo>
                      <a:pt x="1156267" y="482167"/>
                    </a:lnTo>
                    <a:lnTo>
                      <a:pt x="1358424" y="384595"/>
                    </a:lnTo>
                    <a:lnTo>
                      <a:pt x="1358132" y="1132458"/>
                    </a:lnTo>
                    <a:lnTo>
                      <a:pt x="1358132" y="1132458"/>
                    </a:lnTo>
                    <a:close/>
                  </a:path>
                </a:pathLst>
              </a:custGeom>
              <a:solidFill>
                <a:srgbClr val="313840"/>
              </a:solidFill>
              <a:ln w="2917" cap="flat">
                <a:noFill/>
                <a:prstDash val="solid"/>
                <a:miter/>
              </a:ln>
            </p:spPr>
            <p:txBody>
              <a:bodyPr rtlCol="0" anchor="ctr"/>
              <a:lstStyle/>
              <a:p>
                <a:endParaRPr lang="it-IT"/>
              </a:p>
            </p:txBody>
          </p:sp>
          <p:sp>
            <p:nvSpPr>
              <p:cNvPr id="49" name="Elemento grafico 41">
                <a:extLst>
                  <a:ext uri="{FF2B5EF4-FFF2-40B4-BE49-F238E27FC236}">
                    <a16:creationId xmlns:a16="http://schemas.microsoft.com/office/drawing/2014/main" id="{D55AB854-B6B2-456D-B415-7A05C0B5255D}"/>
                  </a:ext>
                </a:extLst>
              </p:cNvPr>
              <p:cNvSpPr/>
              <p:nvPr/>
            </p:nvSpPr>
            <p:spPr>
              <a:xfrm>
                <a:off x="3154355" y="5720237"/>
                <a:ext cx="143495" cy="91849"/>
              </a:xfrm>
              <a:custGeom>
                <a:avLst/>
                <a:gdLst>
                  <a:gd name="connsiteX0" fmla="*/ 130995 w 143495"/>
                  <a:gd name="connsiteY0" fmla="*/ 50366 h 91849"/>
                  <a:gd name="connsiteX1" fmla="*/ 31378 w 143495"/>
                  <a:gd name="connsiteY1" fmla="*/ 2164 h 91849"/>
                  <a:gd name="connsiteX2" fmla="*/ 2164 w 143495"/>
                  <a:gd name="connsiteY2" fmla="*/ 12389 h 91849"/>
                  <a:gd name="connsiteX3" fmla="*/ 12389 w 143495"/>
                  <a:gd name="connsiteY3" fmla="*/ 41602 h 91849"/>
                  <a:gd name="connsiteX4" fmla="*/ 112007 w 143495"/>
                  <a:gd name="connsiteY4" fmla="*/ 89805 h 91849"/>
                  <a:gd name="connsiteX5" fmla="*/ 121647 w 143495"/>
                  <a:gd name="connsiteY5" fmla="*/ 91850 h 91849"/>
                  <a:gd name="connsiteX6" fmla="*/ 141512 w 143495"/>
                  <a:gd name="connsiteY6" fmla="*/ 79580 h 91849"/>
                  <a:gd name="connsiteX7" fmla="*/ 130995 w 143495"/>
                  <a:gd name="connsiteY7" fmla="*/ 50366 h 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495" h="91849">
                    <a:moveTo>
                      <a:pt x="130995" y="50366"/>
                    </a:moveTo>
                    <a:lnTo>
                      <a:pt x="31378" y="2164"/>
                    </a:lnTo>
                    <a:cubicBezTo>
                      <a:pt x="20569" y="-3094"/>
                      <a:pt x="7423" y="1580"/>
                      <a:pt x="2164" y="12389"/>
                    </a:cubicBezTo>
                    <a:cubicBezTo>
                      <a:pt x="-3094" y="23198"/>
                      <a:pt x="1580" y="36344"/>
                      <a:pt x="12389" y="41602"/>
                    </a:cubicBezTo>
                    <a:lnTo>
                      <a:pt x="112007" y="89805"/>
                    </a:lnTo>
                    <a:cubicBezTo>
                      <a:pt x="115220" y="91265"/>
                      <a:pt x="118434" y="91850"/>
                      <a:pt x="121647" y="91850"/>
                    </a:cubicBezTo>
                    <a:cubicBezTo>
                      <a:pt x="129827" y="91850"/>
                      <a:pt x="137715" y="87175"/>
                      <a:pt x="141512" y="79580"/>
                    </a:cubicBezTo>
                    <a:cubicBezTo>
                      <a:pt x="146479" y="68771"/>
                      <a:pt x="141804" y="55625"/>
                      <a:pt x="130995" y="50366"/>
                    </a:cubicBezTo>
                    <a:close/>
                  </a:path>
                </a:pathLst>
              </a:custGeom>
              <a:solidFill>
                <a:srgbClr val="313840"/>
              </a:solidFill>
              <a:ln w="2917" cap="flat">
                <a:noFill/>
                <a:prstDash val="solid"/>
                <a:miter/>
              </a:ln>
            </p:spPr>
            <p:txBody>
              <a:bodyPr rtlCol="0" anchor="ctr"/>
              <a:lstStyle/>
              <a:p>
                <a:endParaRPr lang="it-IT"/>
              </a:p>
            </p:txBody>
          </p:sp>
          <p:sp>
            <p:nvSpPr>
              <p:cNvPr id="50" name="Elemento grafico 41">
                <a:extLst>
                  <a:ext uri="{FF2B5EF4-FFF2-40B4-BE49-F238E27FC236}">
                    <a16:creationId xmlns:a16="http://schemas.microsoft.com/office/drawing/2014/main" id="{D55AB854-B6B2-456D-B415-7A05C0B5255D}"/>
                  </a:ext>
                </a:extLst>
              </p:cNvPr>
              <p:cNvSpPr/>
              <p:nvPr/>
            </p:nvSpPr>
            <p:spPr>
              <a:xfrm>
                <a:off x="3154355" y="5616237"/>
                <a:ext cx="235225" cy="135961"/>
              </a:xfrm>
              <a:custGeom>
                <a:avLst/>
                <a:gdLst>
                  <a:gd name="connsiteX0" fmla="*/ 222726 w 235225"/>
                  <a:gd name="connsiteY0" fmla="*/ 94479 h 135961"/>
                  <a:gd name="connsiteX1" fmla="*/ 31378 w 235225"/>
                  <a:gd name="connsiteY1" fmla="*/ 2164 h 135961"/>
                  <a:gd name="connsiteX2" fmla="*/ 2164 w 235225"/>
                  <a:gd name="connsiteY2" fmla="*/ 12389 h 135961"/>
                  <a:gd name="connsiteX3" fmla="*/ 12389 w 235225"/>
                  <a:gd name="connsiteY3" fmla="*/ 41602 h 135961"/>
                  <a:gd name="connsiteX4" fmla="*/ 203737 w 235225"/>
                  <a:gd name="connsiteY4" fmla="*/ 133917 h 135961"/>
                  <a:gd name="connsiteX5" fmla="*/ 213377 w 235225"/>
                  <a:gd name="connsiteY5" fmla="*/ 135962 h 135961"/>
                  <a:gd name="connsiteX6" fmla="*/ 233242 w 235225"/>
                  <a:gd name="connsiteY6" fmla="*/ 123692 h 135961"/>
                  <a:gd name="connsiteX7" fmla="*/ 222726 w 235225"/>
                  <a:gd name="connsiteY7" fmla="*/ 94479 h 13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225" h="135961">
                    <a:moveTo>
                      <a:pt x="222726" y="94479"/>
                    </a:moveTo>
                    <a:lnTo>
                      <a:pt x="31378" y="2164"/>
                    </a:lnTo>
                    <a:cubicBezTo>
                      <a:pt x="20569" y="-3094"/>
                      <a:pt x="7423" y="1580"/>
                      <a:pt x="2164" y="12389"/>
                    </a:cubicBezTo>
                    <a:cubicBezTo>
                      <a:pt x="-3094" y="23198"/>
                      <a:pt x="1580" y="36344"/>
                      <a:pt x="12389" y="41602"/>
                    </a:cubicBezTo>
                    <a:lnTo>
                      <a:pt x="203737" y="133917"/>
                    </a:lnTo>
                    <a:cubicBezTo>
                      <a:pt x="206950" y="135377"/>
                      <a:pt x="210164" y="135962"/>
                      <a:pt x="213377" y="135962"/>
                    </a:cubicBezTo>
                    <a:cubicBezTo>
                      <a:pt x="221557" y="135962"/>
                      <a:pt x="229445" y="131288"/>
                      <a:pt x="233242" y="123692"/>
                    </a:cubicBezTo>
                    <a:cubicBezTo>
                      <a:pt x="238209" y="112883"/>
                      <a:pt x="233535" y="99737"/>
                      <a:pt x="222726" y="94479"/>
                    </a:cubicBezTo>
                    <a:close/>
                  </a:path>
                </a:pathLst>
              </a:custGeom>
              <a:solidFill>
                <a:srgbClr val="313840"/>
              </a:solidFill>
              <a:ln w="2917" cap="flat">
                <a:noFill/>
                <a:prstDash val="solid"/>
                <a:miter/>
              </a:ln>
            </p:spPr>
            <p:txBody>
              <a:bodyPr rtlCol="0" anchor="ctr"/>
              <a:lstStyle/>
              <a:p>
                <a:endParaRPr lang="it-IT"/>
              </a:p>
            </p:txBody>
          </p:sp>
        </p:grpSp>
        <p:sp>
          <p:nvSpPr>
            <p:cNvPr id="31" name="CasellaDiTesto 30">
              <a:extLst>
                <a:ext uri="{FF2B5EF4-FFF2-40B4-BE49-F238E27FC236}">
                  <a16:creationId xmlns:a16="http://schemas.microsoft.com/office/drawing/2014/main" id="{0B7D4BB7-6FBE-480D-ABCA-1CE996D71DDC}"/>
                </a:ext>
              </a:extLst>
            </p:cNvPr>
            <p:cNvSpPr txBox="1"/>
            <p:nvPr/>
          </p:nvSpPr>
          <p:spPr>
            <a:xfrm>
              <a:off x="8266949" y="2734419"/>
              <a:ext cx="1985231" cy="600164"/>
            </a:xfrm>
            <a:prstGeom prst="rect">
              <a:avLst/>
            </a:prstGeom>
            <a:noFill/>
          </p:spPr>
          <p:txBody>
            <a:bodyPr wrap="square">
              <a:spAutoFit/>
            </a:bodyPr>
            <a:lstStyle/>
            <a:p>
              <a:pPr algn="l"/>
              <a:r>
                <a:rPr lang="it-IT" sz="1100" dirty="0">
                  <a:solidFill>
                    <a:srgbClr val="313840"/>
                  </a:solidFill>
                  <a:latin typeface="+mj-lt"/>
                </a:rPr>
                <a:t>Informatica, Elettronica, Telecomunicazioni e macchine per l'ufficio</a:t>
              </a:r>
            </a:p>
          </p:txBody>
        </p:sp>
        <p:pic>
          <p:nvPicPr>
            <p:cNvPr id="36" name="Elemento grafico 5">
              <a:extLst>
                <a:ext uri="{FF2B5EF4-FFF2-40B4-BE49-F238E27FC236}">
                  <a16:creationId xmlns:a16="http://schemas.microsoft.com/office/drawing/2014/main" id="{53C85FCD-E78C-4EE6-A9BA-69E69F949F64}"/>
                </a:ext>
              </a:extLst>
            </p:cNvPr>
            <p:cNvPicPr>
              <a:picLocks noChangeAspect="1"/>
            </p:cNvPicPr>
            <p:nvPr/>
          </p:nvPicPr>
          <p:blipFill>
            <a:blip r:embed="rId4">
              <a:extLst/>
            </a:blip>
            <a:stretch>
              <a:fillRect/>
            </a:stretch>
          </p:blipFill>
          <p:spPr>
            <a:xfrm>
              <a:off x="7804779" y="2816067"/>
              <a:ext cx="462170" cy="462170"/>
            </a:xfrm>
            <a:prstGeom prst="rect">
              <a:avLst/>
            </a:prstGeom>
          </p:spPr>
        </p:pic>
        <p:sp>
          <p:nvSpPr>
            <p:cNvPr id="39" name="CasellaDiTesto 38">
              <a:extLst>
                <a:ext uri="{FF2B5EF4-FFF2-40B4-BE49-F238E27FC236}">
                  <a16:creationId xmlns:a16="http://schemas.microsoft.com/office/drawing/2014/main" id="{C6BF1491-F2C2-4EA8-9818-DBEA7D41BD8D}"/>
                </a:ext>
              </a:extLst>
            </p:cNvPr>
            <p:cNvSpPr txBox="1"/>
            <p:nvPr/>
          </p:nvSpPr>
          <p:spPr>
            <a:xfrm>
              <a:off x="7722964" y="5991150"/>
              <a:ext cx="2376264" cy="525785"/>
            </a:xfrm>
            <a:prstGeom prst="rect">
              <a:avLst/>
            </a:prstGeom>
            <a:noFill/>
          </p:spPr>
          <p:txBody>
            <a:bodyPr wrap="square">
              <a:spAutoFit/>
            </a:bodyPr>
            <a:lstStyle/>
            <a:p>
              <a:pPr>
                <a:spcAft>
                  <a:spcPts val="450"/>
                </a:spcAft>
              </a:pPr>
              <a:r>
                <a:rPr lang="it-IT" sz="1200" b="1" dirty="0">
                  <a:solidFill>
                    <a:schemeClr val="tx1">
                      <a:lumMod val="75000"/>
                      <a:lumOff val="25000"/>
                    </a:schemeClr>
                  </a:solidFill>
                </a:rPr>
                <a:t>Modalità di acquisto</a:t>
              </a:r>
            </a:p>
            <a:p>
              <a:pPr>
                <a:spcAft>
                  <a:spcPts val="450"/>
                </a:spcAft>
              </a:pPr>
              <a:r>
                <a:rPr lang="it-IT" sz="1200" dirty="0">
                  <a:solidFill>
                    <a:schemeClr val="tx1">
                      <a:lumMod val="75000"/>
                      <a:lumOff val="25000"/>
                    </a:schemeClr>
                  </a:solidFill>
                </a:rPr>
                <a:t>Ordine diretto</a:t>
              </a:r>
            </a:p>
          </p:txBody>
        </p:sp>
      </p:grpSp>
      <p:grpSp>
        <p:nvGrpSpPr>
          <p:cNvPr id="57" name="Gruppo 56">
            <a:extLst>
              <a:ext uri="{FF2B5EF4-FFF2-40B4-BE49-F238E27FC236}">
                <a16:creationId xmlns:a16="http://schemas.microsoft.com/office/drawing/2014/main" id="{D8B7252B-7B07-4604-8695-9087B97947B5}"/>
              </a:ext>
            </a:extLst>
          </p:cNvPr>
          <p:cNvGrpSpPr/>
          <p:nvPr/>
        </p:nvGrpSpPr>
        <p:grpSpPr>
          <a:xfrm>
            <a:off x="9185145" y="819399"/>
            <a:ext cx="1187164" cy="246221"/>
            <a:chOff x="8963365" y="939299"/>
            <a:chExt cx="1187164" cy="246221"/>
          </a:xfrm>
        </p:grpSpPr>
        <p:sp>
          <p:nvSpPr>
            <p:cNvPr id="58" name="Rettangolo con angoli arrotondati 40">
              <a:extLst>
                <a:ext uri="{FF2B5EF4-FFF2-40B4-BE49-F238E27FC236}">
                  <a16:creationId xmlns:a16="http://schemas.microsoft.com/office/drawing/2014/main" id="{A3BAD3F2-20A9-4EF8-8BA8-98DA76B0EB93}"/>
                </a:ext>
              </a:extLst>
            </p:cNvPr>
            <p:cNvSpPr/>
            <p:nvPr/>
          </p:nvSpPr>
          <p:spPr>
            <a:xfrm>
              <a:off x="8964803" y="956523"/>
              <a:ext cx="1185726" cy="223917"/>
            </a:xfrm>
            <a:prstGeom prst="roundRect">
              <a:avLst>
                <a:gd name="adj" fmla="val 27051"/>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000" b="1" dirty="0">
                <a:highlight>
                  <a:srgbClr val="956B9C"/>
                </a:highlight>
              </a:endParaRPr>
            </a:p>
          </p:txBody>
        </p:sp>
        <p:grpSp>
          <p:nvGrpSpPr>
            <p:cNvPr id="60" name="Gruppo 59">
              <a:extLst>
                <a:ext uri="{FF2B5EF4-FFF2-40B4-BE49-F238E27FC236}">
                  <a16:creationId xmlns:a16="http://schemas.microsoft.com/office/drawing/2014/main" id="{EFE42D3E-6397-440C-B043-D69862179875}"/>
                </a:ext>
              </a:extLst>
            </p:cNvPr>
            <p:cNvGrpSpPr/>
            <p:nvPr/>
          </p:nvGrpSpPr>
          <p:grpSpPr>
            <a:xfrm>
              <a:off x="8963365" y="939299"/>
              <a:ext cx="1147699" cy="246221"/>
              <a:chOff x="9019760" y="985639"/>
              <a:chExt cx="1147699" cy="246221"/>
            </a:xfrm>
          </p:grpSpPr>
          <p:sp>
            <p:nvSpPr>
              <p:cNvPr id="63" name="CasellaDiTesto 62">
                <a:hlinkClick r:id="rId5"/>
                <a:extLst>
                  <a:ext uri="{FF2B5EF4-FFF2-40B4-BE49-F238E27FC236}">
                    <a16:creationId xmlns:a16="http://schemas.microsoft.com/office/drawing/2014/main" id="{C599A132-AC4C-4666-8434-92F9DB89C24D}"/>
                  </a:ext>
                </a:extLst>
              </p:cNvPr>
              <p:cNvSpPr txBox="1"/>
              <p:nvPr/>
            </p:nvSpPr>
            <p:spPr>
              <a:xfrm>
                <a:off x="9019760" y="985639"/>
                <a:ext cx="1147699" cy="246221"/>
              </a:xfrm>
              <a:prstGeom prst="rect">
                <a:avLst/>
              </a:prstGeom>
              <a:noFill/>
            </p:spPr>
            <p:txBody>
              <a:bodyPr wrap="square">
                <a:spAutoFit/>
              </a:bodyPr>
              <a:lstStyle/>
              <a:p>
                <a:pPr>
                  <a:spcAft>
                    <a:spcPts val="450"/>
                  </a:spcAft>
                </a:pPr>
                <a:r>
                  <a:rPr lang="it-IT" sz="1000" b="1" dirty="0">
                    <a:solidFill>
                      <a:srgbClr val="8ADB53"/>
                    </a:solidFill>
                  </a:rPr>
                  <a:t>ACQUISTI VERDI</a:t>
                </a:r>
              </a:p>
            </p:txBody>
          </p:sp>
          <p:grpSp>
            <p:nvGrpSpPr>
              <p:cNvPr id="64" name="Elemento grafico 54">
                <a:extLst>
                  <a:ext uri="{FF2B5EF4-FFF2-40B4-BE49-F238E27FC236}">
                    <a16:creationId xmlns:a16="http://schemas.microsoft.com/office/drawing/2014/main" id="{9183A313-CAEC-434E-AC4E-4B002B015EC3}"/>
                  </a:ext>
                </a:extLst>
              </p:cNvPr>
              <p:cNvGrpSpPr/>
              <p:nvPr/>
            </p:nvGrpSpPr>
            <p:grpSpPr>
              <a:xfrm>
                <a:off x="10012935" y="1061795"/>
                <a:ext cx="107228" cy="107228"/>
                <a:chOff x="5020713" y="3716970"/>
                <a:chExt cx="293923" cy="293923"/>
              </a:xfrm>
            </p:grpSpPr>
            <p:sp>
              <p:nvSpPr>
                <p:cNvPr id="65" name="Figura a mano libera: forma 44">
                  <a:extLst>
                    <a:ext uri="{FF2B5EF4-FFF2-40B4-BE49-F238E27FC236}">
                      <a16:creationId xmlns:a16="http://schemas.microsoft.com/office/drawing/2014/main" id="{882DB422-D787-4334-BA0A-77B9FC0359C9}"/>
                    </a:ext>
                  </a:extLst>
                </p:cNvPr>
                <p:cNvSpPr/>
                <p:nvPr/>
              </p:nvSpPr>
              <p:spPr>
                <a:xfrm>
                  <a:off x="5020713" y="3716970"/>
                  <a:ext cx="293923" cy="293923"/>
                </a:xfrm>
                <a:custGeom>
                  <a:avLst/>
                  <a:gdLst>
                    <a:gd name="connsiteX0" fmla="*/ 3969 w 293923"/>
                    <a:gd name="connsiteY0" fmla="*/ 289955 h 293923"/>
                    <a:gd name="connsiteX1" fmla="*/ 229480 w 293923"/>
                    <a:gd name="connsiteY1" fmla="*/ 229480 h 293923"/>
                    <a:gd name="connsiteX2" fmla="*/ 289955 w 293923"/>
                    <a:gd name="connsiteY2" fmla="*/ 3969 h 293923"/>
                    <a:gd name="connsiteX3" fmla="*/ 64444 w 293923"/>
                    <a:gd name="connsiteY3" fmla="*/ 64444 h 293923"/>
                    <a:gd name="connsiteX4" fmla="*/ 3969 w 293923"/>
                    <a:gd name="connsiteY4" fmla="*/ 289955 h 293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923" h="293923">
                      <a:moveTo>
                        <a:pt x="3969" y="289955"/>
                      </a:moveTo>
                      <a:cubicBezTo>
                        <a:pt x="3969" y="289955"/>
                        <a:pt x="141875" y="317084"/>
                        <a:pt x="229480" y="229480"/>
                      </a:cubicBezTo>
                      <a:cubicBezTo>
                        <a:pt x="317084" y="141875"/>
                        <a:pt x="289955" y="3969"/>
                        <a:pt x="289955" y="3969"/>
                      </a:cubicBezTo>
                      <a:cubicBezTo>
                        <a:pt x="289955" y="3969"/>
                        <a:pt x="152048" y="-23161"/>
                        <a:pt x="64444" y="64444"/>
                      </a:cubicBezTo>
                      <a:cubicBezTo>
                        <a:pt x="-23161" y="152048"/>
                        <a:pt x="3969" y="289955"/>
                        <a:pt x="3969" y="289955"/>
                      </a:cubicBezTo>
                      <a:close/>
                    </a:path>
                  </a:pathLst>
                </a:custGeom>
                <a:solidFill>
                  <a:srgbClr val="C3EA21"/>
                </a:solidFill>
                <a:ln w="5495" cap="flat">
                  <a:noFill/>
                  <a:prstDash val="solid"/>
                  <a:miter/>
                </a:ln>
              </p:spPr>
              <p:txBody>
                <a:bodyPr rtlCol="0" anchor="ctr"/>
                <a:lstStyle/>
                <a:p>
                  <a:endParaRPr lang="it-IT" b="1"/>
                </a:p>
              </p:txBody>
            </p:sp>
            <p:sp>
              <p:nvSpPr>
                <p:cNvPr id="66" name="Figura a mano libera: forma 45">
                  <a:extLst>
                    <a:ext uri="{FF2B5EF4-FFF2-40B4-BE49-F238E27FC236}">
                      <a16:creationId xmlns:a16="http://schemas.microsoft.com/office/drawing/2014/main" id="{68C06BE3-3304-4F3A-AC9B-4F6791C962E4}"/>
                    </a:ext>
                  </a:extLst>
                </p:cNvPr>
                <p:cNvSpPr/>
                <p:nvPr/>
              </p:nvSpPr>
              <p:spPr>
                <a:xfrm>
                  <a:off x="5024679" y="3720931"/>
                  <a:ext cx="289954" cy="289954"/>
                </a:xfrm>
                <a:custGeom>
                  <a:avLst/>
                  <a:gdLst>
                    <a:gd name="connsiteX0" fmla="*/ 0 w 289954"/>
                    <a:gd name="connsiteY0" fmla="*/ 285986 h 289954"/>
                    <a:gd name="connsiteX1" fmla="*/ 225511 w 289954"/>
                    <a:gd name="connsiteY1" fmla="*/ 225511 h 289954"/>
                    <a:gd name="connsiteX2" fmla="*/ 285986 w 289954"/>
                    <a:gd name="connsiteY2" fmla="*/ 0 h 289954"/>
                    <a:gd name="connsiteX3" fmla="*/ 0 w 289954"/>
                    <a:gd name="connsiteY3" fmla="*/ 285986 h 289954"/>
                  </a:gdLst>
                  <a:ahLst/>
                  <a:cxnLst>
                    <a:cxn ang="0">
                      <a:pos x="connsiteX0" y="connsiteY0"/>
                    </a:cxn>
                    <a:cxn ang="0">
                      <a:pos x="connsiteX1" y="connsiteY1"/>
                    </a:cxn>
                    <a:cxn ang="0">
                      <a:pos x="connsiteX2" y="connsiteY2"/>
                    </a:cxn>
                    <a:cxn ang="0">
                      <a:pos x="connsiteX3" y="connsiteY3"/>
                    </a:cxn>
                  </a:cxnLst>
                  <a:rect l="l" t="t" r="r" b="b"/>
                  <a:pathLst>
                    <a:path w="289954" h="289954">
                      <a:moveTo>
                        <a:pt x="0" y="285986"/>
                      </a:moveTo>
                      <a:cubicBezTo>
                        <a:pt x="0" y="285986"/>
                        <a:pt x="137906" y="313115"/>
                        <a:pt x="225511" y="225511"/>
                      </a:cubicBezTo>
                      <a:cubicBezTo>
                        <a:pt x="313115" y="137906"/>
                        <a:pt x="285986" y="0"/>
                        <a:pt x="285986" y="0"/>
                      </a:cubicBezTo>
                      <a:lnTo>
                        <a:pt x="0" y="285986"/>
                      </a:lnTo>
                      <a:close/>
                    </a:path>
                  </a:pathLst>
                </a:custGeom>
                <a:solidFill>
                  <a:srgbClr val="8ADB53"/>
                </a:solidFill>
                <a:ln w="5495" cap="flat">
                  <a:noFill/>
                  <a:prstDash val="solid"/>
                  <a:miter/>
                </a:ln>
              </p:spPr>
              <p:txBody>
                <a:bodyPr rtlCol="0" anchor="ctr"/>
                <a:lstStyle/>
                <a:p>
                  <a:endParaRPr lang="it-IT" b="1"/>
                </a:p>
              </p:txBody>
            </p:sp>
          </p:grpSp>
        </p:grpSp>
      </p:grpSp>
      <p:sp>
        <p:nvSpPr>
          <p:cNvPr id="67" name="Rettangolo con angoli arrotondati 2">
            <a:hlinkClick r:id="rId6"/>
            <a:extLst>
              <a:ext uri="{FF2B5EF4-FFF2-40B4-BE49-F238E27FC236}">
                <a16:creationId xmlns:a16="http://schemas.microsoft.com/office/drawing/2014/main" id="{B11F216D-231D-46E2-B9B6-A71369CC06DD}"/>
              </a:ext>
            </a:extLst>
          </p:cNvPr>
          <p:cNvSpPr/>
          <p:nvPr/>
        </p:nvSpPr>
        <p:spPr>
          <a:xfrm>
            <a:off x="7596000" y="828000"/>
            <a:ext cx="1570648" cy="223917"/>
          </a:xfrm>
          <a:prstGeom prst="roundRect">
            <a:avLst>
              <a:gd name="adj" fmla="val 27051"/>
            </a:avLst>
          </a:prstGeom>
          <a:solidFill>
            <a:srgbClr val="AAB9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000" b="1" dirty="0">
                <a:solidFill>
                  <a:schemeClr val="bg1"/>
                </a:solidFill>
              </a:rPr>
              <a:t>CONVENZIONI</a:t>
            </a:r>
            <a:endParaRPr lang="it-IT" sz="1000" b="1" dirty="0">
              <a:highlight>
                <a:srgbClr val="956B9C"/>
              </a:highlight>
            </a:endParaRPr>
          </a:p>
        </p:txBody>
      </p:sp>
    </p:spTree>
    <p:extLst>
      <p:ext uri="{BB962C8B-B14F-4D97-AF65-F5344CB8AC3E}">
        <p14:creationId xmlns:p14="http://schemas.microsoft.com/office/powerpoint/2010/main" val="230528588"/>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36AB56A7-1C4D-43E1-8033-912385B285DA}"/>
              </a:ext>
            </a:extLst>
          </p:cNvPr>
          <p:cNvSpPr>
            <a:spLocks noGrp="1"/>
          </p:cNvSpPr>
          <p:nvPr>
            <p:ph type="title"/>
          </p:nvPr>
        </p:nvSpPr>
        <p:spPr>
          <a:xfrm>
            <a:off x="4482604" y="7005826"/>
            <a:ext cx="5805347" cy="401167"/>
          </a:xfrm>
        </p:spPr>
        <p:txBody>
          <a:bodyPr anchor="t"/>
          <a:lstStyle/>
          <a:p>
            <a:r>
              <a:rPr lang="it-IT" dirty="0"/>
              <a:t>Tecnologie server 3 (2/2)</a:t>
            </a:r>
          </a:p>
        </p:txBody>
      </p:sp>
      <p:sp>
        <p:nvSpPr>
          <p:cNvPr id="8" name="CasellaDiTesto 7">
            <a:extLst>
              <a:ext uri="{FF2B5EF4-FFF2-40B4-BE49-F238E27FC236}">
                <a16:creationId xmlns:a16="http://schemas.microsoft.com/office/drawing/2014/main" id="{1AE2C511-57C5-4E83-A1DF-017A6043859B}"/>
              </a:ext>
            </a:extLst>
          </p:cNvPr>
          <p:cNvSpPr txBox="1"/>
          <p:nvPr/>
        </p:nvSpPr>
        <p:spPr>
          <a:xfrm>
            <a:off x="494606" y="900311"/>
            <a:ext cx="502806" cy="584775"/>
          </a:xfrm>
          <a:prstGeom prst="rect">
            <a:avLst/>
          </a:prstGeom>
          <a:noFill/>
        </p:spPr>
        <p:txBody>
          <a:bodyPr wrap="square">
            <a:spAutoFit/>
          </a:bodyPr>
          <a:lstStyle/>
          <a:p>
            <a:r>
              <a:rPr lang="it-IT" sz="1200" b="1" dirty="0">
                <a:solidFill>
                  <a:srgbClr val="313840"/>
                </a:solidFill>
              </a:rPr>
              <a:t>Lotti</a:t>
            </a:r>
          </a:p>
          <a:p>
            <a:pPr algn="ctr">
              <a:spcAft>
                <a:spcPts val="450"/>
              </a:spcAft>
            </a:pPr>
            <a:r>
              <a:rPr lang="it-IT" dirty="0">
                <a:solidFill>
                  <a:srgbClr val="313840"/>
                </a:solidFill>
              </a:rPr>
              <a:t>8</a:t>
            </a:r>
            <a:endParaRPr lang="it-IT" sz="1200" dirty="0">
              <a:solidFill>
                <a:srgbClr val="313840"/>
              </a:solidFill>
            </a:endParaRPr>
          </a:p>
        </p:txBody>
      </p:sp>
      <p:grpSp>
        <p:nvGrpSpPr>
          <p:cNvPr id="44" name="Gruppo 43">
            <a:extLst>
              <a:ext uri="{FF2B5EF4-FFF2-40B4-BE49-F238E27FC236}">
                <a16:creationId xmlns:a16="http://schemas.microsoft.com/office/drawing/2014/main" id="{088B57FC-8439-4592-A902-6E43319EB00B}"/>
              </a:ext>
            </a:extLst>
          </p:cNvPr>
          <p:cNvGrpSpPr/>
          <p:nvPr/>
        </p:nvGrpSpPr>
        <p:grpSpPr>
          <a:xfrm>
            <a:off x="10457552" y="0"/>
            <a:ext cx="74693" cy="7567588"/>
            <a:chOff x="10457552" y="0"/>
            <a:chExt cx="74693" cy="7567588"/>
          </a:xfrm>
          <a:solidFill>
            <a:srgbClr val="AAB964"/>
          </a:solidFill>
        </p:grpSpPr>
        <p:sp>
          <p:nvSpPr>
            <p:cNvPr id="45" name="Rettangolo 44">
              <a:extLst>
                <a:ext uri="{FF2B5EF4-FFF2-40B4-BE49-F238E27FC236}">
                  <a16:creationId xmlns:a16="http://schemas.microsoft.com/office/drawing/2014/main" id="{80D9CB12-EBB9-4560-A18F-A54D6A9CC1D0}"/>
                </a:ext>
              </a:extLst>
            </p:cNvPr>
            <p:cNvSpPr/>
            <p:nvPr/>
          </p:nvSpPr>
          <p:spPr>
            <a:xfrm>
              <a:off x="10457552" y="0"/>
              <a:ext cx="74693" cy="52927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6" name="Rettangolo 45">
              <a:extLst>
                <a:ext uri="{FF2B5EF4-FFF2-40B4-BE49-F238E27FC236}">
                  <a16:creationId xmlns:a16="http://schemas.microsoft.com/office/drawing/2014/main" id="{B3E838E0-1420-4757-B357-AB86137B9FE2}"/>
                </a:ext>
              </a:extLst>
            </p:cNvPr>
            <p:cNvSpPr/>
            <p:nvPr/>
          </p:nvSpPr>
          <p:spPr>
            <a:xfrm>
              <a:off x="10457552" y="7296323"/>
              <a:ext cx="74693" cy="27126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aphicFrame>
        <p:nvGraphicFramePr>
          <p:cNvPr id="62" name="Tabella 61">
            <a:extLst>
              <a:ext uri="{FF2B5EF4-FFF2-40B4-BE49-F238E27FC236}">
                <a16:creationId xmlns:a16="http://schemas.microsoft.com/office/drawing/2014/main" id="{7F6A6757-11AB-46E6-A301-6E698D345442}"/>
              </a:ext>
            </a:extLst>
          </p:cNvPr>
          <p:cNvGraphicFramePr>
            <a:graphicFrameLocks noGrp="1"/>
          </p:cNvGraphicFramePr>
          <p:nvPr>
            <p:extLst/>
          </p:nvPr>
        </p:nvGraphicFramePr>
        <p:xfrm>
          <a:off x="450157" y="1620000"/>
          <a:ext cx="9830794" cy="3202440"/>
        </p:xfrm>
        <a:graphic>
          <a:graphicData uri="http://schemas.openxmlformats.org/drawingml/2006/table">
            <a:tbl>
              <a:tblPr bandRow="1">
                <a:tableStyleId>{2D5ABB26-0587-4C30-8999-92F81FD0307C}</a:tableStyleId>
              </a:tblPr>
              <a:tblGrid>
                <a:gridCol w="576063">
                  <a:extLst>
                    <a:ext uri="{9D8B030D-6E8A-4147-A177-3AD203B41FA5}">
                      <a16:colId xmlns:a16="http://schemas.microsoft.com/office/drawing/2014/main" val="20000"/>
                    </a:ext>
                  </a:extLst>
                </a:gridCol>
                <a:gridCol w="3960440">
                  <a:extLst>
                    <a:ext uri="{9D8B030D-6E8A-4147-A177-3AD203B41FA5}">
                      <a16:colId xmlns:a16="http://schemas.microsoft.com/office/drawing/2014/main" val="20001"/>
                    </a:ext>
                  </a:extLst>
                </a:gridCol>
                <a:gridCol w="988833">
                  <a:extLst>
                    <a:ext uri="{9D8B030D-6E8A-4147-A177-3AD203B41FA5}">
                      <a16:colId xmlns:a16="http://schemas.microsoft.com/office/drawing/2014/main" val="20002"/>
                    </a:ext>
                  </a:extLst>
                </a:gridCol>
                <a:gridCol w="932849">
                  <a:extLst>
                    <a:ext uri="{9D8B030D-6E8A-4147-A177-3AD203B41FA5}">
                      <a16:colId xmlns:a16="http://schemas.microsoft.com/office/drawing/2014/main" val="20003"/>
                    </a:ext>
                  </a:extLst>
                </a:gridCol>
                <a:gridCol w="670606">
                  <a:extLst>
                    <a:ext uri="{9D8B030D-6E8A-4147-A177-3AD203B41FA5}">
                      <a16:colId xmlns:a16="http://schemas.microsoft.com/office/drawing/2014/main" val="2670798473"/>
                    </a:ext>
                  </a:extLst>
                </a:gridCol>
                <a:gridCol w="2702003">
                  <a:extLst>
                    <a:ext uri="{9D8B030D-6E8A-4147-A177-3AD203B41FA5}">
                      <a16:colId xmlns:a16="http://schemas.microsoft.com/office/drawing/2014/main" val="20004"/>
                    </a:ext>
                  </a:extLst>
                </a:gridCol>
              </a:tblGrid>
              <a:tr h="118560">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Lotto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Descrizione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Attivazione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Scadenza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it-IT" sz="1100" b="1" noProof="0" dirty="0">
                          <a:solidFill>
                            <a:srgbClr val="404040"/>
                          </a:solidFill>
                          <a:latin typeface="+mn-lt"/>
                        </a:rPr>
                        <a:t>Stato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Fornitori</a:t>
                      </a:r>
                      <a:endParaRPr lang="it-IT" sz="1100" b="0" dirty="0">
                        <a:solidFill>
                          <a:srgbClr val="404040"/>
                        </a:solidFill>
                        <a:latin typeface="+mn-lt"/>
                      </a:endParaRPr>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68367">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algn="ctr"/>
                      <a:r>
                        <a:rPr lang="it-IT" sz="1800" b="1" dirty="0">
                          <a:solidFill>
                            <a:srgbClr val="821B4C"/>
                          </a:solidFill>
                          <a:latin typeface="+mn-lt"/>
                        </a:rPr>
                        <a:t>1</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Server </a:t>
                      </a:r>
                      <a:r>
                        <a:rPr lang="it-IT" sz="1000" b="0" kern="1200" dirty="0" err="1">
                          <a:solidFill>
                            <a:srgbClr val="404040"/>
                          </a:solidFill>
                          <a:effectLst/>
                          <a:latin typeface="+mn-lt"/>
                          <a:ea typeface="+mn-ea"/>
                          <a:cs typeface="+mn-cs"/>
                        </a:rPr>
                        <a:t>Tower</a:t>
                      </a:r>
                      <a:r>
                        <a:rPr lang="it-IT" sz="1000" b="0" kern="1200" dirty="0">
                          <a:solidFill>
                            <a:srgbClr val="404040"/>
                          </a:solidFill>
                          <a:effectLst/>
                          <a:latin typeface="+mn-lt"/>
                          <a:ea typeface="+mn-ea"/>
                          <a:cs typeface="+mn-cs"/>
                        </a:rPr>
                        <a:t> mono-processore</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04/12/2020</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12/05/2022</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Converge S.p.A.</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8367">
                <a:tc>
                  <a:txBody>
                    <a:bodyPr/>
                    <a:lstStyle/>
                    <a:p>
                      <a:pPr algn="ctr"/>
                      <a:r>
                        <a:rPr lang="it-IT" sz="1800" b="1" dirty="0">
                          <a:solidFill>
                            <a:srgbClr val="821B4C"/>
                          </a:solidFill>
                          <a:latin typeface="+mn-lt"/>
                        </a:rPr>
                        <a:t>2</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effectLst/>
                          <a:latin typeface="+mn-lt"/>
                          <a:ea typeface="+mn-ea"/>
                          <a:cs typeface="+mn-cs"/>
                        </a:rPr>
                        <a:t>Server </a:t>
                      </a:r>
                      <a:r>
                        <a:rPr lang="it-IT" sz="1000" b="0" kern="1200" noProof="0" dirty="0" err="1">
                          <a:solidFill>
                            <a:srgbClr val="404040"/>
                          </a:solidFill>
                          <a:effectLst/>
                          <a:latin typeface="+mn-lt"/>
                          <a:ea typeface="+mn-ea"/>
                          <a:cs typeface="+mn-cs"/>
                        </a:rPr>
                        <a:t>Tower</a:t>
                      </a:r>
                      <a:r>
                        <a:rPr lang="it-IT" sz="1000" b="0" kern="1200" noProof="0" dirty="0">
                          <a:solidFill>
                            <a:srgbClr val="404040"/>
                          </a:solidFill>
                          <a:effectLst/>
                          <a:latin typeface="+mn-lt"/>
                          <a:ea typeface="+mn-ea"/>
                          <a:cs typeface="+mn-cs"/>
                        </a:rPr>
                        <a:t> bi-processore</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04/12/2020</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404040"/>
                          </a:solidFill>
                          <a:effectLst/>
                          <a:uLnTx/>
                          <a:uFillTx/>
                          <a:latin typeface="Calibri"/>
                          <a:ea typeface="ＭＳ Ｐゴシック"/>
                          <a:cs typeface="+mn-cs"/>
                        </a:rPr>
                        <a:t>12/05/2022</a:t>
                      </a:r>
                      <a:endParaRPr lang="it-IT" sz="1000" b="0" kern="1200" dirty="0">
                        <a:solidFill>
                          <a:srgbClr val="404040"/>
                        </a:solidFill>
                        <a:latin typeface="+mn-lt"/>
                        <a:ea typeface="ＭＳ Ｐゴシック"/>
                        <a:cs typeface="+mn-cs"/>
                      </a:endParaRP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Converge S.p.A.</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4598808"/>
                  </a:ext>
                </a:extLst>
              </a:tr>
              <a:tr h="168367">
                <a:tc>
                  <a:txBody>
                    <a:bodyPr/>
                    <a:lstStyle/>
                    <a:p>
                      <a:pPr algn="ctr"/>
                      <a:r>
                        <a:rPr lang="it-IT" sz="1800" b="1" dirty="0">
                          <a:solidFill>
                            <a:srgbClr val="821B4C"/>
                          </a:solidFill>
                          <a:latin typeface="+mn-lt"/>
                        </a:rPr>
                        <a:t>3</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effectLst/>
                          <a:latin typeface="+mn-lt"/>
                          <a:ea typeface="+mn-ea"/>
                          <a:cs typeface="+mn-cs"/>
                        </a:rPr>
                        <a:t>Server </a:t>
                      </a:r>
                      <a:r>
                        <a:rPr lang="it-IT" sz="1000" b="0" kern="1200" noProof="0" dirty="0" err="1">
                          <a:solidFill>
                            <a:srgbClr val="404040"/>
                          </a:solidFill>
                          <a:effectLst/>
                          <a:latin typeface="+mn-lt"/>
                          <a:ea typeface="+mn-ea"/>
                          <a:cs typeface="+mn-cs"/>
                        </a:rPr>
                        <a:t>rackable</a:t>
                      </a:r>
                      <a:r>
                        <a:rPr lang="it-IT" sz="1000" b="0" kern="1200" noProof="0" dirty="0">
                          <a:solidFill>
                            <a:srgbClr val="404040"/>
                          </a:solidFill>
                          <a:effectLst/>
                          <a:latin typeface="+mn-lt"/>
                          <a:ea typeface="+mn-ea"/>
                          <a:cs typeface="+mn-cs"/>
                        </a:rPr>
                        <a:t> bi-processore base</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16/12/2020</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404040"/>
                          </a:solidFill>
                          <a:effectLst/>
                          <a:uLnTx/>
                          <a:uFillTx/>
                          <a:latin typeface="Calibri"/>
                          <a:ea typeface="ＭＳ Ｐゴシック"/>
                          <a:cs typeface="+mn-cs"/>
                        </a:rPr>
                        <a:t>31/12/2022</a:t>
                      </a:r>
                      <a:endParaRPr lang="it-IT" sz="1000" b="0" kern="1200" dirty="0">
                        <a:solidFill>
                          <a:srgbClr val="404040"/>
                        </a:solidFill>
                        <a:latin typeface="+mn-lt"/>
                        <a:ea typeface="ＭＳ Ｐゴシック"/>
                        <a:cs typeface="+mn-cs"/>
                      </a:endParaRP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err="1">
                          <a:solidFill>
                            <a:srgbClr val="404040"/>
                          </a:solidFill>
                          <a:latin typeface="+mn-lt"/>
                          <a:ea typeface="ＭＳ Ｐゴシック"/>
                          <a:cs typeface="+mn-cs"/>
                        </a:rPr>
                        <a:t>Italware</a:t>
                      </a:r>
                      <a:r>
                        <a:rPr lang="it-IT" sz="900" kern="1200" dirty="0">
                          <a:solidFill>
                            <a:srgbClr val="404040"/>
                          </a:solidFill>
                          <a:latin typeface="+mn-lt"/>
                          <a:ea typeface="ＭＳ Ｐゴシック"/>
                          <a:cs typeface="+mn-cs"/>
                        </a:rPr>
                        <a:t> S.r.l.</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3146628"/>
                  </a:ext>
                </a:extLst>
              </a:tr>
              <a:tr h="168367">
                <a:tc>
                  <a:txBody>
                    <a:bodyPr/>
                    <a:lstStyle/>
                    <a:p>
                      <a:pPr algn="ctr"/>
                      <a:r>
                        <a:rPr lang="it-IT" sz="1800" b="1" dirty="0">
                          <a:solidFill>
                            <a:srgbClr val="821B4C"/>
                          </a:solidFill>
                          <a:latin typeface="+mn-lt"/>
                        </a:rPr>
                        <a:t>4</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effectLst/>
                          <a:latin typeface="+mn-lt"/>
                          <a:ea typeface="+mn-ea"/>
                          <a:cs typeface="+mn-cs"/>
                        </a:rPr>
                        <a:t>Server </a:t>
                      </a:r>
                      <a:r>
                        <a:rPr lang="it-IT" sz="1000" b="0" kern="1200" noProof="0" dirty="0" err="1">
                          <a:solidFill>
                            <a:srgbClr val="404040"/>
                          </a:solidFill>
                          <a:effectLst/>
                          <a:latin typeface="+mn-lt"/>
                          <a:ea typeface="+mn-ea"/>
                          <a:cs typeface="+mn-cs"/>
                        </a:rPr>
                        <a:t>rackable</a:t>
                      </a:r>
                      <a:r>
                        <a:rPr lang="it-IT" sz="1000" b="0" kern="1200" noProof="0" dirty="0">
                          <a:solidFill>
                            <a:srgbClr val="404040"/>
                          </a:solidFill>
                          <a:effectLst/>
                          <a:latin typeface="+mn-lt"/>
                          <a:ea typeface="+mn-ea"/>
                          <a:cs typeface="+mn-cs"/>
                        </a:rPr>
                        <a:t> bi-processore prestazionali</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14/12/2020</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04/05/2022</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Converge S.p.A.</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0928779"/>
                  </a:ext>
                </a:extLst>
              </a:tr>
              <a:tr h="168367">
                <a:tc>
                  <a:txBody>
                    <a:bodyPr/>
                    <a:lstStyle/>
                    <a:p>
                      <a:pPr algn="ctr"/>
                      <a:r>
                        <a:rPr lang="it-IT" sz="1800" b="1" dirty="0">
                          <a:solidFill>
                            <a:srgbClr val="821B4C"/>
                          </a:solidFill>
                          <a:latin typeface="+mn-lt"/>
                        </a:rPr>
                        <a:t>5</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Server </a:t>
                      </a:r>
                      <a:r>
                        <a:rPr lang="it-IT" sz="1000" b="0" kern="1200" dirty="0" err="1">
                          <a:solidFill>
                            <a:srgbClr val="404040"/>
                          </a:solidFill>
                          <a:effectLst/>
                          <a:latin typeface="+mn-lt"/>
                          <a:ea typeface="+mn-ea"/>
                          <a:cs typeface="+mn-cs"/>
                        </a:rPr>
                        <a:t>rackable</a:t>
                      </a:r>
                      <a:r>
                        <a:rPr lang="it-IT" sz="1000" b="0" kern="1200" dirty="0">
                          <a:solidFill>
                            <a:srgbClr val="404040"/>
                          </a:solidFill>
                          <a:effectLst/>
                          <a:latin typeface="+mn-lt"/>
                          <a:ea typeface="+mn-ea"/>
                          <a:cs typeface="+mn-cs"/>
                        </a:rPr>
                        <a:t> </a:t>
                      </a:r>
                      <a:r>
                        <a:rPr lang="it-IT" sz="1000" b="0" kern="1200" dirty="0" err="1">
                          <a:solidFill>
                            <a:srgbClr val="404040"/>
                          </a:solidFill>
                          <a:effectLst/>
                          <a:latin typeface="+mn-lt"/>
                          <a:ea typeface="+mn-ea"/>
                          <a:cs typeface="+mn-cs"/>
                        </a:rPr>
                        <a:t>quad</a:t>
                      </a:r>
                      <a:r>
                        <a:rPr lang="it-IT" sz="1000" b="0" kern="1200" dirty="0">
                          <a:solidFill>
                            <a:srgbClr val="404040"/>
                          </a:solidFill>
                          <a:effectLst/>
                          <a:latin typeface="+mn-lt"/>
                          <a:ea typeface="+mn-ea"/>
                          <a:cs typeface="+mn-cs"/>
                        </a:rPr>
                        <a:t>-processore base</a:t>
                      </a:r>
                    </a:p>
                  </a:txBody>
                  <a:tcPr marL="6350" marR="6350" marT="635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16/12/2020</a:t>
                      </a:r>
                    </a:p>
                  </a:txBody>
                  <a:tcPr marL="6350" marR="6350" marT="635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404040"/>
                          </a:solidFill>
                          <a:effectLst/>
                          <a:uLnTx/>
                          <a:uFillTx/>
                          <a:latin typeface="+mn-lt"/>
                          <a:ea typeface="ＭＳ Ｐゴシック"/>
                          <a:cs typeface="+mn-cs"/>
                        </a:rPr>
                        <a:t>31/12/2022</a:t>
                      </a:r>
                      <a:endParaRPr lang="it-IT" sz="1000" b="0" kern="1200" dirty="0">
                        <a:solidFill>
                          <a:srgbClr val="404040"/>
                        </a:solidFill>
                        <a:latin typeface="+mn-lt"/>
                        <a:ea typeface="ＭＳ Ｐゴシック"/>
                        <a:cs typeface="+mn-cs"/>
                      </a:endParaRPr>
                    </a:p>
                  </a:txBody>
                  <a:tcPr marL="6350" marR="6350" marT="635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6350" marR="6350" marT="635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err="1">
                          <a:solidFill>
                            <a:srgbClr val="404040"/>
                          </a:solidFill>
                          <a:latin typeface="+mn-lt"/>
                          <a:ea typeface="ＭＳ Ｐゴシック"/>
                          <a:cs typeface="+mn-cs"/>
                        </a:rPr>
                        <a:t>Italware</a:t>
                      </a:r>
                      <a:r>
                        <a:rPr lang="it-IT" sz="900" kern="1200" dirty="0">
                          <a:solidFill>
                            <a:srgbClr val="404040"/>
                          </a:solidFill>
                          <a:latin typeface="+mn-lt"/>
                          <a:ea typeface="ＭＳ Ｐゴシック"/>
                          <a:cs typeface="+mn-cs"/>
                        </a:rPr>
                        <a:t> S.r.l</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5576135"/>
                  </a:ext>
                </a:extLst>
              </a:tr>
              <a:tr h="168367">
                <a:tc>
                  <a:txBody>
                    <a:bodyPr/>
                    <a:lstStyle/>
                    <a:p>
                      <a:pPr algn="ctr"/>
                      <a:r>
                        <a:rPr lang="it-IT" sz="1800" b="1" dirty="0">
                          <a:solidFill>
                            <a:srgbClr val="821B4C"/>
                          </a:solidFill>
                          <a:latin typeface="+mn-lt"/>
                        </a:rPr>
                        <a:t>6</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Server </a:t>
                      </a:r>
                      <a:r>
                        <a:rPr lang="it-IT" sz="1000" b="0" kern="1200" dirty="0" err="1">
                          <a:solidFill>
                            <a:srgbClr val="404040"/>
                          </a:solidFill>
                          <a:effectLst/>
                          <a:latin typeface="+mn-lt"/>
                          <a:ea typeface="+mn-ea"/>
                          <a:cs typeface="+mn-cs"/>
                        </a:rPr>
                        <a:t>rackable</a:t>
                      </a:r>
                      <a:r>
                        <a:rPr lang="it-IT" sz="1000" b="0" kern="1200" dirty="0">
                          <a:solidFill>
                            <a:srgbClr val="404040"/>
                          </a:solidFill>
                          <a:effectLst/>
                          <a:latin typeface="+mn-lt"/>
                          <a:ea typeface="+mn-ea"/>
                          <a:cs typeface="+mn-cs"/>
                        </a:rPr>
                        <a:t> </a:t>
                      </a:r>
                      <a:r>
                        <a:rPr lang="it-IT" sz="1000" b="0" kern="1200" dirty="0" err="1">
                          <a:solidFill>
                            <a:srgbClr val="404040"/>
                          </a:solidFill>
                          <a:effectLst/>
                          <a:latin typeface="+mn-lt"/>
                          <a:ea typeface="+mn-ea"/>
                          <a:cs typeface="+mn-cs"/>
                        </a:rPr>
                        <a:t>quad</a:t>
                      </a:r>
                      <a:r>
                        <a:rPr lang="it-IT" sz="1000" b="0" kern="1200" dirty="0">
                          <a:solidFill>
                            <a:srgbClr val="404040"/>
                          </a:solidFill>
                          <a:effectLst/>
                          <a:latin typeface="+mn-lt"/>
                          <a:ea typeface="+mn-ea"/>
                          <a:cs typeface="+mn-cs"/>
                        </a:rPr>
                        <a:t>-processore prestazionali</a:t>
                      </a:r>
                    </a:p>
                  </a:txBody>
                  <a:tcPr marL="6350" marR="6350" marT="635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a:solidFill>
                            <a:srgbClr val="404040"/>
                          </a:solidFill>
                          <a:latin typeface="+mn-lt"/>
                          <a:ea typeface="ＭＳ Ｐゴシック"/>
                          <a:cs typeface="+mn-cs"/>
                        </a:rPr>
                        <a:t>04/12/2020</a:t>
                      </a:r>
                    </a:p>
                  </a:txBody>
                  <a:tcPr marL="6350" marR="6350" marT="635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404040"/>
                          </a:solidFill>
                          <a:effectLst/>
                          <a:uLnTx/>
                          <a:uFillTx/>
                          <a:latin typeface="+mn-lt"/>
                          <a:ea typeface="ＭＳ Ｐゴシック"/>
                          <a:cs typeface="+mn-cs"/>
                        </a:rPr>
                        <a:t>19/07/2022</a:t>
                      </a:r>
                      <a:endParaRPr lang="it-IT" sz="1000" b="0" kern="1200" dirty="0">
                        <a:solidFill>
                          <a:srgbClr val="404040"/>
                        </a:solidFill>
                        <a:latin typeface="+mn-lt"/>
                        <a:ea typeface="ＭＳ Ｐゴシック"/>
                        <a:cs typeface="+mn-cs"/>
                      </a:endParaRPr>
                    </a:p>
                  </a:txBody>
                  <a:tcPr marL="6350" marR="6350" marT="635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6350" marR="6350" marT="635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Converge S.p.A.</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860562"/>
                  </a:ext>
                </a:extLst>
              </a:tr>
              <a:tr h="0">
                <a:tc>
                  <a:txBody>
                    <a:bodyPr/>
                    <a:lstStyle/>
                    <a:p>
                      <a:pPr algn="ctr"/>
                      <a:r>
                        <a:rPr lang="it-IT" sz="1800" b="1" dirty="0">
                          <a:solidFill>
                            <a:srgbClr val="821B4C"/>
                          </a:solidFill>
                          <a:latin typeface="+mn-lt"/>
                        </a:rPr>
                        <a:t>7</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Server </a:t>
                      </a:r>
                      <a:r>
                        <a:rPr lang="it-IT" sz="1000" b="0" kern="1200" dirty="0" err="1">
                          <a:solidFill>
                            <a:srgbClr val="404040"/>
                          </a:solidFill>
                          <a:effectLst/>
                          <a:latin typeface="+mn-lt"/>
                          <a:ea typeface="+mn-ea"/>
                          <a:cs typeface="+mn-cs"/>
                        </a:rPr>
                        <a:t>rackable</a:t>
                      </a:r>
                      <a:r>
                        <a:rPr lang="it-IT" sz="1000" b="0" kern="1200" dirty="0">
                          <a:solidFill>
                            <a:srgbClr val="404040"/>
                          </a:solidFill>
                          <a:effectLst/>
                          <a:latin typeface="+mn-lt"/>
                          <a:ea typeface="+mn-ea"/>
                          <a:cs typeface="+mn-cs"/>
                        </a:rPr>
                        <a:t> </a:t>
                      </a:r>
                      <a:r>
                        <a:rPr lang="it-IT" sz="1000" b="0" kern="1200" dirty="0" err="1">
                          <a:solidFill>
                            <a:srgbClr val="404040"/>
                          </a:solidFill>
                          <a:effectLst/>
                          <a:latin typeface="+mn-lt"/>
                          <a:ea typeface="+mn-ea"/>
                          <a:cs typeface="+mn-cs"/>
                        </a:rPr>
                        <a:t>octa</a:t>
                      </a:r>
                      <a:r>
                        <a:rPr lang="it-IT" sz="1000" b="0" kern="1200" dirty="0">
                          <a:solidFill>
                            <a:srgbClr val="404040"/>
                          </a:solidFill>
                          <a:effectLst/>
                          <a:latin typeface="+mn-lt"/>
                          <a:ea typeface="+mn-ea"/>
                          <a:cs typeface="+mn-cs"/>
                        </a:rPr>
                        <a:t>-processore</a:t>
                      </a:r>
                    </a:p>
                  </a:txBody>
                  <a:tcPr marL="6350" marR="6350" marT="635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a:solidFill>
                            <a:srgbClr val="404040"/>
                          </a:solidFill>
                          <a:latin typeface="+mn-lt"/>
                          <a:ea typeface="ＭＳ Ｐゴシック"/>
                          <a:cs typeface="+mn-cs"/>
                        </a:rPr>
                        <a:t>16/12/2020</a:t>
                      </a:r>
                    </a:p>
                  </a:txBody>
                  <a:tcPr marL="6350" marR="6350" marT="635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404040"/>
                          </a:solidFill>
                          <a:effectLst/>
                          <a:uLnTx/>
                          <a:uFillTx/>
                          <a:latin typeface="+mn-lt"/>
                          <a:ea typeface="ＭＳ Ｐゴシック"/>
                          <a:cs typeface="+mn-cs"/>
                        </a:rPr>
                        <a:t>22/08/2022</a:t>
                      </a:r>
                      <a:endParaRPr lang="it-IT" sz="1000" b="0" kern="1200" dirty="0">
                        <a:solidFill>
                          <a:srgbClr val="404040"/>
                        </a:solidFill>
                        <a:latin typeface="+mn-lt"/>
                        <a:ea typeface="ＭＳ Ｐゴシック"/>
                        <a:cs typeface="+mn-cs"/>
                      </a:endParaRPr>
                    </a:p>
                  </a:txBody>
                  <a:tcPr marL="6350" marR="6350" marT="635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6350" marR="6350" marT="635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err="1">
                          <a:solidFill>
                            <a:srgbClr val="404040"/>
                          </a:solidFill>
                          <a:latin typeface="+mn-lt"/>
                          <a:ea typeface="ＭＳ Ｐゴシック"/>
                          <a:cs typeface="+mn-cs"/>
                        </a:rPr>
                        <a:t>Italware</a:t>
                      </a:r>
                      <a:r>
                        <a:rPr lang="it-IT" sz="900" kern="1200" dirty="0">
                          <a:solidFill>
                            <a:srgbClr val="404040"/>
                          </a:solidFill>
                          <a:latin typeface="+mn-lt"/>
                          <a:ea typeface="ＭＳ Ｐゴシック"/>
                          <a:cs typeface="+mn-cs"/>
                        </a:rPr>
                        <a:t> S.r.l.</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6800617"/>
                  </a:ext>
                </a:extLst>
              </a:tr>
              <a:tr h="168367">
                <a:tc>
                  <a:txBody>
                    <a:bodyPr/>
                    <a:lstStyle/>
                    <a:p>
                      <a:pPr algn="ctr"/>
                      <a:r>
                        <a:rPr lang="it-IT" sz="1800" b="1" dirty="0">
                          <a:solidFill>
                            <a:srgbClr val="821B4C"/>
                          </a:solidFill>
                          <a:latin typeface="+mn-lt"/>
                        </a:rPr>
                        <a:t>8</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Server </a:t>
                      </a:r>
                      <a:r>
                        <a:rPr lang="it-IT" sz="1000" b="0" kern="1200" dirty="0" err="1">
                          <a:solidFill>
                            <a:srgbClr val="404040"/>
                          </a:solidFill>
                          <a:effectLst/>
                          <a:latin typeface="+mn-lt"/>
                          <a:ea typeface="+mn-ea"/>
                          <a:cs typeface="+mn-cs"/>
                        </a:rPr>
                        <a:t>rackable</a:t>
                      </a:r>
                      <a:r>
                        <a:rPr lang="it-IT" sz="1000" b="0" kern="1200" dirty="0">
                          <a:solidFill>
                            <a:srgbClr val="404040"/>
                          </a:solidFill>
                          <a:effectLst/>
                          <a:latin typeface="+mn-lt"/>
                          <a:ea typeface="+mn-ea"/>
                          <a:cs typeface="+mn-cs"/>
                        </a:rPr>
                        <a:t> high-</a:t>
                      </a:r>
                      <a:r>
                        <a:rPr lang="it-IT" sz="1000" b="0" kern="1200" dirty="0" err="1">
                          <a:solidFill>
                            <a:srgbClr val="404040"/>
                          </a:solidFill>
                          <a:effectLst/>
                          <a:latin typeface="+mn-lt"/>
                          <a:ea typeface="+mn-ea"/>
                          <a:cs typeface="+mn-cs"/>
                        </a:rPr>
                        <a:t>density</a:t>
                      </a:r>
                      <a:endParaRPr lang="it-IT" sz="1000" b="0" kern="1200" dirty="0">
                        <a:solidFill>
                          <a:srgbClr val="404040"/>
                        </a:solidFill>
                        <a:effectLst/>
                        <a:latin typeface="+mn-lt"/>
                        <a:ea typeface="+mn-ea"/>
                        <a:cs typeface="+mn-cs"/>
                      </a:endParaRPr>
                    </a:p>
                  </a:txBody>
                  <a:tcPr marL="6350" marR="6350" marT="635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a:solidFill>
                            <a:srgbClr val="404040"/>
                          </a:solidFill>
                          <a:latin typeface="+mn-lt"/>
                          <a:ea typeface="ＭＳ Ｐゴシック"/>
                          <a:cs typeface="+mn-cs"/>
                        </a:rPr>
                        <a:t>04/12/2020</a:t>
                      </a:r>
                    </a:p>
                  </a:txBody>
                  <a:tcPr marL="6350" marR="6350" marT="635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404040"/>
                          </a:solidFill>
                          <a:effectLst/>
                          <a:uLnTx/>
                          <a:uFillTx/>
                          <a:latin typeface="+mn-lt"/>
                          <a:ea typeface="ＭＳ Ｐゴシック"/>
                          <a:cs typeface="+mn-cs"/>
                        </a:rPr>
                        <a:t>01/06/2022</a:t>
                      </a:r>
                      <a:endParaRPr lang="it-IT" sz="1000" b="0" kern="1200" dirty="0">
                        <a:solidFill>
                          <a:srgbClr val="404040"/>
                        </a:solidFill>
                        <a:latin typeface="+mn-lt"/>
                        <a:ea typeface="ＭＳ Ｐゴシック"/>
                        <a:cs typeface="+mn-cs"/>
                      </a:endParaRPr>
                    </a:p>
                  </a:txBody>
                  <a:tcPr marL="6350" marR="6350" marT="635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dirty="0"/>
                    </a:p>
                  </a:txBody>
                  <a:tcPr marL="6350" marR="6350" marT="635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Converge S.p.A.</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07691936"/>
                  </a:ext>
                </a:extLst>
              </a:tr>
            </a:tbl>
          </a:graphicData>
        </a:graphic>
      </p:graphicFrame>
      <p:pic>
        <p:nvPicPr>
          <p:cNvPr id="65" name="Picture 4">
            <a:extLst>
              <a:ext uri="{FF2B5EF4-FFF2-40B4-BE49-F238E27FC236}">
                <a16:creationId xmlns:a16="http://schemas.microsoft.com/office/drawing/2014/main" id="{4865E429-E10C-4D44-8C18-02165A02A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0720" y="2705269"/>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a:extLst>
              <a:ext uri="{FF2B5EF4-FFF2-40B4-BE49-F238E27FC236}">
                <a16:creationId xmlns:a16="http://schemas.microsoft.com/office/drawing/2014/main" id="{4865E429-E10C-4D44-8C18-02165A02A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0720" y="343921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7" name="CasellaDiTesto 46">
            <a:extLst>
              <a:ext uri="{FF2B5EF4-FFF2-40B4-BE49-F238E27FC236}">
                <a16:creationId xmlns:a16="http://schemas.microsoft.com/office/drawing/2014/main" id="{37586D21-BA75-42A3-827F-342EA1B5BA97}"/>
              </a:ext>
            </a:extLst>
          </p:cNvPr>
          <p:cNvSpPr txBox="1"/>
          <p:nvPr/>
        </p:nvSpPr>
        <p:spPr>
          <a:xfrm>
            <a:off x="1422415" y="1149810"/>
            <a:ext cx="1944216" cy="246221"/>
          </a:xfrm>
          <a:prstGeom prst="rect">
            <a:avLst/>
          </a:prstGeom>
          <a:noFill/>
        </p:spPr>
        <p:txBody>
          <a:bodyPr wrap="square">
            <a:spAutoFit/>
          </a:bodyPr>
          <a:lstStyle/>
          <a:p>
            <a:r>
              <a:rPr lang="it-IT" sz="1000" b="1" dirty="0">
                <a:solidFill>
                  <a:srgbClr val="404040"/>
                </a:solidFill>
                <a:latin typeface="+mn-lt"/>
              </a:rPr>
              <a:t>MERCEOLOGICI</a:t>
            </a:r>
            <a:endParaRPr lang="it-IT" sz="1000" b="1" dirty="0"/>
          </a:p>
        </p:txBody>
      </p:sp>
      <p:grpSp>
        <p:nvGrpSpPr>
          <p:cNvPr id="48" name="Gruppo 47">
            <a:extLst>
              <a:ext uri="{FF2B5EF4-FFF2-40B4-BE49-F238E27FC236}">
                <a16:creationId xmlns:a16="http://schemas.microsoft.com/office/drawing/2014/main" id="{5B40962C-2E54-4C9F-B5B8-E16DDA3BD256}"/>
              </a:ext>
            </a:extLst>
          </p:cNvPr>
          <p:cNvGrpSpPr/>
          <p:nvPr/>
        </p:nvGrpSpPr>
        <p:grpSpPr>
          <a:xfrm>
            <a:off x="1180279" y="1172497"/>
            <a:ext cx="188236" cy="200846"/>
            <a:chOff x="3060700" y="4723156"/>
            <a:chExt cx="1401951" cy="1495873"/>
          </a:xfrm>
        </p:grpSpPr>
        <p:sp>
          <p:nvSpPr>
            <p:cNvPr id="57" name="Elemento grafico 41">
              <a:extLst>
                <a:ext uri="{FF2B5EF4-FFF2-40B4-BE49-F238E27FC236}">
                  <a16:creationId xmlns:a16="http://schemas.microsoft.com/office/drawing/2014/main" id="{D55AB854-B6B2-456D-B415-7A05C0B5255D}"/>
                </a:ext>
              </a:extLst>
            </p:cNvPr>
            <p:cNvSpPr/>
            <p:nvPr/>
          </p:nvSpPr>
          <p:spPr>
            <a:xfrm>
              <a:off x="3060700" y="4723156"/>
              <a:ext cx="1401951" cy="1495873"/>
            </a:xfrm>
            <a:custGeom>
              <a:avLst/>
              <a:gdLst>
                <a:gd name="connsiteX0" fmla="*/ 1389682 w 1401951"/>
                <a:gd name="connsiteY0" fmla="*/ 330258 h 1495873"/>
                <a:gd name="connsiteX1" fmla="*/ 710470 w 1401951"/>
                <a:gd name="connsiteY1" fmla="*/ 2191 h 1495873"/>
                <a:gd name="connsiteX2" fmla="*/ 691482 w 1401951"/>
                <a:gd name="connsiteY2" fmla="*/ 2191 h 1495873"/>
                <a:gd name="connsiteX3" fmla="*/ 12270 w 1401951"/>
                <a:gd name="connsiteY3" fmla="*/ 330258 h 1495873"/>
                <a:gd name="connsiteX4" fmla="*/ 0 w 1401951"/>
                <a:gd name="connsiteY4" fmla="*/ 350123 h 1495873"/>
                <a:gd name="connsiteX5" fmla="*/ 0 w 1401951"/>
                <a:gd name="connsiteY5" fmla="*/ 1146188 h 1495873"/>
                <a:gd name="connsiteX6" fmla="*/ 12270 w 1401951"/>
                <a:gd name="connsiteY6" fmla="*/ 1166054 h 1495873"/>
                <a:gd name="connsiteX7" fmla="*/ 691482 w 1401951"/>
                <a:gd name="connsiteY7" fmla="*/ 1493828 h 1495873"/>
                <a:gd name="connsiteX8" fmla="*/ 701122 w 1401951"/>
                <a:gd name="connsiteY8" fmla="*/ 1495873 h 1495873"/>
                <a:gd name="connsiteX9" fmla="*/ 710762 w 1401951"/>
                <a:gd name="connsiteY9" fmla="*/ 1493828 h 1495873"/>
                <a:gd name="connsiteX10" fmla="*/ 1389682 w 1401951"/>
                <a:gd name="connsiteY10" fmla="*/ 1165762 h 1495873"/>
                <a:gd name="connsiteX11" fmla="*/ 1401952 w 1401951"/>
                <a:gd name="connsiteY11" fmla="*/ 1145896 h 1495873"/>
                <a:gd name="connsiteX12" fmla="*/ 1401952 w 1401951"/>
                <a:gd name="connsiteY12" fmla="*/ 349831 h 1495873"/>
                <a:gd name="connsiteX13" fmla="*/ 1389682 w 1401951"/>
                <a:gd name="connsiteY13" fmla="*/ 330258 h 1495873"/>
                <a:gd name="connsiteX14" fmla="*/ 701122 w 1401951"/>
                <a:gd name="connsiteY14" fmla="*/ 46303 h 1495873"/>
                <a:gd name="connsiteX15" fmla="*/ 1329795 w 1401951"/>
                <a:gd name="connsiteY15" fmla="*/ 349831 h 1495873"/>
                <a:gd name="connsiteX16" fmla="*/ 1147503 w 1401951"/>
                <a:gd name="connsiteY16" fmla="*/ 437763 h 1495873"/>
                <a:gd name="connsiteX17" fmla="*/ 1143705 w 1401951"/>
                <a:gd name="connsiteY17" fmla="*/ 435426 h 1495873"/>
                <a:gd name="connsiteX18" fmla="*/ 519415 w 1401951"/>
                <a:gd name="connsiteY18" fmla="*/ 134236 h 1495873"/>
                <a:gd name="connsiteX19" fmla="*/ 701122 w 1401951"/>
                <a:gd name="connsiteY19" fmla="*/ 46303 h 1495873"/>
                <a:gd name="connsiteX20" fmla="*/ 469752 w 1401951"/>
                <a:gd name="connsiteY20" fmla="*/ 158775 h 1495873"/>
                <a:gd name="connsiteX21" fmla="*/ 1097548 w 1401951"/>
                <a:gd name="connsiteY21" fmla="*/ 461718 h 1495873"/>
                <a:gd name="connsiteX22" fmla="*/ 969009 w 1401951"/>
                <a:gd name="connsiteY22" fmla="*/ 523651 h 1495873"/>
                <a:gd name="connsiteX23" fmla="*/ 341505 w 1401951"/>
                <a:gd name="connsiteY23" fmla="*/ 221000 h 1495873"/>
                <a:gd name="connsiteX24" fmla="*/ 469752 w 1401951"/>
                <a:gd name="connsiteY24" fmla="*/ 158775 h 1495873"/>
                <a:gd name="connsiteX25" fmla="*/ 1112447 w 1401951"/>
                <a:gd name="connsiteY25" fmla="*/ 503493 h 1495873"/>
                <a:gd name="connsiteX26" fmla="*/ 1112447 w 1401951"/>
                <a:gd name="connsiteY26" fmla="*/ 732819 h 1495873"/>
                <a:gd name="connsiteX27" fmla="*/ 992380 w 1401951"/>
                <a:gd name="connsiteY27" fmla="*/ 790661 h 1495873"/>
                <a:gd name="connsiteX28" fmla="*/ 992380 w 1401951"/>
                <a:gd name="connsiteY28" fmla="*/ 561336 h 1495873"/>
                <a:gd name="connsiteX29" fmla="*/ 1112447 w 1401951"/>
                <a:gd name="connsiteY29" fmla="*/ 503493 h 1495873"/>
                <a:gd name="connsiteX30" fmla="*/ 1358132 w 1401951"/>
                <a:gd name="connsiteY30" fmla="*/ 1132458 h 1495873"/>
                <a:gd name="connsiteX31" fmla="*/ 722740 w 1401951"/>
                <a:gd name="connsiteY31" fmla="*/ 1439199 h 1495873"/>
                <a:gd name="connsiteX32" fmla="*/ 722740 w 1401951"/>
                <a:gd name="connsiteY32" fmla="*/ 691628 h 1495873"/>
                <a:gd name="connsiteX33" fmla="*/ 874358 w 1401951"/>
                <a:gd name="connsiteY33" fmla="*/ 618594 h 1495873"/>
                <a:gd name="connsiteX34" fmla="*/ 884582 w 1401951"/>
                <a:gd name="connsiteY34" fmla="*/ 589381 h 1495873"/>
                <a:gd name="connsiteX35" fmla="*/ 855369 w 1401951"/>
                <a:gd name="connsiteY35" fmla="*/ 579156 h 1495873"/>
                <a:gd name="connsiteX36" fmla="*/ 701122 w 1401951"/>
                <a:gd name="connsiteY36" fmla="*/ 653358 h 1495873"/>
                <a:gd name="connsiteX37" fmla="*/ 640358 w 1401951"/>
                <a:gd name="connsiteY37" fmla="*/ 624145 h 1495873"/>
                <a:gd name="connsiteX38" fmla="*/ 611145 w 1401951"/>
                <a:gd name="connsiteY38" fmla="*/ 634369 h 1495873"/>
                <a:gd name="connsiteX39" fmla="*/ 621369 w 1401951"/>
                <a:gd name="connsiteY39" fmla="*/ 663583 h 1495873"/>
                <a:gd name="connsiteX40" fmla="*/ 679212 w 1401951"/>
                <a:gd name="connsiteY40" fmla="*/ 691628 h 1495873"/>
                <a:gd name="connsiteX41" fmla="*/ 679212 w 1401951"/>
                <a:gd name="connsiteY41" fmla="*/ 1439199 h 1495873"/>
                <a:gd name="connsiteX42" fmla="*/ 43820 w 1401951"/>
                <a:gd name="connsiteY42" fmla="*/ 1132458 h 1495873"/>
                <a:gd name="connsiteX43" fmla="*/ 43820 w 1401951"/>
                <a:gd name="connsiteY43" fmla="*/ 384887 h 1495873"/>
                <a:gd name="connsiteX44" fmla="*/ 527594 w 1401951"/>
                <a:gd name="connsiteY44" fmla="*/ 618302 h 1495873"/>
                <a:gd name="connsiteX45" fmla="*/ 537235 w 1401951"/>
                <a:gd name="connsiteY45" fmla="*/ 620347 h 1495873"/>
                <a:gd name="connsiteX46" fmla="*/ 557100 w 1401951"/>
                <a:gd name="connsiteY46" fmla="*/ 608077 h 1495873"/>
                <a:gd name="connsiteX47" fmla="*/ 546875 w 1401951"/>
                <a:gd name="connsiteY47" fmla="*/ 578864 h 1495873"/>
                <a:gd name="connsiteX48" fmla="*/ 72449 w 1401951"/>
                <a:gd name="connsiteY48" fmla="*/ 349831 h 1495873"/>
                <a:gd name="connsiteX49" fmla="*/ 290089 w 1401951"/>
                <a:gd name="connsiteY49" fmla="*/ 244662 h 1495873"/>
                <a:gd name="connsiteX50" fmla="*/ 948268 w 1401951"/>
                <a:gd name="connsiteY50" fmla="*/ 562504 h 1495873"/>
                <a:gd name="connsiteX51" fmla="*/ 948560 w 1401951"/>
                <a:gd name="connsiteY51" fmla="*/ 562797 h 1495873"/>
                <a:gd name="connsiteX52" fmla="*/ 948560 w 1401951"/>
                <a:gd name="connsiteY52" fmla="*/ 825717 h 1495873"/>
                <a:gd name="connsiteX53" fmla="*/ 958784 w 1401951"/>
                <a:gd name="connsiteY53" fmla="*/ 844414 h 1495873"/>
                <a:gd name="connsiteX54" fmla="*/ 970470 w 1401951"/>
                <a:gd name="connsiteY54" fmla="*/ 847627 h 1495873"/>
                <a:gd name="connsiteX55" fmla="*/ 980110 w 1401951"/>
                <a:gd name="connsiteY55" fmla="*/ 845582 h 1495873"/>
                <a:gd name="connsiteX56" fmla="*/ 1143997 w 1401951"/>
                <a:gd name="connsiteY56" fmla="*/ 766414 h 1495873"/>
                <a:gd name="connsiteX57" fmla="*/ 1156267 w 1401951"/>
                <a:gd name="connsiteY57" fmla="*/ 746549 h 1495873"/>
                <a:gd name="connsiteX58" fmla="*/ 1156267 w 1401951"/>
                <a:gd name="connsiteY58" fmla="*/ 482167 h 1495873"/>
                <a:gd name="connsiteX59" fmla="*/ 1358424 w 1401951"/>
                <a:gd name="connsiteY59" fmla="*/ 384595 h 1495873"/>
                <a:gd name="connsiteX60" fmla="*/ 1358132 w 1401951"/>
                <a:gd name="connsiteY60" fmla="*/ 1132458 h 1495873"/>
                <a:gd name="connsiteX61" fmla="*/ 1358132 w 1401951"/>
                <a:gd name="connsiteY61" fmla="*/ 1132458 h 149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01951" h="1495873">
                  <a:moveTo>
                    <a:pt x="1389682" y="330258"/>
                  </a:moveTo>
                  <a:lnTo>
                    <a:pt x="710470" y="2191"/>
                  </a:lnTo>
                  <a:cubicBezTo>
                    <a:pt x="704336" y="-730"/>
                    <a:pt x="697324" y="-730"/>
                    <a:pt x="691482" y="2191"/>
                  </a:cubicBezTo>
                  <a:lnTo>
                    <a:pt x="12270" y="330258"/>
                  </a:lnTo>
                  <a:cubicBezTo>
                    <a:pt x="4674" y="334055"/>
                    <a:pt x="0" y="341651"/>
                    <a:pt x="0" y="350123"/>
                  </a:cubicBezTo>
                  <a:lnTo>
                    <a:pt x="0" y="1146188"/>
                  </a:lnTo>
                  <a:cubicBezTo>
                    <a:pt x="0" y="1154660"/>
                    <a:pt x="4674" y="1162256"/>
                    <a:pt x="12270" y="1166054"/>
                  </a:cubicBezTo>
                  <a:lnTo>
                    <a:pt x="691482" y="1493828"/>
                  </a:lnTo>
                  <a:cubicBezTo>
                    <a:pt x="694403" y="1495289"/>
                    <a:pt x="697616" y="1495873"/>
                    <a:pt x="701122" y="1495873"/>
                  </a:cubicBezTo>
                  <a:cubicBezTo>
                    <a:pt x="704336" y="1495873"/>
                    <a:pt x="707549" y="1495289"/>
                    <a:pt x="710762" y="1493828"/>
                  </a:cubicBezTo>
                  <a:lnTo>
                    <a:pt x="1389682" y="1165762"/>
                  </a:lnTo>
                  <a:cubicBezTo>
                    <a:pt x="1397278" y="1161964"/>
                    <a:pt x="1401952" y="1154368"/>
                    <a:pt x="1401952" y="1145896"/>
                  </a:cubicBezTo>
                  <a:lnTo>
                    <a:pt x="1401952" y="349831"/>
                  </a:lnTo>
                  <a:cubicBezTo>
                    <a:pt x="1401952" y="341359"/>
                    <a:pt x="1397278" y="333763"/>
                    <a:pt x="1389682" y="330258"/>
                  </a:cubicBezTo>
                  <a:close/>
                  <a:moveTo>
                    <a:pt x="701122" y="46303"/>
                  </a:moveTo>
                  <a:lnTo>
                    <a:pt x="1329795" y="349831"/>
                  </a:lnTo>
                  <a:lnTo>
                    <a:pt x="1147503" y="437763"/>
                  </a:lnTo>
                  <a:cubicBezTo>
                    <a:pt x="1146335" y="436887"/>
                    <a:pt x="1145166" y="436010"/>
                    <a:pt x="1143705" y="435426"/>
                  </a:cubicBezTo>
                  <a:lnTo>
                    <a:pt x="519415" y="134236"/>
                  </a:lnTo>
                  <a:lnTo>
                    <a:pt x="701122" y="46303"/>
                  </a:lnTo>
                  <a:close/>
                  <a:moveTo>
                    <a:pt x="469752" y="158775"/>
                  </a:moveTo>
                  <a:lnTo>
                    <a:pt x="1097548" y="461718"/>
                  </a:lnTo>
                  <a:lnTo>
                    <a:pt x="969009" y="523651"/>
                  </a:lnTo>
                  <a:lnTo>
                    <a:pt x="341505" y="221000"/>
                  </a:lnTo>
                  <a:lnTo>
                    <a:pt x="469752" y="158775"/>
                  </a:lnTo>
                  <a:close/>
                  <a:moveTo>
                    <a:pt x="1112447" y="503493"/>
                  </a:moveTo>
                  <a:lnTo>
                    <a:pt x="1112447" y="732819"/>
                  </a:lnTo>
                  <a:lnTo>
                    <a:pt x="992380" y="790661"/>
                  </a:lnTo>
                  <a:lnTo>
                    <a:pt x="992380" y="561336"/>
                  </a:lnTo>
                  <a:lnTo>
                    <a:pt x="1112447" y="503493"/>
                  </a:lnTo>
                  <a:close/>
                  <a:moveTo>
                    <a:pt x="1358132" y="1132458"/>
                  </a:moveTo>
                  <a:lnTo>
                    <a:pt x="722740" y="1439199"/>
                  </a:lnTo>
                  <a:lnTo>
                    <a:pt x="722740" y="691628"/>
                  </a:lnTo>
                  <a:lnTo>
                    <a:pt x="874358" y="618594"/>
                  </a:lnTo>
                  <a:cubicBezTo>
                    <a:pt x="885167" y="613336"/>
                    <a:pt x="889841" y="600190"/>
                    <a:pt x="884582" y="589381"/>
                  </a:cubicBezTo>
                  <a:cubicBezTo>
                    <a:pt x="879324" y="578572"/>
                    <a:pt x="866178" y="573898"/>
                    <a:pt x="855369" y="579156"/>
                  </a:cubicBezTo>
                  <a:lnTo>
                    <a:pt x="701122" y="653358"/>
                  </a:lnTo>
                  <a:lnTo>
                    <a:pt x="640358" y="624145"/>
                  </a:lnTo>
                  <a:cubicBezTo>
                    <a:pt x="629549" y="618886"/>
                    <a:pt x="616403" y="623560"/>
                    <a:pt x="611145" y="634369"/>
                  </a:cubicBezTo>
                  <a:cubicBezTo>
                    <a:pt x="605886" y="645178"/>
                    <a:pt x="610560" y="658324"/>
                    <a:pt x="621369" y="663583"/>
                  </a:cubicBezTo>
                  <a:lnTo>
                    <a:pt x="679212" y="691628"/>
                  </a:lnTo>
                  <a:lnTo>
                    <a:pt x="679212" y="1439199"/>
                  </a:lnTo>
                  <a:lnTo>
                    <a:pt x="43820" y="1132458"/>
                  </a:lnTo>
                  <a:lnTo>
                    <a:pt x="43820" y="384887"/>
                  </a:lnTo>
                  <a:lnTo>
                    <a:pt x="527594" y="618302"/>
                  </a:lnTo>
                  <a:cubicBezTo>
                    <a:pt x="530808" y="619763"/>
                    <a:pt x="534021" y="620347"/>
                    <a:pt x="537235" y="620347"/>
                  </a:cubicBezTo>
                  <a:cubicBezTo>
                    <a:pt x="545415" y="620347"/>
                    <a:pt x="553302" y="615673"/>
                    <a:pt x="557100" y="608077"/>
                  </a:cubicBezTo>
                  <a:cubicBezTo>
                    <a:pt x="562358" y="597268"/>
                    <a:pt x="557684" y="584122"/>
                    <a:pt x="546875" y="578864"/>
                  </a:cubicBezTo>
                  <a:lnTo>
                    <a:pt x="72449" y="349831"/>
                  </a:lnTo>
                  <a:lnTo>
                    <a:pt x="290089" y="244662"/>
                  </a:lnTo>
                  <a:lnTo>
                    <a:pt x="948268" y="562504"/>
                  </a:lnTo>
                  <a:cubicBezTo>
                    <a:pt x="948268" y="562504"/>
                    <a:pt x="948560" y="562797"/>
                    <a:pt x="948560" y="562797"/>
                  </a:cubicBezTo>
                  <a:lnTo>
                    <a:pt x="948560" y="825717"/>
                  </a:lnTo>
                  <a:cubicBezTo>
                    <a:pt x="948560" y="833313"/>
                    <a:pt x="952357" y="840324"/>
                    <a:pt x="958784" y="844414"/>
                  </a:cubicBezTo>
                  <a:cubicBezTo>
                    <a:pt x="962290" y="846751"/>
                    <a:pt x="966380" y="847627"/>
                    <a:pt x="970470" y="847627"/>
                  </a:cubicBezTo>
                  <a:cubicBezTo>
                    <a:pt x="973683" y="847627"/>
                    <a:pt x="976897" y="847043"/>
                    <a:pt x="980110" y="845582"/>
                  </a:cubicBezTo>
                  <a:lnTo>
                    <a:pt x="1143997" y="766414"/>
                  </a:lnTo>
                  <a:cubicBezTo>
                    <a:pt x="1151593" y="762616"/>
                    <a:pt x="1156267" y="755021"/>
                    <a:pt x="1156267" y="746549"/>
                  </a:cubicBezTo>
                  <a:lnTo>
                    <a:pt x="1156267" y="482167"/>
                  </a:lnTo>
                  <a:lnTo>
                    <a:pt x="1358424" y="384595"/>
                  </a:lnTo>
                  <a:lnTo>
                    <a:pt x="1358132" y="1132458"/>
                  </a:lnTo>
                  <a:lnTo>
                    <a:pt x="1358132" y="1132458"/>
                  </a:lnTo>
                  <a:close/>
                </a:path>
              </a:pathLst>
            </a:custGeom>
            <a:solidFill>
              <a:srgbClr val="313840"/>
            </a:solidFill>
            <a:ln w="2917" cap="flat">
              <a:noFill/>
              <a:prstDash val="solid"/>
              <a:miter/>
            </a:ln>
          </p:spPr>
          <p:txBody>
            <a:bodyPr rtlCol="0" anchor="ctr"/>
            <a:lstStyle/>
            <a:p>
              <a:endParaRPr lang="it-IT"/>
            </a:p>
          </p:txBody>
        </p:sp>
        <p:sp>
          <p:nvSpPr>
            <p:cNvPr id="58" name="Elemento grafico 41">
              <a:extLst>
                <a:ext uri="{FF2B5EF4-FFF2-40B4-BE49-F238E27FC236}">
                  <a16:creationId xmlns:a16="http://schemas.microsoft.com/office/drawing/2014/main" id="{D55AB854-B6B2-456D-B415-7A05C0B5255D}"/>
                </a:ext>
              </a:extLst>
            </p:cNvPr>
            <p:cNvSpPr/>
            <p:nvPr/>
          </p:nvSpPr>
          <p:spPr>
            <a:xfrm>
              <a:off x="3154355" y="5720237"/>
              <a:ext cx="143495" cy="91849"/>
            </a:xfrm>
            <a:custGeom>
              <a:avLst/>
              <a:gdLst>
                <a:gd name="connsiteX0" fmla="*/ 130995 w 143495"/>
                <a:gd name="connsiteY0" fmla="*/ 50366 h 91849"/>
                <a:gd name="connsiteX1" fmla="*/ 31378 w 143495"/>
                <a:gd name="connsiteY1" fmla="*/ 2164 h 91849"/>
                <a:gd name="connsiteX2" fmla="*/ 2164 w 143495"/>
                <a:gd name="connsiteY2" fmla="*/ 12389 h 91849"/>
                <a:gd name="connsiteX3" fmla="*/ 12389 w 143495"/>
                <a:gd name="connsiteY3" fmla="*/ 41602 h 91849"/>
                <a:gd name="connsiteX4" fmla="*/ 112007 w 143495"/>
                <a:gd name="connsiteY4" fmla="*/ 89805 h 91849"/>
                <a:gd name="connsiteX5" fmla="*/ 121647 w 143495"/>
                <a:gd name="connsiteY5" fmla="*/ 91850 h 91849"/>
                <a:gd name="connsiteX6" fmla="*/ 141512 w 143495"/>
                <a:gd name="connsiteY6" fmla="*/ 79580 h 91849"/>
                <a:gd name="connsiteX7" fmla="*/ 130995 w 143495"/>
                <a:gd name="connsiteY7" fmla="*/ 50366 h 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495" h="91849">
                  <a:moveTo>
                    <a:pt x="130995" y="50366"/>
                  </a:moveTo>
                  <a:lnTo>
                    <a:pt x="31378" y="2164"/>
                  </a:lnTo>
                  <a:cubicBezTo>
                    <a:pt x="20569" y="-3094"/>
                    <a:pt x="7423" y="1580"/>
                    <a:pt x="2164" y="12389"/>
                  </a:cubicBezTo>
                  <a:cubicBezTo>
                    <a:pt x="-3094" y="23198"/>
                    <a:pt x="1580" y="36344"/>
                    <a:pt x="12389" y="41602"/>
                  </a:cubicBezTo>
                  <a:lnTo>
                    <a:pt x="112007" y="89805"/>
                  </a:lnTo>
                  <a:cubicBezTo>
                    <a:pt x="115220" y="91265"/>
                    <a:pt x="118434" y="91850"/>
                    <a:pt x="121647" y="91850"/>
                  </a:cubicBezTo>
                  <a:cubicBezTo>
                    <a:pt x="129827" y="91850"/>
                    <a:pt x="137715" y="87175"/>
                    <a:pt x="141512" y="79580"/>
                  </a:cubicBezTo>
                  <a:cubicBezTo>
                    <a:pt x="146479" y="68771"/>
                    <a:pt x="141804" y="55625"/>
                    <a:pt x="130995" y="50366"/>
                  </a:cubicBezTo>
                  <a:close/>
                </a:path>
              </a:pathLst>
            </a:custGeom>
            <a:solidFill>
              <a:srgbClr val="313840"/>
            </a:solidFill>
            <a:ln w="2917" cap="flat">
              <a:noFill/>
              <a:prstDash val="solid"/>
              <a:miter/>
            </a:ln>
          </p:spPr>
          <p:txBody>
            <a:bodyPr rtlCol="0" anchor="ctr"/>
            <a:lstStyle/>
            <a:p>
              <a:endParaRPr lang="it-IT"/>
            </a:p>
          </p:txBody>
        </p:sp>
        <p:sp>
          <p:nvSpPr>
            <p:cNvPr id="59" name="Elemento grafico 41">
              <a:extLst>
                <a:ext uri="{FF2B5EF4-FFF2-40B4-BE49-F238E27FC236}">
                  <a16:creationId xmlns:a16="http://schemas.microsoft.com/office/drawing/2014/main" id="{D55AB854-B6B2-456D-B415-7A05C0B5255D}"/>
                </a:ext>
              </a:extLst>
            </p:cNvPr>
            <p:cNvSpPr/>
            <p:nvPr/>
          </p:nvSpPr>
          <p:spPr>
            <a:xfrm>
              <a:off x="3154355" y="5616237"/>
              <a:ext cx="235225" cy="135961"/>
            </a:xfrm>
            <a:custGeom>
              <a:avLst/>
              <a:gdLst>
                <a:gd name="connsiteX0" fmla="*/ 222726 w 235225"/>
                <a:gd name="connsiteY0" fmla="*/ 94479 h 135961"/>
                <a:gd name="connsiteX1" fmla="*/ 31378 w 235225"/>
                <a:gd name="connsiteY1" fmla="*/ 2164 h 135961"/>
                <a:gd name="connsiteX2" fmla="*/ 2164 w 235225"/>
                <a:gd name="connsiteY2" fmla="*/ 12389 h 135961"/>
                <a:gd name="connsiteX3" fmla="*/ 12389 w 235225"/>
                <a:gd name="connsiteY3" fmla="*/ 41602 h 135961"/>
                <a:gd name="connsiteX4" fmla="*/ 203737 w 235225"/>
                <a:gd name="connsiteY4" fmla="*/ 133917 h 135961"/>
                <a:gd name="connsiteX5" fmla="*/ 213377 w 235225"/>
                <a:gd name="connsiteY5" fmla="*/ 135962 h 135961"/>
                <a:gd name="connsiteX6" fmla="*/ 233242 w 235225"/>
                <a:gd name="connsiteY6" fmla="*/ 123692 h 135961"/>
                <a:gd name="connsiteX7" fmla="*/ 222726 w 235225"/>
                <a:gd name="connsiteY7" fmla="*/ 94479 h 13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225" h="135961">
                  <a:moveTo>
                    <a:pt x="222726" y="94479"/>
                  </a:moveTo>
                  <a:lnTo>
                    <a:pt x="31378" y="2164"/>
                  </a:lnTo>
                  <a:cubicBezTo>
                    <a:pt x="20569" y="-3094"/>
                    <a:pt x="7423" y="1580"/>
                    <a:pt x="2164" y="12389"/>
                  </a:cubicBezTo>
                  <a:cubicBezTo>
                    <a:pt x="-3094" y="23198"/>
                    <a:pt x="1580" y="36344"/>
                    <a:pt x="12389" y="41602"/>
                  </a:cubicBezTo>
                  <a:lnTo>
                    <a:pt x="203737" y="133917"/>
                  </a:lnTo>
                  <a:cubicBezTo>
                    <a:pt x="206950" y="135377"/>
                    <a:pt x="210164" y="135962"/>
                    <a:pt x="213377" y="135962"/>
                  </a:cubicBezTo>
                  <a:cubicBezTo>
                    <a:pt x="221557" y="135962"/>
                    <a:pt x="229445" y="131288"/>
                    <a:pt x="233242" y="123692"/>
                  </a:cubicBezTo>
                  <a:cubicBezTo>
                    <a:pt x="238209" y="112883"/>
                    <a:pt x="233535" y="99737"/>
                    <a:pt x="222726" y="94479"/>
                  </a:cubicBezTo>
                  <a:close/>
                </a:path>
              </a:pathLst>
            </a:custGeom>
            <a:solidFill>
              <a:srgbClr val="313840"/>
            </a:solidFill>
            <a:ln w="2917" cap="flat">
              <a:noFill/>
              <a:prstDash val="solid"/>
              <a:miter/>
            </a:ln>
          </p:spPr>
          <p:txBody>
            <a:bodyPr rtlCol="0" anchor="ctr"/>
            <a:lstStyle/>
            <a:p>
              <a:endParaRPr lang="it-IT"/>
            </a:p>
          </p:txBody>
        </p:sp>
      </p:grpSp>
      <p:sp>
        <p:nvSpPr>
          <p:cNvPr id="37" name="CasellaDiTesto 36">
            <a:extLst>
              <a:ext uri="{FF2B5EF4-FFF2-40B4-BE49-F238E27FC236}">
                <a16:creationId xmlns:a16="http://schemas.microsoft.com/office/drawing/2014/main" id="{7C06E5B1-5F08-4974-82D9-C0F77AC58CC1}"/>
              </a:ext>
            </a:extLst>
          </p:cNvPr>
          <p:cNvSpPr txBox="1"/>
          <p:nvPr/>
        </p:nvSpPr>
        <p:spPr>
          <a:xfrm>
            <a:off x="7651306" y="236664"/>
            <a:ext cx="1224136" cy="253916"/>
          </a:xfrm>
          <a:prstGeom prst="rect">
            <a:avLst/>
          </a:prstGeom>
          <a:noFill/>
        </p:spPr>
        <p:txBody>
          <a:bodyPr wrap="square">
            <a:spAutoFit/>
          </a:bodyPr>
          <a:lstStyle/>
          <a:p>
            <a:pPr>
              <a:spcAft>
                <a:spcPts val="450"/>
              </a:spcAft>
            </a:pPr>
            <a:r>
              <a:rPr lang="it-IT" sz="1050" b="1" dirty="0">
                <a:solidFill>
                  <a:schemeClr val="tx1">
                    <a:lumMod val="75000"/>
                    <a:lumOff val="25000"/>
                  </a:schemeClr>
                </a:solidFill>
              </a:rPr>
              <a:t>Legenda stati</a:t>
            </a:r>
          </a:p>
        </p:txBody>
      </p:sp>
      <p:pic>
        <p:nvPicPr>
          <p:cNvPr id="38" name="Picture 14" descr="Anteprima immagine">
            <a:extLst>
              <a:ext uri="{FF2B5EF4-FFF2-40B4-BE49-F238E27FC236}">
                <a16:creationId xmlns:a16="http://schemas.microsoft.com/office/drawing/2014/main" id="{A41AE5F7-C6CC-4826-AC4D-E334F4D347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9652" y="516793"/>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39" name="CasellaDiTesto 38">
            <a:extLst>
              <a:ext uri="{FF2B5EF4-FFF2-40B4-BE49-F238E27FC236}">
                <a16:creationId xmlns:a16="http://schemas.microsoft.com/office/drawing/2014/main" id="{24F9F803-59B3-4185-A46C-D849143A7B0F}"/>
              </a:ext>
            </a:extLst>
          </p:cNvPr>
          <p:cNvSpPr txBox="1"/>
          <p:nvPr/>
        </p:nvSpPr>
        <p:spPr>
          <a:xfrm>
            <a:off x="7917254" y="499071"/>
            <a:ext cx="681757" cy="215444"/>
          </a:xfrm>
          <a:prstGeom prst="rect">
            <a:avLst/>
          </a:prstGeom>
          <a:noFill/>
        </p:spPr>
        <p:txBody>
          <a:bodyPr wrap="square">
            <a:spAutoFit/>
          </a:bodyPr>
          <a:lstStyle/>
          <a:p>
            <a:pPr algn="l"/>
            <a:r>
              <a:rPr lang="it-IT" sz="800" b="0" kern="1200" dirty="0">
                <a:solidFill>
                  <a:srgbClr val="404040"/>
                </a:solidFill>
                <a:effectLst/>
                <a:latin typeface="+mn-lt"/>
              </a:rPr>
              <a:t>Pubblicato</a:t>
            </a:r>
            <a:endParaRPr lang="it-IT" sz="800" b="0" kern="1200" dirty="0">
              <a:solidFill>
                <a:srgbClr val="404040"/>
              </a:solidFill>
              <a:effectLst/>
              <a:latin typeface="+mn-lt"/>
              <a:ea typeface="+mn-ea"/>
              <a:cs typeface="+mn-cs"/>
            </a:endParaRPr>
          </a:p>
        </p:txBody>
      </p:sp>
      <p:pic>
        <p:nvPicPr>
          <p:cNvPr id="40" name="Picture 8" descr="Anteprima immagine">
            <a:extLst>
              <a:ext uri="{FF2B5EF4-FFF2-40B4-BE49-F238E27FC236}">
                <a16:creationId xmlns:a16="http://schemas.microsoft.com/office/drawing/2014/main" id="{94FED807-AEBF-4ACC-BBED-1F3692AA92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2820"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1" name="CasellaDiTesto 40">
            <a:extLst>
              <a:ext uri="{FF2B5EF4-FFF2-40B4-BE49-F238E27FC236}">
                <a16:creationId xmlns:a16="http://schemas.microsoft.com/office/drawing/2014/main" id="{FF0245FA-2915-463C-8ACC-36E2BC867262}"/>
              </a:ext>
            </a:extLst>
          </p:cNvPr>
          <p:cNvSpPr txBox="1"/>
          <p:nvPr/>
        </p:nvSpPr>
        <p:spPr>
          <a:xfrm>
            <a:off x="8814235" y="499071"/>
            <a:ext cx="681757" cy="215444"/>
          </a:xfrm>
          <a:prstGeom prst="rect">
            <a:avLst/>
          </a:prstGeom>
          <a:noFill/>
        </p:spPr>
        <p:txBody>
          <a:bodyPr wrap="square">
            <a:spAutoFit/>
          </a:bodyPr>
          <a:lstStyle/>
          <a:p>
            <a:pPr algn="l"/>
            <a:r>
              <a:rPr lang="it-IT" sz="800" b="0" kern="1200" dirty="0">
                <a:solidFill>
                  <a:srgbClr val="404040"/>
                </a:solidFill>
                <a:effectLst/>
                <a:latin typeface="+mn-lt"/>
              </a:rPr>
              <a:t>Aggiudicato</a:t>
            </a:r>
            <a:endParaRPr lang="it-IT" sz="800" b="0" kern="1200" dirty="0">
              <a:solidFill>
                <a:srgbClr val="404040"/>
              </a:solidFill>
              <a:effectLst/>
              <a:latin typeface="+mn-lt"/>
              <a:ea typeface="+mn-ea"/>
              <a:cs typeface="+mn-cs"/>
            </a:endParaRPr>
          </a:p>
        </p:txBody>
      </p:sp>
      <p:pic>
        <p:nvPicPr>
          <p:cNvPr id="42" name="Picture 4">
            <a:extLst>
              <a:ext uri="{FF2B5EF4-FFF2-40B4-BE49-F238E27FC236}">
                <a16:creationId xmlns:a16="http://schemas.microsoft.com/office/drawing/2014/main" id="{3DD61CC8-E078-422A-96FE-0183925111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8757"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3" name="CasellaDiTesto 42">
            <a:extLst>
              <a:ext uri="{FF2B5EF4-FFF2-40B4-BE49-F238E27FC236}">
                <a16:creationId xmlns:a16="http://schemas.microsoft.com/office/drawing/2014/main" id="{05117201-01F0-463A-B7B7-383F41A23A2D}"/>
              </a:ext>
            </a:extLst>
          </p:cNvPr>
          <p:cNvSpPr txBox="1"/>
          <p:nvPr/>
        </p:nvSpPr>
        <p:spPr>
          <a:xfrm>
            <a:off x="9768676" y="499071"/>
            <a:ext cx="482060" cy="215444"/>
          </a:xfrm>
          <a:prstGeom prst="rect">
            <a:avLst/>
          </a:prstGeom>
          <a:noFill/>
        </p:spPr>
        <p:txBody>
          <a:bodyPr wrap="square">
            <a:spAutoFit/>
          </a:bodyPr>
          <a:lstStyle/>
          <a:p>
            <a:pPr algn="l"/>
            <a:r>
              <a:rPr lang="it-IT" sz="800" b="0" kern="1200" dirty="0">
                <a:solidFill>
                  <a:srgbClr val="404040"/>
                </a:solidFill>
                <a:effectLst/>
                <a:latin typeface="+mn-lt"/>
              </a:rPr>
              <a:t>Attivo</a:t>
            </a:r>
            <a:endParaRPr lang="it-IT" sz="800" b="0" kern="1200" dirty="0">
              <a:solidFill>
                <a:srgbClr val="404040"/>
              </a:solidFill>
              <a:effectLst/>
              <a:latin typeface="+mn-lt"/>
              <a:ea typeface="+mn-ea"/>
              <a:cs typeface="+mn-cs"/>
            </a:endParaRPr>
          </a:p>
        </p:txBody>
      </p:sp>
      <p:pic>
        <p:nvPicPr>
          <p:cNvPr id="49" name="Picture 10" descr="Anteprima immagine">
            <a:extLst>
              <a:ext uri="{FF2B5EF4-FFF2-40B4-BE49-F238E27FC236}">
                <a16:creationId xmlns:a16="http://schemas.microsoft.com/office/drawing/2014/main" id="{81568A9C-A070-458B-8892-CDADCFFFBE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4786" y="1008079"/>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50" name="CasellaDiTesto 49">
            <a:extLst>
              <a:ext uri="{FF2B5EF4-FFF2-40B4-BE49-F238E27FC236}">
                <a16:creationId xmlns:a16="http://schemas.microsoft.com/office/drawing/2014/main" id="{59945061-AA9E-40BA-BF0A-F3403C459B4B}"/>
              </a:ext>
            </a:extLst>
          </p:cNvPr>
          <p:cNvSpPr txBox="1"/>
          <p:nvPr/>
        </p:nvSpPr>
        <p:spPr>
          <a:xfrm>
            <a:off x="7914764" y="985705"/>
            <a:ext cx="1383779" cy="215444"/>
          </a:xfrm>
          <a:prstGeom prst="rect">
            <a:avLst/>
          </a:prstGeom>
          <a:noFill/>
        </p:spPr>
        <p:txBody>
          <a:bodyPr wrap="square">
            <a:spAutoFit/>
          </a:bodyPr>
          <a:lstStyle/>
          <a:p>
            <a:pPr algn="l"/>
            <a:r>
              <a:rPr lang="it-IT" sz="800" b="0" kern="1200" dirty="0">
                <a:solidFill>
                  <a:srgbClr val="404040"/>
                </a:solidFill>
                <a:effectLst/>
                <a:latin typeface="+mn-lt"/>
              </a:rPr>
              <a:t>Attivo per acquisti successivi</a:t>
            </a:r>
            <a:endParaRPr lang="it-IT" sz="800" b="0" kern="1200" dirty="0">
              <a:solidFill>
                <a:srgbClr val="404040"/>
              </a:solidFill>
              <a:effectLst/>
              <a:latin typeface="+mn-lt"/>
              <a:ea typeface="+mn-ea"/>
              <a:cs typeface="+mn-cs"/>
            </a:endParaRPr>
          </a:p>
        </p:txBody>
      </p:sp>
      <p:pic>
        <p:nvPicPr>
          <p:cNvPr id="51" name="Picture 18" descr="Anteprima immagine">
            <a:extLst>
              <a:ext uri="{FF2B5EF4-FFF2-40B4-BE49-F238E27FC236}">
                <a16:creationId xmlns:a16="http://schemas.microsoft.com/office/drawing/2014/main" id="{43A69102-1F74-4656-ADFA-261293537A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018"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52" name="CasellaDiTesto 51">
            <a:extLst>
              <a:ext uri="{FF2B5EF4-FFF2-40B4-BE49-F238E27FC236}">
                <a16:creationId xmlns:a16="http://schemas.microsoft.com/office/drawing/2014/main" id="{C1CFF017-EBBD-41C8-B6D6-B8D46D93BD11}"/>
              </a:ext>
            </a:extLst>
          </p:cNvPr>
          <p:cNvSpPr txBox="1"/>
          <p:nvPr/>
        </p:nvSpPr>
        <p:spPr>
          <a:xfrm>
            <a:off x="7935095" y="742388"/>
            <a:ext cx="534965" cy="215444"/>
          </a:xfrm>
          <a:prstGeom prst="rect">
            <a:avLst/>
          </a:prstGeom>
          <a:noFill/>
        </p:spPr>
        <p:txBody>
          <a:bodyPr wrap="square">
            <a:spAutoFit/>
          </a:bodyPr>
          <a:lstStyle/>
          <a:p>
            <a:pPr algn="l"/>
            <a:r>
              <a:rPr lang="it-IT" sz="800" b="0" kern="1200" dirty="0">
                <a:solidFill>
                  <a:srgbClr val="404040"/>
                </a:solidFill>
                <a:effectLst/>
                <a:latin typeface="+mn-lt"/>
              </a:rPr>
              <a:t>Sospeso</a:t>
            </a:r>
            <a:endParaRPr lang="it-IT" sz="800" b="0" kern="1200" dirty="0">
              <a:solidFill>
                <a:srgbClr val="404040"/>
              </a:solidFill>
              <a:effectLst/>
              <a:latin typeface="+mn-lt"/>
              <a:ea typeface="+mn-ea"/>
              <a:cs typeface="+mn-cs"/>
            </a:endParaRPr>
          </a:p>
        </p:txBody>
      </p:sp>
      <p:pic>
        <p:nvPicPr>
          <p:cNvPr id="53" name="Picture 12" descr="Anteprima immagine">
            <a:extLst>
              <a:ext uri="{FF2B5EF4-FFF2-40B4-BE49-F238E27FC236}">
                <a16:creationId xmlns:a16="http://schemas.microsoft.com/office/drawing/2014/main" id="{58B2588E-16B7-474A-BC25-C9A19B81EF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10035"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54" name="CasellaDiTesto 53">
            <a:extLst>
              <a:ext uri="{FF2B5EF4-FFF2-40B4-BE49-F238E27FC236}">
                <a16:creationId xmlns:a16="http://schemas.microsoft.com/office/drawing/2014/main" id="{5D177029-6DE8-4152-8633-6C68209CC83D}"/>
              </a:ext>
            </a:extLst>
          </p:cNvPr>
          <p:cNvSpPr txBox="1"/>
          <p:nvPr/>
        </p:nvSpPr>
        <p:spPr>
          <a:xfrm>
            <a:off x="9761896" y="742388"/>
            <a:ext cx="502806" cy="215444"/>
          </a:xfrm>
          <a:prstGeom prst="rect">
            <a:avLst/>
          </a:prstGeom>
          <a:noFill/>
        </p:spPr>
        <p:txBody>
          <a:bodyPr wrap="square">
            <a:spAutoFit/>
          </a:bodyPr>
          <a:lstStyle/>
          <a:p>
            <a:pPr algn="l"/>
            <a:r>
              <a:rPr lang="it-IT" sz="800" b="0" kern="1200" dirty="0">
                <a:solidFill>
                  <a:srgbClr val="404040"/>
                </a:solidFill>
                <a:effectLst/>
                <a:latin typeface="+mn-lt"/>
              </a:rPr>
              <a:t>Chiuso</a:t>
            </a:r>
            <a:endParaRPr lang="it-IT" sz="800" b="0" kern="1200" dirty="0">
              <a:solidFill>
                <a:srgbClr val="404040"/>
              </a:solidFill>
              <a:effectLst/>
              <a:latin typeface="+mn-lt"/>
              <a:ea typeface="+mn-ea"/>
              <a:cs typeface="+mn-cs"/>
            </a:endParaRPr>
          </a:p>
        </p:txBody>
      </p:sp>
      <p:pic>
        <p:nvPicPr>
          <p:cNvPr id="55" name="Picture 16" descr="Anteprima immagine">
            <a:extLst>
              <a:ext uri="{FF2B5EF4-FFF2-40B4-BE49-F238E27FC236}">
                <a16:creationId xmlns:a16="http://schemas.microsoft.com/office/drawing/2014/main" id="{80F4C2C8-EF2C-486C-9618-41F0B43A64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7253" y="760110"/>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56" name="CasellaDiTesto 55">
            <a:extLst>
              <a:ext uri="{FF2B5EF4-FFF2-40B4-BE49-F238E27FC236}">
                <a16:creationId xmlns:a16="http://schemas.microsoft.com/office/drawing/2014/main" id="{2E9F2F31-3698-4878-BF95-5BE070810F97}"/>
              </a:ext>
            </a:extLst>
          </p:cNvPr>
          <p:cNvSpPr txBox="1"/>
          <p:nvPr/>
        </p:nvSpPr>
        <p:spPr>
          <a:xfrm>
            <a:off x="8815900" y="742388"/>
            <a:ext cx="625090" cy="215444"/>
          </a:xfrm>
          <a:prstGeom prst="rect">
            <a:avLst/>
          </a:prstGeom>
          <a:noFill/>
        </p:spPr>
        <p:txBody>
          <a:bodyPr wrap="square">
            <a:spAutoFit/>
          </a:bodyPr>
          <a:lstStyle/>
          <a:p>
            <a:pPr algn="l"/>
            <a:r>
              <a:rPr lang="it-IT" sz="800" b="0" kern="1200" dirty="0">
                <a:solidFill>
                  <a:srgbClr val="404040"/>
                </a:solidFill>
                <a:effectLst/>
                <a:latin typeface="+mn-lt"/>
              </a:rPr>
              <a:t>Revocato</a:t>
            </a:r>
            <a:endParaRPr lang="it-IT" sz="800" b="0" kern="1200" dirty="0">
              <a:solidFill>
                <a:srgbClr val="404040"/>
              </a:solidFill>
              <a:effectLst/>
              <a:latin typeface="+mn-lt"/>
              <a:ea typeface="+mn-ea"/>
              <a:cs typeface="+mn-cs"/>
            </a:endParaRPr>
          </a:p>
        </p:txBody>
      </p:sp>
      <p:pic>
        <p:nvPicPr>
          <p:cNvPr id="36" name="Picture 10" descr="Anteprima immagine">
            <a:extLst>
              <a:ext uri="{FF2B5EF4-FFF2-40B4-BE49-F238E27FC236}">
                <a16:creationId xmlns:a16="http://schemas.microsoft.com/office/drawing/2014/main" id="{81568A9C-A070-458B-8892-CDADCFFFBE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0720" y="3064141"/>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0" descr="Anteprima immagine">
            <a:extLst>
              <a:ext uri="{FF2B5EF4-FFF2-40B4-BE49-F238E27FC236}">
                <a16:creationId xmlns:a16="http://schemas.microsoft.com/office/drawing/2014/main" id="{81568A9C-A070-458B-8892-CDADCFFFBE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4467" y="3823598"/>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0" descr="Anteprima immagine">
            <a:extLst>
              <a:ext uri="{FF2B5EF4-FFF2-40B4-BE49-F238E27FC236}">
                <a16:creationId xmlns:a16="http://schemas.microsoft.com/office/drawing/2014/main" id="{81568A9C-A070-458B-8892-CDADCFFFBE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0720" y="4190570"/>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0" descr="Anteprima immagine">
            <a:extLst>
              <a:ext uri="{FF2B5EF4-FFF2-40B4-BE49-F238E27FC236}">
                <a16:creationId xmlns:a16="http://schemas.microsoft.com/office/drawing/2014/main" id="{81568A9C-A070-458B-8892-CDADCFFFBE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0720" y="1988740"/>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0" descr="Anteprima immagine">
            <a:extLst>
              <a:ext uri="{FF2B5EF4-FFF2-40B4-BE49-F238E27FC236}">
                <a16:creationId xmlns:a16="http://schemas.microsoft.com/office/drawing/2014/main" id="{81568A9C-A070-458B-8892-CDADCFFFBE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0720" y="2330197"/>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0" descr="Anteprima immagine">
            <a:extLst>
              <a:ext uri="{FF2B5EF4-FFF2-40B4-BE49-F238E27FC236}">
                <a16:creationId xmlns:a16="http://schemas.microsoft.com/office/drawing/2014/main" id="{81568A9C-A070-458B-8892-CDADCFFFBE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0720" y="4554586"/>
            <a:ext cx="180000" cy="1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748866"/>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a:extLst>
              <a:ext uri="{FF2B5EF4-FFF2-40B4-BE49-F238E27FC236}">
                <a16:creationId xmlns:a16="http://schemas.microsoft.com/office/drawing/2014/main" id="{159B03CB-18AE-455A-B1BC-C320C6551076}"/>
              </a:ext>
            </a:extLst>
          </p:cNvPr>
          <p:cNvSpPr>
            <a:spLocks noGrp="1"/>
          </p:cNvSpPr>
          <p:nvPr>
            <p:ph type="title"/>
          </p:nvPr>
        </p:nvSpPr>
        <p:spPr/>
        <p:txBody>
          <a:bodyPr/>
          <a:lstStyle/>
          <a:p>
            <a:r>
              <a:rPr lang="it-IT" dirty="0"/>
              <a:t>Tecnologie server 4 (1/2)</a:t>
            </a:r>
          </a:p>
        </p:txBody>
      </p:sp>
      <p:sp>
        <p:nvSpPr>
          <p:cNvPr id="33" name="CasellaDiTesto 32">
            <a:extLst>
              <a:ext uri="{FF2B5EF4-FFF2-40B4-BE49-F238E27FC236}">
                <a16:creationId xmlns:a16="http://schemas.microsoft.com/office/drawing/2014/main" id="{103FD0AA-7B1F-4A9C-8D6C-327625748FFE}"/>
              </a:ext>
            </a:extLst>
          </p:cNvPr>
          <p:cNvSpPr txBox="1"/>
          <p:nvPr/>
        </p:nvSpPr>
        <p:spPr>
          <a:xfrm>
            <a:off x="348816" y="1494461"/>
            <a:ext cx="6893998" cy="523220"/>
          </a:xfrm>
          <a:prstGeom prst="rect">
            <a:avLst/>
          </a:prstGeom>
          <a:noFill/>
        </p:spPr>
        <p:txBody>
          <a:bodyPr wrap="square">
            <a:spAutoFit/>
          </a:bodyPr>
          <a:lstStyle/>
          <a:p>
            <a:pPr>
              <a:spcAft>
                <a:spcPts val="450"/>
              </a:spcAft>
            </a:pPr>
            <a:r>
              <a:rPr lang="it-IT" sz="1400" dirty="0">
                <a:solidFill>
                  <a:schemeClr val="tx1">
                    <a:lumMod val="75000"/>
                    <a:lumOff val="25000"/>
                  </a:schemeClr>
                </a:solidFill>
              </a:rPr>
              <a:t>L’iniziativa prevede la fornitura di apparecchiature server, componenti opzionali e servizi connessi</a:t>
            </a:r>
          </a:p>
        </p:txBody>
      </p:sp>
      <p:sp>
        <p:nvSpPr>
          <p:cNvPr id="34" name="CasellaDiTesto 33">
            <a:extLst>
              <a:ext uri="{FF2B5EF4-FFF2-40B4-BE49-F238E27FC236}">
                <a16:creationId xmlns:a16="http://schemas.microsoft.com/office/drawing/2014/main" id="{C4D4D3EF-0523-4BB0-99CF-A4A30DD1128D}"/>
              </a:ext>
            </a:extLst>
          </p:cNvPr>
          <p:cNvSpPr txBox="1"/>
          <p:nvPr/>
        </p:nvSpPr>
        <p:spPr>
          <a:xfrm>
            <a:off x="353543" y="2268463"/>
            <a:ext cx="6954098" cy="2264723"/>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Servizi / Prodotti</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Server di diverse tipologie</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Servizi inclusi</a:t>
            </a:r>
          </a:p>
          <a:p>
            <a:pPr marL="712250" lvl="1" indent="-214313">
              <a:spcAft>
                <a:spcPts val="450"/>
              </a:spcAft>
              <a:buFont typeface="Arial" panose="020B0604020202020204" pitchFamily="34" charset="0"/>
              <a:buChar char="•"/>
            </a:pPr>
            <a:r>
              <a:rPr lang="it-IT" sz="1400" dirty="0">
                <a:solidFill>
                  <a:schemeClr val="tx1">
                    <a:lumMod val="75000"/>
                    <a:lumOff val="25000"/>
                  </a:schemeClr>
                </a:solidFill>
              </a:rPr>
              <a:t>Consegna, installazione, configurazione e avvio operativo dei sistemi</a:t>
            </a:r>
          </a:p>
          <a:p>
            <a:pPr marL="712250" lvl="1" indent="-214313">
              <a:spcAft>
                <a:spcPts val="450"/>
              </a:spcAft>
              <a:buFont typeface="Arial" panose="020B0604020202020204" pitchFamily="34" charset="0"/>
              <a:buChar char="•"/>
            </a:pPr>
            <a:r>
              <a:rPr lang="it-IT" sz="1400" dirty="0">
                <a:solidFill>
                  <a:schemeClr val="tx1">
                    <a:lumMod val="75000"/>
                    <a:lumOff val="25000"/>
                  </a:schemeClr>
                </a:solidFill>
              </a:rPr>
              <a:t>Assistenza in remoto e locale</a:t>
            </a:r>
          </a:p>
          <a:p>
            <a:pPr marL="712250" lvl="1" indent="-214313">
              <a:spcAft>
                <a:spcPts val="450"/>
              </a:spcAft>
              <a:buFont typeface="Arial" panose="020B0604020202020204" pitchFamily="34" charset="0"/>
              <a:buChar char="•"/>
            </a:pPr>
            <a:r>
              <a:rPr lang="it-IT" sz="1400" dirty="0">
                <a:solidFill>
                  <a:schemeClr val="tx1">
                    <a:lumMod val="75000"/>
                    <a:lumOff val="25000"/>
                  </a:schemeClr>
                </a:solidFill>
              </a:rPr>
              <a:t>Manutenzione per 36 mesi</a:t>
            </a:r>
          </a:p>
          <a:p>
            <a:pPr marL="712250" lvl="1" indent="-214313">
              <a:spcAft>
                <a:spcPts val="450"/>
              </a:spcAft>
              <a:buFont typeface="Arial" panose="020B0604020202020204" pitchFamily="34" charset="0"/>
              <a:buChar char="•"/>
            </a:pPr>
            <a:r>
              <a:rPr lang="it-IT" sz="1400" dirty="0">
                <a:solidFill>
                  <a:schemeClr val="tx1">
                    <a:lumMod val="75000"/>
                    <a:lumOff val="25000"/>
                  </a:schemeClr>
                </a:solidFill>
              </a:rPr>
              <a:t>Servizio di Call Center</a:t>
            </a:r>
          </a:p>
          <a:p>
            <a:pPr marL="712250" lvl="1" indent="-214313">
              <a:spcAft>
                <a:spcPts val="450"/>
              </a:spcAft>
              <a:buFont typeface="Arial" panose="020B0604020202020204" pitchFamily="34" charset="0"/>
              <a:buChar char="•"/>
            </a:pPr>
            <a:r>
              <a:rPr lang="it-IT" sz="1400" dirty="0">
                <a:solidFill>
                  <a:schemeClr val="tx1">
                    <a:lumMod val="75000"/>
                    <a:lumOff val="25000"/>
                  </a:schemeClr>
                </a:solidFill>
              </a:rPr>
              <a:t>Ritiro per smaltimento delle apparecchiature dismesse</a:t>
            </a:r>
          </a:p>
        </p:txBody>
      </p:sp>
      <p:sp>
        <p:nvSpPr>
          <p:cNvPr id="35" name="CasellaDiTesto 34">
            <a:extLst>
              <a:ext uri="{FF2B5EF4-FFF2-40B4-BE49-F238E27FC236}">
                <a16:creationId xmlns:a16="http://schemas.microsoft.com/office/drawing/2014/main" id="{DED2DF5D-18DB-4CE4-AC07-DB57CE4B69AB}"/>
              </a:ext>
            </a:extLst>
          </p:cNvPr>
          <p:cNvSpPr txBox="1"/>
          <p:nvPr/>
        </p:nvSpPr>
        <p:spPr>
          <a:xfrm>
            <a:off x="348815" y="5296730"/>
            <a:ext cx="6893998" cy="1297791"/>
          </a:xfrm>
          <a:prstGeom prst="rect">
            <a:avLst/>
          </a:prstGeom>
          <a:noFill/>
        </p:spPr>
        <p:txBody>
          <a:bodyPr wrap="square">
            <a:spAutoFit/>
          </a:bodyPr>
          <a:lstStyle/>
          <a:p>
            <a:pPr marL="285750" indent="-285750">
              <a:spcAft>
                <a:spcPts val="450"/>
              </a:spcAft>
              <a:buFont typeface="Arial" panose="020B0604020202020204" pitchFamily="34" charset="0"/>
              <a:buChar char="•"/>
            </a:pPr>
            <a:r>
              <a:rPr lang="it-IT" sz="1400" dirty="0">
                <a:solidFill>
                  <a:schemeClr val="tx1">
                    <a:lumMod val="75000"/>
                    <a:lumOff val="25000"/>
                  </a:schemeClr>
                </a:solidFill>
              </a:rPr>
              <a:t>Offerta ampia e altamente personalizzabile</a:t>
            </a:r>
          </a:p>
          <a:p>
            <a:pPr marL="285750" indent="-285750">
              <a:spcAft>
                <a:spcPts val="450"/>
              </a:spcAft>
              <a:buFont typeface="Arial" panose="020B0604020202020204" pitchFamily="34" charset="0"/>
              <a:buChar char="•"/>
            </a:pPr>
            <a:r>
              <a:rPr lang="it-IT" sz="1400" dirty="0">
                <a:solidFill>
                  <a:schemeClr val="tx1">
                    <a:lumMod val="75000"/>
                    <a:lumOff val="25000"/>
                  </a:schemeClr>
                </a:solidFill>
              </a:rPr>
              <a:t>Garanzia di qualità della fornitura in termini di caratteristiche tecniche delle apparecchiature e dei servizi connessi e opzionali</a:t>
            </a:r>
          </a:p>
          <a:p>
            <a:pPr marL="285750" indent="-285750">
              <a:spcAft>
                <a:spcPts val="450"/>
              </a:spcAft>
              <a:buFont typeface="Arial" panose="020B0604020202020204" pitchFamily="34" charset="0"/>
              <a:buChar char="•"/>
            </a:pPr>
            <a:r>
              <a:rPr lang="it-IT" sz="1400" dirty="0">
                <a:solidFill>
                  <a:schemeClr val="tx1">
                    <a:lumMod val="75000"/>
                    <a:lumOff val="25000"/>
                  </a:schemeClr>
                </a:solidFill>
              </a:rPr>
              <a:t>Fruizione a titolo gratuito del servizio di ritiro dei rifiuti di apparecchiature elettriche ed elettroniche (R.A.E.E.)</a:t>
            </a:r>
          </a:p>
        </p:txBody>
      </p:sp>
      <p:sp>
        <p:nvSpPr>
          <p:cNvPr id="37" name="CasellaDiTesto 36">
            <a:extLst>
              <a:ext uri="{FF2B5EF4-FFF2-40B4-BE49-F238E27FC236}">
                <a16:creationId xmlns:a16="http://schemas.microsoft.com/office/drawing/2014/main" id="{5FD5201D-A351-4AAC-B048-D0A88CB1D2BE}"/>
              </a:ext>
            </a:extLst>
          </p:cNvPr>
          <p:cNvSpPr txBox="1"/>
          <p:nvPr/>
        </p:nvSpPr>
        <p:spPr>
          <a:xfrm>
            <a:off x="348815" y="5004767"/>
            <a:ext cx="2940077" cy="307777"/>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Vantaggi</a:t>
            </a:r>
            <a:endParaRPr lang="it-IT" sz="2000" b="1" dirty="0">
              <a:solidFill>
                <a:schemeClr val="tx1">
                  <a:lumMod val="75000"/>
                  <a:lumOff val="25000"/>
                </a:schemeClr>
              </a:solidFill>
            </a:endParaRPr>
          </a:p>
        </p:txBody>
      </p:sp>
      <p:pic>
        <p:nvPicPr>
          <p:cNvPr id="6" name="Segnaposto immagine 5"/>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7596000" y="1141200"/>
            <a:ext cx="2689547" cy="1800000"/>
          </a:xfrm>
        </p:spPr>
      </p:pic>
      <p:sp>
        <p:nvSpPr>
          <p:cNvPr id="38" name="CasellaDiTesto 37">
            <a:extLst>
              <a:ext uri="{FF2B5EF4-FFF2-40B4-BE49-F238E27FC236}">
                <a16:creationId xmlns:a16="http://schemas.microsoft.com/office/drawing/2014/main" id="{E00B9923-BE16-4B51-ABE4-DC485C2CB932}"/>
              </a:ext>
            </a:extLst>
          </p:cNvPr>
          <p:cNvSpPr txBox="1"/>
          <p:nvPr/>
        </p:nvSpPr>
        <p:spPr>
          <a:xfrm>
            <a:off x="353544" y="944399"/>
            <a:ext cx="6889269" cy="400110"/>
          </a:xfrm>
          <a:prstGeom prst="rect">
            <a:avLst/>
          </a:prstGeom>
          <a:noFill/>
        </p:spPr>
        <p:txBody>
          <a:bodyPr wrap="square">
            <a:spAutoFit/>
          </a:bodyPr>
          <a:lstStyle/>
          <a:p>
            <a:pPr>
              <a:spcAft>
                <a:spcPts val="450"/>
              </a:spcAft>
            </a:pPr>
            <a:r>
              <a:rPr lang="it-IT" b="1" dirty="0">
                <a:solidFill>
                  <a:schemeClr val="tx1">
                    <a:lumMod val="75000"/>
                    <a:lumOff val="25000"/>
                  </a:schemeClr>
                </a:solidFill>
              </a:rPr>
              <a:t>Tecnologie server 4</a:t>
            </a:r>
          </a:p>
        </p:txBody>
      </p:sp>
      <p:grpSp>
        <p:nvGrpSpPr>
          <p:cNvPr id="5" name="Gruppo 4">
            <a:extLst>
              <a:ext uri="{FF2B5EF4-FFF2-40B4-BE49-F238E27FC236}">
                <a16:creationId xmlns:a16="http://schemas.microsoft.com/office/drawing/2014/main" id="{DA38122B-72E1-4512-A4B8-60B6424A2FE9}"/>
              </a:ext>
            </a:extLst>
          </p:cNvPr>
          <p:cNvGrpSpPr/>
          <p:nvPr/>
        </p:nvGrpSpPr>
        <p:grpSpPr>
          <a:xfrm>
            <a:off x="10457552" y="0"/>
            <a:ext cx="74693" cy="7567588"/>
            <a:chOff x="10457552" y="0"/>
            <a:chExt cx="74693" cy="7567588"/>
          </a:xfrm>
          <a:solidFill>
            <a:srgbClr val="AAB964"/>
          </a:solidFill>
        </p:grpSpPr>
        <p:sp>
          <p:nvSpPr>
            <p:cNvPr id="4" name="Rettangolo 3">
              <a:extLst>
                <a:ext uri="{FF2B5EF4-FFF2-40B4-BE49-F238E27FC236}">
                  <a16:creationId xmlns:a16="http://schemas.microsoft.com/office/drawing/2014/main" id="{684398B7-5272-4216-B74C-FE0F4C1B0453}"/>
                </a:ext>
              </a:extLst>
            </p:cNvPr>
            <p:cNvSpPr/>
            <p:nvPr/>
          </p:nvSpPr>
          <p:spPr>
            <a:xfrm>
              <a:off x="10457552" y="0"/>
              <a:ext cx="74693" cy="52927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7" name="Rettangolo 46">
              <a:extLst>
                <a:ext uri="{FF2B5EF4-FFF2-40B4-BE49-F238E27FC236}">
                  <a16:creationId xmlns:a16="http://schemas.microsoft.com/office/drawing/2014/main" id="{EECA3354-30A2-4FFA-A863-3A4539086409}"/>
                </a:ext>
              </a:extLst>
            </p:cNvPr>
            <p:cNvSpPr/>
            <p:nvPr/>
          </p:nvSpPr>
          <p:spPr>
            <a:xfrm>
              <a:off x="10457552" y="7296323"/>
              <a:ext cx="74693" cy="27126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pSp>
        <p:nvGrpSpPr>
          <p:cNvPr id="2" name="Gruppo 1">
            <a:extLst>
              <a:ext uri="{FF2B5EF4-FFF2-40B4-BE49-F238E27FC236}">
                <a16:creationId xmlns:a16="http://schemas.microsoft.com/office/drawing/2014/main" id="{C6F6519A-5FDA-47C6-8A0F-C167F53E9444}"/>
              </a:ext>
            </a:extLst>
          </p:cNvPr>
          <p:cNvGrpSpPr/>
          <p:nvPr/>
        </p:nvGrpSpPr>
        <p:grpSpPr>
          <a:xfrm>
            <a:off x="7722964" y="3081600"/>
            <a:ext cx="2529216" cy="4358580"/>
            <a:chOff x="7722964" y="2734419"/>
            <a:chExt cx="2529216" cy="4358580"/>
          </a:xfrm>
        </p:grpSpPr>
        <p:sp>
          <p:nvSpPr>
            <p:cNvPr id="18" name="CasellaDiTesto 17">
              <a:extLst>
                <a:ext uri="{FF2B5EF4-FFF2-40B4-BE49-F238E27FC236}">
                  <a16:creationId xmlns:a16="http://schemas.microsoft.com/office/drawing/2014/main" id="{D4BECAC2-0645-40D6-B10C-83E6B4308A7C}"/>
                </a:ext>
              </a:extLst>
            </p:cNvPr>
            <p:cNvSpPr txBox="1"/>
            <p:nvPr/>
          </p:nvSpPr>
          <p:spPr>
            <a:xfrm>
              <a:off x="9291680" y="3498580"/>
              <a:ext cx="502806" cy="584775"/>
            </a:xfrm>
            <a:prstGeom prst="rect">
              <a:avLst/>
            </a:prstGeom>
            <a:noFill/>
          </p:spPr>
          <p:txBody>
            <a:bodyPr wrap="square">
              <a:spAutoFit/>
            </a:bodyPr>
            <a:lstStyle/>
            <a:p>
              <a:r>
                <a:rPr lang="it-IT" sz="1200" b="1" dirty="0">
                  <a:solidFill>
                    <a:srgbClr val="313840"/>
                  </a:solidFill>
                </a:rPr>
                <a:t>Lotti</a:t>
              </a:r>
            </a:p>
            <a:p>
              <a:pPr>
                <a:spcAft>
                  <a:spcPts val="450"/>
                </a:spcAft>
              </a:pPr>
              <a:r>
                <a:rPr lang="it-IT" dirty="0">
                  <a:solidFill>
                    <a:srgbClr val="313840"/>
                  </a:solidFill>
                </a:rPr>
                <a:t>8</a:t>
              </a:r>
              <a:endParaRPr lang="it-IT" sz="1200" dirty="0">
                <a:solidFill>
                  <a:srgbClr val="313840"/>
                </a:solidFill>
              </a:endParaRPr>
            </a:p>
          </p:txBody>
        </p:sp>
        <p:sp>
          <p:nvSpPr>
            <p:cNvPr id="19" name="CasellaDiTesto 18">
              <a:extLst>
                <a:ext uri="{FF2B5EF4-FFF2-40B4-BE49-F238E27FC236}">
                  <a16:creationId xmlns:a16="http://schemas.microsoft.com/office/drawing/2014/main" id="{6CD4AB0F-C69A-47B0-B7B4-A9002D1AC72A}"/>
                </a:ext>
              </a:extLst>
            </p:cNvPr>
            <p:cNvSpPr txBox="1"/>
            <p:nvPr/>
          </p:nvSpPr>
          <p:spPr>
            <a:xfrm>
              <a:off x="7722964" y="3503475"/>
              <a:ext cx="1450282" cy="584775"/>
            </a:xfrm>
            <a:prstGeom prst="rect">
              <a:avLst/>
            </a:prstGeom>
            <a:noFill/>
          </p:spPr>
          <p:txBody>
            <a:bodyPr wrap="square">
              <a:spAutoFit/>
            </a:bodyPr>
            <a:lstStyle/>
            <a:p>
              <a:r>
                <a:rPr lang="it-IT" sz="1200" b="1" dirty="0">
                  <a:solidFill>
                    <a:srgbClr val="404040"/>
                  </a:solidFill>
                </a:rPr>
                <a:t>Aggiudicata il</a:t>
              </a:r>
            </a:p>
            <a:p>
              <a:pPr>
                <a:spcAft>
                  <a:spcPts val="450"/>
                </a:spcAft>
              </a:pPr>
              <a:r>
                <a:rPr lang="it-IT" dirty="0">
                  <a:solidFill>
                    <a:srgbClr val="404040"/>
                  </a:solidFill>
                </a:rPr>
                <a:t>17/10/2022</a:t>
              </a:r>
              <a:endParaRPr lang="it-IT" sz="1100" dirty="0">
                <a:solidFill>
                  <a:srgbClr val="404040"/>
                </a:solidFill>
              </a:endParaRPr>
            </a:p>
          </p:txBody>
        </p:sp>
        <p:sp>
          <p:nvSpPr>
            <p:cNvPr id="30" name="CasellaDiTesto 29">
              <a:extLst>
                <a:ext uri="{FF2B5EF4-FFF2-40B4-BE49-F238E27FC236}">
                  <a16:creationId xmlns:a16="http://schemas.microsoft.com/office/drawing/2014/main" id="{69CC6538-8930-4B5E-8783-5BED0FFC535D}"/>
                </a:ext>
              </a:extLst>
            </p:cNvPr>
            <p:cNvSpPr txBox="1"/>
            <p:nvPr/>
          </p:nvSpPr>
          <p:spPr>
            <a:xfrm>
              <a:off x="7722964" y="4136526"/>
              <a:ext cx="2376264" cy="553998"/>
            </a:xfrm>
            <a:prstGeom prst="rect">
              <a:avLst/>
            </a:prstGeom>
            <a:noFill/>
          </p:spPr>
          <p:txBody>
            <a:bodyPr wrap="square">
              <a:spAutoFit/>
            </a:bodyPr>
            <a:lstStyle/>
            <a:p>
              <a:r>
                <a:rPr lang="it-IT" sz="1200" b="1" dirty="0">
                  <a:solidFill>
                    <a:schemeClr val="tx1">
                      <a:lumMod val="75000"/>
                      <a:lumOff val="25000"/>
                    </a:schemeClr>
                  </a:solidFill>
                </a:rPr>
                <a:t>Durata della Convenzione</a:t>
              </a:r>
            </a:p>
            <a:p>
              <a:pPr>
                <a:spcAft>
                  <a:spcPts val="450"/>
                </a:spcAft>
              </a:pPr>
              <a:r>
                <a:rPr lang="it-IT" sz="1800" dirty="0">
                  <a:solidFill>
                    <a:schemeClr val="tx1">
                      <a:lumMod val="75000"/>
                      <a:lumOff val="25000"/>
                    </a:schemeClr>
                  </a:solidFill>
                </a:rPr>
                <a:t>12 mesi + 6</a:t>
              </a:r>
              <a:endParaRPr lang="it-IT" sz="1200" dirty="0">
                <a:solidFill>
                  <a:schemeClr val="tx1">
                    <a:lumMod val="75000"/>
                    <a:lumOff val="25000"/>
                  </a:schemeClr>
                </a:solidFill>
              </a:endParaRPr>
            </a:p>
          </p:txBody>
        </p:sp>
        <p:sp>
          <p:nvSpPr>
            <p:cNvPr id="32" name="CasellaDiTesto 31">
              <a:extLst>
                <a:ext uri="{FF2B5EF4-FFF2-40B4-BE49-F238E27FC236}">
                  <a16:creationId xmlns:a16="http://schemas.microsoft.com/office/drawing/2014/main" id="{05C907B6-0390-44C6-A673-C51F523ECAC7}"/>
                </a:ext>
              </a:extLst>
            </p:cNvPr>
            <p:cNvSpPr txBox="1"/>
            <p:nvPr/>
          </p:nvSpPr>
          <p:spPr>
            <a:xfrm>
              <a:off x="7722964" y="6567214"/>
              <a:ext cx="2376264" cy="525785"/>
            </a:xfrm>
            <a:prstGeom prst="rect">
              <a:avLst/>
            </a:prstGeom>
            <a:noFill/>
          </p:spPr>
          <p:txBody>
            <a:bodyPr wrap="square">
              <a:spAutoFit/>
            </a:bodyPr>
            <a:lstStyle/>
            <a:p>
              <a:pPr>
                <a:spcAft>
                  <a:spcPts val="450"/>
                </a:spcAft>
              </a:pPr>
              <a:r>
                <a:rPr lang="it-IT" sz="1200" b="1" dirty="0">
                  <a:solidFill>
                    <a:srgbClr val="404040"/>
                  </a:solidFill>
                  <a:ea typeface="ＭＳ Ｐゴシック"/>
                </a:rPr>
                <a:t>Link utili</a:t>
              </a:r>
            </a:p>
            <a:p>
              <a:pPr marL="171450" indent="-171450">
                <a:spcAft>
                  <a:spcPts val="450"/>
                </a:spcAft>
                <a:buFont typeface="Arial" panose="020B0604020202020204" pitchFamily="34" charset="0"/>
                <a:buChar char="•"/>
              </a:pPr>
              <a:r>
                <a:rPr lang="it-IT" sz="1200" dirty="0">
                  <a:solidFill>
                    <a:srgbClr val="404040"/>
                  </a:solidFill>
                  <a:ea typeface="ＭＳ Ｐゴシック"/>
                  <a:hlinkClick r:id="rId3"/>
                </a:rPr>
                <a:t>Scheda riassuntiva</a:t>
              </a:r>
              <a:endParaRPr lang="it-IT" sz="1200" dirty="0">
                <a:solidFill>
                  <a:srgbClr val="404040"/>
                </a:solidFill>
                <a:ea typeface="ＭＳ Ｐゴシック"/>
              </a:endParaRPr>
            </a:p>
          </p:txBody>
        </p:sp>
        <p:sp>
          <p:nvSpPr>
            <p:cNvPr id="45" name="CasellaDiTesto 44">
              <a:extLst>
                <a:ext uri="{FF2B5EF4-FFF2-40B4-BE49-F238E27FC236}">
                  <a16:creationId xmlns:a16="http://schemas.microsoft.com/office/drawing/2014/main" id="{E0BE3770-B40A-415D-AA95-3140F63953F2}"/>
                </a:ext>
              </a:extLst>
            </p:cNvPr>
            <p:cNvSpPr txBox="1"/>
            <p:nvPr/>
          </p:nvSpPr>
          <p:spPr>
            <a:xfrm>
              <a:off x="7722964" y="4738801"/>
              <a:ext cx="2376264" cy="553998"/>
            </a:xfrm>
            <a:prstGeom prst="rect">
              <a:avLst/>
            </a:prstGeom>
            <a:noFill/>
          </p:spPr>
          <p:txBody>
            <a:bodyPr wrap="square">
              <a:spAutoFit/>
            </a:bodyPr>
            <a:lstStyle/>
            <a:p>
              <a:r>
                <a:rPr lang="it-IT" sz="1200" b="1" dirty="0">
                  <a:solidFill>
                    <a:schemeClr val="tx1">
                      <a:lumMod val="75000"/>
                      <a:lumOff val="25000"/>
                    </a:schemeClr>
                  </a:solidFill>
                </a:rPr>
                <a:t>Durata dei contratti</a:t>
              </a:r>
            </a:p>
            <a:p>
              <a:pPr>
                <a:spcAft>
                  <a:spcPts val="450"/>
                </a:spcAft>
              </a:pPr>
              <a:r>
                <a:rPr lang="it-IT" sz="1800" dirty="0">
                  <a:solidFill>
                    <a:schemeClr val="tx1">
                      <a:lumMod val="75000"/>
                      <a:lumOff val="25000"/>
                    </a:schemeClr>
                  </a:solidFill>
                </a:rPr>
                <a:t>da 36 a 60 mesi</a:t>
              </a:r>
            </a:p>
          </p:txBody>
        </p:sp>
        <p:grpSp>
          <p:nvGrpSpPr>
            <p:cNvPr id="46" name="Gruppo 45">
              <a:extLst>
                <a:ext uri="{FF2B5EF4-FFF2-40B4-BE49-F238E27FC236}">
                  <a16:creationId xmlns:a16="http://schemas.microsoft.com/office/drawing/2014/main" id="{5B40962C-2E54-4C9F-B5B8-E16DDA3BD256}"/>
                </a:ext>
              </a:extLst>
            </p:cNvPr>
            <p:cNvGrpSpPr/>
            <p:nvPr/>
          </p:nvGrpSpPr>
          <p:grpSpPr>
            <a:xfrm>
              <a:off x="9727870" y="3775308"/>
              <a:ext cx="188236" cy="200846"/>
              <a:chOff x="3060700" y="4723156"/>
              <a:chExt cx="1401951" cy="1495873"/>
            </a:xfrm>
          </p:grpSpPr>
          <p:sp>
            <p:nvSpPr>
              <p:cNvPr id="48" name="Elemento grafico 41">
                <a:extLst>
                  <a:ext uri="{FF2B5EF4-FFF2-40B4-BE49-F238E27FC236}">
                    <a16:creationId xmlns:a16="http://schemas.microsoft.com/office/drawing/2014/main" id="{D55AB854-B6B2-456D-B415-7A05C0B5255D}"/>
                  </a:ext>
                </a:extLst>
              </p:cNvPr>
              <p:cNvSpPr/>
              <p:nvPr/>
            </p:nvSpPr>
            <p:spPr>
              <a:xfrm>
                <a:off x="3060700" y="4723156"/>
                <a:ext cx="1401951" cy="1495873"/>
              </a:xfrm>
              <a:custGeom>
                <a:avLst/>
                <a:gdLst>
                  <a:gd name="connsiteX0" fmla="*/ 1389682 w 1401951"/>
                  <a:gd name="connsiteY0" fmla="*/ 330258 h 1495873"/>
                  <a:gd name="connsiteX1" fmla="*/ 710470 w 1401951"/>
                  <a:gd name="connsiteY1" fmla="*/ 2191 h 1495873"/>
                  <a:gd name="connsiteX2" fmla="*/ 691482 w 1401951"/>
                  <a:gd name="connsiteY2" fmla="*/ 2191 h 1495873"/>
                  <a:gd name="connsiteX3" fmla="*/ 12270 w 1401951"/>
                  <a:gd name="connsiteY3" fmla="*/ 330258 h 1495873"/>
                  <a:gd name="connsiteX4" fmla="*/ 0 w 1401951"/>
                  <a:gd name="connsiteY4" fmla="*/ 350123 h 1495873"/>
                  <a:gd name="connsiteX5" fmla="*/ 0 w 1401951"/>
                  <a:gd name="connsiteY5" fmla="*/ 1146188 h 1495873"/>
                  <a:gd name="connsiteX6" fmla="*/ 12270 w 1401951"/>
                  <a:gd name="connsiteY6" fmla="*/ 1166054 h 1495873"/>
                  <a:gd name="connsiteX7" fmla="*/ 691482 w 1401951"/>
                  <a:gd name="connsiteY7" fmla="*/ 1493828 h 1495873"/>
                  <a:gd name="connsiteX8" fmla="*/ 701122 w 1401951"/>
                  <a:gd name="connsiteY8" fmla="*/ 1495873 h 1495873"/>
                  <a:gd name="connsiteX9" fmla="*/ 710762 w 1401951"/>
                  <a:gd name="connsiteY9" fmla="*/ 1493828 h 1495873"/>
                  <a:gd name="connsiteX10" fmla="*/ 1389682 w 1401951"/>
                  <a:gd name="connsiteY10" fmla="*/ 1165762 h 1495873"/>
                  <a:gd name="connsiteX11" fmla="*/ 1401952 w 1401951"/>
                  <a:gd name="connsiteY11" fmla="*/ 1145896 h 1495873"/>
                  <a:gd name="connsiteX12" fmla="*/ 1401952 w 1401951"/>
                  <a:gd name="connsiteY12" fmla="*/ 349831 h 1495873"/>
                  <a:gd name="connsiteX13" fmla="*/ 1389682 w 1401951"/>
                  <a:gd name="connsiteY13" fmla="*/ 330258 h 1495873"/>
                  <a:gd name="connsiteX14" fmla="*/ 701122 w 1401951"/>
                  <a:gd name="connsiteY14" fmla="*/ 46303 h 1495873"/>
                  <a:gd name="connsiteX15" fmla="*/ 1329795 w 1401951"/>
                  <a:gd name="connsiteY15" fmla="*/ 349831 h 1495873"/>
                  <a:gd name="connsiteX16" fmla="*/ 1147503 w 1401951"/>
                  <a:gd name="connsiteY16" fmla="*/ 437763 h 1495873"/>
                  <a:gd name="connsiteX17" fmla="*/ 1143705 w 1401951"/>
                  <a:gd name="connsiteY17" fmla="*/ 435426 h 1495873"/>
                  <a:gd name="connsiteX18" fmla="*/ 519415 w 1401951"/>
                  <a:gd name="connsiteY18" fmla="*/ 134236 h 1495873"/>
                  <a:gd name="connsiteX19" fmla="*/ 701122 w 1401951"/>
                  <a:gd name="connsiteY19" fmla="*/ 46303 h 1495873"/>
                  <a:gd name="connsiteX20" fmla="*/ 469752 w 1401951"/>
                  <a:gd name="connsiteY20" fmla="*/ 158775 h 1495873"/>
                  <a:gd name="connsiteX21" fmla="*/ 1097548 w 1401951"/>
                  <a:gd name="connsiteY21" fmla="*/ 461718 h 1495873"/>
                  <a:gd name="connsiteX22" fmla="*/ 969009 w 1401951"/>
                  <a:gd name="connsiteY22" fmla="*/ 523651 h 1495873"/>
                  <a:gd name="connsiteX23" fmla="*/ 341505 w 1401951"/>
                  <a:gd name="connsiteY23" fmla="*/ 221000 h 1495873"/>
                  <a:gd name="connsiteX24" fmla="*/ 469752 w 1401951"/>
                  <a:gd name="connsiteY24" fmla="*/ 158775 h 1495873"/>
                  <a:gd name="connsiteX25" fmla="*/ 1112447 w 1401951"/>
                  <a:gd name="connsiteY25" fmla="*/ 503493 h 1495873"/>
                  <a:gd name="connsiteX26" fmla="*/ 1112447 w 1401951"/>
                  <a:gd name="connsiteY26" fmla="*/ 732819 h 1495873"/>
                  <a:gd name="connsiteX27" fmla="*/ 992380 w 1401951"/>
                  <a:gd name="connsiteY27" fmla="*/ 790661 h 1495873"/>
                  <a:gd name="connsiteX28" fmla="*/ 992380 w 1401951"/>
                  <a:gd name="connsiteY28" fmla="*/ 561336 h 1495873"/>
                  <a:gd name="connsiteX29" fmla="*/ 1112447 w 1401951"/>
                  <a:gd name="connsiteY29" fmla="*/ 503493 h 1495873"/>
                  <a:gd name="connsiteX30" fmla="*/ 1358132 w 1401951"/>
                  <a:gd name="connsiteY30" fmla="*/ 1132458 h 1495873"/>
                  <a:gd name="connsiteX31" fmla="*/ 722740 w 1401951"/>
                  <a:gd name="connsiteY31" fmla="*/ 1439199 h 1495873"/>
                  <a:gd name="connsiteX32" fmla="*/ 722740 w 1401951"/>
                  <a:gd name="connsiteY32" fmla="*/ 691628 h 1495873"/>
                  <a:gd name="connsiteX33" fmla="*/ 874358 w 1401951"/>
                  <a:gd name="connsiteY33" fmla="*/ 618594 h 1495873"/>
                  <a:gd name="connsiteX34" fmla="*/ 884582 w 1401951"/>
                  <a:gd name="connsiteY34" fmla="*/ 589381 h 1495873"/>
                  <a:gd name="connsiteX35" fmla="*/ 855369 w 1401951"/>
                  <a:gd name="connsiteY35" fmla="*/ 579156 h 1495873"/>
                  <a:gd name="connsiteX36" fmla="*/ 701122 w 1401951"/>
                  <a:gd name="connsiteY36" fmla="*/ 653358 h 1495873"/>
                  <a:gd name="connsiteX37" fmla="*/ 640358 w 1401951"/>
                  <a:gd name="connsiteY37" fmla="*/ 624145 h 1495873"/>
                  <a:gd name="connsiteX38" fmla="*/ 611145 w 1401951"/>
                  <a:gd name="connsiteY38" fmla="*/ 634369 h 1495873"/>
                  <a:gd name="connsiteX39" fmla="*/ 621369 w 1401951"/>
                  <a:gd name="connsiteY39" fmla="*/ 663583 h 1495873"/>
                  <a:gd name="connsiteX40" fmla="*/ 679212 w 1401951"/>
                  <a:gd name="connsiteY40" fmla="*/ 691628 h 1495873"/>
                  <a:gd name="connsiteX41" fmla="*/ 679212 w 1401951"/>
                  <a:gd name="connsiteY41" fmla="*/ 1439199 h 1495873"/>
                  <a:gd name="connsiteX42" fmla="*/ 43820 w 1401951"/>
                  <a:gd name="connsiteY42" fmla="*/ 1132458 h 1495873"/>
                  <a:gd name="connsiteX43" fmla="*/ 43820 w 1401951"/>
                  <a:gd name="connsiteY43" fmla="*/ 384887 h 1495873"/>
                  <a:gd name="connsiteX44" fmla="*/ 527594 w 1401951"/>
                  <a:gd name="connsiteY44" fmla="*/ 618302 h 1495873"/>
                  <a:gd name="connsiteX45" fmla="*/ 537235 w 1401951"/>
                  <a:gd name="connsiteY45" fmla="*/ 620347 h 1495873"/>
                  <a:gd name="connsiteX46" fmla="*/ 557100 w 1401951"/>
                  <a:gd name="connsiteY46" fmla="*/ 608077 h 1495873"/>
                  <a:gd name="connsiteX47" fmla="*/ 546875 w 1401951"/>
                  <a:gd name="connsiteY47" fmla="*/ 578864 h 1495873"/>
                  <a:gd name="connsiteX48" fmla="*/ 72449 w 1401951"/>
                  <a:gd name="connsiteY48" fmla="*/ 349831 h 1495873"/>
                  <a:gd name="connsiteX49" fmla="*/ 290089 w 1401951"/>
                  <a:gd name="connsiteY49" fmla="*/ 244662 h 1495873"/>
                  <a:gd name="connsiteX50" fmla="*/ 948268 w 1401951"/>
                  <a:gd name="connsiteY50" fmla="*/ 562504 h 1495873"/>
                  <a:gd name="connsiteX51" fmla="*/ 948560 w 1401951"/>
                  <a:gd name="connsiteY51" fmla="*/ 562797 h 1495873"/>
                  <a:gd name="connsiteX52" fmla="*/ 948560 w 1401951"/>
                  <a:gd name="connsiteY52" fmla="*/ 825717 h 1495873"/>
                  <a:gd name="connsiteX53" fmla="*/ 958784 w 1401951"/>
                  <a:gd name="connsiteY53" fmla="*/ 844414 h 1495873"/>
                  <a:gd name="connsiteX54" fmla="*/ 970470 w 1401951"/>
                  <a:gd name="connsiteY54" fmla="*/ 847627 h 1495873"/>
                  <a:gd name="connsiteX55" fmla="*/ 980110 w 1401951"/>
                  <a:gd name="connsiteY55" fmla="*/ 845582 h 1495873"/>
                  <a:gd name="connsiteX56" fmla="*/ 1143997 w 1401951"/>
                  <a:gd name="connsiteY56" fmla="*/ 766414 h 1495873"/>
                  <a:gd name="connsiteX57" fmla="*/ 1156267 w 1401951"/>
                  <a:gd name="connsiteY57" fmla="*/ 746549 h 1495873"/>
                  <a:gd name="connsiteX58" fmla="*/ 1156267 w 1401951"/>
                  <a:gd name="connsiteY58" fmla="*/ 482167 h 1495873"/>
                  <a:gd name="connsiteX59" fmla="*/ 1358424 w 1401951"/>
                  <a:gd name="connsiteY59" fmla="*/ 384595 h 1495873"/>
                  <a:gd name="connsiteX60" fmla="*/ 1358132 w 1401951"/>
                  <a:gd name="connsiteY60" fmla="*/ 1132458 h 1495873"/>
                  <a:gd name="connsiteX61" fmla="*/ 1358132 w 1401951"/>
                  <a:gd name="connsiteY61" fmla="*/ 1132458 h 149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01951" h="1495873">
                    <a:moveTo>
                      <a:pt x="1389682" y="330258"/>
                    </a:moveTo>
                    <a:lnTo>
                      <a:pt x="710470" y="2191"/>
                    </a:lnTo>
                    <a:cubicBezTo>
                      <a:pt x="704336" y="-730"/>
                      <a:pt x="697324" y="-730"/>
                      <a:pt x="691482" y="2191"/>
                    </a:cubicBezTo>
                    <a:lnTo>
                      <a:pt x="12270" y="330258"/>
                    </a:lnTo>
                    <a:cubicBezTo>
                      <a:pt x="4674" y="334055"/>
                      <a:pt x="0" y="341651"/>
                      <a:pt x="0" y="350123"/>
                    </a:cubicBezTo>
                    <a:lnTo>
                      <a:pt x="0" y="1146188"/>
                    </a:lnTo>
                    <a:cubicBezTo>
                      <a:pt x="0" y="1154660"/>
                      <a:pt x="4674" y="1162256"/>
                      <a:pt x="12270" y="1166054"/>
                    </a:cubicBezTo>
                    <a:lnTo>
                      <a:pt x="691482" y="1493828"/>
                    </a:lnTo>
                    <a:cubicBezTo>
                      <a:pt x="694403" y="1495289"/>
                      <a:pt x="697616" y="1495873"/>
                      <a:pt x="701122" y="1495873"/>
                    </a:cubicBezTo>
                    <a:cubicBezTo>
                      <a:pt x="704336" y="1495873"/>
                      <a:pt x="707549" y="1495289"/>
                      <a:pt x="710762" y="1493828"/>
                    </a:cubicBezTo>
                    <a:lnTo>
                      <a:pt x="1389682" y="1165762"/>
                    </a:lnTo>
                    <a:cubicBezTo>
                      <a:pt x="1397278" y="1161964"/>
                      <a:pt x="1401952" y="1154368"/>
                      <a:pt x="1401952" y="1145896"/>
                    </a:cubicBezTo>
                    <a:lnTo>
                      <a:pt x="1401952" y="349831"/>
                    </a:lnTo>
                    <a:cubicBezTo>
                      <a:pt x="1401952" y="341359"/>
                      <a:pt x="1397278" y="333763"/>
                      <a:pt x="1389682" y="330258"/>
                    </a:cubicBezTo>
                    <a:close/>
                    <a:moveTo>
                      <a:pt x="701122" y="46303"/>
                    </a:moveTo>
                    <a:lnTo>
                      <a:pt x="1329795" y="349831"/>
                    </a:lnTo>
                    <a:lnTo>
                      <a:pt x="1147503" y="437763"/>
                    </a:lnTo>
                    <a:cubicBezTo>
                      <a:pt x="1146335" y="436887"/>
                      <a:pt x="1145166" y="436010"/>
                      <a:pt x="1143705" y="435426"/>
                    </a:cubicBezTo>
                    <a:lnTo>
                      <a:pt x="519415" y="134236"/>
                    </a:lnTo>
                    <a:lnTo>
                      <a:pt x="701122" y="46303"/>
                    </a:lnTo>
                    <a:close/>
                    <a:moveTo>
                      <a:pt x="469752" y="158775"/>
                    </a:moveTo>
                    <a:lnTo>
                      <a:pt x="1097548" y="461718"/>
                    </a:lnTo>
                    <a:lnTo>
                      <a:pt x="969009" y="523651"/>
                    </a:lnTo>
                    <a:lnTo>
                      <a:pt x="341505" y="221000"/>
                    </a:lnTo>
                    <a:lnTo>
                      <a:pt x="469752" y="158775"/>
                    </a:lnTo>
                    <a:close/>
                    <a:moveTo>
                      <a:pt x="1112447" y="503493"/>
                    </a:moveTo>
                    <a:lnTo>
                      <a:pt x="1112447" y="732819"/>
                    </a:lnTo>
                    <a:lnTo>
                      <a:pt x="992380" y="790661"/>
                    </a:lnTo>
                    <a:lnTo>
                      <a:pt x="992380" y="561336"/>
                    </a:lnTo>
                    <a:lnTo>
                      <a:pt x="1112447" y="503493"/>
                    </a:lnTo>
                    <a:close/>
                    <a:moveTo>
                      <a:pt x="1358132" y="1132458"/>
                    </a:moveTo>
                    <a:lnTo>
                      <a:pt x="722740" y="1439199"/>
                    </a:lnTo>
                    <a:lnTo>
                      <a:pt x="722740" y="691628"/>
                    </a:lnTo>
                    <a:lnTo>
                      <a:pt x="874358" y="618594"/>
                    </a:lnTo>
                    <a:cubicBezTo>
                      <a:pt x="885167" y="613336"/>
                      <a:pt x="889841" y="600190"/>
                      <a:pt x="884582" y="589381"/>
                    </a:cubicBezTo>
                    <a:cubicBezTo>
                      <a:pt x="879324" y="578572"/>
                      <a:pt x="866178" y="573898"/>
                      <a:pt x="855369" y="579156"/>
                    </a:cubicBezTo>
                    <a:lnTo>
                      <a:pt x="701122" y="653358"/>
                    </a:lnTo>
                    <a:lnTo>
                      <a:pt x="640358" y="624145"/>
                    </a:lnTo>
                    <a:cubicBezTo>
                      <a:pt x="629549" y="618886"/>
                      <a:pt x="616403" y="623560"/>
                      <a:pt x="611145" y="634369"/>
                    </a:cubicBezTo>
                    <a:cubicBezTo>
                      <a:pt x="605886" y="645178"/>
                      <a:pt x="610560" y="658324"/>
                      <a:pt x="621369" y="663583"/>
                    </a:cubicBezTo>
                    <a:lnTo>
                      <a:pt x="679212" y="691628"/>
                    </a:lnTo>
                    <a:lnTo>
                      <a:pt x="679212" y="1439199"/>
                    </a:lnTo>
                    <a:lnTo>
                      <a:pt x="43820" y="1132458"/>
                    </a:lnTo>
                    <a:lnTo>
                      <a:pt x="43820" y="384887"/>
                    </a:lnTo>
                    <a:lnTo>
                      <a:pt x="527594" y="618302"/>
                    </a:lnTo>
                    <a:cubicBezTo>
                      <a:pt x="530808" y="619763"/>
                      <a:pt x="534021" y="620347"/>
                      <a:pt x="537235" y="620347"/>
                    </a:cubicBezTo>
                    <a:cubicBezTo>
                      <a:pt x="545415" y="620347"/>
                      <a:pt x="553302" y="615673"/>
                      <a:pt x="557100" y="608077"/>
                    </a:cubicBezTo>
                    <a:cubicBezTo>
                      <a:pt x="562358" y="597268"/>
                      <a:pt x="557684" y="584122"/>
                      <a:pt x="546875" y="578864"/>
                    </a:cubicBezTo>
                    <a:lnTo>
                      <a:pt x="72449" y="349831"/>
                    </a:lnTo>
                    <a:lnTo>
                      <a:pt x="290089" y="244662"/>
                    </a:lnTo>
                    <a:lnTo>
                      <a:pt x="948268" y="562504"/>
                    </a:lnTo>
                    <a:cubicBezTo>
                      <a:pt x="948268" y="562504"/>
                      <a:pt x="948560" y="562797"/>
                      <a:pt x="948560" y="562797"/>
                    </a:cubicBezTo>
                    <a:lnTo>
                      <a:pt x="948560" y="825717"/>
                    </a:lnTo>
                    <a:cubicBezTo>
                      <a:pt x="948560" y="833313"/>
                      <a:pt x="952357" y="840324"/>
                      <a:pt x="958784" y="844414"/>
                    </a:cubicBezTo>
                    <a:cubicBezTo>
                      <a:pt x="962290" y="846751"/>
                      <a:pt x="966380" y="847627"/>
                      <a:pt x="970470" y="847627"/>
                    </a:cubicBezTo>
                    <a:cubicBezTo>
                      <a:pt x="973683" y="847627"/>
                      <a:pt x="976897" y="847043"/>
                      <a:pt x="980110" y="845582"/>
                    </a:cubicBezTo>
                    <a:lnTo>
                      <a:pt x="1143997" y="766414"/>
                    </a:lnTo>
                    <a:cubicBezTo>
                      <a:pt x="1151593" y="762616"/>
                      <a:pt x="1156267" y="755021"/>
                      <a:pt x="1156267" y="746549"/>
                    </a:cubicBezTo>
                    <a:lnTo>
                      <a:pt x="1156267" y="482167"/>
                    </a:lnTo>
                    <a:lnTo>
                      <a:pt x="1358424" y="384595"/>
                    </a:lnTo>
                    <a:lnTo>
                      <a:pt x="1358132" y="1132458"/>
                    </a:lnTo>
                    <a:lnTo>
                      <a:pt x="1358132" y="1132458"/>
                    </a:lnTo>
                    <a:close/>
                  </a:path>
                </a:pathLst>
              </a:custGeom>
              <a:solidFill>
                <a:srgbClr val="313840"/>
              </a:solidFill>
              <a:ln w="2917" cap="flat">
                <a:noFill/>
                <a:prstDash val="solid"/>
                <a:miter/>
              </a:ln>
            </p:spPr>
            <p:txBody>
              <a:bodyPr rtlCol="0" anchor="ctr"/>
              <a:lstStyle/>
              <a:p>
                <a:endParaRPr lang="it-IT"/>
              </a:p>
            </p:txBody>
          </p:sp>
          <p:sp>
            <p:nvSpPr>
              <p:cNvPr id="49" name="Elemento grafico 41">
                <a:extLst>
                  <a:ext uri="{FF2B5EF4-FFF2-40B4-BE49-F238E27FC236}">
                    <a16:creationId xmlns:a16="http://schemas.microsoft.com/office/drawing/2014/main" id="{D55AB854-B6B2-456D-B415-7A05C0B5255D}"/>
                  </a:ext>
                </a:extLst>
              </p:cNvPr>
              <p:cNvSpPr/>
              <p:nvPr/>
            </p:nvSpPr>
            <p:spPr>
              <a:xfrm>
                <a:off x="3154355" y="5720237"/>
                <a:ext cx="143495" cy="91849"/>
              </a:xfrm>
              <a:custGeom>
                <a:avLst/>
                <a:gdLst>
                  <a:gd name="connsiteX0" fmla="*/ 130995 w 143495"/>
                  <a:gd name="connsiteY0" fmla="*/ 50366 h 91849"/>
                  <a:gd name="connsiteX1" fmla="*/ 31378 w 143495"/>
                  <a:gd name="connsiteY1" fmla="*/ 2164 h 91849"/>
                  <a:gd name="connsiteX2" fmla="*/ 2164 w 143495"/>
                  <a:gd name="connsiteY2" fmla="*/ 12389 h 91849"/>
                  <a:gd name="connsiteX3" fmla="*/ 12389 w 143495"/>
                  <a:gd name="connsiteY3" fmla="*/ 41602 h 91849"/>
                  <a:gd name="connsiteX4" fmla="*/ 112007 w 143495"/>
                  <a:gd name="connsiteY4" fmla="*/ 89805 h 91849"/>
                  <a:gd name="connsiteX5" fmla="*/ 121647 w 143495"/>
                  <a:gd name="connsiteY5" fmla="*/ 91850 h 91849"/>
                  <a:gd name="connsiteX6" fmla="*/ 141512 w 143495"/>
                  <a:gd name="connsiteY6" fmla="*/ 79580 h 91849"/>
                  <a:gd name="connsiteX7" fmla="*/ 130995 w 143495"/>
                  <a:gd name="connsiteY7" fmla="*/ 50366 h 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495" h="91849">
                    <a:moveTo>
                      <a:pt x="130995" y="50366"/>
                    </a:moveTo>
                    <a:lnTo>
                      <a:pt x="31378" y="2164"/>
                    </a:lnTo>
                    <a:cubicBezTo>
                      <a:pt x="20569" y="-3094"/>
                      <a:pt x="7423" y="1580"/>
                      <a:pt x="2164" y="12389"/>
                    </a:cubicBezTo>
                    <a:cubicBezTo>
                      <a:pt x="-3094" y="23198"/>
                      <a:pt x="1580" y="36344"/>
                      <a:pt x="12389" y="41602"/>
                    </a:cubicBezTo>
                    <a:lnTo>
                      <a:pt x="112007" y="89805"/>
                    </a:lnTo>
                    <a:cubicBezTo>
                      <a:pt x="115220" y="91265"/>
                      <a:pt x="118434" y="91850"/>
                      <a:pt x="121647" y="91850"/>
                    </a:cubicBezTo>
                    <a:cubicBezTo>
                      <a:pt x="129827" y="91850"/>
                      <a:pt x="137715" y="87175"/>
                      <a:pt x="141512" y="79580"/>
                    </a:cubicBezTo>
                    <a:cubicBezTo>
                      <a:pt x="146479" y="68771"/>
                      <a:pt x="141804" y="55625"/>
                      <a:pt x="130995" y="50366"/>
                    </a:cubicBezTo>
                    <a:close/>
                  </a:path>
                </a:pathLst>
              </a:custGeom>
              <a:solidFill>
                <a:srgbClr val="313840"/>
              </a:solidFill>
              <a:ln w="2917" cap="flat">
                <a:noFill/>
                <a:prstDash val="solid"/>
                <a:miter/>
              </a:ln>
            </p:spPr>
            <p:txBody>
              <a:bodyPr rtlCol="0" anchor="ctr"/>
              <a:lstStyle/>
              <a:p>
                <a:endParaRPr lang="it-IT"/>
              </a:p>
            </p:txBody>
          </p:sp>
          <p:sp>
            <p:nvSpPr>
              <p:cNvPr id="50" name="Elemento grafico 41">
                <a:extLst>
                  <a:ext uri="{FF2B5EF4-FFF2-40B4-BE49-F238E27FC236}">
                    <a16:creationId xmlns:a16="http://schemas.microsoft.com/office/drawing/2014/main" id="{D55AB854-B6B2-456D-B415-7A05C0B5255D}"/>
                  </a:ext>
                </a:extLst>
              </p:cNvPr>
              <p:cNvSpPr/>
              <p:nvPr/>
            </p:nvSpPr>
            <p:spPr>
              <a:xfrm>
                <a:off x="3154355" y="5616237"/>
                <a:ext cx="235225" cy="135961"/>
              </a:xfrm>
              <a:custGeom>
                <a:avLst/>
                <a:gdLst>
                  <a:gd name="connsiteX0" fmla="*/ 222726 w 235225"/>
                  <a:gd name="connsiteY0" fmla="*/ 94479 h 135961"/>
                  <a:gd name="connsiteX1" fmla="*/ 31378 w 235225"/>
                  <a:gd name="connsiteY1" fmla="*/ 2164 h 135961"/>
                  <a:gd name="connsiteX2" fmla="*/ 2164 w 235225"/>
                  <a:gd name="connsiteY2" fmla="*/ 12389 h 135961"/>
                  <a:gd name="connsiteX3" fmla="*/ 12389 w 235225"/>
                  <a:gd name="connsiteY3" fmla="*/ 41602 h 135961"/>
                  <a:gd name="connsiteX4" fmla="*/ 203737 w 235225"/>
                  <a:gd name="connsiteY4" fmla="*/ 133917 h 135961"/>
                  <a:gd name="connsiteX5" fmla="*/ 213377 w 235225"/>
                  <a:gd name="connsiteY5" fmla="*/ 135962 h 135961"/>
                  <a:gd name="connsiteX6" fmla="*/ 233242 w 235225"/>
                  <a:gd name="connsiteY6" fmla="*/ 123692 h 135961"/>
                  <a:gd name="connsiteX7" fmla="*/ 222726 w 235225"/>
                  <a:gd name="connsiteY7" fmla="*/ 94479 h 13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225" h="135961">
                    <a:moveTo>
                      <a:pt x="222726" y="94479"/>
                    </a:moveTo>
                    <a:lnTo>
                      <a:pt x="31378" y="2164"/>
                    </a:lnTo>
                    <a:cubicBezTo>
                      <a:pt x="20569" y="-3094"/>
                      <a:pt x="7423" y="1580"/>
                      <a:pt x="2164" y="12389"/>
                    </a:cubicBezTo>
                    <a:cubicBezTo>
                      <a:pt x="-3094" y="23198"/>
                      <a:pt x="1580" y="36344"/>
                      <a:pt x="12389" y="41602"/>
                    </a:cubicBezTo>
                    <a:lnTo>
                      <a:pt x="203737" y="133917"/>
                    </a:lnTo>
                    <a:cubicBezTo>
                      <a:pt x="206950" y="135377"/>
                      <a:pt x="210164" y="135962"/>
                      <a:pt x="213377" y="135962"/>
                    </a:cubicBezTo>
                    <a:cubicBezTo>
                      <a:pt x="221557" y="135962"/>
                      <a:pt x="229445" y="131288"/>
                      <a:pt x="233242" y="123692"/>
                    </a:cubicBezTo>
                    <a:cubicBezTo>
                      <a:pt x="238209" y="112883"/>
                      <a:pt x="233535" y="99737"/>
                      <a:pt x="222726" y="94479"/>
                    </a:cubicBezTo>
                    <a:close/>
                  </a:path>
                </a:pathLst>
              </a:custGeom>
              <a:solidFill>
                <a:srgbClr val="313840"/>
              </a:solidFill>
              <a:ln w="2917" cap="flat">
                <a:noFill/>
                <a:prstDash val="solid"/>
                <a:miter/>
              </a:ln>
            </p:spPr>
            <p:txBody>
              <a:bodyPr rtlCol="0" anchor="ctr"/>
              <a:lstStyle/>
              <a:p>
                <a:endParaRPr lang="it-IT"/>
              </a:p>
            </p:txBody>
          </p:sp>
        </p:grpSp>
        <p:sp>
          <p:nvSpPr>
            <p:cNvPr id="31" name="CasellaDiTesto 30">
              <a:extLst>
                <a:ext uri="{FF2B5EF4-FFF2-40B4-BE49-F238E27FC236}">
                  <a16:creationId xmlns:a16="http://schemas.microsoft.com/office/drawing/2014/main" id="{0B7D4BB7-6FBE-480D-ABCA-1CE996D71DDC}"/>
                </a:ext>
              </a:extLst>
            </p:cNvPr>
            <p:cNvSpPr txBox="1"/>
            <p:nvPr/>
          </p:nvSpPr>
          <p:spPr>
            <a:xfrm>
              <a:off x="8266949" y="2734419"/>
              <a:ext cx="1985231" cy="600164"/>
            </a:xfrm>
            <a:prstGeom prst="rect">
              <a:avLst/>
            </a:prstGeom>
            <a:noFill/>
          </p:spPr>
          <p:txBody>
            <a:bodyPr wrap="square">
              <a:spAutoFit/>
            </a:bodyPr>
            <a:lstStyle/>
            <a:p>
              <a:pPr algn="l"/>
              <a:r>
                <a:rPr lang="it-IT" sz="1100" dirty="0">
                  <a:solidFill>
                    <a:srgbClr val="313840"/>
                  </a:solidFill>
                  <a:latin typeface="+mj-lt"/>
                </a:rPr>
                <a:t>Informatica, Elettronica, Telecomunicazioni e macchine per l'ufficio</a:t>
              </a:r>
            </a:p>
          </p:txBody>
        </p:sp>
        <p:pic>
          <p:nvPicPr>
            <p:cNvPr id="36" name="Elemento grafico 5">
              <a:extLst>
                <a:ext uri="{FF2B5EF4-FFF2-40B4-BE49-F238E27FC236}">
                  <a16:creationId xmlns:a16="http://schemas.microsoft.com/office/drawing/2014/main" id="{53C85FCD-E78C-4EE6-A9BA-69E69F949F64}"/>
                </a:ext>
              </a:extLst>
            </p:cNvPr>
            <p:cNvPicPr>
              <a:picLocks noChangeAspect="1"/>
            </p:cNvPicPr>
            <p:nvPr/>
          </p:nvPicPr>
          <p:blipFill>
            <a:blip r:embed="rId4">
              <a:extLst/>
            </a:blip>
            <a:stretch>
              <a:fillRect/>
            </a:stretch>
          </p:blipFill>
          <p:spPr>
            <a:xfrm>
              <a:off x="7804779" y="2816067"/>
              <a:ext cx="462170" cy="462170"/>
            </a:xfrm>
            <a:prstGeom prst="rect">
              <a:avLst/>
            </a:prstGeom>
          </p:spPr>
        </p:pic>
        <p:sp>
          <p:nvSpPr>
            <p:cNvPr id="39" name="CasellaDiTesto 38">
              <a:extLst>
                <a:ext uri="{FF2B5EF4-FFF2-40B4-BE49-F238E27FC236}">
                  <a16:creationId xmlns:a16="http://schemas.microsoft.com/office/drawing/2014/main" id="{C6BF1491-F2C2-4EA8-9818-DBEA7D41BD8D}"/>
                </a:ext>
              </a:extLst>
            </p:cNvPr>
            <p:cNvSpPr txBox="1"/>
            <p:nvPr/>
          </p:nvSpPr>
          <p:spPr>
            <a:xfrm>
              <a:off x="7722964" y="5991150"/>
              <a:ext cx="2376264" cy="525785"/>
            </a:xfrm>
            <a:prstGeom prst="rect">
              <a:avLst/>
            </a:prstGeom>
            <a:noFill/>
          </p:spPr>
          <p:txBody>
            <a:bodyPr wrap="square">
              <a:spAutoFit/>
            </a:bodyPr>
            <a:lstStyle/>
            <a:p>
              <a:pPr>
                <a:spcAft>
                  <a:spcPts val="450"/>
                </a:spcAft>
              </a:pPr>
              <a:r>
                <a:rPr lang="it-IT" sz="1200" b="1" dirty="0">
                  <a:solidFill>
                    <a:schemeClr val="tx1">
                      <a:lumMod val="75000"/>
                      <a:lumOff val="25000"/>
                    </a:schemeClr>
                  </a:solidFill>
                </a:rPr>
                <a:t>Modalità di acquisto</a:t>
              </a:r>
            </a:p>
            <a:p>
              <a:pPr>
                <a:spcAft>
                  <a:spcPts val="450"/>
                </a:spcAft>
              </a:pPr>
              <a:r>
                <a:rPr lang="it-IT" sz="1200" dirty="0">
                  <a:solidFill>
                    <a:schemeClr val="tx1">
                      <a:lumMod val="75000"/>
                      <a:lumOff val="25000"/>
                    </a:schemeClr>
                  </a:solidFill>
                </a:rPr>
                <a:t>Ordine diretto</a:t>
              </a:r>
            </a:p>
          </p:txBody>
        </p:sp>
      </p:grpSp>
      <p:grpSp>
        <p:nvGrpSpPr>
          <p:cNvPr id="57" name="Gruppo 56">
            <a:extLst>
              <a:ext uri="{FF2B5EF4-FFF2-40B4-BE49-F238E27FC236}">
                <a16:creationId xmlns:a16="http://schemas.microsoft.com/office/drawing/2014/main" id="{D8B7252B-7B07-4604-8695-9087B97947B5}"/>
              </a:ext>
            </a:extLst>
          </p:cNvPr>
          <p:cNvGrpSpPr/>
          <p:nvPr/>
        </p:nvGrpSpPr>
        <p:grpSpPr>
          <a:xfrm>
            <a:off x="9185145" y="819399"/>
            <a:ext cx="1187164" cy="246221"/>
            <a:chOff x="8963365" y="939299"/>
            <a:chExt cx="1187164" cy="246221"/>
          </a:xfrm>
        </p:grpSpPr>
        <p:sp>
          <p:nvSpPr>
            <p:cNvPr id="58" name="Rettangolo con angoli arrotondati 40">
              <a:extLst>
                <a:ext uri="{FF2B5EF4-FFF2-40B4-BE49-F238E27FC236}">
                  <a16:creationId xmlns:a16="http://schemas.microsoft.com/office/drawing/2014/main" id="{A3BAD3F2-20A9-4EF8-8BA8-98DA76B0EB93}"/>
                </a:ext>
              </a:extLst>
            </p:cNvPr>
            <p:cNvSpPr/>
            <p:nvPr/>
          </p:nvSpPr>
          <p:spPr>
            <a:xfrm>
              <a:off x="8964803" y="956523"/>
              <a:ext cx="1185726" cy="223917"/>
            </a:xfrm>
            <a:prstGeom prst="roundRect">
              <a:avLst>
                <a:gd name="adj" fmla="val 27051"/>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000" b="1" dirty="0">
                <a:highlight>
                  <a:srgbClr val="956B9C"/>
                </a:highlight>
              </a:endParaRPr>
            </a:p>
          </p:txBody>
        </p:sp>
        <p:grpSp>
          <p:nvGrpSpPr>
            <p:cNvPr id="60" name="Gruppo 59">
              <a:extLst>
                <a:ext uri="{FF2B5EF4-FFF2-40B4-BE49-F238E27FC236}">
                  <a16:creationId xmlns:a16="http://schemas.microsoft.com/office/drawing/2014/main" id="{EFE42D3E-6397-440C-B043-D69862179875}"/>
                </a:ext>
              </a:extLst>
            </p:cNvPr>
            <p:cNvGrpSpPr/>
            <p:nvPr/>
          </p:nvGrpSpPr>
          <p:grpSpPr>
            <a:xfrm>
              <a:off x="8963365" y="939299"/>
              <a:ext cx="1147699" cy="246221"/>
              <a:chOff x="9019760" y="985639"/>
              <a:chExt cx="1147699" cy="246221"/>
            </a:xfrm>
          </p:grpSpPr>
          <p:sp>
            <p:nvSpPr>
              <p:cNvPr id="63" name="CasellaDiTesto 62">
                <a:hlinkClick r:id="rId5"/>
                <a:extLst>
                  <a:ext uri="{FF2B5EF4-FFF2-40B4-BE49-F238E27FC236}">
                    <a16:creationId xmlns:a16="http://schemas.microsoft.com/office/drawing/2014/main" id="{C599A132-AC4C-4666-8434-92F9DB89C24D}"/>
                  </a:ext>
                </a:extLst>
              </p:cNvPr>
              <p:cNvSpPr txBox="1"/>
              <p:nvPr/>
            </p:nvSpPr>
            <p:spPr>
              <a:xfrm>
                <a:off x="9019760" y="985639"/>
                <a:ext cx="1147699" cy="246221"/>
              </a:xfrm>
              <a:prstGeom prst="rect">
                <a:avLst/>
              </a:prstGeom>
              <a:noFill/>
            </p:spPr>
            <p:txBody>
              <a:bodyPr wrap="square">
                <a:spAutoFit/>
              </a:bodyPr>
              <a:lstStyle/>
              <a:p>
                <a:pPr>
                  <a:spcAft>
                    <a:spcPts val="450"/>
                  </a:spcAft>
                </a:pPr>
                <a:r>
                  <a:rPr lang="it-IT" sz="1000" b="1" dirty="0">
                    <a:solidFill>
                      <a:srgbClr val="8ADB53"/>
                    </a:solidFill>
                  </a:rPr>
                  <a:t>ACQUISTI VERDI</a:t>
                </a:r>
              </a:p>
            </p:txBody>
          </p:sp>
          <p:grpSp>
            <p:nvGrpSpPr>
              <p:cNvPr id="64" name="Elemento grafico 54">
                <a:extLst>
                  <a:ext uri="{FF2B5EF4-FFF2-40B4-BE49-F238E27FC236}">
                    <a16:creationId xmlns:a16="http://schemas.microsoft.com/office/drawing/2014/main" id="{9183A313-CAEC-434E-AC4E-4B002B015EC3}"/>
                  </a:ext>
                </a:extLst>
              </p:cNvPr>
              <p:cNvGrpSpPr/>
              <p:nvPr/>
            </p:nvGrpSpPr>
            <p:grpSpPr>
              <a:xfrm>
                <a:off x="10012935" y="1061795"/>
                <a:ext cx="107228" cy="107228"/>
                <a:chOff x="5020713" y="3716970"/>
                <a:chExt cx="293923" cy="293923"/>
              </a:xfrm>
            </p:grpSpPr>
            <p:sp>
              <p:nvSpPr>
                <p:cNvPr id="65" name="Figura a mano libera: forma 44">
                  <a:extLst>
                    <a:ext uri="{FF2B5EF4-FFF2-40B4-BE49-F238E27FC236}">
                      <a16:creationId xmlns:a16="http://schemas.microsoft.com/office/drawing/2014/main" id="{882DB422-D787-4334-BA0A-77B9FC0359C9}"/>
                    </a:ext>
                  </a:extLst>
                </p:cNvPr>
                <p:cNvSpPr/>
                <p:nvPr/>
              </p:nvSpPr>
              <p:spPr>
                <a:xfrm>
                  <a:off x="5020713" y="3716970"/>
                  <a:ext cx="293923" cy="293923"/>
                </a:xfrm>
                <a:custGeom>
                  <a:avLst/>
                  <a:gdLst>
                    <a:gd name="connsiteX0" fmla="*/ 3969 w 293923"/>
                    <a:gd name="connsiteY0" fmla="*/ 289955 h 293923"/>
                    <a:gd name="connsiteX1" fmla="*/ 229480 w 293923"/>
                    <a:gd name="connsiteY1" fmla="*/ 229480 h 293923"/>
                    <a:gd name="connsiteX2" fmla="*/ 289955 w 293923"/>
                    <a:gd name="connsiteY2" fmla="*/ 3969 h 293923"/>
                    <a:gd name="connsiteX3" fmla="*/ 64444 w 293923"/>
                    <a:gd name="connsiteY3" fmla="*/ 64444 h 293923"/>
                    <a:gd name="connsiteX4" fmla="*/ 3969 w 293923"/>
                    <a:gd name="connsiteY4" fmla="*/ 289955 h 293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923" h="293923">
                      <a:moveTo>
                        <a:pt x="3969" y="289955"/>
                      </a:moveTo>
                      <a:cubicBezTo>
                        <a:pt x="3969" y="289955"/>
                        <a:pt x="141875" y="317084"/>
                        <a:pt x="229480" y="229480"/>
                      </a:cubicBezTo>
                      <a:cubicBezTo>
                        <a:pt x="317084" y="141875"/>
                        <a:pt x="289955" y="3969"/>
                        <a:pt x="289955" y="3969"/>
                      </a:cubicBezTo>
                      <a:cubicBezTo>
                        <a:pt x="289955" y="3969"/>
                        <a:pt x="152048" y="-23161"/>
                        <a:pt x="64444" y="64444"/>
                      </a:cubicBezTo>
                      <a:cubicBezTo>
                        <a:pt x="-23161" y="152048"/>
                        <a:pt x="3969" y="289955"/>
                        <a:pt x="3969" y="289955"/>
                      </a:cubicBezTo>
                      <a:close/>
                    </a:path>
                  </a:pathLst>
                </a:custGeom>
                <a:solidFill>
                  <a:srgbClr val="C3EA21"/>
                </a:solidFill>
                <a:ln w="5495" cap="flat">
                  <a:noFill/>
                  <a:prstDash val="solid"/>
                  <a:miter/>
                </a:ln>
              </p:spPr>
              <p:txBody>
                <a:bodyPr rtlCol="0" anchor="ctr"/>
                <a:lstStyle/>
                <a:p>
                  <a:endParaRPr lang="it-IT" b="1"/>
                </a:p>
              </p:txBody>
            </p:sp>
            <p:sp>
              <p:nvSpPr>
                <p:cNvPr id="66" name="Figura a mano libera: forma 45">
                  <a:extLst>
                    <a:ext uri="{FF2B5EF4-FFF2-40B4-BE49-F238E27FC236}">
                      <a16:creationId xmlns:a16="http://schemas.microsoft.com/office/drawing/2014/main" id="{68C06BE3-3304-4F3A-AC9B-4F6791C962E4}"/>
                    </a:ext>
                  </a:extLst>
                </p:cNvPr>
                <p:cNvSpPr/>
                <p:nvPr/>
              </p:nvSpPr>
              <p:spPr>
                <a:xfrm>
                  <a:off x="5024679" y="3720931"/>
                  <a:ext cx="289954" cy="289954"/>
                </a:xfrm>
                <a:custGeom>
                  <a:avLst/>
                  <a:gdLst>
                    <a:gd name="connsiteX0" fmla="*/ 0 w 289954"/>
                    <a:gd name="connsiteY0" fmla="*/ 285986 h 289954"/>
                    <a:gd name="connsiteX1" fmla="*/ 225511 w 289954"/>
                    <a:gd name="connsiteY1" fmla="*/ 225511 h 289954"/>
                    <a:gd name="connsiteX2" fmla="*/ 285986 w 289954"/>
                    <a:gd name="connsiteY2" fmla="*/ 0 h 289954"/>
                    <a:gd name="connsiteX3" fmla="*/ 0 w 289954"/>
                    <a:gd name="connsiteY3" fmla="*/ 285986 h 289954"/>
                  </a:gdLst>
                  <a:ahLst/>
                  <a:cxnLst>
                    <a:cxn ang="0">
                      <a:pos x="connsiteX0" y="connsiteY0"/>
                    </a:cxn>
                    <a:cxn ang="0">
                      <a:pos x="connsiteX1" y="connsiteY1"/>
                    </a:cxn>
                    <a:cxn ang="0">
                      <a:pos x="connsiteX2" y="connsiteY2"/>
                    </a:cxn>
                    <a:cxn ang="0">
                      <a:pos x="connsiteX3" y="connsiteY3"/>
                    </a:cxn>
                  </a:cxnLst>
                  <a:rect l="l" t="t" r="r" b="b"/>
                  <a:pathLst>
                    <a:path w="289954" h="289954">
                      <a:moveTo>
                        <a:pt x="0" y="285986"/>
                      </a:moveTo>
                      <a:cubicBezTo>
                        <a:pt x="0" y="285986"/>
                        <a:pt x="137906" y="313115"/>
                        <a:pt x="225511" y="225511"/>
                      </a:cubicBezTo>
                      <a:cubicBezTo>
                        <a:pt x="313115" y="137906"/>
                        <a:pt x="285986" y="0"/>
                        <a:pt x="285986" y="0"/>
                      </a:cubicBezTo>
                      <a:lnTo>
                        <a:pt x="0" y="285986"/>
                      </a:lnTo>
                      <a:close/>
                    </a:path>
                  </a:pathLst>
                </a:custGeom>
                <a:solidFill>
                  <a:srgbClr val="8ADB53"/>
                </a:solidFill>
                <a:ln w="5495" cap="flat">
                  <a:noFill/>
                  <a:prstDash val="solid"/>
                  <a:miter/>
                </a:ln>
              </p:spPr>
              <p:txBody>
                <a:bodyPr rtlCol="0" anchor="ctr"/>
                <a:lstStyle/>
                <a:p>
                  <a:endParaRPr lang="it-IT" b="1"/>
                </a:p>
              </p:txBody>
            </p:sp>
          </p:grpSp>
        </p:grpSp>
      </p:grpSp>
      <p:sp>
        <p:nvSpPr>
          <p:cNvPr id="67" name="Rettangolo con angoli arrotondati 2">
            <a:hlinkClick r:id="rId6"/>
            <a:extLst>
              <a:ext uri="{FF2B5EF4-FFF2-40B4-BE49-F238E27FC236}">
                <a16:creationId xmlns:a16="http://schemas.microsoft.com/office/drawing/2014/main" id="{B11F216D-231D-46E2-B9B6-A71369CC06DD}"/>
              </a:ext>
            </a:extLst>
          </p:cNvPr>
          <p:cNvSpPr/>
          <p:nvPr/>
        </p:nvSpPr>
        <p:spPr>
          <a:xfrm>
            <a:off x="7596000" y="828000"/>
            <a:ext cx="1570648" cy="223917"/>
          </a:xfrm>
          <a:prstGeom prst="roundRect">
            <a:avLst>
              <a:gd name="adj" fmla="val 27051"/>
            </a:avLst>
          </a:prstGeom>
          <a:solidFill>
            <a:srgbClr val="AAB9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000" b="1" dirty="0">
                <a:solidFill>
                  <a:schemeClr val="bg1"/>
                </a:solidFill>
              </a:rPr>
              <a:t>CONVENZIONI</a:t>
            </a:r>
            <a:endParaRPr lang="it-IT" sz="1000" b="1" dirty="0">
              <a:highlight>
                <a:srgbClr val="956B9C"/>
              </a:highlight>
            </a:endParaRPr>
          </a:p>
        </p:txBody>
      </p:sp>
    </p:spTree>
    <p:extLst>
      <p:ext uri="{BB962C8B-B14F-4D97-AF65-F5344CB8AC3E}">
        <p14:creationId xmlns:p14="http://schemas.microsoft.com/office/powerpoint/2010/main" val="2308186623"/>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36AB56A7-1C4D-43E1-8033-912385B285DA}"/>
              </a:ext>
            </a:extLst>
          </p:cNvPr>
          <p:cNvSpPr>
            <a:spLocks noGrp="1"/>
          </p:cNvSpPr>
          <p:nvPr>
            <p:ph type="title"/>
          </p:nvPr>
        </p:nvSpPr>
        <p:spPr>
          <a:xfrm>
            <a:off x="4482604" y="7005826"/>
            <a:ext cx="5805347" cy="401167"/>
          </a:xfrm>
        </p:spPr>
        <p:txBody>
          <a:bodyPr anchor="t"/>
          <a:lstStyle/>
          <a:p>
            <a:r>
              <a:rPr lang="it-IT" dirty="0"/>
              <a:t>Tecnologie server 4 (2/2)</a:t>
            </a:r>
          </a:p>
        </p:txBody>
      </p:sp>
      <p:sp>
        <p:nvSpPr>
          <p:cNvPr id="8" name="CasellaDiTesto 7">
            <a:extLst>
              <a:ext uri="{FF2B5EF4-FFF2-40B4-BE49-F238E27FC236}">
                <a16:creationId xmlns:a16="http://schemas.microsoft.com/office/drawing/2014/main" id="{1AE2C511-57C5-4E83-A1DF-017A6043859B}"/>
              </a:ext>
            </a:extLst>
          </p:cNvPr>
          <p:cNvSpPr txBox="1"/>
          <p:nvPr/>
        </p:nvSpPr>
        <p:spPr>
          <a:xfrm>
            <a:off x="494606" y="900311"/>
            <a:ext cx="502806" cy="584775"/>
          </a:xfrm>
          <a:prstGeom prst="rect">
            <a:avLst/>
          </a:prstGeom>
          <a:noFill/>
        </p:spPr>
        <p:txBody>
          <a:bodyPr wrap="square">
            <a:spAutoFit/>
          </a:bodyPr>
          <a:lstStyle/>
          <a:p>
            <a:r>
              <a:rPr lang="it-IT" sz="1200" b="1" dirty="0">
                <a:solidFill>
                  <a:srgbClr val="313840"/>
                </a:solidFill>
              </a:rPr>
              <a:t>Lotti</a:t>
            </a:r>
          </a:p>
          <a:p>
            <a:pPr algn="ctr">
              <a:spcAft>
                <a:spcPts val="450"/>
              </a:spcAft>
            </a:pPr>
            <a:r>
              <a:rPr lang="it-IT" dirty="0">
                <a:solidFill>
                  <a:srgbClr val="313840"/>
                </a:solidFill>
              </a:rPr>
              <a:t>8</a:t>
            </a:r>
            <a:endParaRPr lang="it-IT" sz="1200" dirty="0">
              <a:solidFill>
                <a:srgbClr val="313840"/>
              </a:solidFill>
            </a:endParaRPr>
          </a:p>
        </p:txBody>
      </p:sp>
      <p:grpSp>
        <p:nvGrpSpPr>
          <p:cNvPr id="44" name="Gruppo 43">
            <a:extLst>
              <a:ext uri="{FF2B5EF4-FFF2-40B4-BE49-F238E27FC236}">
                <a16:creationId xmlns:a16="http://schemas.microsoft.com/office/drawing/2014/main" id="{088B57FC-8439-4592-A902-6E43319EB00B}"/>
              </a:ext>
            </a:extLst>
          </p:cNvPr>
          <p:cNvGrpSpPr/>
          <p:nvPr/>
        </p:nvGrpSpPr>
        <p:grpSpPr>
          <a:xfrm>
            <a:off x="10457552" y="0"/>
            <a:ext cx="74693" cy="7567588"/>
            <a:chOff x="10457552" y="0"/>
            <a:chExt cx="74693" cy="7567588"/>
          </a:xfrm>
          <a:solidFill>
            <a:srgbClr val="AAB964"/>
          </a:solidFill>
        </p:grpSpPr>
        <p:sp>
          <p:nvSpPr>
            <p:cNvPr id="45" name="Rettangolo 44">
              <a:extLst>
                <a:ext uri="{FF2B5EF4-FFF2-40B4-BE49-F238E27FC236}">
                  <a16:creationId xmlns:a16="http://schemas.microsoft.com/office/drawing/2014/main" id="{80D9CB12-EBB9-4560-A18F-A54D6A9CC1D0}"/>
                </a:ext>
              </a:extLst>
            </p:cNvPr>
            <p:cNvSpPr/>
            <p:nvPr/>
          </p:nvSpPr>
          <p:spPr>
            <a:xfrm>
              <a:off x="10457552" y="0"/>
              <a:ext cx="74693" cy="52927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6" name="Rettangolo 45">
              <a:extLst>
                <a:ext uri="{FF2B5EF4-FFF2-40B4-BE49-F238E27FC236}">
                  <a16:creationId xmlns:a16="http://schemas.microsoft.com/office/drawing/2014/main" id="{B3E838E0-1420-4757-B357-AB86137B9FE2}"/>
                </a:ext>
              </a:extLst>
            </p:cNvPr>
            <p:cNvSpPr/>
            <p:nvPr/>
          </p:nvSpPr>
          <p:spPr>
            <a:xfrm>
              <a:off x="10457552" y="7296323"/>
              <a:ext cx="74693" cy="27126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aphicFrame>
        <p:nvGraphicFramePr>
          <p:cNvPr id="62" name="Tabella 61">
            <a:extLst>
              <a:ext uri="{FF2B5EF4-FFF2-40B4-BE49-F238E27FC236}">
                <a16:creationId xmlns:a16="http://schemas.microsoft.com/office/drawing/2014/main" id="{7F6A6757-11AB-46E6-A301-6E698D345442}"/>
              </a:ext>
            </a:extLst>
          </p:cNvPr>
          <p:cNvGraphicFramePr>
            <a:graphicFrameLocks noGrp="1"/>
          </p:cNvGraphicFramePr>
          <p:nvPr>
            <p:extLst/>
          </p:nvPr>
        </p:nvGraphicFramePr>
        <p:xfrm>
          <a:off x="450157" y="1620000"/>
          <a:ext cx="9830794" cy="3202440"/>
        </p:xfrm>
        <a:graphic>
          <a:graphicData uri="http://schemas.openxmlformats.org/drawingml/2006/table">
            <a:tbl>
              <a:tblPr bandRow="1">
                <a:tableStyleId>{2D5ABB26-0587-4C30-8999-92F81FD0307C}</a:tableStyleId>
              </a:tblPr>
              <a:tblGrid>
                <a:gridCol w="576063">
                  <a:extLst>
                    <a:ext uri="{9D8B030D-6E8A-4147-A177-3AD203B41FA5}">
                      <a16:colId xmlns:a16="http://schemas.microsoft.com/office/drawing/2014/main" val="20000"/>
                    </a:ext>
                  </a:extLst>
                </a:gridCol>
                <a:gridCol w="3960440">
                  <a:extLst>
                    <a:ext uri="{9D8B030D-6E8A-4147-A177-3AD203B41FA5}">
                      <a16:colId xmlns:a16="http://schemas.microsoft.com/office/drawing/2014/main" val="20001"/>
                    </a:ext>
                  </a:extLst>
                </a:gridCol>
                <a:gridCol w="988833">
                  <a:extLst>
                    <a:ext uri="{9D8B030D-6E8A-4147-A177-3AD203B41FA5}">
                      <a16:colId xmlns:a16="http://schemas.microsoft.com/office/drawing/2014/main" val="20002"/>
                    </a:ext>
                  </a:extLst>
                </a:gridCol>
                <a:gridCol w="932849">
                  <a:extLst>
                    <a:ext uri="{9D8B030D-6E8A-4147-A177-3AD203B41FA5}">
                      <a16:colId xmlns:a16="http://schemas.microsoft.com/office/drawing/2014/main" val="20003"/>
                    </a:ext>
                  </a:extLst>
                </a:gridCol>
                <a:gridCol w="670606">
                  <a:extLst>
                    <a:ext uri="{9D8B030D-6E8A-4147-A177-3AD203B41FA5}">
                      <a16:colId xmlns:a16="http://schemas.microsoft.com/office/drawing/2014/main" val="2670798473"/>
                    </a:ext>
                  </a:extLst>
                </a:gridCol>
                <a:gridCol w="2702003">
                  <a:extLst>
                    <a:ext uri="{9D8B030D-6E8A-4147-A177-3AD203B41FA5}">
                      <a16:colId xmlns:a16="http://schemas.microsoft.com/office/drawing/2014/main" val="20004"/>
                    </a:ext>
                  </a:extLst>
                </a:gridCol>
              </a:tblGrid>
              <a:tr h="118560">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Lotto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Descrizione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Attivazione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Scadenza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it-IT" sz="1100" b="1" noProof="0" dirty="0">
                          <a:solidFill>
                            <a:srgbClr val="404040"/>
                          </a:solidFill>
                          <a:latin typeface="+mn-lt"/>
                        </a:rPr>
                        <a:t>Stato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Fornitori</a:t>
                      </a:r>
                      <a:endParaRPr lang="it-IT" sz="1100" b="0" dirty="0">
                        <a:solidFill>
                          <a:srgbClr val="404040"/>
                        </a:solidFill>
                        <a:latin typeface="+mn-lt"/>
                      </a:endParaRPr>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68367">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algn="ctr"/>
                      <a:r>
                        <a:rPr lang="it-IT" sz="1800" b="1" dirty="0">
                          <a:solidFill>
                            <a:srgbClr val="821B4C"/>
                          </a:solidFill>
                          <a:latin typeface="+mn-lt"/>
                        </a:rPr>
                        <a:t>1</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Server </a:t>
                      </a:r>
                      <a:r>
                        <a:rPr lang="it-IT" sz="1000" b="0" kern="1200" dirty="0" err="1">
                          <a:solidFill>
                            <a:srgbClr val="404040"/>
                          </a:solidFill>
                          <a:effectLst/>
                          <a:latin typeface="+mn-lt"/>
                          <a:ea typeface="+mn-ea"/>
                          <a:cs typeface="+mn-cs"/>
                        </a:rPr>
                        <a:t>rackable</a:t>
                      </a:r>
                      <a:r>
                        <a:rPr lang="it-IT" sz="1000" b="0" kern="1200" dirty="0">
                          <a:solidFill>
                            <a:srgbClr val="404040"/>
                          </a:solidFill>
                          <a:effectLst/>
                          <a:latin typeface="+mn-lt"/>
                          <a:ea typeface="+mn-ea"/>
                          <a:cs typeface="+mn-cs"/>
                        </a:rPr>
                        <a:t> mono-processore</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err="1">
                          <a:solidFill>
                            <a:srgbClr val="404040"/>
                          </a:solidFill>
                          <a:latin typeface="+mn-lt"/>
                          <a:ea typeface="ＭＳ Ｐゴシック"/>
                          <a:cs typeface="+mn-cs"/>
                        </a:rPr>
                        <a:t>Hitech</a:t>
                      </a:r>
                      <a:r>
                        <a:rPr lang="it-IT" sz="900" kern="1200" dirty="0">
                          <a:solidFill>
                            <a:srgbClr val="404040"/>
                          </a:solidFill>
                          <a:latin typeface="+mn-lt"/>
                          <a:ea typeface="ＭＳ Ｐゴシック"/>
                          <a:cs typeface="+mn-cs"/>
                        </a:rPr>
                        <a:t> Distribuzione Informatica</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8367">
                <a:tc>
                  <a:txBody>
                    <a:bodyPr/>
                    <a:lstStyle/>
                    <a:p>
                      <a:pPr algn="ctr"/>
                      <a:r>
                        <a:rPr lang="it-IT" sz="1800" b="1" dirty="0">
                          <a:solidFill>
                            <a:srgbClr val="821B4C"/>
                          </a:solidFill>
                          <a:latin typeface="+mn-lt"/>
                        </a:rPr>
                        <a:t>2</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effectLst/>
                          <a:latin typeface="+mn-lt"/>
                          <a:ea typeface="+mn-ea"/>
                          <a:cs typeface="+mn-cs"/>
                        </a:rPr>
                        <a:t>Server </a:t>
                      </a:r>
                      <a:r>
                        <a:rPr lang="it-IT" sz="1000" b="0" kern="1200" noProof="0" dirty="0" err="1">
                          <a:solidFill>
                            <a:srgbClr val="404040"/>
                          </a:solidFill>
                          <a:effectLst/>
                          <a:latin typeface="+mn-lt"/>
                          <a:ea typeface="+mn-ea"/>
                          <a:cs typeface="+mn-cs"/>
                        </a:rPr>
                        <a:t>Tower</a:t>
                      </a:r>
                      <a:r>
                        <a:rPr lang="it-IT" sz="1000" b="0" kern="1200" noProof="0" dirty="0">
                          <a:solidFill>
                            <a:srgbClr val="404040"/>
                          </a:solidFill>
                          <a:effectLst/>
                          <a:latin typeface="+mn-lt"/>
                          <a:ea typeface="+mn-ea"/>
                          <a:cs typeface="+mn-cs"/>
                        </a:rPr>
                        <a:t> bi-processore</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lvl="0" indent="0" algn="l" defTabSz="497937"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err="1">
                          <a:ln>
                            <a:noFill/>
                          </a:ln>
                          <a:solidFill>
                            <a:srgbClr val="404040"/>
                          </a:solidFill>
                          <a:effectLst/>
                          <a:uLnTx/>
                          <a:uFillTx/>
                          <a:latin typeface="Calibri"/>
                          <a:ea typeface="ＭＳ Ｐゴシック"/>
                          <a:cs typeface="+mn-cs"/>
                        </a:rPr>
                        <a:t>Hitech</a:t>
                      </a:r>
                      <a:r>
                        <a:rPr kumimoji="0" lang="it-IT" sz="900" b="0" i="0" u="none" strike="noStrike" kern="1200" cap="none" spc="0" normalizeH="0" baseline="0" noProof="0" dirty="0">
                          <a:ln>
                            <a:noFill/>
                          </a:ln>
                          <a:solidFill>
                            <a:srgbClr val="404040"/>
                          </a:solidFill>
                          <a:effectLst/>
                          <a:uLnTx/>
                          <a:uFillTx/>
                          <a:latin typeface="Calibri"/>
                          <a:ea typeface="ＭＳ Ｐゴシック"/>
                          <a:cs typeface="+mn-cs"/>
                        </a:rPr>
                        <a:t> Distribuzione Informatica</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4598808"/>
                  </a:ext>
                </a:extLst>
              </a:tr>
              <a:tr h="168367">
                <a:tc>
                  <a:txBody>
                    <a:bodyPr/>
                    <a:lstStyle/>
                    <a:p>
                      <a:pPr algn="ctr"/>
                      <a:r>
                        <a:rPr lang="it-IT" sz="1800" b="1" dirty="0">
                          <a:solidFill>
                            <a:srgbClr val="821B4C"/>
                          </a:solidFill>
                          <a:latin typeface="+mn-lt"/>
                        </a:rPr>
                        <a:t>3</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effectLst/>
                          <a:latin typeface="+mn-lt"/>
                          <a:ea typeface="+mn-ea"/>
                          <a:cs typeface="+mn-cs"/>
                        </a:rPr>
                        <a:t>Server </a:t>
                      </a:r>
                      <a:r>
                        <a:rPr lang="it-IT" sz="1000" b="0" kern="1200" noProof="0" dirty="0" err="1">
                          <a:solidFill>
                            <a:srgbClr val="404040"/>
                          </a:solidFill>
                          <a:effectLst/>
                          <a:latin typeface="+mn-lt"/>
                          <a:ea typeface="+mn-ea"/>
                          <a:cs typeface="+mn-cs"/>
                        </a:rPr>
                        <a:t>rackable</a:t>
                      </a:r>
                      <a:r>
                        <a:rPr lang="it-IT" sz="1000" b="0" kern="1200" noProof="0" dirty="0">
                          <a:solidFill>
                            <a:srgbClr val="404040"/>
                          </a:solidFill>
                          <a:effectLst/>
                          <a:latin typeface="+mn-lt"/>
                          <a:ea typeface="+mn-ea"/>
                          <a:cs typeface="+mn-cs"/>
                        </a:rPr>
                        <a:t> bi-processore base</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lvl="0" indent="0" algn="l" defTabSz="497937"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err="1">
                          <a:ln>
                            <a:noFill/>
                          </a:ln>
                          <a:solidFill>
                            <a:srgbClr val="404040"/>
                          </a:solidFill>
                          <a:effectLst/>
                          <a:uLnTx/>
                          <a:uFillTx/>
                          <a:latin typeface="Calibri"/>
                          <a:ea typeface="ＭＳ Ｐゴシック"/>
                          <a:cs typeface="+mn-cs"/>
                        </a:rPr>
                        <a:t>Italware</a:t>
                      </a:r>
                      <a:r>
                        <a:rPr kumimoji="0" lang="it-IT" sz="900" b="0" i="0" u="none" strike="noStrike" kern="1200" cap="none" spc="0" normalizeH="0" baseline="0" noProof="0" dirty="0">
                          <a:ln>
                            <a:noFill/>
                          </a:ln>
                          <a:solidFill>
                            <a:srgbClr val="404040"/>
                          </a:solidFill>
                          <a:effectLst/>
                          <a:uLnTx/>
                          <a:uFillTx/>
                          <a:latin typeface="Calibri"/>
                          <a:ea typeface="ＭＳ Ｐゴシック"/>
                          <a:cs typeface="+mn-cs"/>
                        </a:rPr>
                        <a:t> S.r.l.</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3146628"/>
                  </a:ext>
                </a:extLst>
              </a:tr>
              <a:tr h="168367">
                <a:tc>
                  <a:txBody>
                    <a:bodyPr/>
                    <a:lstStyle/>
                    <a:p>
                      <a:pPr algn="ctr"/>
                      <a:r>
                        <a:rPr lang="it-IT" sz="1800" b="1" dirty="0">
                          <a:solidFill>
                            <a:srgbClr val="821B4C"/>
                          </a:solidFill>
                          <a:latin typeface="+mn-lt"/>
                        </a:rPr>
                        <a:t>4</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noProof="0" dirty="0">
                          <a:solidFill>
                            <a:srgbClr val="404040"/>
                          </a:solidFill>
                          <a:effectLst/>
                          <a:latin typeface="+mn-lt"/>
                          <a:ea typeface="+mn-ea"/>
                          <a:cs typeface="+mn-cs"/>
                        </a:rPr>
                        <a:t>Server </a:t>
                      </a:r>
                      <a:r>
                        <a:rPr lang="it-IT" sz="1000" b="0" kern="1200" noProof="0" dirty="0" err="1">
                          <a:solidFill>
                            <a:srgbClr val="404040"/>
                          </a:solidFill>
                          <a:effectLst/>
                          <a:latin typeface="+mn-lt"/>
                          <a:ea typeface="+mn-ea"/>
                          <a:cs typeface="+mn-cs"/>
                        </a:rPr>
                        <a:t>rackable</a:t>
                      </a:r>
                      <a:r>
                        <a:rPr lang="it-IT" sz="1000" b="0" kern="1200" noProof="0" dirty="0">
                          <a:solidFill>
                            <a:srgbClr val="404040"/>
                          </a:solidFill>
                          <a:effectLst/>
                          <a:latin typeface="+mn-lt"/>
                          <a:ea typeface="+mn-ea"/>
                          <a:cs typeface="+mn-cs"/>
                        </a:rPr>
                        <a:t> bi-processore prestazionali</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err="1">
                          <a:ln>
                            <a:noFill/>
                          </a:ln>
                          <a:solidFill>
                            <a:srgbClr val="404040"/>
                          </a:solidFill>
                          <a:effectLst/>
                          <a:uLnTx/>
                          <a:uFillTx/>
                          <a:latin typeface="Calibri"/>
                          <a:ea typeface="ＭＳ Ｐゴシック"/>
                          <a:cs typeface="+mn-cs"/>
                        </a:rPr>
                        <a:t>Italware</a:t>
                      </a:r>
                      <a:r>
                        <a:rPr kumimoji="0" lang="it-IT" sz="900" b="0" i="0" u="none" strike="noStrike" kern="1200" cap="none" spc="0" normalizeH="0" baseline="0" noProof="0" dirty="0">
                          <a:ln>
                            <a:noFill/>
                          </a:ln>
                          <a:solidFill>
                            <a:srgbClr val="404040"/>
                          </a:solidFill>
                          <a:effectLst/>
                          <a:uLnTx/>
                          <a:uFillTx/>
                          <a:latin typeface="Calibri"/>
                          <a:ea typeface="ＭＳ Ｐゴシック"/>
                          <a:cs typeface="+mn-cs"/>
                        </a:rPr>
                        <a:t> S.r.l.</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0928779"/>
                  </a:ext>
                </a:extLst>
              </a:tr>
              <a:tr h="168367">
                <a:tc>
                  <a:txBody>
                    <a:bodyPr/>
                    <a:lstStyle/>
                    <a:p>
                      <a:pPr algn="ctr"/>
                      <a:r>
                        <a:rPr lang="it-IT" sz="1800" b="1" dirty="0">
                          <a:solidFill>
                            <a:srgbClr val="821B4C"/>
                          </a:solidFill>
                          <a:latin typeface="+mn-lt"/>
                        </a:rPr>
                        <a:t>5</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Server </a:t>
                      </a:r>
                      <a:r>
                        <a:rPr lang="it-IT" sz="1000" b="0" kern="1200" dirty="0" err="1">
                          <a:solidFill>
                            <a:srgbClr val="404040"/>
                          </a:solidFill>
                          <a:effectLst/>
                          <a:latin typeface="+mn-lt"/>
                          <a:ea typeface="+mn-ea"/>
                          <a:cs typeface="+mn-cs"/>
                        </a:rPr>
                        <a:t>rackable</a:t>
                      </a:r>
                      <a:r>
                        <a:rPr lang="it-IT" sz="1000" b="0" kern="1200" dirty="0">
                          <a:solidFill>
                            <a:srgbClr val="404040"/>
                          </a:solidFill>
                          <a:effectLst/>
                          <a:latin typeface="+mn-lt"/>
                          <a:ea typeface="+mn-ea"/>
                          <a:cs typeface="+mn-cs"/>
                        </a:rPr>
                        <a:t> </a:t>
                      </a:r>
                      <a:r>
                        <a:rPr lang="it-IT" sz="1000" b="0" kern="1200" dirty="0" err="1">
                          <a:solidFill>
                            <a:srgbClr val="404040"/>
                          </a:solidFill>
                          <a:effectLst/>
                          <a:latin typeface="+mn-lt"/>
                          <a:ea typeface="+mn-ea"/>
                          <a:cs typeface="+mn-cs"/>
                        </a:rPr>
                        <a:t>quad</a:t>
                      </a:r>
                      <a:r>
                        <a:rPr lang="it-IT" sz="1000" b="0" kern="1200" dirty="0">
                          <a:solidFill>
                            <a:srgbClr val="404040"/>
                          </a:solidFill>
                          <a:effectLst/>
                          <a:latin typeface="+mn-lt"/>
                          <a:ea typeface="+mn-ea"/>
                          <a:cs typeface="+mn-cs"/>
                        </a:rPr>
                        <a:t>-processore base</a:t>
                      </a:r>
                    </a:p>
                  </a:txBody>
                  <a:tcPr marL="6350" marR="6350" marT="635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6350" marR="6350" marT="635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err="1">
                          <a:ln>
                            <a:noFill/>
                          </a:ln>
                          <a:solidFill>
                            <a:srgbClr val="404040"/>
                          </a:solidFill>
                          <a:effectLst/>
                          <a:uLnTx/>
                          <a:uFillTx/>
                          <a:latin typeface="Calibri"/>
                          <a:ea typeface="ＭＳ Ｐゴシック"/>
                          <a:cs typeface="+mn-cs"/>
                        </a:rPr>
                        <a:t>Italware</a:t>
                      </a:r>
                      <a:r>
                        <a:rPr kumimoji="0" lang="it-IT" sz="900" b="0" i="0" u="none" strike="noStrike" kern="1200" cap="none" spc="0" normalizeH="0" baseline="0" noProof="0" dirty="0">
                          <a:ln>
                            <a:noFill/>
                          </a:ln>
                          <a:solidFill>
                            <a:srgbClr val="404040"/>
                          </a:solidFill>
                          <a:effectLst/>
                          <a:uLnTx/>
                          <a:uFillTx/>
                          <a:latin typeface="Calibri"/>
                          <a:ea typeface="ＭＳ Ｐゴシック"/>
                          <a:cs typeface="+mn-cs"/>
                        </a:rPr>
                        <a:t> S.r.l.</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5576135"/>
                  </a:ext>
                </a:extLst>
              </a:tr>
              <a:tr h="168367">
                <a:tc>
                  <a:txBody>
                    <a:bodyPr/>
                    <a:lstStyle/>
                    <a:p>
                      <a:pPr algn="ctr"/>
                      <a:r>
                        <a:rPr lang="it-IT" sz="1800" b="1" dirty="0">
                          <a:solidFill>
                            <a:srgbClr val="821B4C"/>
                          </a:solidFill>
                          <a:latin typeface="+mn-lt"/>
                        </a:rPr>
                        <a:t>6</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Server </a:t>
                      </a:r>
                      <a:r>
                        <a:rPr lang="it-IT" sz="1000" b="0" kern="1200" dirty="0" err="1">
                          <a:solidFill>
                            <a:srgbClr val="404040"/>
                          </a:solidFill>
                          <a:effectLst/>
                          <a:latin typeface="+mn-lt"/>
                          <a:ea typeface="+mn-ea"/>
                          <a:cs typeface="+mn-cs"/>
                        </a:rPr>
                        <a:t>rackable</a:t>
                      </a:r>
                      <a:r>
                        <a:rPr lang="it-IT" sz="1000" b="0" kern="1200" dirty="0">
                          <a:solidFill>
                            <a:srgbClr val="404040"/>
                          </a:solidFill>
                          <a:effectLst/>
                          <a:latin typeface="+mn-lt"/>
                          <a:ea typeface="+mn-ea"/>
                          <a:cs typeface="+mn-cs"/>
                        </a:rPr>
                        <a:t> </a:t>
                      </a:r>
                      <a:r>
                        <a:rPr lang="it-IT" sz="1000" b="0" kern="1200" dirty="0" err="1">
                          <a:solidFill>
                            <a:srgbClr val="404040"/>
                          </a:solidFill>
                          <a:effectLst/>
                          <a:latin typeface="+mn-lt"/>
                          <a:ea typeface="+mn-ea"/>
                          <a:cs typeface="+mn-cs"/>
                        </a:rPr>
                        <a:t>quad</a:t>
                      </a:r>
                      <a:r>
                        <a:rPr lang="it-IT" sz="1000" b="0" kern="1200" dirty="0">
                          <a:solidFill>
                            <a:srgbClr val="404040"/>
                          </a:solidFill>
                          <a:effectLst/>
                          <a:latin typeface="+mn-lt"/>
                          <a:ea typeface="+mn-ea"/>
                          <a:cs typeface="+mn-cs"/>
                        </a:rPr>
                        <a:t>-processore prestazionali</a:t>
                      </a:r>
                    </a:p>
                  </a:txBody>
                  <a:tcPr marL="6350" marR="6350" marT="635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6350" marR="6350" marT="635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a:ln>
                            <a:noFill/>
                          </a:ln>
                          <a:solidFill>
                            <a:srgbClr val="404040"/>
                          </a:solidFill>
                          <a:effectLst/>
                          <a:uLnTx/>
                          <a:uFillTx/>
                          <a:latin typeface="Calibri"/>
                          <a:ea typeface="ＭＳ Ｐゴシック"/>
                          <a:cs typeface="+mn-cs"/>
                        </a:rPr>
                        <a:t>Italware S.r.l.</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860562"/>
                  </a:ext>
                </a:extLst>
              </a:tr>
              <a:tr h="0">
                <a:tc>
                  <a:txBody>
                    <a:bodyPr/>
                    <a:lstStyle/>
                    <a:p>
                      <a:pPr algn="ctr"/>
                      <a:r>
                        <a:rPr lang="it-IT" sz="1800" b="1" dirty="0">
                          <a:solidFill>
                            <a:srgbClr val="821B4C"/>
                          </a:solidFill>
                          <a:latin typeface="+mn-lt"/>
                        </a:rPr>
                        <a:t>7</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Server </a:t>
                      </a:r>
                      <a:r>
                        <a:rPr lang="it-IT" sz="1000" b="0" kern="1200" dirty="0" err="1">
                          <a:solidFill>
                            <a:srgbClr val="404040"/>
                          </a:solidFill>
                          <a:effectLst/>
                          <a:latin typeface="+mn-lt"/>
                          <a:ea typeface="+mn-ea"/>
                          <a:cs typeface="+mn-cs"/>
                        </a:rPr>
                        <a:t>rackable</a:t>
                      </a:r>
                      <a:r>
                        <a:rPr lang="it-IT" sz="1000" b="0" kern="1200" dirty="0">
                          <a:solidFill>
                            <a:srgbClr val="404040"/>
                          </a:solidFill>
                          <a:effectLst/>
                          <a:latin typeface="+mn-lt"/>
                          <a:ea typeface="+mn-ea"/>
                          <a:cs typeface="+mn-cs"/>
                        </a:rPr>
                        <a:t> bi-processore con alloggiamento GPU</a:t>
                      </a:r>
                    </a:p>
                  </a:txBody>
                  <a:tcPr marL="6350" marR="6350" marT="635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a:p>
                  </a:txBody>
                  <a:tcPr marL="6350" marR="6350" marT="635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a:ln>
                            <a:noFill/>
                          </a:ln>
                          <a:solidFill>
                            <a:srgbClr val="404040"/>
                          </a:solidFill>
                          <a:effectLst/>
                          <a:uLnTx/>
                          <a:uFillTx/>
                          <a:latin typeface="Calibri"/>
                          <a:ea typeface="ＭＳ Ｐゴシック"/>
                          <a:cs typeface="+mn-cs"/>
                        </a:rPr>
                        <a:t>Italware S.r.l.</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6800617"/>
                  </a:ext>
                </a:extLst>
              </a:tr>
              <a:tr h="168367">
                <a:tc>
                  <a:txBody>
                    <a:bodyPr/>
                    <a:lstStyle/>
                    <a:p>
                      <a:pPr algn="ctr"/>
                      <a:r>
                        <a:rPr lang="it-IT" sz="1800" b="1" dirty="0">
                          <a:solidFill>
                            <a:srgbClr val="821B4C"/>
                          </a:solidFill>
                          <a:latin typeface="+mn-lt"/>
                        </a:rPr>
                        <a:t>8</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Server high-</a:t>
                      </a:r>
                      <a:r>
                        <a:rPr lang="it-IT" sz="1000" b="0" kern="1200" dirty="0" err="1">
                          <a:solidFill>
                            <a:srgbClr val="404040"/>
                          </a:solidFill>
                          <a:effectLst/>
                          <a:latin typeface="+mn-lt"/>
                          <a:ea typeface="+mn-ea"/>
                          <a:cs typeface="+mn-cs"/>
                        </a:rPr>
                        <a:t>density</a:t>
                      </a:r>
                      <a:endParaRPr lang="it-IT" sz="1000" b="0" kern="1200" dirty="0">
                        <a:solidFill>
                          <a:srgbClr val="404040"/>
                        </a:solidFill>
                        <a:effectLst/>
                        <a:latin typeface="+mn-lt"/>
                        <a:ea typeface="+mn-ea"/>
                        <a:cs typeface="+mn-cs"/>
                      </a:endParaRPr>
                    </a:p>
                  </a:txBody>
                  <a:tcPr marL="6350" marR="6350" marT="635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dirty="0"/>
                    </a:p>
                  </a:txBody>
                  <a:tcPr marL="6350" marR="6350" marT="635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92075" marR="0" lvl="0" indent="0" algn="l" defTabSz="497937"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err="1">
                          <a:ln>
                            <a:noFill/>
                          </a:ln>
                          <a:solidFill>
                            <a:srgbClr val="404040"/>
                          </a:solidFill>
                          <a:effectLst/>
                          <a:uLnTx/>
                          <a:uFillTx/>
                          <a:latin typeface="Calibri"/>
                          <a:ea typeface="ＭＳ Ｐゴシック"/>
                          <a:cs typeface="+mn-cs"/>
                        </a:rPr>
                        <a:t>Italware</a:t>
                      </a:r>
                      <a:r>
                        <a:rPr kumimoji="0" lang="it-IT" sz="900" b="0" i="0" u="none" strike="noStrike" kern="1200" cap="none" spc="0" normalizeH="0" baseline="0" noProof="0" dirty="0">
                          <a:ln>
                            <a:noFill/>
                          </a:ln>
                          <a:solidFill>
                            <a:srgbClr val="404040"/>
                          </a:solidFill>
                          <a:effectLst/>
                          <a:uLnTx/>
                          <a:uFillTx/>
                          <a:latin typeface="Calibri"/>
                          <a:ea typeface="ＭＳ Ｐゴシック"/>
                          <a:cs typeface="+mn-cs"/>
                        </a:rPr>
                        <a:t> S.r.l.</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07691936"/>
                  </a:ext>
                </a:extLst>
              </a:tr>
            </a:tbl>
          </a:graphicData>
        </a:graphic>
      </p:graphicFrame>
      <p:sp>
        <p:nvSpPr>
          <p:cNvPr id="47" name="CasellaDiTesto 46">
            <a:extLst>
              <a:ext uri="{FF2B5EF4-FFF2-40B4-BE49-F238E27FC236}">
                <a16:creationId xmlns:a16="http://schemas.microsoft.com/office/drawing/2014/main" id="{37586D21-BA75-42A3-827F-342EA1B5BA97}"/>
              </a:ext>
            </a:extLst>
          </p:cNvPr>
          <p:cNvSpPr txBox="1"/>
          <p:nvPr/>
        </p:nvSpPr>
        <p:spPr>
          <a:xfrm>
            <a:off x="1422415" y="1149810"/>
            <a:ext cx="1944216" cy="246221"/>
          </a:xfrm>
          <a:prstGeom prst="rect">
            <a:avLst/>
          </a:prstGeom>
          <a:noFill/>
        </p:spPr>
        <p:txBody>
          <a:bodyPr wrap="square">
            <a:spAutoFit/>
          </a:bodyPr>
          <a:lstStyle/>
          <a:p>
            <a:r>
              <a:rPr lang="it-IT" sz="1000" b="1" dirty="0">
                <a:solidFill>
                  <a:srgbClr val="404040"/>
                </a:solidFill>
                <a:latin typeface="+mn-lt"/>
              </a:rPr>
              <a:t>MERCEOLOGICI</a:t>
            </a:r>
            <a:endParaRPr lang="it-IT" sz="1000" b="1" dirty="0"/>
          </a:p>
        </p:txBody>
      </p:sp>
      <p:grpSp>
        <p:nvGrpSpPr>
          <p:cNvPr id="48" name="Gruppo 47">
            <a:extLst>
              <a:ext uri="{FF2B5EF4-FFF2-40B4-BE49-F238E27FC236}">
                <a16:creationId xmlns:a16="http://schemas.microsoft.com/office/drawing/2014/main" id="{5B40962C-2E54-4C9F-B5B8-E16DDA3BD256}"/>
              </a:ext>
            </a:extLst>
          </p:cNvPr>
          <p:cNvGrpSpPr/>
          <p:nvPr/>
        </p:nvGrpSpPr>
        <p:grpSpPr>
          <a:xfrm>
            <a:off x="1180279" y="1172497"/>
            <a:ext cx="188236" cy="200846"/>
            <a:chOff x="3060700" y="4723156"/>
            <a:chExt cx="1401951" cy="1495873"/>
          </a:xfrm>
        </p:grpSpPr>
        <p:sp>
          <p:nvSpPr>
            <p:cNvPr id="57" name="Elemento grafico 41">
              <a:extLst>
                <a:ext uri="{FF2B5EF4-FFF2-40B4-BE49-F238E27FC236}">
                  <a16:creationId xmlns:a16="http://schemas.microsoft.com/office/drawing/2014/main" id="{D55AB854-B6B2-456D-B415-7A05C0B5255D}"/>
                </a:ext>
              </a:extLst>
            </p:cNvPr>
            <p:cNvSpPr/>
            <p:nvPr/>
          </p:nvSpPr>
          <p:spPr>
            <a:xfrm>
              <a:off x="3060700" y="4723156"/>
              <a:ext cx="1401951" cy="1495873"/>
            </a:xfrm>
            <a:custGeom>
              <a:avLst/>
              <a:gdLst>
                <a:gd name="connsiteX0" fmla="*/ 1389682 w 1401951"/>
                <a:gd name="connsiteY0" fmla="*/ 330258 h 1495873"/>
                <a:gd name="connsiteX1" fmla="*/ 710470 w 1401951"/>
                <a:gd name="connsiteY1" fmla="*/ 2191 h 1495873"/>
                <a:gd name="connsiteX2" fmla="*/ 691482 w 1401951"/>
                <a:gd name="connsiteY2" fmla="*/ 2191 h 1495873"/>
                <a:gd name="connsiteX3" fmla="*/ 12270 w 1401951"/>
                <a:gd name="connsiteY3" fmla="*/ 330258 h 1495873"/>
                <a:gd name="connsiteX4" fmla="*/ 0 w 1401951"/>
                <a:gd name="connsiteY4" fmla="*/ 350123 h 1495873"/>
                <a:gd name="connsiteX5" fmla="*/ 0 w 1401951"/>
                <a:gd name="connsiteY5" fmla="*/ 1146188 h 1495873"/>
                <a:gd name="connsiteX6" fmla="*/ 12270 w 1401951"/>
                <a:gd name="connsiteY6" fmla="*/ 1166054 h 1495873"/>
                <a:gd name="connsiteX7" fmla="*/ 691482 w 1401951"/>
                <a:gd name="connsiteY7" fmla="*/ 1493828 h 1495873"/>
                <a:gd name="connsiteX8" fmla="*/ 701122 w 1401951"/>
                <a:gd name="connsiteY8" fmla="*/ 1495873 h 1495873"/>
                <a:gd name="connsiteX9" fmla="*/ 710762 w 1401951"/>
                <a:gd name="connsiteY9" fmla="*/ 1493828 h 1495873"/>
                <a:gd name="connsiteX10" fmla="*/ 1389682 w 1401951"/>
                <a:gd name="connsiteY10" fmla="*/ 1165762 h 1495873"/>
                <a:gd name="connsiteX11" fmla="*/ 1401952 w 1401951"/>
                <a:gd name="connsiteY11" fmla="*/ 1145896 h 1495873"/>
                <a:gd name="connsiteX12" fmla="*/ 1401952 w 1401951"/>
                <a:gd name="connsiteY12" fmla="*/ 349831 h 1495873"/>
                <a:gd name="connsiteX13" fmla="*/ 1389682 w 1401951"/>
                <a:gd name="connsiteY13" fmla="*/ 330258 h 1495873"/>
                <a:gd name="connsiteX14" fmla="*/ 701122 w 1401951"/>
                <a:gd name="connsiteY14" fmla="*/ 46303 h 1495873"/>
                <a:gd name="connsiteX15" fmla="*/ 1329795 w 1401951"/>
                <a:gd name="connsiteY15" fmla="*/ 349831 h 1495873"/>
                <a:gd name="connsiteX16" fmla="*/ 1147503 w 1401951"/>
                <a:gd name="connsiteY16" fmla="*/ 437763 h 1495873"/>
                <a:gd name="connsiteX17" fmla="*/ 1143705 w 1401951"/>
                <a:gd name="connsiteY17" fmla="*/ 435426 h 1495873"/>
                <a:gd name="connsiteX18" fmla="*/ 519415 w 1401951"/>
                <a:gd name="connsiteY18" fmla="*/ 134236 h 1495873"/>
                <a:gd name="connsiteX19" fmla="*/ 701122 w 1401951"/>
                <a:gd name="connsiteY19" fmla="*/ 46303 h 1495873"/>
                <a:gd name="connsiteX20" fmla="*/ 469752 w 1401951"/>
                <a:gd name="connsiteY20" fmla="*/ 158775 h 1495873"/>
                <a:gd name="connsiteX21" fmla="*/ 1097548 w 1401951"/>
                <a:gd name="connsiteY21" fmla="*/ 461718 h 1495873"/>
                <a:gd name="connsiteX22" fmla="*/ 969009 w 1401951"/>
                <a:gd name="connsiteY22" fmla="*/ 523651 h 1495873"/>
                <a:gd name="connsiteX23" fmla="*/ 341505 w 1401951"/>
                <a:gd name="connsiteY23" fmla="*/ 221000 h 1495873"/>
                <a:gd name="connsiteX24" fmla="*/ 469752 w 1401951"/>
                <a:gd name="connsiteY24" fmla="*/ 158775 h 1495873"/>
                <a:gd name="connsiteX25" fmla="*/ 1112447 w 1401951"/>
                <a:gd name="connsiteY25" fmla="*/ 503493 h 1495873"/>
                <a:gd name="connsiteX26" fmla="*/ 1112447 w 1401951"/>
                <a:gd name="connsiteY26" fmla="*/ 732819 h 1495873"/>
                <a:gd name="connsiteX27" fmla="*/ 992380 w 1401951"/>
                <a:gd name="connsiteY27" fmla="*/ 790661 h 1495873"/>
                <a:gd name="connsiteX28" fmla="*/ 992380 w 1401951"/>
                <a:gd name="connsiteY28" fmla="*/ 561336 h 1495873"/>
                <a:gd name="connsiteX29" fmla="*/ 1112447 w 1401951"/>
                <a:gd name="connsiteY29" fmla="*/ 503493 h 1495873"/>
                <a:gd name="connsiteX30" fmla="*/ 1358132 w 1401951"/>
                <a:gd name="connsiteY30" fmla="*/ 1132458 h 1495873"/>
                <a:gd name="connsiteX31" fmla="*/ 722740 w 1401951"/>
                <a:gd name="connsiteY31" fmla="*/ 1439199 h 1495873"/>
                <a:gd name="connsiteX32" fmla="*/ 722740 w 1401951"/>
                <a:gd name="connsiteY32" fmla="*/ 691628 h 1495873"/>
                <a:gd name="connsiteX33" fmla="*/ 874358 w 1401951"/>
                <a:gd name="connsiteY33" fmla="*/ 618594 h 1495873"/>
                <a:gd name="connsiteX34" fmla="*/ 884582 w 1401951"/>
                <a:gd name="connsiteY34" fmla="*/ 589381 h 1495873"/>
                <a:gd name="connsiteX35" fmla="*/ 855369 w 1401951"/>
                <a:gd name="connsiteY35" fmla="*/ 579156 h 1495873"/>
                <a:gd name="connsiteX36" fmla="*/ 701122 w 1401951"/>
                <a:gd name="connsiteY36" fmla="*/ 653358 h 1495873"/>
                <a:gd name="connsiteX37" fmla="*/ 640358 w 1401951"/>
                <a:gd name="connsiteY37" fmla="*/ 624145 h 1495873"/>
                <a:gd name="connsiteX38" fmla="*/ 611145 w 1401951"/>
                <a:gd name="connsiteY38" fmla="*/ 634369 h 1495873"/>
                <a:gd name="connsiteX39" fmla="*/ 621369 w 1401951"/>
                <a:gd name="connsiteY39" fmla="*/ 663583 h 1495873"/>
                <a:gd name="connsiteX40" fmla="*/ 679212 w 1401951"/>
                <a:gd name="connsiteY40" fmla="*/ 691628 h 1495873"/>
                <a:gd name="connsiteX41" fmla="*/ 679212 w 1401951"/>
                <a:gd name="connsiteY41" fmla="*/ 1439199 h 1495873"/>
                <a:gd name="connsiteX42" fmla="*/ 43820 w 1401951"/>
                <a:gd name="connsiteY42" fmla="*/ 1132458 h 1495873"/>
                <a:gd name="connsiteX43" fmla="*/ 43820 w 1401951"/>
                <a:gd name="connsiteY43" fmla="*/ 384887 h 1495873"/>
                <a:gd name="connsiteX44" fmla="*/ 527594 w 1401951"/>
                <a:gd name="connsiteY44" fmla="*/ 618302 h 1495873"/>
                <a:gd name="connsiteX45" fmla="*/ 537235 w 1401951"/>
                <a:gd name="connsiteY45" fmla="*/ 620347 h 1495873"/>
                <a:gd name="connsiteX46" fmla="*/ 557100 w 1401951"/>
                <a:gd name="connsiteY46" fmla="*/ 608077 h 1495873"/>
                <a:gd name="connsiteX47" fmla="*/ 546875 w 1401951"/>
                <a:gd name="connsiteY47" fmla="*/ 578864 h 1495873"/>
                <a:gd name="connsiteX48" fmla="*/ 72449 w 1401951"/>
                <a:gd name="connsiteY48" fmla="*/ 349831 h 1495873"/>
                <a:gd name="connsiteX49" fmla="*/ 290089 w 1401951"/>
                <a:gd name="connsiteY49" fmla="*/ 244662 h 1495873"/>
                <a:gd name="connsiteX50" fmla="*/ 948268 w 1401951"/>
                <a:gd name="connsiteY50" fmla="*/ 562504 h 1495873"/>
                <a:gd name="connsiteX51" fmla="*/ 948560 w 1401951"/>
                <a:gd name="connsiteY51" fmla="*/ 562797 h 1495873"/>
                <a:gd name="connsiteX52" fmla="*/ 948560 w 1401951"/>
                <a:gd name="connsiteY52" fmla="*/ 825717 h 1495873"/>
                <a:gd name="connsiteX53" fmla="*/ 958784 w 1401951"/>
                <a:gd name="connsiteY53" fmla="*/ 844414 h 1495873"/>
                <a:gd name="connsiteX54" fmla="*/ 970470 w 1401951"/>
                <a:gd name="connsiteY54" fmla="*/ 847627 h 1495873"/>
                <a:gd name="connsiteX55" fmla="*/ 980110 w 1401951"/>
                <a:gd name="connsiteY55" fmla="*/ 845582 h 1495873"/>
                <a:gd name="connsiteX56" fmla="*/ 1143997 w 1401951"/>
                <a:gd name="connsiteY56" fmla="*/ 766414 h 1495873"/>
                <a:gd name="connsiteX57" fmla="*/ 1156267 w 1401951"/>
                <a:gd name="connsiteY57" fmla="*/ 746549 h 1495873"/>
                <a:gd name="connsiteX58" fmla="*/ 1156267 w 1401951"/>
                <a:gd name="connsiteY58" fmla="*/ 482167 h 1495873"/>
                <a:gd name="connsiteX59" fmla="*/ 1358424 w 1401951"/>
                <a:gd name="connsiteY59" fmla="*/ 384595 h 1495873"/>
                <a:gd name="connsiteX60" fmla="*/ 1358132 w 1401951"/>
                <a:gd name="connsiteY60" fmla="*/ 1132458 h 1495873"/>
                <a:gd name="connsiteX61" fmla="*/ 1358132 w 1401951"/>
                <a:gd name="connsiteY61" fmla="*/ 1132458 h 149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01951" h="1495873">
                  <a:moveTo>
                    <a:pt x="1389682" y="330258"/>
                  </a:moveTo>
                  <a:lnTo>
                    <a:pt x="710470" y="2191"/>
                  </a:lnTo>
                  <a:cubicBezTo>
                    <a:pt x="704336" y="-730"/>
                    <a:pt x="697324" y="-730"/>
                    <a:pt x="691482" y="2191"/>
                  </a:cubicBezTo>
                  <a:lnTo>
                    <a:pt x="12270" y="330258"/>
                  </a:lnTo>
                  <a:cubicBezTo>
                    <a:pt x="4674" y="334055"/>
                    <a:pt x="0" y="341651"/>
                    <a:pt x="0" y="350123"/>
                  </a:cubicBezTo>
                  <a:lnTo>
                    <a:pt x="0" y="1146188"/>
                  </a:lnTo>
                  <a:cubicBezTo>
                    <a:pt x="0" y="1154660"/>
                    <a:pt x="4674" y="1162256"/>
                    <a:pt x="12270" y="1166054"/>
                  </a:cubicBezTo>
                  <a:lnTo>
                    <a:pt x="691482" y="1493828"/>
                  </a:lnTo>
                  <a:cubicBezTo>
                    <a:pt x="694403" y="1495289"/>
                    <a:pt x="697616" y="1495873"/>
                    <a:pt x="701122" y="1495873"/>
                  </a:cubicBezTo>
                  <a:cubicBezTo>
                    <a:pt x="704336" y="1495873"/>
                    <a:pt x="707549" y="1495289"/>
                    <a:pt x="710762" y="1493828"/>
                  </a:cubicBezTo>
                  <a:lnTo>
                    <a:pt x="1389682" y="1165762"/>
                  </a:lnTo>
                  <a:cubicBezTo>
                    <a:pt x="1397278" y="1161964"/>
                    <a:pt x="1401952" y="1154368"/>
                    <a:pt x="1401952" y="1145896"/>
                  </a:cubicBezTo>
                  <a:lnTo>
                    <a:pt x="1401952" y="349831"/>
                  </a:lnTo>
                  <a:cubicBezTo>
                    <a:pt x="1401952" y="341359"/>
                    <a:pt x="1397278" y="333763"/>
                    <a:pt x="1389682" y="330258"/>
                  </a:cubicBezTo>
                  <a:close/>
                  <a:moveTo>
                    <a:pt x="701122" y="46303"/>
                  </a:moveTo>
                  <a:lnTo>
                    <a:pt x="1329795" y="349831"/>
                  </a:lnTo>
                  <a:lnTo>
                    <a:pt x="1147503" y="437763"/>
                  </a:lnTo>
                  <a:cubicBezTo>
                    <a:pt x="1146335" y="436887"/>
                    <a:pt x="1145166" y="436010"/>
                    <a:pt x="1143705" y="435426"/>
                  </a:cubicBezTo>
                  <a:lnTo>
                    <a:pt x="519415" y="134236"/>
                  </a:lnTo>
                  <a:lnTo>
                    <a:pt x="701122" y="46303"/>
                  </a:lnTo>
                  <a:close/>
                  <a:moveTo>
                    <a:pt x="469752" y="158775"/>
                  </a:moveTo>
                  <a:lnTo>
                    <a:pt x="1097548" y="461718"/>
                  </a:lnTo>
                  <a:lnTo>
                    <a:pt x="969009" y="523651"/>
                  </a:lnTo>
                  <a:lnTo>
                    <a:pt x="341505" y="221000"/>
                  </a:lnTo>
                  <a:lnTo>
                    <a:pt x="469752" y="158775"/>
                  </a:lnTo>
                  <a:close/>
                  <a:moveTo>
                    <a:pt x="1112447" y="503493"/>
                  </a:moveTo>
                  <a:lnTo>
                    <a:pt x="1112447" y="732819"/>
                  </a:lnTo>
                  <a:lnTo>
                    <a:pt x="992380" y="790661"/>
                  </a:lnTo>
                  <a:lnTo>
                    <a:pt x="992380" y="561336"/>
                  </a:lnTo>
                  <a:lnTo>
                    <a:pt x="1112447" y="503493"/>
                  </a:lnTo>
                  <a:close/>
                  <a:moveTo>
                    <a:pt x="1358132" y="1132458"/>
                  </a:moveTo>
                  <a:lnTo>
                    <a:pt x="722740" y="1439199"/>
                  </a:lnTo>
                  <a:lnTo>
                    <a:pt x="722740" y="691628"/>
                  </a:lnTo>
                  <a:lnTo>
                    <a:pt x="874358" y="618594"/>
                  </a:lnTo>
                  <a:cubicBezTo>
                    <a:pt x="885167" y="613336"/>
                    <a:pt x="889841" y="600190"/>
                    <a:pt x="884582" y="589381"/>
                  </a:cubicBezTo>
                  <a:cubicBezTo>
                    <a:pt x="879324" y="578572"/>
                    <a:pt x="866178" y="573898"/>
                    <a:pt x="855369" y="579156"/>
                  </a:cubicBezTo>
                  <a:lnTo>
                    <a:pt x="701122" y="653358"/>
                  </a:lnTo>
                  <a:lnTo>
                    <a:pt x="640358" y="624145"/>
                  </a:lnTo>
                  <a:cubicBezTo>
                    <a:pt x="629549" y="618886"/>
                    <a:pt x="616403" y="623560"/>
                    <a:pt x="611145" y="634369"/>
                  </a:cubicBezTo>
                  <a:cubicBezTo>
                    <a:pt x="605886" y="645178"/>
                    <a:pt x="610560" y="658324"/>
                    <a:pt x="621369" y="663583"/>
                  </a:cubicBezTo>
                  <a:lnTo>
                    <a:pt x="679212" y="691628"/>
                  </a:lnTo>
                  <a:lnTo>
                    <a:pt x="679212" y="1439199"/>
                  </a:lnTo>
                  <a:lnTo>
                    <a:pt x="43820" y="1132458"/>
                  </a:lnTo>
                  <a:lnTo>
                    <a:pt x="43820" y="384887"/>
                  </a:lnTo>
                  <a:lnTo>
                    <a:pt x="527594" y="618302"/>
                  </a:lnTo>
                  <a:cubicBezTo>
                    <a:pt x="530808" y="619763"/>
                    <a:pt x="534021" y="620347"/>
                    <a:pt x="537235" y="620347"/>
                  </a:cubicBezTo>
                  <a:cubicBezTo>
                    <a:pt x="545415" y="620347"/>
                    <a:pt x="553302" y="615673"/>
                    <a:pt x="557100" y="608077"/>
                  </a:cubicBezTo>
                  <a:cubicBezTo>
                    <a:pt x="562358" y="597268"/>
                    <a:pt x="557684" y="584122"/>
                    <a:pt x="546875" y="578864"/>
                  </a:cubicBezTo>
                  <a:lnTo>
                    <a:pt x="72449" y="349831"/>
                  </a:lnTo>
                  <a:lnTo>
                    <a:pt x="290089" y="244662"/>
                  </a:lnTo>
                  <a:lnTo>
                    <a:pt x="948268" y="562504"/>
                  </a:lnTo>
                  <a:cubicBezTo>
                    <a:pt x="948268" y="562504"/>
                    <a:pt x="948560" y="562797"/>
                    <a:pt x="948560" y="562797"/>
                  </a:cubicBezTo>
                  <a:lnTo>
                    <a:pt x="948560" y="825717"/>
                  </a:lnTo>
                  <a:cubicBezTo>
                    <a:pt x="948560" y="833313"/>
                    <a:pt x="952357" y="840324"/>
                    <a:pt x="958784" y="844414"/>
                  </a:cubicBezTo>
                  <a:cubicBezTo>
                    <a:pt x="962290" y="846751"/>
                    <a:pt x="966380" y="847627"/>
                    <a:pt x="970470" y="847627"/>
                  </a:cubicBezTo>
                  <a:cubicBezTo>
                    <a:pt x="973683" y="847627"/>
                    <a:pt x="976897" y="847043"/>
                    <a:pt x="980110" y="845582"/>
                  </a:cubicBezTo>
                  <a:lnTo>
                    <a:pt x="1143997" y="766414"/>
                  </a:lnTo>
                  <a:cubicBezTo>
                    <a:pt x="1151593" y="762616"/>
                    <a:pt x="1156267" y="755021"/>
                    <a:pt x="1156267" y="746549"/>
                  </a:cubicBezTo>
                  <a:lnTo>
                    <a:pt x="1156267" y="482167"/>
                  </a:lnTo>
                  <a:lnTo>
                    <a:pt x="1358424" y="384595"/>
                  </a:lnTo>
                  <a:lnTo>
                    <a:pt x="1358132" y="1132458"/>
                  </a:lnTo>
                  <a:lnTo>
                    <a:pt x="1358132" y="1132458"/>
                  </a:lnTo>
                  <a:close/>
                </a:path>
              </a:pathLst>
            </a:custGeom>
            <a:solidFill>
              <a:srgbClr val="313840"/>
            </a:solidFill>
            <a:ln w="2917" cap="flat">
              <a:noFill/>
              <a:prstDash val="solid"/>
              <a:miter/>
            </a:ln>
          </p:spPr>
          <p:txBody>
            <a:bodyPr rtlCol="0" anchor="ctr"/>
            <a:lstStyle/>
            <a:p>
              <a:endParaRPr lang="it-IT"/>
            </a:p>
          </p:txBody>
        </p:sp>
        <p:sp>
          <p:nvSpPr>
            <p:cNvPr id="58" name="Elemento grafico 41">
              <a:extLst>
                <a:ext uri="{FF2B5EF4-FFF2-40B4-BE49-F238E27FC236}">
                  <a16:creationId xmlns:a16="http://schemas.microsoft.com/office/drawing/2014/main" id="{D55AB854-B6B2-456D-B415-7A05C0B5255D}"/>
                </a:ext>
              </a:extLst>
            </p:cNvPr>
            <p:cNvSpPr/>
            <p:nvPr/>
          </p:nvSpPr>
          <p:spPr>
            <a:xfrm>
              <a:off x="3154355" y="5720237"/>
              <a:ext cx="143495" cy="91849"/>
            </a:xfrm>
            <a:custGeom>
              <a:avLst/>
              <a:gdLst>
                <a:gd name="connsiteX0" fmla="*/ 130995 w 143495"/>
                <a:gd name="connsiteY0" fmla="*/ 50366 h 91849"/>
                <a:gd name="connsiteX1" fmla="*/ 31378 w 143495"/>
                <a:gd name="connsiteY1" fmla="*/ 2164 h 91849"/>
                <a:gd name="connsiteX2" fmla="*/ 2164 w 143495"/>
                <a:gd name="connsiteY2" fmla="*/ 12389 h 91849"/>
                <a:gd name="connsiteX3" fmla="*/ 12389 w 143495"/>
                <a:gd name="connsiteY3" fmla="*/ 41602 h 91849"/>
                <a:gd name="connsiteX4" fmla="*/ 112007 w 143495"/>
                <a:gd name="connsiteY4" fmla="*/ 89805 h 91849"/>
                <a:gd name="connsiteX5" fmla="*/ 121647 w 143495"/>
                <a:gd name="connsiteY5" fmla="*/ 91850 h 91849"/>
                <a:gd name="connsiteX6" fmla="*/ 141512 w 143495"/>
                <a:gd name="connsiteY6" fmla="*/ 79580 h 91849"/>
                <a:gd name="connsiteX7" fmla="*/ 130995 w 143495"/>
                <a:gd name="connsiteY7" fmla="*/ 50366 h 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495" h="91849">
                  <a:moveTo>
                    <a:pt x="130995" y="50366"/>
                  </a:moveTo>
                  <a:lnTo>
                    <a:pt x="31378" y="2164"/>
                  </a:lnTo>
                  <a:cubicBezTo>
                    <a:pt x="20569" y="-3094"/>
                    <a:pt x="7423" y="1580"/>
                    <a:pt x="2164" y="12389"/>
                  </a:cubicBezTo>
                  <a:cubicBezTo>
                    <a:pt x="-3094" y="23198"/>
                    <a:pt x="1580" y="36344"/>
                    <a:pt x="12389" y="41602"/>
                  </a:cubicBezTo>
                  <a:lnTo>
                    <a:pt x="112007" y="89805"/>
                  </a:lnTo>
                  <a:cubicBezTo>
                    <a:pt x="115220" y="91265"/>
                    <a:pt x="118434" y="91850"/>
                    <a:pt x="121647" y="91850"/>
                  </a:cubicBezTo>
                  <a:cubicBezTo>
                    <a:pt x="129827" y="91850"/>
                    <a:pt x="137715" y="87175"/>
                    <a:pt x="141512" y="79580"/>
                  </a:cubicBezTo>
                  <a:cubicBezTo>
                    <a:pt x="146479" y="68771"/>
                    <a:pt x="141804" y="55625"/>
                    <a:pt x="130995" y="50366"/>
                  </a:cubicBezTo>
                  <a:close/>
                </a:path>
              </a:pathLst>
            </a:custGeom>
            <a:solidFill>
              <a:srgbClr val="313840"/>
            </a:solidFill>
            <a:ln w="2917" cap="flat">
              <a:noFill/>
              <a:prstDash val="solid"/>
              <a:miter/>
            </a:ln>
          </p:spPr>
          <p:txBody>
            <a:bodyPr rtlCol="0" anchor="ctr"/>
            <a:lstStyle/>
            <a:p>
              <a:endParaRPr lang="it-IT"/>
            </a:p>
          </p:txBody>
        </p:sp>
        <p:sp>
          <p:nvSpPr>
            <p:cNvPr id="59" name="Elemento grafico 41">
              <a:extLst>
                <a:ext uri="{FF2B5EF4-FFF2-40B4-BE49-F238E27FC236}">
                  <a16:creationId xmlns:a16="http://schemas.microsoft.com/office/drawing/2014/main" id="{D55AB854-B6B2-456D-B415-7A05C0B5255D}"/>
                </a:ext>
              </a:extLst>
            </p:cNvPr>
            <p:cNvSpPr/>
            <p:nvPr/>
          </p:nvSpPr>
          <p:spPr>
            <a:xfrm>
              <a:off x="3154355" y="5616237"/>
              <a:ext cx="235225" cy="135961"/>
            </a:xfrm>
            <a:custGeom>
              <a:avLst/>
              <a:gdLst>
                <a:gd name="connsiteX0" fmla="*/ 222726 w 235225"/>
                <a:gd name="connsiteY0" fmla="*/ 94479 h 135961"/>
                <a:gd name="connsiteX1" fmla="*/ 31378 w 235225"/>
                <a:gd name="connsiteY1" fmla="*/ 2164 h 135961"/>
                <a:gd name="connsiteX2" fmla="*/ 2164 w 235225"/>
                <a:gd name="connsiteY2" fmla="*/ 12389 h 135961"/>
                <a:gd name="connsiteX3" fmla="*/ 12389 w 235225"/>
                <a:gd name="connsiteY3" fmla="*/ 41602 h 135961"/>
                <a:gd name="connsiteX4" fmla="*/ 203737 w 235225"/>
                <a:gd name="connsiteY4" fmla="*/ 133917 h 135961"/>
                <a:gd name="connsiteX5" fmla="*/ 213377 w 235225"/>
                <a:gd name="connsiteY5" fmla="*/ 135962 h 135961"/>
                <a:gd name="connsiteX6" fmla="*/ 233242 w 235225"/>
                <a:gd name="connsiteY6" fmla="*/ 123692 h 135961"/>
                <a:gd name="connsiteX7" fmla="*/ 222726 w 235225"/>
                <a:gd name="connsiteY7" fmla="*/ 94479 h 13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225" h="135961">
                  <a:moveTo>
                    <a:pt x="222726" y="94479"/>
                  </a:moveTo>
                  <a:lnTo>
                    <a:pt x="31378" y="2164"/>
                  </a:lnTo>
                  <a:cubicBezTo>
                    <a:pt x="20569" y="-3094"/>
                    <a:pt x="7423" y="1580"/>
                    <a:pt x="2164" y="12389"/>
                  </a:cubicBezTo>
                  <a:cubicBezTo>
                    <a:pt x="-3094" y="23198"/>
                    <a:pt x="1580" y="36344"/>
                    <a:pt x="12389" y="41602"/>
                  </a:cubicBezTo>
                  <a:lnTo>
                    <a:pt x="203737" y="133917"/>
                  </a:lnTo>
                  <a:cubicBezTo>
                    <a:pt x="206950" y="135377"/>
                    <a:pt x="210164" y="135962"/>
                    <a:pt x="213377" y="135962"/>
                  </a:cubicBezTo>
                  <a:cubicBezTo>
                    <a:pt x="221557" y="135962"/>
                    <a:pt x="229445" y="131288"/>
                    <a:pt x="233242" y="123692"/>
                  </a:cubicBezTo>
                  <a:cubicBezTo>
                    <a:pt x="238209" y="112883"/>
                    <a:pt x="233535" y="99737"/>
                    <a:pt x="222726" y="94479"/>
                  </a:cubicBezTo>
                  <a:close/>
                </a:path>
              </a:pathLst>
            </a:custGeom>
            <a:solidFill>
              <a:srgbClr val="313840"/>
            </a:solidFill>
            <a:ln w="2917" cap="flat">
              <a:noFill/>
              <a:prstDash val="solid"/>
              <a:miter/>
            </a:ln>
          </p:spPr>
          <p:txBody>
            <a:bodyPr rtlCol="0" anchor="ctr"/>
            <a:lstStyle/>
            <a:p>
              <a:endParaRPr lang="it-IT"/>
            </a:p>
          </p:txBody>
        </p:sp>
      </p:grpSp>
      <p:sp>
        <p:nvSpPr>
          <p:cNvPr id="37" name="CasellaDiTesto 36">
            <a:extLst>
              <a:ext uri="{FF2B5EF4-FFF2-40B4-BE49-F238E27FC236}">
                <a16:creationId xmlns:a16="http://schemas.microsoft.com/office/drawing/2014/main" id="{7C06E5B1-5F08-4974-82D9-C0F77AC58CC1}"/>
              </a:ext>
            </a:extLst>
          </p:cNvPr>
          <p:cNvSpPr txBox="1"/>
          <p:nvPr/>
        </p:nvSpPr>
        <p:spPr>
          <a:xfrm>
            <a:off x="7651306" y="236664"/>
            <a:ext cx="1224136" cy="253916"/>
          </a:xfrm>
          <a:prstGeom prst="rect">
            <a:avLst/>
          </a:prstGeom>
          <a:noFill/>
        </p:spPr>
        <p:txBody>
          <a:bodyPr wrap="square">
            <a:spAutoFit/>
          </a:bodyPr>
          <a:lstStyle/>
          <a:p>
            <a:pPr>
              <a:spcAft>
                <a:spcPts val="450"/>
              </a:spcAft>
            </a:pPr>
            <a:r>
              <a:rPr lang="it-IT" sz="1050" b="1" dirty="0">
                <a:solidFill>
                  <a:schemeClr val="tx1">
                    <a:lumMod val="75000"/>
                    <a:lumOff val="25000"/>
                  </a:schemeClr>
                </a:solidFill>
              </a:rPr>
              <a:t>Legenda stati</a:t>
            </a:r>
          </a:p>
        </p:txBody>
      </p:sp>
      <p:pic>
        <p:nvPicPr>
          <p:cNvPr id="38" name="Picture 14" descr="Anteprima immagine">
            <a:extLst>
              <a:ext uri="{FF2B5EF4-FFF2-40B4-BE49-F238E27FC236}">
                <a16:creationId xmlns:a16="http://schemas.microsoft.com/office/drawing/2014/main" id="{A41AE5F7-C6CC-4826-AC4D-E334F4D347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9652" y="516793"/>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39" name="CasellaDiTesto 38">
            <a:extLst>
              <a:ext uri="{FF2B5EF4-FFF2-40B4-BE49-F238E27FC236}">
                <a16:creationId xmlns:a16="http://schemas.microsoft.com/office/drawing/2014/main" id="{24F9F803-59B3-4185-A46C-D849143A7B0F}"/>
              </a:ext>
            </a:extLst>
          </p:cNvPr>
          <p:cNvSpPr txBox="1"/>
          <p:nvPr/>
        </p:nvSpPr>
        <p:spPr>
          <a:xfrm>
            <a:off x="7917254" y="499071"/>
            <a:ext cx="681757" cy="215444"/>
          </a:xfrm>
          <a:prstGeom prst="rect">
            <a:avLst/>
          </a:prstGeom>
          <a:noFill/>
        </p:spPr>
        <p:txBody>
          <a:bodyPr wrap="square">
            <a:spAutoFit/>
          </a:bodyPr>
          <a:lstStyle/>
          <a:p>
            <a:pPr algn="l"/>
            <a:r>
              <a:rPr lang="it-IT" sz="800" b="0" kern="1200" dirty="0">
                <a:solidFill>
                  <a:srgbClr val="404040"/>
                </a:solidFill>
                <a:effectLst/>
                <a:latin typeface="+mn-lt"/>
              </a:rPr>
              <a:t>Pubblicato</a:t>
            </a:r>
            <a:endParaRPr lang="it-IT" sz="800" b="0" kern="1200" dirty="0">
              <a:solidFill>
                <a:srgbClr val="404040"/>
              </a:solidFill>
              <a:effectLst/>
              <a:latin typeface="+mn-lt"/>
              <a:ea typeface="+mn-ea"/>
              <a:cs typeface="+mn-cs"/>
            </a:endParaRPr>
          </a:p>
        </p:txBody>
      </p:sp>
      <p:pic>
        <p:nvPicPr>
          <p:cNvPr id="40" name="Picture 8" descr="Anteprima immagine">
            <a:extLst>
              <a:ext uri="{FF2B5EF4-FFF2-40B4-BE49-F238E27FC236}">
                <a16:creationId xmlns:a16="http://schemas.microsoft.com/office/drawing/2014/main" id="{94FED807-AEBF-4ACC-BBED-1F3692AA9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2820"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1" name="CasellaDiTesto 40">
            <a:extLst>
              <a:ext uri="{FF2B5EF4-FFF2-40B4-BE49-F238E27FC236}">
                <a16:creationId xmlns:a16="http://schemas.microsoft.com/office/drawing/2014/main" id="{FF0245FA-2915-463C-8ACC-36E2BC867262}"/>
              </a:ext>
            </a:extLst>
          </p:cNvPr>
          <p:cNvSpPr txBox="1"/>
          <p:nvPr/>
        </p:nvSpPr>
        <p:spPr>
          <a:xfrm>
            <a:off x="8814235" y="499071"/>
            <a:ext cx="681757" cy="215444"/>
          </a:xfrm>
          <a:prstGeom prst="rect">
            <a:avLst/>
          </a:prstGeom>
          <a:noFill/>
        </p:spPr>
        <p:txBody>
          <a:bodyPr wrap="square">
            <a:spAutoFit/>
          </a:bodyPr>
          <a:lstStyle/>
          <a:p>
            <a:pPr algn="l"/>
            <a:r>
              <a:rPr lang="it-IT" sz="800" b="0" kern="1200" dirty="0">
                <a:solidFill>
                  <a:srgbClr val="404040"/>
                </a:solidFill>
                <a:effectLst/>
                <a:latin typeface="+mn-lt"/>
              </a:rPr>
              <a:t>Aggiudicato</a:t>
            </a:r>
            <a:endParaRPr lang="it-IT" sz="800" b="0" kern="1200" dirty="0">
              <a:solidFill>
                <a:srgbClr val="404040"/>
              </a:solidFill>
              <a:effectLst/>
              <a:latin typeface="+mn-lt"/>
              <a:ea typeface="+mn-ea"/>
              <a:cs typeface="+mn-cs"/>
            </a:endParaRPr>
          </a:p>
        </p:txBody>
      </p:sp>
      <p:pic>
        <p:nvPicPr>
          <p:cNvPr id="42" name="Picture 4">
            <a:extLst>
              <a:ext uri="{FF2B5EF4-FFF2-40B4-BE49-F238E27FC236}">
                <a16:creationId xmlns:a16="http://schemas.microsoft.com/office/drawing/2014/main" id="{3DD61CC8-E078-422A-96FE-0183925111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8757"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3" name="CasellaDiTesto 42">
            <a:extLst>
              <a:ext uri="{FF2B5EF4-FFF2-40B4-BE49-F238E27FC236}">
                <a16:creationId xmlns:a16="http://schemas.microsoft.com/office/drawing/2014/main" id="{05117201-01F0-463A-B7B7-383F41A23A2D}"/>
              </a:ext>
            </a:extLst>
          </p:cNvPr>
          <p:cNvSpPr txBox="1"/>
          <p:nvPr/>
        </p:nvSpPr>
        <p:spPr>
          <a:xfrm>
            <a:off x="9768676" y="499071"/>
            <a:ext cx="482060" cy="215444"/>
          </a:xfrm>
          <a:prstGeom prst="rect">
            <a:avLst/>
          </a:prstGeom>
          <a:noFill/>
        </p:spPr>
        <p:txBody>
          <a:bodyPr wrap="square">
            <a:spAutoFit/>
          </a:bodyPr>
          <a:lstStyle/>
          <a:p>
            <a:pPr algn="l"/>
            <a:r>
              <a:rPr lang="it-IT" sz="800" b="0" kern="1200" dirty="0">
                <a:solidFill>
                  <a:srgbClr val="404040"/>
                </a:solidFill>
                <a:effectLst/>
                <a:latin typeface="+mn-lt"/>
              </a:rPr>
              <a:t>Attivo</a:t>
            </a:r>
            <a:endParaRPr lang="it-IT" sz="800" b="0" kern="1200" dirty="0">
              <a:solidFill>
                <a:srgbClr val="404040"/>
              </a:solidFill>
              <a:effectLst/>
              <a:latin typeface="+mn-lt"/>
              <a:ea typeface="+mn-ea"/>
              <a:cs typeface="+mn-cs"/>
            </a:endParaRPr>
          </a:p>
        </p:txBody>
      </p:sp>
      <p:pic>
        <p:nvPicPr>
          <p:cNvPr id="49" name="Picture 10" descr="Anteprima immagine">
            <a:extLst>
              <a:ext uri="{FF2B5EF4-FFF2-40B4-BE49-F238E27FC236}">
                <a16:creationId xmlns:a16="http://schemas.microsoft.com/office/drawing/2014/main" id="{81568A9C-A070-458B-8892-CDADCFFFBE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4786" y="1008079"/>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50" name="CasellaDiTesto 49">
            <a:extLst>
              <a:ext uri="{FF2B5EF4-FFF2-40B4-BE49-F238E27FC236}">
                <a16:creationId xmlns:a16="http://schemas.microsoft.com/office/drawing/2014/main" id="{59945061-AA9E-40BA-BF0A-F3403C459B4B}"/>
              </a:ext>
            </a:extLst>
          </p:cNvPr>
          <p:cNvSpPr txBox="1"/>
          <p:nvPr/>
        </p:nvSpPr>
        <p:spPr>
          <a:xfrm>
            <a:off x="7914764" y="985705"/>
            <a:ext cx="1383779" cy="215444"/>
          </a:xfrm>
          <a:prstGeom prst="rect">
            <a:avLst/>
          </a:prstGeom>
          <a:noFill/>
        </p:spPr>
        <p:txBody>
          <a:bodyPr wrap="square">
            <a:spAutoFit/>
          </a:bodyPr>
          <a:lstStyle/>
          <a:p>
            <a:pPr algn="l"/>
            <a:r>
              <a:rPr lang="it-IT" sz="800" b="0" kern="1200" dirty="0">
                <a:solidFill>
                  <a:srgbClr val="404040"/>
                </a:solidFill>
                <a:effectLst/>
                <a:latin typeface="+mn-lt"/>
              </a:rPr>
              <a:t>Attivo per acquisti successivi</a:t>
            </a:r>
            <a:endParaRPr lang="it-IT" sz="800" b="0" kern="1200" dirty="0">
              <a:solidFill>
                <a:srgbClr val="404040"/>
              </a:solidFill>
              <a:effectLst/>
              <a:latin typeface="+mn-lt"/>
              <a:ea typeface="+mn-ea"/>
              <a:cs typeface="+mn-cs"/>
            </a:endParaRPr>
          </a:p>
        </p:txBody>
      </p:sp>
      <p:pic>
        <p:nvPicPr>
          <p:cNvPr id="51" name="Picture 18" descr="Anteprima immagine">
            <a:extLst>
              <a:ext uri="{FF2B5EF4-FFF2-40B4-BE49-F238E27FC236}">
                <a16:creationId xmlns:a16="http://schemas.microsoft.com/office/drawing/2014/main" id="{43A69102-1F74-4656-ADFA-261293537A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018"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52" name="CasellaDiTesto 51">
            <a:extLst>
              <a:ext uri="{FF2B5EF4-FFF2-40B4-BE49-F238E27FC236}">
                <a16:creationId xmlns:a16="http://schemas.microsoft.com/office/drawing/2014/main" id="{C1CFF017-EBBD-41C8-B6D6-B8D46D93BD11}"/>
              </a:ext>
            </a:extLst>
          </p:cNvPr>
          <p:cNvSpPr txBox="1"/>
          <p:nvPr/>
        </p:nvSpPr>
        <p:spPr>
          <a:xfrm>
            <a:off x="7935095" y="742388"/>
            <a:ext cx="534965" cy="215444"/>
          </a:xfrm>
          <a:prstGeom prst="rect">
            <a:avLst/>
          </a:prstGeom>
          <a:noFill/>
        </p:spPr>
        <p:txBody>
          <a:bodyPr wrap="square">
            <a:spAutoFit/>
          </a:bodyPr>
          <a:lstStyle/>
          <a:p>
            <a:pPr algn="l"/>
            <a:r>
              <a:rPr lang="it-IT" sz="800" b="0" kern="1200" dirty="0">
                <a:solidFill>
                  <a:srgbClr val="404040"/>
                </a:solidFill>
                <a:effectLst/>
                <a:latin typeface="+mn-lt"/>
              </a:rPr>
              <a:t>Sospeso</a:t>
            </a:r>
            <a:endParaRPr lang="it-IT" sz="800" b="0" kern="1200" dirty="0">
              <a:solidFill>
                <a:srgbClr val="404040"/>
              </a:solidFill>
              <a:effectLst/>
              <a:latin typeface="+mn-lt"/>
              <a:ea typeface="+mn-ea"/>
              <a:cs typeface="+mn-cs"/>
            </a:endParaRPr>
          </a:p>
        </p:txBody>
      </p:sp>
      <p:pic>
        <p:nvPicPr>
          <p:cNvPr id="53" name="Picture 12" descr="Anteprima immagine">
            <a:extLst>
              <a:ext uri="{FF2B5EF4-FFF2-40B4-BE49-F238E27FC236}">
                <a16:creationId xmlns:a16="http://schemas.microsoft.com/office/drawing/2014/main" id="{58B2588E-16B7-474A-BC25-C9A19B81EF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10035"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54" name="CasellaDiTesto 53">
            <a:extLst>
              <a:ext uri="{FF2B5EF4-FFF2-40B4-BE49-F238E27FC236}">
                <a16:creationId xmlns:a16="http://schemas.microsoft.com/office/drawing/2014/main" id="{5D177029-6DE8-4152-8633-6C68209CC83D}"/>
              </a:ext>
            </a:extLst>
          </p:cNvPr>
          <p:cNvSpPr txBox="1"/>
          <p:nvPr/>
        </p:nvSpPr>
        <p:spPr>
          <a:xfrm>
            <a:off x="9761896" y="742388"/>
            <a:ext cx="502806" cy="215444"/>
          </a:xfrm>
          <a:prstGeom prst="rect">
            <a:avLst/>
          </a:prstGeom>
          <a:noFill/>
        </p:spPr>
        <p:txBody>
          <a:bodyPr wrap="square">
            <a:spAutoFit/>
          </a:bodyPr>
          <a:lstStyle/>
          <a:p>
            <a:pPr algn="l"/>
            <a:r>
              <a:rPr lang="it-IT" sz="800" b="0" kern="1200" dirty="0">
                <a:solidFill>
                  <a:srgbClr val="404040"/>
                </a:solidFill>
                <a:effectLst/>
                <a:latin typeface="+mn-lt"/>
              </a:rPr>
              <a:t>Chiuso</a:t>
            </a:r>
            <a:endParaRPr lang="it-IT" sz="800" b="0" kern="1200" dirty="0">
              <a:solidFill>
                <a:srgbClr val="404040"/>
              </a:solidFill>
              <a:effectLst/>
              <a:latin typeface="+mn-lt"/>
              <a:ea typeface="+mn-ea"/>
              <a:cs typeface="+mn-cs"/>
            </a:endParaRPr>
          </a:p>
        </p:txBody>
      </p:sp>
      <p:pic>
        <p:nvPicPr>
          <p:cNvPr id="55" name="Picture 16" descr="Anteprima immagine">
            <a:extLst>
              <a:ext uri="{FF2B5EF4-FFF2-40B4-BE49-F238E27FC236}">
                <a16:creationId xmlns:a16="http://schemas.microsoft.com/office/drawing/2014/main" id="{80F4C2C8-EF2C-486C-9618-41F0B43A64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7253" y="760110"/>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56" name="CasellaDiTesto 55">
            <a:extLst>
              <a:ext uri="{FF2B5EF4-FFF2-40B4-BE49-F238E27FC236}">
                <a16:creationId xmlns:a16="http://schemas.microsoft.com/office/drawing/2014/main" id="{2E9F2F31-3698-4878-BF95-5BE070810F97}"/>
              </a:ext>
            </a:extLst>
          </p:cNvPr>
          <p:cNvSpPr txBox="1"/>
          <p:nvPr/>
        </p:nvSpPr>
        <p:spPr>
          <a:xfrm>
            <a:off x="8815900" y="742388"/>
            <a:ext cx="625090" cy="215444"/>
          </a:xfrm>
          <a:prstGeom prst="rect">
            <a:avLst/>
          </a:prstGeom>
          <a:noFill/>
        </p:spPr>
        <p:txBody>
          <a:bodyPr wrap="square">
            <a:spAutoFit/>
          </a:bodyPr>
          <a:lstStyle/>
          <a:p>
            <a:pPr algn="l"/>
            <a:r>
              <a:rPr lang="it-IT" sz="800" b="0" kern="1200" dirty="0">
                <a:solidFill>
                  <a:srgbClr val="404040"/>
                </a:solidFill>
                <a:effectLst/>
                <a:latin typeface="+mn-lt"/>
              </a:rPr>
              <a:t>Revocato</a:t>
            </a:r>
            <a:endParaRPr lang="it-IT" sz="800" b="0" kern="1200" dirty="0">
              <a:solidFill>
                <a:srgbClr val="404040"/>
              </a:solidFill>
              <a:effectLst/>
              <a:latin typeface="+mn-lt"/>
              <a:ea typeface="+mn-ea"/>
              <a:cs typeface="+mn-cs"/>
            </a:endParaRPr>
          </a:p>
        </p:txBody>
      </p:sp>
      <p:pic>
        <p:nvPicPr>
          <p:cNvPr id="64" name="Picture 8" descr="Anteprima immagine">
            <a:extLst>
              <a:ext uri="{FF2B5EF4-FFF2-40B4-BE49-F238E27FC236}">
                <a16:creationId xmlns:a16="http://schemas.microsoft.com/office/drawing/2014/main" id="{94FED807-AEBF-4ACC-BBED-1F3692AA9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7097" y="2346350"/>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8" descr="Anteprima immagine">
            <a:extLst>
              <a:ext uri="{FF2B5EF4-FFF2-40B4-BE49-F238E27FC236}">
                <a16:creationId xmlns:a16="http://schemas.microsoft.com/office/drawing/2014/main" id="{94FED807-AEBF-4ACC-BBED-1F3692AA9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7097" y="2706781"/>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8" descr="Anteprima immagine">
            <a:extLst>
              <a:ext uri="{FF2B5EF4-FFF2-40B4-BE49-F238E27FC236}">
                <a16:creationId xmlns:a16="http://schemas.microsoft.com/office/drawing/2014/main" id="{94FED807-AEBF-4ACC-BBED-1F3692AA9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7097" y="3071404"/>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8" descr="Anteprima immagine">
            <a:extLst>
              <a:ext uri="{FF2B5EF4-FFF2-40B4-BE49-F238E27FC236}">
                <a16:creationId xmlns:a16="http://schemas.microsoft.com/office/drawing/2014/main" id="{94FED807-AEBF-4ACC-BBED-1F3692AA9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7097" y="3431835"/>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8" descr="Anteprima immagine">
            <a:extLst>
              <a:ext uri="{FF2B5EF4-FFF2-40B4-BE49-F238E27FC236}">
                <a16:creationId xmlns:a16="http://schemas.microsoft.com/office/drawing/2014/main" id="{94FED807-AEBF-4ACC-BBED-1F3692AA9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7097" y="3824525"/>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8" descr="Anteprima immagine">
            <a:extLst>
              <a:ext uri="{FF2B5EF4-FFF2-40B4-BE49-F238E27FC236}">
                <a16:creationId xmlns:a16="http://schemas.microsoft.com/office/drawing/2014/main" id="{94FED807-AEBF-4ACC-BBED-1F3692AA9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7097" y="4189148"/>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8" descr="Anteprima immagine">
            <a:extLst>
              <a:ext uri="{FF2B5EF4-FFF2-40B4-BE49-F238E27FC236}">
                <a16:creationId xmlns:a16="http://schemas.microsoft.com/office/drawing/2014/main" id="{94FED807-AEBF-4ACC-BBED-1F3692AA9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7097" y="4549579"/>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Anteprima immagine">
            <a:extLst>
              <a:ext uri="{FF2B5EF4-FFF2-40B4-BE49-F238E27FC236}">
                <a16:creationId xmlns:a16="http://schemas.microsoft.com/office/drawing/2014/main" id="{94FED807-AEBF-4ACC-BBED-1F3692AA9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7097" y="1985221"/>
            <a:ext cx="180000" cy="1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78892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ttangolo con angoli arrotondati 54">
            <a:extLst>
              <a:ext uri="{FF2B5EF4-FFF2-40B4-BE49-F238E27FC236}">
                <a16:creationId xmlns:a16="http://schemas.microsoft.com/office/drawing/2014/main" id="{E7C5642C-E01A-4FAC-B085-64FD1F4A76E1}"/>
              </a:ext>
            </a:extLst>
          </p:cNvPr>
          <p:cNvSpPr/>
          <p:nvPr/>
        </p:nvSpPr>
        <p:spPr>
          <a:xfrm>
            <a:off x="4163235" y="2704561"/>
            <a:ext cx="2986290" cy="1076070"/>
          </a:xfrm>
          <a:prstGeom prst="roundRect">
            <a:avLst>
              <a:gd name="adj" fmla="val 5018"/>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11" name="Titolo 10">
            <a:extLst>
              <a:ext uri="{FF2B5EF4-FFF2-40B4-BE49-F238E27FC236}">
                <a16:creationId xmlns:a16="http://schemas.microsoft.com/office/drawing/2014/main" id="{159B03CB-18AE-455A-B1BC-C320C6551076}"/>
              </a:ext>
            </a:extLst>
          </p:cNvPr>
          <p:cNvSpPr>
            <a:spLocks noGrp="1"/>
          </p:cNvSpPr>
          <p:nvPr>
            <p:ph type="title"/>
          </p:nvPr>
        </p:nvSpPr>
        <p:spPr/>
        <p:txBody>
          <a:bodyPr/>
          <a:lstStyle/>
          <a:p>
            <a:r>
              <a:rPr lang="it-IT" dirty="0"/>
              <a:t>Centrali telefoniche 8 (1/2)</a:t>
            </a:r>
          </a:p>
        </p:txBody>
      </p:sp>
      <p:sp>
        <p:nvSpPr>
          <p:cNvPr id="33" name="CasellaDiTesto 32">
            <a:extLst>
              <a:ext uri="{FF2B5EF4-FFF2-40B4-BE49-F238E27FC236}">
                <a16:creationId xmlns:a16="http://schemas.microsoft.com/office/drawing/2014/main" id="{103FD0AA-7B1F-4A9C-8D6C-327625748FFE}"/>
              </a:ext>
            </a:extLst>
          </p:cNvPr>
          <p:cNvSpPr txBox="1"/>
          <p:nvPr/>
        </p:nvSpPr>
        <p:spPr>
          <a:xfrm>
            <a:off x="348816" y="1707739"/>
            <a:ext cx="6893998" cy="523220"/>
          </a:xfrm>
          <a:prstGeom prst="rect">
            <a:avLst/>
          </a:prstGeom>
          <a:noFill/>
        </p:spPr>
        <p:txBody>
          <a:bodyPr wrap="square">
            <a:spAutoFit/>
          </a:bodyPr>
          <a:lstStyle/>
          <a:p>
            <a:pPr>
              <a:spcAft>
                <a:spcPts val="450"/>
              </a:spcAft>
            </a:pPr>
            <a:r>
              <a:rPr lang="it-IT" sz="1400" dirty="0">
                <a:solidFill>
                  <a:schemeClr val="tx1">
                    <a:lumMod val="75000"/>
                    <a:lumOff val="25000"/>
                  </a:schemeClr>
                </a:solidFill>
              </a:rPr>
              <a:t>L’iniziativa prevede la fornitura, messa in esercizio e manutenzione di centrali telefoniche evolute e di prodotti e servizi connessi</a:t>
            </a:r>
          </a:p>
        </p:txBody>
      </p:sp>
      <p:sp>
        <p:nvSpPr>
          <p:cNvPr id="34" name="CasellaDiTesto 33">
            <a:extLst>
              <a:ext uri="{FF2B5EF4-FFF2-40B4-BE49-F238E27FC236}">
                <a16:creationId xmlns:a16="http://schemas.microsoft.com/office/drawing/2014/main" id="{C4D4D3EF-0523-4BB0-99CF-A4A30DD1128D}"/>
              </a:ext>
            </a:extLst>
          </p:cNvPr>
          <p:cNvSpPr txBox="1"/>
          <p:nvPr/>
        </p:nvSpPr>
        <p:spPr>
          <a:xfrm>
            <a:off x="353543" y="2412479"/>
            <a:ext cx="3600000" cy="2136482"/>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Servizi / Prodotti</a:t>
            </a:r>
          </a:p>
          <a:p>
            <a:pPr marL="285750" indent="-285750">
              <a:spcAft>
                <a:spcPts val="450"/>
              </a:spcAft>
              <a:buFont typeface="Arial" panose="020B0604020202020204" pitchFamily="34" charset="0"/>
              <a:buChar char="•"/>
            </a:pPr>
            <a:r>
              <a:rPr lang="it-IT" sz="1400" dirty="0">
                <a:solidFill>
                  <a:schemeClr val="tx1">
                    <a:lumMod val="75000"/>
                    <a:lumOff val="25000"/>
                  </a:schemeClr>
                </a:solidFill>
              </a:rPr>
              <a:t>Sistemi telefonici</a:t>
            </a:r>
          </a:p>
          <a:p>
            <a:pPr marL="285750" indent="-285750">
              <a:spcAft>
                <a:spcPts val="450"/>
              </a:spcAft>
              <a:buFont typeface="Arial" panose="020B0604020202020204" pitchFamily="34" charset="0"/>
              <a:buChar char="•"/>
            </a:pPr>
            <a:r>
              <a:rPr lang="it-IT" sz="1400" dirty="0">
                <a:solidFill>
                  <a:schemeClr val="tx1">
                    <a:lumMod val="75000"/>
                    <a:lumOff val="25000"/>
                  </a:schemeClr>
                </a:solidFill>
              </a:rPr>
              <a:t>Terminali e apparati correlati</a:t>
            </a:r>
          </a:p>
          <a:p>
            <a:pPr marL="285750" indent="-285750">
              <a:spcAft>
                <a:spcPts val="450"/>
              </a:spcAft>
              <a:buFont typeface="Arial" panose="020B0604020202020204" pitchFamily="34" charset="0"/>
              <a:buChar char="•"/>
            </a:pPr>
            <a:r>
              <a:rPr lang="it-IT" sz="1400" dirty="0">
                <a:solidFill>
                  <a:schemeClr val="tx1">
                    <a:lumMod val="75000"/>
                    <a:lumOff val="25000"/>
                  </a:schemeClr>
                </a:solidFill>
              </a:rPr>
              <a:t>Posti operatore</a:t>
            </a:r>
          </a:p>
          <a:p>
            <a:pPr marL="285750" indent="-285750">
              <a:spcAft>
                <a:spcPts val="450"/>
              </a:spcAft>
              <a:buFont typeface="Arial" panose="020B0604020202020204" pitchFamily="34" charset="0"/>
              <a:buChar char="•"/>
            </a:pPr>
            <a:r>
              <a:rPr lang="it-IT" sz="1400" dirty="0">
                <a:solidFill>
                  <a:schemeClr val="tx1">
                    <a:lumMod val="75000"/>
                    <a:lumOff val="25000"/>
                  </a:schemeClr>
                </a:solidFill>
              </a:rPr>
              <a:t>Sistema di gestione </a:t>
            </a:r>
          </a:p>
          <a:p>
            <a:pPr>
              <a:spcAft>
                <a:spcPts val="450"/>
              </a:spcAft>
            </a:pPr>
            <a:r>
              <a:rPr lang="it-IT" sz="1400" dirty="0">
                <a:solidFill>
                  <a:schemeClr val="tx1">
                    <a:lumMod val="75000"/>
                    <a:lumOff val="25000"/>
                  </a:schemeClr>
                </a:solidFill>
              </a:rPr>
              <a:t>Servizi inclusi: Installazione, configurazione e avviamento dei sistemi, supporto al collaudo, Help Desk multicanale, invio reportistica, etc.</a:t>
            </a:r>
          </a:p>
        </p:txBody>
      </p:sp>
      <p:sp>
        <p:nvSpPr>
          <p:cNvPr id="35" name="CasellaDiTesto 34">
            <a:extLst>
              <a:ext uri="{FF2B5EF4-FFF2-40B4-BE49-F238E27FC236}">
                <a16:creationId xmlns:a16="http://schemas.microsoft.com/office/drawing/2014/main" id="{DED2DF5D-18DB-4CE4-AC07-DB57CE4B69AB}"/>
              </a:ext>
            </a:extLst>
          </p:cNvPr>
          <p:cNvSpPr txBox="1"/>
          <p:nvPr/>
        </p:nvSpPr>
        <p:spPr>
          <a:xfrm>
            <a:off x="348815" y="5145975"/>
            <a:ext cx="6893998" cy="802784"/>
          </a:xfrm>
          <a:prstGeom prst="rect">
            <a:avLst/>
          </a:prstGeom>
          <a:noFill/>
        </p:spPr>
        <p:txBody>
          <a:bodyPr wrap="square">
            <a:spAutoFit/>
          </a:bodyPr>
          <a:lstStyle/>
          <a:p>
            <a:pPr marL="214313" indent="-214313">
              <a:spcAft>
                <a:spcPts val="450"/>
              </a:spcAft>
              <a:buFont typeface="Arial" panose="020B0604020202020204" pitchFamily="34" charset="0"/>
              <a:buChar char="•"/>
            </a:pPr>
            <a:r>
              <a:rPr lang="it-IT" sz="1400" dirty="0">
                <a:solidFill>
                  <a:schemeClr val="tx1">
                    <a:lumMod val="75000"/>
                    <a:lumOff val="25000"/>
                  </a:schemeClr>
                </a:solidFill>
              </a:rPr>
              <a:t>Sviluppo di infrastrutture telefoniche esistenti verso le moderne soluzioni basate su reti IP, mediante la disponibilità di evolute soluzioni tecnologiche </a:t>
            </a:r>
            <a:r>
              <a:rPr lang="it-IT" sz="1400" dirty="0" err="1">
                <a:solidFill>
                  <a:schemeClr val="tx1">
                    <a:lumMod val="75000"/>
                    <a:lumOff val="25000"/>
                  </a:schemeClr>
                </a:solidFill>
              </a:rPr>
              <a:t>multibrand</a:t>
            </a:r>
            <a:r>
              <a:rPr lang="it-IT" sz="1400" dirty="0">
                <a:solidFill>
                  <a:schemeClr val="tx1">
                    <a:lumMod val="75000"/>
                    <a:lumOff val="25000"/>
                  </a:schemeClr>
                </a:solidFill>
              </a:rPr>
              <a:t> / </a:t>
            </a:r>
            <a:r>
              <a:rPr lang="it-IT" sz="1400" dirty="0" err="1">
                <a:solidFill>
                  <a:schemeClr val="tx1">
                    <a:lumMod val="75000"/>
                    <a:lumOff val="25000"/>
                  </a:schemeClr>
                </a:solidFill>
              </a:rPr>
              <a:t>multifornitore</a:t>
            </a:r>
            <a:endParaRPr lang="it-IT" sz="1400" dirty="0">
              <a:solidFill>
                <a:schemeClr val="tx1">
                  <a:lumMod val="75000"/>
                  <a:lumOff val="25000"/>
                </a:schemeClr>
              </a:solidFill>
            </a:endParaRP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Flessibilità e modularità di selezione delle varie componenti di fornitura e di servizio</a:t>
            </a:r>
          </a:p>
        </p:txBody>
      </p:sp>
      <p:sp>
        <p:nvSpPr>
          <p:cNvPr id="36" name="CasellaDiTesto 35">
            <a:extLst>
              <a:ext uri="{FF2B5EF4-FFF2-40B4-BE49-F238E27FC236}">
                <a16:creationId xmlns:a16="http://schemas.microsoft.com/office/drawing/2014/main" id="{18973AF4-7712-479D-AE95-9E01D03C666F}"/>
              </a:ext>
            </a:extLst>
          </p:cNvPr>
          <p:cNvSpPr txBox="1"/>
          <p:nvPr/>
        </p:nvSpPr>
        <p:spPr>
          <a:xfrm>
            <a:off x="4586247" y="2760316"/>
            <a:ext cx="2479376" cy="954107"/>
          </a:xfrm>
          <a:prstGeom prst="rect">
            <a:avLst/>
          </a:prstGeom>
          <a:noFill/>
        </p:spPr>
        <p:txBody>
          <a:bodyPr wrap="square">
            <a:spAutoFit/>
          </a:bodyPr>
          <a:lstStyle/>
          <a:p>
            <a:pPr>
              <a:spcAft>
                <a:spcPts val="450"/>
              </a:spcAft>
            </a:pPr>
            <a:r>
              <a:rPr lang="it-IT" sz="1400" dirty="0">
                <a:solidFill>
                  <a:schemeClr val="tx1">
                    <a:lumMod val="75000"/>
                    <a:lumOff val="25000"/>
                  </a:schemeClr>
                </a:solidFill>
              </a:rPr>
              <a:t>Configuratore e comparatore aiuteranno la P.A. nella selezione del brand e del fornitore.</a:t>
            </a:r>
          </a:p>
        </p:txBody>
      </p:sp>
      <p:sp>
        <p:nvSpPr>
          <p:cNvPr id="37" name="CasellaDiTesto 36">
            <a:extLst>
              <a:ext uri="{FF2B5EF4-FFF2-40B4-BE49-F238E27FC236}">
                <a16:creationId xmlns:a16="http://schemas.microsoft.com/office/drawing/2014/main" id="{5FD5201D-A351-4AAC-B048-D0A88CB1D2BE}"/>
              </a:ext>
            </a:extLst>
          </p:cNvPr>
          <p:cNvSpPr txBox="1"/>
          <p:nvPr/>
        </p:nvSpPr>
        <p:spPr>
          <a:xfrm>
            <a:off x="348815" y="4854012"/>
            <a:ext cx="2940077" cy="307777"/>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Vantaggi</a:t>
            </a:r>
            <a:endParaRPr lang="it-IT" sz="2000" b="1" dirty="0">
              <a:solidFill>
                <a:schemeClr val="tx1">
                  <a:lumMod val="75000"/>
                  <a:lumOff val="25000"/>
                </a:schemeClr>
              </a:solidFill>
            </a:endParaRPr>
          </a:p>
        </p:txBody>
      </p:sp>
      <p:sp>
        <p:nvSpPr>
          <p:cNvPr id="38" name="CasellaDiTesto 37">
            <a:extLst>
              <a:ext uri="{FF2B5EF4-FFF2-40B4-BE49-F238E27FC236}">
                <a16:creationId xmlns:a16="http://schemas.microsoft.com/office/drawing/2014/main" id="{E00B9923-BE16-4B51-ABE4-DC485C2CB932}"/>
              </a:ext>
            </a:extLst>
          </p:cNvPr>
          <p:cNvSpPr txBox="1"/>
          <p:nvPr/>
        </p:nvSpPr>
        <p:spPr>
          <a:xfrm>
            <a:off x="353544" y="944399"/>
            <a:ext cx="6889269" cy="400110"/>
          </a:xfrm>
          <a:prstGeom prst="rect">
            <a:avLst/>
          </a:prstGeom>
          <a:noFill/>
        </p:spPr>
        <p:txBody>
          <a:bodyPr wrap="square">
            <a:spAutoFit/>
          </a:bodyPr>
          <a:lstStyle/>
          <a:p>
            <a:pPr>
              <a:spcAft>
                <a:spcPts val="450"/>
              </a:spcAft>
            </a:pPr>
            <a:r>
              <a:rPr lang="it-IT" b="1" dirty="0">
                <a:solidFill>
                  <a:schemeClr val="tx1">
                    <a:lumMod val="75000"/>
                    <a:lumOff val="25000"/>
                  </a:schemeClr>
                </a:solidFill>
              </a:rPr>
              <a:t>Centrali telefoniche 8</a:t>
            </a:r>
          </a:p>
        </p:txBody>
      </p:sp>
      <p:pic>
        <p:nvPicPr>
          <p:cNvPr id="6" name="Segnaposto immagine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5023" b="15023"/>
          <a:stretch>
            <a:fillRect/>
          </a:stretch>
        </p:blipFill>
        <p:spPr>
          <a:xfrm>
            <a:off x="7587950" y="1141200"/>
            <a:ext cx="2700000" cy="1800000"/>
          </a:xfrm>
        </p:spPr>
      </p:pic>
      <p:grpSp>
        <p:nvGrpSpPr>
          <p:cNvPr id="7" name="Gruppo 6"/>
          <p:cNvGrpSpPr/>
          <p:nvPr/>
        </p:nvGrpSpPr>
        <p:grpSpPr>
          <a:xfrm>
            <a:off x="4334827" y="2808671"/>
            <a:ext cx="219785" cy="307777"/>
            <a:chOff x="3511483" y="2808671"/>
            <a:chExt cx="219785" cy="307777"/>
          </a:xfrm>
        </p:grpSpPr>
        <p:sp>
          <p:nvSpPr>
            <p:cNvPr id="59" name="Figura a mano libera: forma 58">
              <a:extLst>
                <a:ext uri="{FF2B5EF4-FFF2-40B4-BE49-F238E27FC236}">
                  <a16:creationId xmlns:a16="http://schemas.microsoft.com/office/drawing/2014/main" id="{0126FEF3-3E33-416D-810D-4694AB4C61BD}"/>
                </a:ext>
              </a:extLst>
            </p:cNvPr>
            <p:cNvSpPr/>
            <p:nvPr/>
          </p:nvSpPr>
          <p:spPr>
            <a:xfrm>
              <a:off x="3517238" y="2850782"/>
              <a:ext cx="214030" cy="214030"/>
            </a:xfrm>
            <a:custGeom>
              <a:avLst/>
              <a:gdLst>
                <a:gd name="connsiteX0" fmla="*/ 76200 w 152400"/>
                <a:gd name="connsiteY0" fmla="*/ 14288 h 152400"/>
                <a:gd name="connsiteX1" fmla="*/ 138113 w 152400"/>
                <a:gd name="connsiteY1" fmla="*/ 76200 h 152400"/>
                <a:gd name="connsiteX2" fmla="*/ 76200 w 152400"/>
                <a:gd name="connsiteY2" fmla="*/ 138113 h 152400"/>
                <a:gd name="connsiteX3" fmla="*/ 14288 w 152400"/>
                <a:gd name="connsiteY3" fmla="*/ 76200 h 152400"/>
                <a:gd name="connsiteX4" fmla="*/ 76200 w 152400"/>
                <a:gd name="connsiteY4" fmla="*/ 14288 h 152400"/>
                <a:gd name="connsiteX5" fmla="*/ 76200 w 152400"/>
                <a:gd name="connsiteY5" fmla="*/ 0 h 152400"/>
                <a:gd name="connsiteX6" fmla="*/ 0 w 152400"/>
                <a:gd name="connsiteY6" fmla="*/ 76200 h 152400"/>
                <a:gd name="connsiteX7" fmla="*/ 76200 w 152400"/>
                <a:gd name="connsiteY7" fmla="*/ 152400 h 152400"/>
                <a:gd name="connsiteX8" fmla="*/ 152400 w 152400"/>
                <a:gd name="connsiteY8" fmla="*/ 76200 h 152400"/>
                <a:gd name="connsiteX9" fmla="*/ 76200 w 152400"/>
                <a:gd name="connsiteY9" fmla="*/ 0 h 152400"/>
                <a:gd name="connsiteX10" fmla="*/ 76200 w 152400"/>
                <a:gd name="connsiteY10"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 h="152400">
                  <a:moveTo>
                    <a:pt x="76200" y="14288"/>
                  </a:moveTo>
                  <a:cubicBezTo>
                    <a:pt x="110490" y="14288"/>
                    <a:pt x="138113" y="41910"/>
                    <a:pt x="138113" y="76200"/>
                  </a:cubicBezTo>
                  <a:cubicBezTo>
                    <a:pt x="138113" y="110490"/>
                    <a:pt x="110490" y="138113"/>
                    <a:pt x="76200" y="138113"/>
                  </a:cubicBezTo>
                  <a:cubicBezTo>
                    <a:pt x="41910" y="138113"/>
                    <a:pt x="14288" y="110490"/>
                    <a:pt x="14288" y="76200"/>
                  </a:cubicBezTo>
                  <a:cubicBezTo>
                    <a:pt x="14288" y="41910"/>
                    <a:pt x="41910" y="14288"/>
                    <a:pt x="76200" y="14288"/>
                  </a:cubicBezTo>
                  <a:moveTo>
                    <a:pt x="76200" y="0"/>
                  </a:moveTo>
                  <a:cubicBezTo>
                    <a:pt x="34290" y="0"/>
                    <a:pt x="0" y="34290"/>
                    <a:pt x="0" y="76200"/>
                  </a:cubicBezTo>
                  <a:cubicBezTo>
                    <a:pt x="0" y="118110"/>
                    <a:pt x="34290" y="152400"/>
                    <a:pt x="76200" y="152400"/>
                  </a:cubicBezTo>
                  <a:cubicBezTo>
                    <a:pt x="118110" y="152400"/>
                    <a:pt x="152400" y="118110"/>
                    <a:pt x="152400" y="76200"/>
                  </a:cubicBezTo>
                  <a:cubicBezTo>
                    <a:pt x="152400" y="34290"/>
                    <a:pt x="118110" y="0"/>
                    <a:pt x="76200" y="0"/>
                  </a:cubicBezTo>
                  <a:lnTo>
                    <a:pt x="76200" y="0"/>
                  </a:lnTo>
                  <a:close/>
                </a:path>
              </a:pathLst>
            </a:custGeom>
            <a:solidFill>
              <a:srgbClr val="313840"/>
            </a:solidFill>
            <a:ln w="9525" cap="flat">
              <a:noFill/>
              <a:prstDash val="solid"/>
              <a:miter/>
            </a:ln>
          </p:spPr>
          <p:txBody>
            <a:bodyPr rtlCol="0" anchor="ctr"/>
            <a:lstStyle/>
            <a:p>
              <a:endParaRPr lang="it-IT" dirty="0"/>
            </a:p>
          </p:txBody>
        </p:sp>
        <p:sp>
          <p:nvSpPr>
            <p:cNvPr id="62" name="CasellaDiTesto 61">
              <a:extLst>
                <a:ext uri="{FF2B5EF4-FFF2-40B4-BE49-F238E27FC236}">
                  <a16:creationId xmlns:a16="http://schemas.microsoft.com/office/drawing/2014/main" id="{FEDBB1E2-E8D5-4F94-BB24-7E53D7A156DC}"/>
                </a:ext>
              </a:extLst>
            </p:cNvPr>
            <p:cNvSpPr txBox="1"/>
            <p:nvPr/>
          </p:nvSpPr>
          <p:spPr>
            <a:xfrm>
              <a:off x="3511483" y="2808671"/>
              <a:ext cx="214030" cy="307777"/>
            </a:xfrm>
            <a:prstGeom prst="rect">
              <a:avLst/>
            </a:prstGeom>
            <a:noFill/>
          </p:spPr>
          <p:txBody>
            <a:bodyPr wrap="square" rtlCol="0">
              <a:spAutoFit/>
            </a:bodyPr>
            <a:lstStyle/>
            <a:p>
              <a:pPr algn="r"/>
              <a:r>
                <a:rPr lang="it-IT" sz="1400" b="1" dirty="0">
                  <a:solidFill>
                    <a:srgbClr val="313840"/>
                  </a:solidFill>
                </a:rPr>
                <a:t>i</a:t>
              </a:r>
            </a:p>
          </p:txBody>
        </p:sp>
      </p:grpSp>
      <p:grpSp>
        <p:nvGrpSpPr>
          <p:cNvPr id="5" name="Gruppo 4">
            <a:extLst>
              <a:ext uri="{FF2B5EF4-FFF2-40B4-BE49-F238E27FC236}">
                <a16:creationId xmlns:a16="http://schemas.microsoft.com/office/drawing/2014/main" id="{DA38122B-72E1-4512-A4B8-60B6424A2FE9}"/>
              </a:ext>
            </a:extLst>
          </p:cNvPr>
          <p:cNvGrpSpPr/>
          <p:nvPr/>
        </p:nvGrpSpPr>
        <p:grpSpPr>
          <a:xfrm>
            <a:off x="10457552" y="0"/>
            <a:ext cx="74693" cy="7567588"/>
            <a:chOff x="10457552" y="0"/>
            <a:chExt cx="74693" cy="7567588"/>
          </a:xfrm>
        </p:grpSpPr>
        <p:sp>
          <p:nvSpPr>
            <p:cNvPr id="4" name="Rettangolo 3">
              <a:extLst>
                <a:ext uri="{FF2B5EF4-FFF2-40B4-BE49-F238E27FC236}">
                  <a16:creationId xmlns:a16="http://schemas.microsoft.com/office/drawing/2014/main" id="{684398B7-5272-4216-B74C-FE0F4C1B0453}"/>
                </a:ext>
              </a:extLst>
            </p:cNvPr>
            <p:cNvSpPr/>
            <p:nvPr/>
          </p:nvSpPr>
          <p:spPr>
            <a:xfrm>
              <a:off x="10457552" y="0"/>
              <a:ext cx="74693" cy="5292799"/>
            </a:xfrm>
            <a:prstGeom prst="rect">
              <a:avLst/>
            </a:prstGeom>
            <a:solidFill>
              <a:srgbClr val="BE39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7" name="Rettangolo 46">
              <a:extLst>
                <a:ext uri="{FF2B5EF4-FFF2-40B4-BE49-F238E27FC236}">
                  <a16:creationId xmlns:a16="http://schemas.microsoft.com/office/drawing/2014/main" id="{EECA3354-30A2-4FFA-A863-3A4539086409}"/>
                </a:ext>
              </a:extLst>
            </p:cNvPr>
            <p:cNvSpPr/>
            <p:nvPr/>
          </p:nvSpPr>
          <p:spPr>
            <a:xfrm>
              <a:off x="10457552" y="7296323"/>
              <a:ext cx="74693" cy="271265"/>
            </a:xfrm>
            <a:prstGeom prst="rect">
              <a:avLst/>
            </a:prstGeom>
            <a:solidFill>
              <a:srgbClr val="BE39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pSp>
        <p:nvGrpSpPr>
          <p:cNvPr id="2" name="Gruppo 1">
            <a:extLst>
              <a:ext uri="{FF2B5EF4-FFF2-40B4-BE49-F238E27FC236}">
                <a16:creationId xmlns:a16="http://schemas.microsoft.com/office/drawing/2014/main" id="{F02FE96A-5271-44AA-B1DE-BE3A1EE4096C}"/>
              </a:ext>
            </a:extLst>
          </p:cNvPr>
          <p:cNvGrpSpPr/>
          <p:nvPr/>
        </p:nvGrpSpPr>
        <p:grpSpPr>
          <a:xfrm>
            <a:off x="7722964" y="3081600"/>
            <a:ext cx="2529216" cy="4358580"/>
            <a:chOff x="7722964" y="2734419"/>
            <a:chExt cx="2529216" cy="4358580"/>
          </a:xfrm>
        </p:grpSpPr>
        <p:grpSp>
          <p:nvGrpSpPr>
            <p:cNvPr id="56" name="Gruppo 55">
              <a:extLst>
                <a:ext uri="{FF2B5EF4-FFF2-40B4-BE49-F238E27FC236}">
                  <a16:creationId xmlns:a16="http://schemas.microsoft.com/office/drawing/2014/main" id="{5B40962C-2E54-4C9F-B5B8-E16DDA3BD256}"/>
                </a:ext>
              </a:extLst>
            </p:cNvPr>
            <p:cNvGrpSpPr/>
            <p:nvPr/>
          </p:nvGrpSpPr>
          <p:grpSpPr>
            <a:xfrm>
              <a:off x="9727870" y="3764040"/>
              <a:ext cx="188236" cy="200846"/>
              <a:chOff x="3060700" y="4723156"/>
              <a:chExt cx="1401951" cy="1495873"/>
            </a:xfrm>
          </p:grpSpPr>
          <p:sp>
            <p:nvSpPr>
              <p:cNvPr id="57" name="Elemento grafico 41">
                <a:extLst>
                  <a:ext uri="{FF2B5EF4-FFF2-40B4-BE49-F238E27FC236}">
                    <a16:creationId xmlns:a16="http://schemas.microsoft.com/office/drawing/2014/main" id="{D55AB854-B6B2-456D-B415-7A05C0B5255D}"/>
                  </a:ext>
                </a:extLst>
              </p:cNvPr>
              <p:cNvSpPr/>
              <p:nvPr/>
            </p:nvSpPr>
            <p:spPr>
              <a:xfrm>
                <a:off x="3060700" y="4723156"/>
                <a:ext cx="1401951" cy="1495873"/>
              </a:xfrm>
              <a:custGeom>
                <a:avLst/>
                <a:gdLst>
                  <a:gd name="connsiteX0" fmla="*/ 1389682 w 1401951"/>
                  <a:gd name="connsiteY0" fmla="*/ 330258 h 1495873"/>
                  <a:gd name="connsiteX1" fmla="*/ 710470 w 1401951"/>
                  <a:gd name="connsiteY1" fmla="*/ 2191 h 1495873"/>
                  <a:gd name="connsiteX2" fmla="*/ 691482 w 1401951"/>
                  <a:gd name="connsiteY2" fmla="*/ 2191 h 1495873"/>
                  <a:gd name="connsiteX3" fmla="*/ 12270 w 1401951"/>
                  <a:gd name="connsiteY3" fmla="*/ 330258 h 1495873"/>
                  <a:gd name="connsiteX4" fmla="*/ 0 w 1401951"/>
                  <a:gd name="connsiteY4" fmla="*/ 350123 h 1495873"/>
                  <a:gd name="connsiteX5" fmla="*/ 0 w 1401951"/>
                  <a:gd name="connsiteY5" fmla="*/ 1146188 h 1495873"/>
                  <a:gd name="connsiteX6" fmla="*/ 12270 w 1401951"/>
                  <a:gd name="connsiteY6" fmla="*/ 1166054 h 1495873"/>
                  <a:gd name="connsiteX7" fmla="*/ 691482 w 1401951"/>
                  <a:gd name="connsiteY7" fmla="*/ 1493828 h 1495873"/>
                  <a:gd name="connsiteX8" fmla="*/ 701122 w 1401951"/>
                  <a:gd name="connsiteY8" fmla="*/ 1495873 h 1495873"/>
                  <a:gd name="connsiteX9" fmla="*/ 710762 w 1401951"/>
                  <a:gd name="connsiteY9" fmla="*/ 1493828 h 1495873"/>
                  <a:gd name="connsiteX10" fmla="*/ 1389682 w 1401951"/>
                  <a:gd name="connsiteY10" fmla="*/ 1165762 h 1495873"/>
                  <a:gd name="connsiteX11" fmla="*/ 1401952 w 1401951"/>
                  <a:gd name="connsiteY11" fmla="*/ 1145896 h 1495873"/>
                  <a:gd name="connsiteX12" fmla="*/ 1401952 w 1401951"/>
                  <a:gd name="connsiteY12" fmla="*/ 349831 h 1495873"/>
                  <a:gd name="connsiteX13" fmla="*/ 1389682 w 1401951"/>
                  <a:gd name="connsiteY13" fmla="*/ 330258 h 1495873"/>
                  <a:gd name="connsiteX14" fmla="*/ 701122 w 1401951"/>
                  <a:gd name="connsiteY14" fmla="*/ 46303 h 1495873"/>
                  <a:gd name="connsiteX15" fmla="*/ 1329795 w 1401951"/>
                  <a:gd name="connsiteY15" fmla="*/ 349831 h 1495873"/>
                  <a:gd name="connsiteX16" fmla="*/ 1147503 w 1401951"/>
                  <a:gd name="connsiteY16" fmla="*/ 437763 h 1495873"/>
                  <a:gd name="connsiteX17" fmla="*/ 1143705 w 1401951"/>
                  <a:gd name="connsiteY17" fmla="*/ 435426 h 1495873"/>
                  <a:gd name="connsiteX18" fmla="*/ 519415 w 1401951"/>
                  <a:gd name="connsiteY18" fmla="*/ 134236 h 1495873"/>
                  <a:gd name="connsiteX19" fmla="*/ 701122 w 1401951"/>
                  <a:gd name="connsiteY19" fmla="*/ 46303 h 1495873"/>
                  <a:gd name="connsiteX20" fmla="*/ 469752 w 1401951"/>
                  <a:gd name="connsiteY20" fmla="*/ 158775 h 1495873"/>
                  <a:gd name="connsiteX21" fmla="*/ 1097548 w 1401951"/>
                  <a:gd name="connsiteY21" fmla="*/ 461718 h 1495873"/>
                  <a:gd name="connsiteX22" fmla="*/ 969009 w 1401951"/>
                  <a:gd name="connsiteY22" fmla="*/ 523651 h 1495873"/>
                  <a:gd name="connsiteX23" fmla="*/ 341505 w 1401951"/>
                  <a:gd name="connsiteY23" fmla="*/ 221000 h 1495873"/>
                  <a:gd name="connsiteX24" fmla="*/ 469752 w 1401951"/>
                  <a:gd name="connsiteY24" fmla="*/ 158775 h 1495873"/>
                  <a:gd name="connsiteX25" fmla="*/ 1112447 w 1401951"/>
                  <a:gd name="connsiteY25" fmla="*/ 503493 h 1495873"/>
                  <a:gd name="connsiteX26" fmla="*/ 1112447 w 1401951"/>
                  <a:gd name="connsiteY26" fmla="*/ 732819 h 1495873"/>
                  <a:gd name="connsiteX27" fmla="*/ 992380 w 1401951"/>
                  <a:gd name="connsiteY27" fmla="*/ 790661 h 1495873"/>
                  <a:gd name="connsiteX28" fmla="*/ 992380 w 1401951"/>
                  <a:gd name="connsiteY28" fmla="*/ 561336 h 1495873"/>
                  <a:gd name="connsiteX29" fmla="*/ 1112447 w 1401951"/>
                  <a:gd name="connsiteY29" fmla="*/ 503493 h 1495873"/>
                  <a:gd name="connsiteX30" fmla="*/ 1358132 w 1401951"/>
                  <a:gd name="connsiteY30" fmla="*/ 1132458 h 1495873"/>
                  <a:gd name="connsiteX31" fmla="*/ 722740 w 1401951"/>
                  <a:gd name="connsiteY31" fmla="*/ 1439199 h 1495873"/>
                  <a:gd name="connsiteX32" fmla="*/ 722740 w 1401951"/>
                  <a:gd name="connsiteY32" fmla="*/ 691628 h 1495873"/>
                  <a:gd name="connsiteX33" fmla="*/ 874358 w 1401951"/>
                  <a:gd name="connsiteY33" fmla="*/ 618594 h 1495873"/>
                  <a:gd name="connsiteX34" fmla="*/ 884582 w 1401951"/>
                  <a:gd name="connsiteY34" fmla="*/ 589381 h 1495873"/>
                  <a:gd name="connsiteX35" fmla="*/ 855369 w 1401951"/>
                  <a:gd name="connsiteY35" fmla="*/ 579156 h 1495873"/>
                  <a:gd name="connsiteX36" fmla="*/ 701122 w 1401951"/>
                  <a:gd name="connsiteY36" fmla="*/ 653358 h 1495873"/>
                  <a:gd name="connsiteX37" fmla="*/ 640358 w 1401951"/>
                  <a:gd name="connsiteY37" fmla="*/ 624145 h 1495873"/>
                  <a:gd name="connsiteX38" fmla="*/ 611145 w 1401951"/>
                  <a:gd name="connsiteY38" fmla="*/ 634369 h 1495873"/>
                  <a:gd name="connsiteX39" fmla="*/ 621369 w 1401951"/>
                  <a:gd name="connsiteY39" fmla="*/ 663583 h 1495873"/>
                  <a:gd name="connsiteX40" fmla="*/ 679212 w 1401951"/>
                  <a:gd name="connsiteY40" fmla="*/ 691628 h 1495873"/>
                  <a:gd name="connsiteX41" fmla="*/ 679212 w 1401951"/>
                  <a:gd name="connsiteY41" fmla="*/ 1439199 h 1495873"/>
                  <a:gd name="connsiteX42" fmla="*/ 43820 w 1401951"/>
                  <a:gd name="connsiteY42" fmla="*/ 1132458 h 1495873"/>
                  <a:gd name="connsiteX43" fmla="*/ 43820 w 1401951"/>
                  <a:gd name="connsiteY43" fmla="*/ 384887 h 1495873"/>
                  <a:gd name="connsiteX44" fmla="*/ 527594 w 1401951"/>
                  <a:gd name="connsiteY44" fmla="*/ 618302 h 1495873"/>
                  <a:gd name="connsiteX45" fmla="*/ 537235 w 1401951"/>
                  <a:gd name="connsiteY45" fmla="*/ 620347 h 1495873"/>
                  <a:gd name="connsiteX46" fmla="*/ 557100 w 1401951"/>
                  <a:gd name="connsiteY46" fmla="*/ 608077 h 1495873"/>
                  <a:gd name="connsiteX47" fmla="*/ 546875 w 1401951"/>
                  <a:gd name="connsiteY47" fmla="*/ 578864 h 1495873"/>
                  <a:gd name="connsiteX48" fmla="*/ 72449 w 1401951"/>
                  <a:gd name="connsiteY48" fmla="*/ 349831 h 1495873"/>
                  <a:gd name="connsiteX49" fmla="*/ 290089 w 1401951"/>
                  <a:gd name="connsiteY49" fmla="*/ 244662 h 1495873"/>
                  <a:gd name="connsiteX50" fmla="*/ 948268 w 1401951"/>
                  <a:gd name="connsiteY50" fmla="*/ 562504 h 1495873"/>
                  <a:gd name="connsiteX51" fmla="*/ 948560 w 1401951"/>
                  <a:gd name="connsiteY51" fmla="*/ 562797 h 1495873"/>
                  <a:gd name="connsiteX52" fmla="*/ 948560 w 1401951"/>
                  <a:gd name="connsiteY52" fmla="*/ 825717 h 1495873"/>
                  <a:gd name="connsiteX53" fmla="*/ 958784 w 1401951"/>
                  <a:gd name="connsiteY53" fmla="*/ 844414 h 1495873"/>
                  <a:gd name="connsiteX54" fmla="*/ 970470 w 1401951"/>
                  <a:gd name="connsiteY54" fmla="*/ 847627 h 1495873"/>
                  <a:gd name="connsiteX55" fmla="*/ 980110 w 1401951"/>
                  <a:gd name="connsiteY55" fmla="*/ 845582 h 1495873"/>
                  <a:gd name="connsiteX56" fmla="*/ 1143997 w 1401951"/>
                  <a:gd name="connsiteY56" fmla="*/ 766414 h 1495873"/>
                  <a:gd name="connsiteX57" fmla="*/ 1156267 w 1401951"/>
                  <a:gd name="connsiteY57" fmla="*/ 746549 h 1495873"/>
                  <a:gd name="connsiteX58" fmla="*/ 1156267 w 1401951"/>
                  <a:gd name="connsiteY58" fmla="*/ 482167 h 1495873"/>
                  <a:gd name="connsiteX59" fmla="*/ 1358424 w 1401951"/>
                  <a:gd name="connsiteY59" fmla="*/ 384595 h 1495873"/>
                  <a:gd name="connsiteX60" fmla="*/ 1358132 w 1401951"/>
                  <a:gd name="connsiteY60" fmla="*/ 1132458 h 1495873"/>
                  <a:gd name="connsiteX61" fmla="*/ 1358132 w 1401951"/>
                  <a:gd name="connsiteY61" fmla="*/ 1132458 h 149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01951" h="1495873">
                    <a:moveTo>
                      <a:pt x="1389682" y="330258"/>
                    </a:moveTo>
                    <a:lnTo>
                      <a:pt x="710470" y="2191"/>
                    </a:lnTo>
                    <a:cubicBezTo>
                      <a:pt x="704336" y="-730"/>
                      <a:pt x="697324" y="-730"/>
                      <a:pt x="691482" y="2191"/>
                    </a:cubicBezTo>
                    <a:lnTo>
                      <a:pt x="12270" y="330258"/>
                    </a:lnTo>
                    <a:cubicBezTo>
                      <a:pt x="4674" y="334055"/>
                      <a:pt x="0" y="341651"/>
                      <a:pt x="0" y="350123"/>
                    </a:cubicBezTo>
                    <a:lnTo>
                      <a:pt x="0" y="1146188"/>
                    </a:lnTo>
                    <a:cubicBezTo>
                      <a:pt x="0" y="1154660"/>
                      <a:pt x="4674" y="1162256"/>
                      <a:pt x="12270" y="1166054"/>
                    </a:cubicBezTo>
                    <a:lnTo>
                      <a:pt x="691482" y="1493828"/>
                    </a:lnTo>
                    <a:cubicBezTo>
                      <a:pt x="694403" y="1495289"/>
                      <a:pt x="697616" y="1495873"/>
                      <a:pt x="701122" y="1495873"/>
                    </a:cubicBezTo>
                    <a:cubicBezTo>
                      <a:pt x="704336" y="1495873"/>
                      <a:pt x="707549" y="1495289"/>
                      <a:pt x="710762" y="1493828"/>
                    </a:cubicBezTo>
                    <a:lnTo>
                      <a:pt x="1389682" y="1165762"/>
                    </a:lnTo>
                    <a:cubicBezTo>
                      <a:pt x="1397278" y="1161964"/>
                      <a:pt x="1401952" y="1154368"/>
                      <a:pt x="1401952" y="1145896"/>
                    </a:cubicBezTo>
                    <a:lnTo>
                      <a:pt x="1401952" y="349831"/>
                    </a:lnTo>
                    <a:cubicBezTo>
                      <a:pt x="1401952" y="341359"/>
                      <a:pt x="1397278" y="333763"/>
                      <a:pt x="1389682" y="330258"/>
                    </a:cubicBezTo>
                    <a:close/>
                    <a:moveTo>
                      <a:pt x="701122" y="46303"/>
                    </a:moveTo>
                    <a:lnTo>
                      <a:pt x="1329795" y="349831"/>
                    </a:lnTo>
                    <a:lnTo>
                      <a:pt x="1147503" y="437763"/>
                    </a:lnTo>
                    <a:cubicBezTo>
                      <a:pt x="1146335" y="436887"/>
                      <a:pt x="1145166" y="436010"/>
                      <a:pt x="1143705" y="435426"/>
                    </a:cubicBezTo>
                    <a:lnTo>
                      <a:pt x="519415" y="134236"/>
                    </a:lnTo>
                    <a:lnTo>
                      <a:pt x="701122" y="46303"/>
                    </a:lnTo>
                    <a:close/>
                    <a:moveTo>
                      <a:pt x="469752" y="158775"/>
                    </a:moveTo>
                    <a:lnTo>
                      <a:pt x="1097548" y="461718"/>
                    </a:lnTo>
                    <a:lnTo>
                      <a:pt x="969009" y="523651"/>
                    </a:lnTo>
                    <a:lnTo>
                      <a:pt x="341505" y="221000"/>
                    </a:lnTo>
                    <a:lnTo>
                      <a:pt x="469752" y="158775"/>
                    </a:lnTo>
                    <a:close/>
                    <a:moveTo>
                      <a:pt x="1112447" y="503493"/>
                    </a:moveTo>
                    <a:lnTo>
                      <a:pt x="1112447" y="732819"/>
                    </a:lnTo>
                    <a:lnTo>
                      <a:pt x="992380" y="790661"/>
                    </a:lnTo>
                    <a:lnTo>
                      <a:pt x="992380" y="561336"/>
                    </a:lnTo>
                    <a:lnTo>
                      <a:pt x="1112447" y="503493"/>
                    </a:lnTo>
                    <a:close/>
                    <a:moveTo>
                      <a:pt x="1358132" y="1132458"/>
                    </a:moveTo>
                    <a:lnTo>
                      <a:pt x="722740" y="1439199"/>
                    </a:lnTo>
                    <a:lnTo>
                      <a:pt x="722740" y="691628"/>
                    </a:lnTo>
                    <a:lnTo>
                      <a:pt x="874358" y="618594"/>
                    </a:lnTo>
                    <a:cubicBezTo>
                      <a:pt x="885167" y="613336"/>
                      <a:pt x="889841" y="600190"/>
                      <a:pt x="884582" y="589381"/>
                    </a:cubicBezTo>
                    <a:cubicBezTo>
                      <a:pt x="879324" y="578572"/>
                      <a:pt x="866178" y="573898"/>
                      <a:pt x="855369" y="579156"/>
                    </a:cubicBezTo>
                    <a:lnTo>
                      <a:pt x="701122" y="653358"/>
                    </a:lnTo>
                    <a:lnTo>
                      <a:pt x="640358" y="624145"/>
                    </a:lnTo>
                    <a:cubicBezTo>
                      <a:pt x="629549" y="618886"/>
                      <a:pt x="616403" y="623560"/>
                      <a:pt x="611145" y="634369"/>
                    </a:cubicBezTo>
                    <a:cubicBezTo>
                      <a:pt x="605886" y="645178"/>
                      <a:pt x="610560" y="658324"/>
                      <a:pt x="621369" y="663583"/>
                    </a:cubicBezTo>
                    <a:lnTo>
                      <a:pt x="679212" y="691628"/>
                    </a:lnTo>
                    <a:lnTo>
                      <a:pt x="679212" y="1439199"/>
                    </a:lnTo>
                    <a:lnTo>
                      <a:pt x="43820" y="1132458"/>
                    </a:lnTo>
                    <a:lnTo>
                      <a:pt x="43820" y="384887"/>
                    </a:lnTo>
                    <a:lnTo>
                      <a:pt x="527594" y="618302"/>
                    </a:lnTo>
                    <a:cubicBezTo>
                      <a:pt x="530808" y="619763"/>
                      <a:pt x="534021" y="620347"/>
                      <a:pt x="537235" y="620347"/>
                    </a:cubicBezTo>
                    <a:cubicBezTo>
                      <a:pt x="545415" y="620347"/>
                      <a:pt x="553302" y="615673"/>
                      <a:pt x="557100" y="608077"/>
                    </a:cubicBezTo>
                    <a:cubicBezTo>
                      <a:pt x="562358" y="597268"/>
                      <a:pt x="557684" y="584122"/>
                      <a:pt x="546875" y="578864"/>
                    </a:cubicBezTo>
                    <a:lnTo>
                      <a:pt x="72449" y="349831"/>
                    </a:lnTo>
                    <a:lnTo>
                      <a:pt x="290089" y="244662"/>
                    </a:lnTo>
                    <a:lnTo>
                      <a:pt x="948268" y="562504"/>
                    </a:lnTo>
                    <a:cubicBezTo>
                      <a:pt x="948268" y="562504"/>
                      <a:pt x="948560" y="562797"/>
                      <a:pt x="948560" y="562797"/>
                    </a:cubicBezTo>
                    <a:lnTo>
                      <a:pt x="948560" y="825717"/>
                    </a:lnTo>
                    <a:cubicBezTo>
                      <a:pt x="948560" y="833313"/>
                      <a:pt x="952357" y="840324"/>
                      <a:pt x="958784" y="844414"/>
                    </a:cubicBezTo>
                    <a:cubicBezTo>
                      <a:pt x="962290" y="846751"/>
                      <a:pt x="966380" y="847627"/>
                      <a:pt x="970470" y="847627"/>
                    </a:cubicBezTo>
                    <a:cubicBezTo>
                      <a:pt x="973683" y="847627"/>
                      <a:pt x="976897" y="847043"/>
                      <a:pt x="980110" y="845582"/>
                    </a:cubicBezTo>
                    <a:lnTo>
                      <a:pt x="1143997" y="766414"/>
                    </a:lnTo>
                    <a:cubicBezTo>
                      <a:pt x="1151593" y="762616"/>
                      <a:pt x="1156267" y="755021"/>
                      <a:pt x="1156267" y="746549"/>
                    </a:cubicBezTo>
                    <a:lnTo>
                      <a:pt x="1156267" y="482167"/>
                    </a:lnTo>
                    <a:lnTo>
                      <a:pt x="1358424" y="384595"/>
                    </a:lnTo>
                    <a:lnTo>
                      <a:pt x="1358132" y="1132458"/>
                    </a:lnTo>
                    <a:lnTo>
                      <a:pt x="1358132" y="1132458"/>
                    </a:lnTo>
                    <a:close/>
                  </a:path>
                </a:pathLst>
              </a:custGeom>
              <a:solidFill>
                <a:srgbClr val="313840"/>
              </a:solidFill>
              <a:ln w="2917" cap="flat">
                <a:noFill/>
                <a:prstDash val="solid"/>
                <a:miter/>
              </a:ln>
            </p:spPr>
            <p:txBody>
              <a:bodyPr rtlCol="0" anchor="ctr"/>
              <a:lstStyle/>
              <a:p>
                <a:endParaRPr lang="it-IT"/>
              </a:p>
            </p:txBody>
          </p:sp>
          <p:sp>
            <p:nvSpPr>
              <p:cNvPr id="58" name="Elemento grafico 41">
                <a:extLst>
                  <a:ext uri="{FF2B5EF4-FFF2-40B4-BE49-F238E27FC236}">
                    <a16:creationId xmlns:a16="http://schemas.microsoft.com/office/drawing/2014/main" id="{D55AB854-B6B2-456D-B415-7A05C0B5255D}"/>
                  </a:ext>
                </a:extLst>
              </p:cNvPr>
              <p:cNvSpPr/>
              <p:nvPr/>
            </p:nvSpPr>
            <p:spPr>
              <a:xfrm>
                <a:off x="3154355" y="5720237"/>
                <a:ext cx="143495" cy="91849"/>
              </a:xfrm>
              <a:custGeom>
                <a:avLst/>
                <a:gdLst>
                  <a:gd name="connsiteX0" fmla="*/ 130995 w 143495"/>
                  <a:gd name="connsiteY0" fmla="*/ 50366 h 91849"/>
                  <a:gd name="connsiteX1" fmla="*/ 31378 w 143495"/>
                  <a:gd name="connsiteY1" fmla="*/ 2164 h 91849"/>
                  <a:gd name="connsiteX2" fmla="*/ 2164 w 143495"/>
                  <a:gd name="connsiteY2" fmla="*/ 12389 h 91849"/>
                  <a:gd name="connsiteX3" fmla="*/ 12389 w 143495"/>
                  <a:gd name="connsiteY3" fmla="*/ 41602 h 91849"/>
                  <a:gd name="connsiteX4" fmla="*/ 112007 w 143495"/>
                  <a:gd name="connsiteY4" fmla="*/ 89805 h 91849"/>
                  <a:gd name="connsiteX5" fmla="*/ 121647 w 143495"/>
                  <a:gd name="connsiteY5" fmla="*/ 91850 h 91849"/>
                  <a:gd name="connsiteX6" fmla="*/ 141512 w 143495"/>
                  <a:gd name="connsiteY6" fmla="*/ 79580 h 91849"/>
                  <a:gd name="connsiteX7" fmla="*/ 130995 w 143495"/>
                  <a:gd name="connsiteY7" fmla="*/ 50366 h 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495" h="91849">
                    <a:moveTo>
                      <a:pt x="130995" y="50366"/>
                    </a:moveTo>
                    <a:lnTo>
                      <a:pt x="31378" y="2164"/>
                    </a:lnTo>
                    <a:cubicBezTo>
                      <a:pt x="20569" y="-3094"/>
                      <a:pt x="7423" y="1580"/>
                      <a:pt x="2164" y="12389"/>
                    </a:cubicBezTo>
                    <a:cubicBezTo>
                      <a:pt x="-3094" y="23198"/>
                      <a:pt x="1580" y="36344"/>
                      <a:pt x="12389" y="41602"/>
                    </a:cubicBezTo>
                    <a:lnTo>
                      <a:pt x="112007" y="89805"/>
                    </a:lnTo>
                    <a:cubicBezTo>
                      <a:pt x="115220" y="91265"/>
                      <a:pt x="118434" y="91850"/>
                      <a:pt x="121647" y="91850"/>
                    </a:cubicBezTo>
                    <a:cubicBezTo>
                      <a:pt x="129827" y="91850"/>
                      <a:pt x="137715" y="87175"/>
                      <a:pt x="141512" y="79580"/>
                    </a:cubicBezTo>
                    <a:cubicBezTo>
                      <a:pt x="146479" y="68771"/>
                      <a:pt x="141804" y="55625"/>
                      <a:pt x="130995" y="50366"/>
                    </a:cubicBezTo>
                    <a:close/>
                  </a:path>
                </a:pathLst>
              </a:custGeom>
              <a:solidFill>
                <a:srgbClr val="313840"/>
              </a:solidFill>
              <a:ln w="2917" cap="flat">
                <a:noFill/>
                <a:prstDash val="solid"/>
                <a:miter/>
              </a:ln>
            </p:spPr>
            <p:txBody>
              <a:bodyPr rtlCol="0" anchor="ctr"/>
              <a:lstStyle/>
              <a:p>
                <a:endParaRPr lang="it-IT"/>
              </a:p>
            </p:txBody>
          </p:sp>
          <p:sp>
            <p:nvSpPr>
              <p:cNvPr id="60" name="Elemento grafico 41">
                <a:extLst>
                  <a:ext uri="{FF2B5EF4-FFF2-40B4-BE49-F238E27FC236}">
                    <a16:creationId xmlns:a16="http://schemas.microsoft.com/office/drawing/2014/main" id="{D55AB854-B6B2-456D-B415-7A05C0B5255D}"/>
                  </a:ext>
                </a:extLst>
              </p:cNvPr>
              <p:cNvSpPr/>
              <p:nvPr/>
            </p:nvSpPr>
            <p:spPr>
              <a:xfrm>
                <a:off x="3154355" y="5616237"/>
                <a:ext cx="235225" cy="135961"/>
              </a:xfrm>
              <a:custGeom>
                <a:avLst/>
                <a:gdLst>
                  <a:gd name="connsiteX0" fmla="*/ 222726 w 235225"/>
                  <a:gd name="connsiteY0" fmla="*/ 94479 h 135961"/>
                  <a:gd name="connsiteX1" fmla="*/ 31378 w 235225"/>
                  <a:gd name="connsiteY1" fmla="*/ 2164 h 135961"/>
                  <a:gd name="connsiteX2" fmla="*/ 2164 w 235225"/>
                  <a:gd name="connsiteY2" fmla="*/ 12389 h 135961"/>
                  <a:gd name="connsiteX3" fmla="*/ 12389 w 235225"/>
                  <a:gd name="connsiteY3" fmla="*/ 41602 h 135961"/>
                  <a:gd name="connsiteX4" fmla="*/ 203737 w 235225"/>
                  <a:gd name="connsiteY4" fmla="*/ 133917 h 135961"/>
                  <a:gd name="connsiteX5" fmla="*/ 213377 w 235225"/>
                  <a:gd name="connsiteY5" fmla="*/ 135962 h 135961"/>
                  <a:gd name="connsiteX6" fmla="*/ 233242 w 235225"/>
                  <a:gd name="connsiteY6" fmla="*/ 123692 h 135961"/>
                  <a:gd name="connsiteX7" fmla="*/ 222726 w 235225"/>
                  <a:gd name="connsiteY7" fmla="*/ 94479 h 13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225" h="135961">
                    <a:moveTo>
                      <a:pt x="222726" y="94479"/>
                    </a:moveTo>
                    <a:lnTo>
                      <a:pt x="31378" y="2164"/>
                    </a:lnTo>
                    <a:cubicBezTo>
                      <a:pt x="20569" y="-3094"/>
                      <a:pt x="7423" y="1580"/>
                      <a:pt x="2164" y="12389"/>
                    </a:cubicBezTo>
                    <a:cubicBezTo>
                      <a:pt x="-3094" y="23198"/>
                      <a:pt x="1580" y="36344"/>
                      <a:pt x="12389" y="41602"/>
                    </a:cubicBezTo>
                    <a:lnTo>
                      <a:pt x="203737" y="133917"/>
                    </a:lnTo>
                    <a:cubicBezTo>
                      <a:pt x="206950" y="135377"/>
                      <a:pt x="210164" y="135962"/>
                      <a:pt x="213377" y="135962"/>
                    </a:cubicBezTo>
                    <a:cubicBezTo>
                      <a:pt x="221557" y="135962"/>
                      <a:pt x="229445" y="131288"/>
                      <a:pt x="233242" y="123692"/>
                    </a:cubicBezTo>
                    <a:cubicBezTo>
                      <a:pt x="238209" y="112883"/>
                      <a:pt x="233535" y="99737"/>
                      <a:pt x="222726" y="94479"/>
                    </a:cubicBezTo>
                    <a:close/>
                  </a:path>
                </a:pathLst>
              </a:custGeom>
              <a:solidFill>
                <a:srgbClr val="313840"/>
              </a:solidFill>
              <a:ln w="2917" cap="flat">
                <a:noFill/>
                <a:prstDash val="solid"/>
                <a:miter/>
              </a:ln>
            </p:spPr>
            <p:txBody>
              <a:bodyPr rtlCol="0" anchor="ctr"/>
              <a:lstStyle/>
              <a:p>
                <a:endParaRPr lang="it-IT"/>
              </a:p>
            </p:txBody>
          </p:sp>
        </p:grpSp>
        <p:sp>
          <p:nvSpPr>
            <p:cNvPr id="18" name="CasellaDiTesto 17">
              <a:extLst>
                <a:ext uri="{FF2B5EF4-FFF2-40B4-BE49-F238E27FC236}">
                  <a16:creationId xmlns:a16="http://schemas.microsoft.com/office/drawing/2014/main" id="{D4BECAC2-0645-40D6-B10C-83E6B4308A7C}"/>
                </a:ext>
              </a:extLst>
            </p:cNvPr>
            <p:cNvSpPr txBox="1"/>
            <p:nvPr/>
          </p:nvSpPr>
          <p:spPr>
            <a:xfrm>
              <a:off x="9291680" y="3487312"/>
              <a:ext cx="502806" cy="584775"/>
            </a:xfrm>
            <a:prstGeom prst="rect">
              <a:avLst/>
            </a:prstGeom>
            <a:noFill/>
          </p:spPr>
          <p:txBody>
            <a:bodyPr wrap="square">
              <a:spAutoFit/>
            </a:bodyPr>
            <a:lstStyle/>
            <a:p>
              <a:r>
                <a:rPr lang="it-IT" sz="1200" b="1" dirty="0">
                  <a:solidFill>
                    <a:srgbClr val="313840"/>
                  </a:solidFill>
                </a:rPr>
                <a:t>Lotti</a:t>
              </a:r>
            </a:p>
            <a:p>
              <a:pPr>
                <a:spcAft>
                  <a:spcPts val="450"/>
                </a:spcAft>
              </a:pPr>
              <a:r>
                <a:rPr lang="it-IT" dirty="0">
                  <a:solidFill>
                    <a:srgbClr val="313840"/>
                  </a:solidFill>
                </a:rPr>
                <a:t>1</a:t>
              </a:r>
              <a:endParaRPr lang="it-IT" sz="1200" dirty="0">
                <a:solidFill>
                  <a:srgbClr val="313840"/>
                </a:solidFill>
              </a:endParaRPr>
            </a:p>
          </p:txBody>
        </p:sp>
        <p:sp>
          <p:nvSpPr>
            <p:cNvPr id="19" name="CasellaDiTesto 18">
              <a:extLst>
                <a:ext uri="{FF2B5EF4-FFF2-40B4-BE49-F238E27FC236}">
                  <a16:creationId xmlns:a16="http://schemas.microsoft.com/office/drawing/2014/main" id="{6CD4AB0F-C69A-47B0-B7B4-A9002D1AC72A}"/>
                </a:ext>
              </a:extLst>
            </p:cNvPr>
            <p:cNvSpPr txBox="1"/>
            <p:nvPr/>
          </p:nvSpPr>
          <p:spPr>
            <a:xfrm>
              <a:off x="7722964" y="3492207"/>
              <a:ext cx="1450282" cy="584775"/>
            </a:xfrm>
            <a:prstGeom prst="rect">
              <a:avLst/>
            </a:prstGeom>
            <a:noFill/>
          </p:spPr>
          <p:txBody>
            <a:bodyPr wrap="square">
              <a:spAutoFit/>
            </a:bodyPr>
            <a:lstStyle/>
            <a:p>
              <a:r>
                <a:rPr lang="it-IT" sz="1200" b="1" dirty="0">
                  <a:solidFill>
                    <a:srgbClr val="404040"/>
                  </a:solidFill>
                </a:rPr>
                <a:t>Attiva dal</a:t>
              </a:r>
            </a:p>
            <a:p>
              <a:pPr>
                <a:spcAft>
                  <a:spcPts val="450"/>
                </a:spcAft>
              </a:pPr>
              <a:r>
                <a:rPr lang="it-IT" dirty="0">
                  <a:solidFill>
                    <a:srgbClr val="404040"/>
                  </a:solidFill>
                </a:rPr>
                <a:t>14/05/2021</a:t>
              </a:r>
              <a:endParaRPr lang="it-IT" sz="1100" dirty="0">
                <a:solidFill>
                  <a:srgbClr val="404040"/>
                </a:solidFill>
              </a:endParaRPr>
            </a:p>
          </p:txBody>
        </p:sp>
        <p:sp>
          <p:nvSpPr>
            <p:cNvPr id="30" name="CasellaDiTesto 29">
              <a:extLst>
                <a:ext uri="{FF2B5EF4-FFF2-40B4-BE49-F238E27FC236}">
                  <a16:creationId xmlns:a16="http://schemas.microsoft.com/office/drawing/2014/main" id="{69CC6538-8930-4B5E-8783-5BED0FFC535D}"/>
                </a:ext>
              </a:extLst>
            </p:cNvPr>
            <p:cNvSpPr txBox="1"/>
            <p:nvPr/>
          </p:nvSpPr>
          <p:spPr>
            <a:xfrm>
              <a:off x="7722964" y="4162737"/>
              <a:ext cx="2376264" cy="553998"/>
            </a:xfrm>
            <a:prstGeom prst="rect">
              <a:avLst/>
            </a:prstGeom>
            <a:noFill/>
          </p:spPr>
          <p:txBody>
            <a:bodyPr wrap="square">
              <a:spAutoFit/>
            </a:bodyPr>
            <a:lstStyle/>
            <a:p>
              <a:r>
                <a:rPr lang="it-IT" sz="1200" b="1" dirty="0">
                  <a:solidFill>
                    <a:schemeClr val="tx1">
                      <a:lumMod val="75000"/>
                      <a:lumOff val="25000"/>
                    </a:schemeClr>
                  </a:solidFill>
                </a:rPr>
                <a:t>Durata dell’Accordo quadro</a:t>
              </a:r>
            </a:p>
            <a:p>
              <a:pPr>
                <a:spcAft>
                  <a:spcPts val="450"/>
                </a:spcAft>
              </a:pPr>
              <a:r>
                <a:rPr lang="it-IT" sz="1800" dirty="0">
                  <a:solidFill>
                    <a:schemeClr val="tx1">
                      <a:lumMod val="75000"/>
                      <a:lumOff val="25000"/>
                    </a:schemeClr>
                  </a:solidFill>
                </a:rPr>
                <a:t>24 mesi + 6</a:t>
              </a:r>
              <a:endParaRPr lang="it-IT" sz="1200" dirty="0">
                <a:solidFill>
                  <a:schemeClr val="tx1">
                    <a:lumMod val="75000"/>
                    <a:lumOff val="25000"/>
                  </a:schemeClr>
                </a:solidFill>
              </a:endParaRPr>
            </a:p>
          </p:txBody>
        </p:sp>
        <p:sp>
          <p:nvSpPr>
            <p:cNvPr id="32" name="CasellaDiTesto 31">
              <a:extLst>
                <a:ext uri="{FF2B5EF4-FFF2-40B4-BE49-F238E27FC236}">
                  <a16:creationId xmlns:a16="http://schemas.microsoft.com/office/drawing/2014/main" id="{05C907B6-0390-44C6-A673-C51F523ECAC7}"/>
                </a:ext>
              </a:extLst>
            </p:cNvPr>
            <p:cNvSpPr txBox="1"/>
            <p:nvPr/>
          </p:nvSpPr>
          <p:spPr>
            <a:xfrm>
              <a:off x="7722964" y="6567214"/>
              <a:ext cx="2376264" cy="525785"/>
            </a:xfrm>
            <a:prstGeom prst="rect">
              <a:avLst/>
            </a:prstGeom>
            <a:noFill/>
          </p:spPr>
          <p:txBody>
            <a:bodyPr wrap="square">
              <a:spAutoFit/>
            </a:bodyPr>
            <a:lstStyle/>
            <a:p>
              <a:pPr>
                <a:spcAft>
                  <a:spcPts val="450"/>
                </a:spcAft>
              </a:pPr>
              <a:r>
                <a:rPr lang="it-IT" sz="1200" b="1" dirty="0">
                  <a:solidFill>
                    <a:srgbClr val="404040"/>
                  </a:solidFill>
                  <a:ea typeface="ＭＳ Ｐゴシック"/>
                </a:rPr>
                <a:t>Link utili</a:t>
              </a:r>
            </a:p>
            <a:p>
              <a:pPr marL="171450" indent="-171450">
                <a:spcAft>
                  <a:spcPts val="450"/>
                </a:spcAft>
                <a:buFont typeface="Arial" panose="020B0604020202020204" pitchFamily="34" charset="0"/>
                <a:buChar char="•"/>
              </a:pPr>
              <a:r>
                <a:rPr lang="it-IT" sz="1200" dirty="0">
                  <a:solidFill>
                    <a:srgbClr val="404040"/>
                  </a:solidFill>
                  <a:ea typeface="ＭＳ Ｐゴシック"/>
                  <a:hlinkClick r:id="rId3"/>
                </a:rPr>
                <a:t>Scheda riassuntiva</a:t>
              </a:r>
              <a:endParaRPr lang="it-IT" sz="1200" dirty="0">
                <a:solidFill>
                  <a:srgbClr val="404040"/>
                </a:solidFill>
                <a:ea typeface="ＭＳ Ｐゴシック"/>
              </a:endParaRPr>
            </a:p>
          </p:txBody>
        </p:sp>
        <p:sp>
          <p:nvSpPr>
            <p:cNvPr id="39" name="CasellaDiTesto 38">
              <a:extLst>
                <a:ext uri="{FF2B5EF4-FFF2-40B4-BE49-F238E27FC236}">
                  <a16:creationId xmlns:a16="http://schemas.microsoft.com/office/drawing/2014/main" id="{0B7D4BB7-6FBE-480D-ABCA-1CE996D71DDC}"/>
                </a:ext>
              </a:extLst>
            </p:cNvPr>
            <p:cNvSpPr txBox="1"/>
            <p:nvPr/>
          </p:nvSpPr>
          <p:spPr>
            <a:xfrm>
              <a:off x="8266949" y="2734419"/>
              <a:ext cx="1985231" cy="600164"/>
            </a:xfrm>
            <a:prstGeom prst="rect">
              <a:avLst/>
            </a:prstGeom>
            <a:noFill/>
          </p:spPr>
          <p:txBody>
            <a:bodyPr wrap="square">
              <a:spAutoFit/>
            </a:bodyPr>
            <a:lstStyle/>
            <a:p>
              <a:pPr algn="l"/>
              <a:r>
                <a:rPr lang="it-IT" sz="1100" dirty="0">
                  <a:solidFill>
                    <a:srgbClr val="313840"/>
                  </a:solidFill>
                  <a:latin typeface="+mj-lt"/>
                </a:rPr>
                <a:t>Informatica, Elettronica, Telecomunicazioni e macchine per l'ufficio</a:t>
              </a:r>
            </a:p>
          </p:txBody>
        </p:sp>
        <p:pic>
          <p:nvPicPr>
            <p:cNvPr id="40" name="Elemento grafico 5">
              <a:extLst>
                <a:ext uri="{FF2B5EF4-FFF2-40B4-BE49-F238E27FC236}">
                  <a16:creationId xmlns:a16="http://schemas.microsoft.com/office/drawing/2014/main" id="{53C85FCD-E78C-4EE6-A9BA-69E69F949F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04779" y="2816067"/>
              <a:ext cx="462170" cy="462170"/>
            </a:xfrm>
            <a:prstGeom prst="rect">
              <a:avLst/>
            </a:prstGeom>
          </p:spPr>
        </p:pic>
        <p:sp>
          <p:nvSpPr>
            <p:cNvPr id="41" name="CasellaDiTesto 40">
              <a:extLst>
                <a:ext uri="{FF2B5EF4-FFF2-40B4-BE49-F238E27FC236}">
                  <a16:creationId xmlns:a16="http://schemas.microsoft.com/office/drawing/2014/main" id="{C6BF1491-F2C2-4EA8-9818-DBEA7D41BD8D}"/>
                </a:ext>
              </a:extLst>
            </p:cNvPr>
            <p:cNvSpPr txBox="1"/>
            <p:nvPr/>
          </p:nvSpPr>
          <p:spPr>
            <a:xfrm>
              <a:off x="7722964" y="5991150"/>
              <a:ext cx="2376264" cy="525785"/>
            </a:xfrm>
            <a:prstGeom prst="rect">
              <a:avLst/>
            </a:prstGeom>
            <a:noFill/>
          </p:spPr>
          <p:txBody>
            <a:bodyPr wrap="square">
              <a:spAutoFit/>
            </a:bodyPr>
            <a:lstStyle/>
            <a:p>
              <a:pPr>
                <a:spcAft>
                  <a:spcPts val="450"/>
                </a:spcAft>
              </a:pPr>
              <a:r>
                <a:rPr lang="it-IT" sz="1200" b="1" dirty="0">
                  <a:solidFill>
                    <a:schemeClr val="tx1">
                      <a:lumMod val="75000"/>
                      <a:lumOff val="25000"/>
                    </a:schemeClr>
                  </a:solidFill>
                </a:rPr>
                <a:t>Modalità di acquisto</a:t>
              </a:r>
            </a:p>
            <a:p>
              <a:pPr>
                <a:spcAft>
                  <a:spcPts val="450"/>
                </a:spcAft>
              </a:pPr>
              <a:r>
                <a:rPr lang="it-IT" sz="1200" dirty="0">
                  <a:solidFill>
                    <a:schemeClr val="tx1">
                      <a:lumMod val="75000"/>
                      <a:lumOff val="25000"/>
                    </a:schemeClr>
                  </a:solidFill>
                </a:rPr>
                <a:t>Ordine diretto</a:t>
              </a:r>
            </a:p>
          </p:txBody>
        </p:sp>
      </p:grpSp>
      <p:grpSp>
        <p:nvGrpSpPr>
          <p:cNvPr id="42" name="Gruppo 41">
            <a:extLst>
              <a:ext uri="{FF2B5EF4-FFF2-40B4-BE49-F238E27FC236}">
                <a16:creationId xmlns:a16="http://schemas.microsoft.com/office/drawing/2014/main" id="{17223960-9D9D-475D-B7F9-4CE69D6F39C8}"/>
              </a:ext>
            </a:extLst>
          </p:cNvPr>
          <p:cNvGrpSpPr/>
          <p:nvPr/>
        </p:nvGrpSpPr>
        <p:grpSpPr>
          <a:xfrm>
            <a:off x="9185145" y="819399"/>
            <a:ext cx="1187164" cy="246221"/>
            <a:chOff x="8963365" y="939299"/>
            <a:chExt cx="1187164" cy="246221"/>
          </a:xfrm>
        </p:grpSpPr>
        <p:sp>
          <p:nvSpPr>
            <p:cNvPr id="43" name="Rettangolo con angoli arrotondati 40">
              <a:extLst>
                <a:ext uri="{FF2B5EF4-FFF2-40B4-BE49-F238E27FC236}">
                  <a16:creationId xmlns:a16="http://schemas.microsoft.com/office/drawing/2014/main" id="{61FCF7D0-5931-4236-B2D8-2FE22DC6A5E7}"/>
                </a:ext>
              </a:extLst>
            </p:cNvPr>
            <p:cNvSpPr/>
            <p:nvPr/>
          </p:nvSpPr>
          <p:spPr>
            <a:xfrm>
              <a:off x="8964803" y="956523"/>
              <a:ext cx="1185726" cy="223917"/>
            </a:xfrm>
            <a:prstGeom prst="roundRect">
              <a:avLst>
                <a:gd name="adj" fmla="val 27051"/>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000" b="1" dirty="0">
                <a:highlight>
                  <a:srgbClr val="956B9C"/>
                </a:highlight>
              </a:endParaRPr>
            </a:p>
          </p:txBody>
        </p:sp>
        <p:grpSp>
          <p:nvGrpSpPr>
            <p:cNvPr id="44" name="Gruppo 43">
              <a:extLst>
                <a:ext uri="{FF2B5EF4-FFF2-40B4-BE49-F238E27FC236}">
                  <a16:creationId xmlns:a16="http://schemas.microsoft.com/office/drawing/2014/main" id="{681D62D5-5643-40D6-B3F8-5BD5CDD5DDD3}"/>
                </a:ext>
              </a:extLst>
            </p:cNvPr>
            <p:cNvGrpSpPr/>
            <p:nvPr/>
          </p:nvGrpSpPr>
          <p:grpSpPr>
            <a:xfrm>
              <a:off x="8963365" y="939299"/>
              <a:ext cx="1147699" cy="246221"/>
              <a:chOff x="9019760" y="985639"/>
              <a:chExt cx="1147699" cy="246221"/>
            </a:xfrm>
          </p:grpSpPr>
          <p:sp>
            <p:nvSpPr>
              <p:cNvPr id="45" name="CasellaDiTesto 44">
                <a:hlinkClick r:id="rId6"/>
                <a:extLst>
                  <a:ext uri="{FF2B5EF4-FFF2-40B4-BE49-F238E27FC236}">
                    <a16:creationId xmlns:a16="http://schemas.microsoft.com/office/drawing/2014/main" id="{34F2F283-3FBC-424F-9220-D2880A427676}"/>
                  </a:ext>
                </a:extLst>
              </p:cNvPr>
              <p:cNvSpPr txBox="1"/>
              <p:nvPr/>
            </p:nvSpPr>
            <p:spPr>
              <a:xfrm>
                <a:off x="9019760" y="985639"/>
                <a:ext cx="1147699" cy="246221"/>
              </a:xfrm>
              <a:prstGeom prst="rect">
                <a:avLst/>
              </a:prstGeom>
              <a:noFill/>
            </p:spPr>
            <p:txBody>
              <a:bodyPr wrap="square">
                <a:spAutoFit/>
              </a:bodyPr>
              <a:lstStyle/>
              <a:p>
                <a:pPr>
                  <a:spcAft>
                    <a:spcPts val="450"/>
                  </a:spcAft>
                </a:pPr>
                <a:r>
                  <a:rPr lang="it-IT" sz="1000" b="1" dirty="0">
                    <a:solidFill>
                      <a:srgbClr val="8ADB53"/>
                    </a:solidFill>
                  </a:rPr>
                  <a:t>ACQUISTI VERDI</a:t>
                </a:r>
              </a:p>
            </p:txBody>
          </p:sp>
          <p:grpSp>
            <p:nvGrpSpPr>
              <p:cNvPr id="48" name="Elemento grafico 54">
                <a:extLst>
                  <a:ext uri="{FF2B5EF4-FFF2-40B4-BE49-F238E27FC236}">
                    <a16:creationId xmlns:a16="http://schemas.microsoft.com/office/drawing/2014/main" id="{E769EF8D-4356-40B6-8789-B808A6CDF008}"/>
                  </a:ext>
                </a:extLst>
              </p:cNvPr>
              <p:cNvGrpSpPr/>
              <p:nvPr/>
            </p:nvGrpSpPr>
            <p:grpSpPr>
              <a:xfrm>
                <a:off x="10012935" y="1061795"/>
                <a:ext cx="107228" cy="107228"/>
                <a:chOff x="5020713" y="3716970"/>
                <a:chExt cx="293923" cy="293923"/>
              </a:xfrm>
            </p:grpSpPr>
            <p:sp>
              <p:nvSpPr>
                <p:cNvPr id="63" name="Figura a mano libera: forma 44">
                  <a:extLst>
                    <a:ext uri="{FF2B5EF4-FFF2-40B4-BE49-F238E27FC236}">
                      <a16:creationId xmlns:a16="http://schemas.microsoft.com/office/drawing/2014/main" id="{3024584A-FC1D-4E26-BE2F-9A689C1DE18E}"/>
                    </a:ext>
                  </a:extLst>
                </p:cNvPr>
                <p:cNvSpPr/>
                <p:nvPr/>
              </p:nvSpPr>
              <p:spPr>
                <a:xfrm>
                  <a:off x="5020713" y="3716970"/>
                  <a:ext cx="293923" cy="293923"/>
                </a:xfrm>
                <a:custGeom>
                  <a:avLst/>
                  <a:gdLst>
                    <a:gd name="connsiteX0" fmla="*/ 3969 w 293923"/>
                    <a:gd name="connsiteY0" fmla="*/ 289955 h 293923"/>
                    <a:gd name="connsiteX1" fmla="*/ 229480 w 293923"/>
                    <a:gd name="connsiteY1" fmla="*/ 229480 h 293923"/>
                    <a:gd name="connsiteX2" fmla="*/ 289955 w 293923"/>
                    <a:gd name="connsiteY2" fmla="*/ 3969 h 293923"/>
                    <a:gd name="connsiteX3" fmla="*/ 64444 w 293923"/>
                    <a:gd name="connsiteY3" fmla="*/ 64444 h 293923"/>
                    <a:gd name="connsiteX4" fmla="*/ 3969 w 293923"/>
                    <a:gd name="connsiteY4" fmla="*/ 289955 h 293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923" h="293923">
                      <a:moveTo>
                        <a:pt x="3969" y="289955"/>
                      </a:moveTo>
                      <a:cubicBezTo>
                        <a:pt x="3969" y="289955"/>
                        <a:pt x="141875" y="317084"/>
                        <a:pt x="229480" y="229480"/>
                      </a:cubicBezTo>
                      <a:cubicBezTo>
                        <a:pt x="317084" y="141875"/>
                        <a:pt x="289955" y="3969"/>
                        <a:pt x="289955" y="3969"/>
                      </a:cubicBezTo>
                      <a:cubicBezTo>
                        <a:pt x="289955" y="3969"/>
                        <a:pt x="152048" y="-23161"/>
                        <a:pt x="64444" y="64444"/>
                      </a:cubicBezTo>
                      <a:cubicBezTo>
                        <a:pt x="-23161" y="152048"/>
                        <a:pt x="3969" y="289955"/>
                        <a:pt x="3969" y="289955"/>
                      </a:cubicBezTo>
                      <a:close/>
                    </a:path>
                  </a:pathLst>
                </a:custGeom>
                <a:solidFill>
                  <a:srgbClr val="C3EA21"/>
                </a:solidFill>
                <a:ln w="5495" cap="flat">
                  <a:noFill/>
                  <a:prstDash val="solid"/>
                  <a:miter/>
                </a:ln>
              </p:spPr>
              <p:txBody>
                <a:bodyPr rtlCol="0" anchor="ctr"/>
                <a:lstStyle/>
                <a:p>
                  <a:endParaRPr lang="it-IT" b="1"/>
                </a:p>
              </p:txBody>
            </p:sp>
            <p:sp>
              <p:nvSpPr>
                <p:cNvPr id="64" name="Figura a mano libera: forma 45">
                  <a:extLst>
                    <a:ext uri="{FF2B5EF4-FFF2-40B4-BE49-F238E27FC236}">
                      <a16:creationId xmlns:a16="http://schemas.microsoft.com/office/drawing/2014/main" id="{0878E936-A92A-4CF8-A0BE-0E974FF5619B}"/>
                    </a:ext>
                  </a:extLst>
                </p:cNvPr>
                <p:cNvSpPr/>
                <p:nvPr/>
              </p:nvSpPr>
              <p:spPr>
                <a:xfrm>
                  <a:off x="5024679" y="3720931"/>
                  <a:ext cx="289954" cy="289954"/>
                </a:xfrm>
                <a:custGeom>
                  <a:avLst/>
                  <a:gdLst>
                    <a:gd name="connsiteX0" fmla="*/ 0 w 289954"/>
                    <a:gd name="connsiteY0" fmla="*/ 285986 h 289954"/>
                    <a:gd name="connsiteX1" fmla="*/ 225511 w 289954"/>
                    <a:gd name="connsiteY1" fmla="*/ 225511 h 289954"/>
                    <a:gd name="connsiteX2" fmla="*/ 285986 w 289954"/>
                    <a:gd name="connsiteY2" fmla="*/ 0 h 289954"/>
                    <a:gd name="connsiteX3" fmla="*/ 0 w 289954"/>
                    <a:gd name="connsiteY3" fmla="*/ 285986 h 289954"/>
                  </a:gdLst>
                  <a:ahLst/>
                  <a:cxnLst>
                    <a:cxn ang="0">
                      <a:pos x="connsiteX0" y="connsiteY0"/>
                    </a:cxn>
                    <a:cxn ang="0">
                      <a:pos x="connsiteX1" y="connsiteY1"/>
                    </a:cxn>
                    <a:cxn ang="0">
                      <a:pos x="connsiteX2" y="connsiteY2"/>
                    </a:cxn>
                    <a:cxn ang="0">
                      <a:pos x="connsiteX3" y="connsiteY3"/>
                    </a:cxn>
                  </a:cxnLst>
                  <a:rect l="l" t="t" r="r" b="b"/>
                  <a:pathLst>
                    <a:path w="289954" h="289954">
                      <a:moveTo>
                        <a:pt x="0" y="285986"/>
                      </a:moveTo>
                      <a:cubicBezTo>
                        <a:pt x="0" y="285986"/>
                        <a:pt x="137906" y="313115"/>
                        <a:pt x="225511" y="225511"/>
                      </a:cubicBezTo>
                      <a:cubicBezTo>
                        <a:pt x="313115" y="137906"/>
                        <a:pt x="285986" y="0"/>
                        <a:pt x="285986" y="0"/>
                      </a:cubicBezTo>
                      <a:lnTo>
                        <a:pt x="0" y="285986"/>
                      </a:lnTo>
                      <a:close/>
                    </a:path>
                  </a:pathLst>
                </a:custGeom>
                <a:solidFill>
                  <a:srgbClr val="8ADB53"/>
                </a:solidFill>
                <a:ln w="5495" cap="flat">
                  <a:noFill/>
                  <a:prstDash val="solid"/>
                  <a:miter/>
                </a:ln>
              </p:spPr>
              <p:txBody>
                <a:bodyPr rtlCol="0" anchor="ctr"/>
                <a:lstStyle/>
                <a:p>
                  <a:endParaRPr lang="it-IT" b="1"/>
                </a:p>
              </p:txBody>
            </p:sp>
          </p:grpSp>
        </p:grpSp>
      </p:grpSp>
      <p:sp>
        <p:nvSpPr>
          <p:cNvPr id="65" name="Rettangolo con angoli arrotondati 47">
            <a:hlinkClick r:id="rId7"/>
            <a:extLst>
              <a:ext uri="{FF2B5EF4-FFF2-40B4-BE49-F238E27FC236}">
                <a16:creationId xmlns:a16="http://schemas.microsoft.com/office/drawing/2014/main" id="{0A5314A1-CF69-4068-902D-5E1C373774CF}"/>
              </a:ext>
            </a:extLst>
          </p:cNvPr>
          <p:cNvSpPr/>
          <p:nvPr/>
        </p:nvSpPr>
        <p:spPr>
          <a:xfrm>
            <a:off x="7596000" y="828000"/>
            <a:ext cx="1570648" cy="223917"/>
          </a:xfrm>
          <a:prstGeom prst="roundRect">
            <a:avLst>
              <a:gd name="adj" fmla="val 27051"/>
            </a:avLst>
          </a:prstGeom>
          <a:solidFill>
            <a:srgbClr val="BE39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000" b="1" dirty="0">
                <a:solidFill>
                  <a:schemeClr val="bg1"/>
                </a:solidFill>
              </a:rPr>
              <a:t>ACCORDI QUADRO</a:t>
            </a:r>
            <a:endParaRPr lang="it-IT" sz="1000" b="1" dirty="0">
              <a:highlight>
                <a:srgbClr val="956B9C"/>
              </a:highlight>
            </a:endParaRPr>
          </a:p>
        </p:txBody>
      </p:sp>
    </p:spTree>
    <p:extLst>
      <p:ext uri="{BB962C8B-B14F-4D97-AF65-F5344CB8AC3E}">
        <p14:creationId xmlns:p14="http://schemas.microsoft.com/office/powerpoint/2010/main" val="3698976253"/>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a:extLst>
              <a:ext uri="{FF2B5EF4-FFF2-40B4-BE49-F238E27FC236}">
                <a16:creationId xmlns:a16="http://schemas.microsoft.com/office/drawing/2014/main" id="{159B03CB-18AE-455A-B1BC-C320C6551076}"/>
              </a:ext>
            </a:extLst>
          </p:cNvPr>
          <p:cNvSpPr>
            <a:spLocks noGrp="1"/>
          </p:cNvSpPr>
          <p:nvPr>
            <p:ph type="title"/>
          </p:nvPr>
        </p:nvSpPr>
        <p:spPr/>
        <p:txBody>
          <a:bodyPr/>
          <a:lstStyle/>
          <a:p>
            <a:r>
              <a:rPr lang="it-IT" dirty="0"/>
              <a:t>Telefonia mobile 8 (1/2)</a:t>
            </a:r>
          </a:p>
        </p:txBody>
      </p:sp>
      <p:sp>
        <p:nvSpPr>
          <p:cNvPr id="33" name="CasellaDiTesto 32">
            <a:extLst>
              <a:ext uri="{FF2B5EF4-FFF2-40B4-BE49-F238E27FC236}">
                <a16:creationId xmlns:a16="http://schemas.microsoft.com/office/drawing/2014/main" id="{103FD0AA-7B1F-4A9C-8D6C-327625748FFE}"/>
              </a:ext>
            </a:extLst>
          </p:cNvPr>
          <p:cNvSpPr txBox="1"/>
          <p:nvPr/>
        </p:nvSpPr>
        <p:spPr>
          <a:xfrm>
            <a:off x="348816" y="1476375"/>
            <a:ext cx="6893998" cy="307777"/>
          </a:xfrm>
          <a:prstGeom prst="rect">
            <a:avLst/>
          </a:prstGeom>
          <a:noFill/>
        </p:spPr>
        <p:txBody>
          <a:bodyPr wrap="square">
            <a:spAutoFit/>
          </a:bodyPr>
          <a:lstStyle/>
          <a:p>
            <a:r>
              <a:rPr lang="it-IT" sz="1400" dirty="0">
                <a:solidFill>
                  <a:schemeClr val="tx1">
                    <a:lumMod val="75000"/>
                    <a:lumOff val="25000"/>
                  </a:schemeClr>
                </a:solidFill>
              </a:rPr>
              <a:t>L’iniziativa prevede la prestazione dei servizi di telefonia mobile</a:t>
            </a:r>
          </a:p>
        </p:txBody>
      </p:sp>
      <p:sp>
        <p:nvSpPr>
          <p:cNvPr id="34" name="CasellaDiTesto 33">
            <a:extLst>
              <a:ext uri="{FF2B5EF4-FFF2-40B4-BE49-F238E27FC236}">
                <a16:creationId xmlns:a16="http://schemas.microsoft.com/office/drawing/2014/main" id="{C4D4D3EF-0523-4BB0-99CF-A4A30DD1128D}"/>
              </a:ext>
            </a:extLst>
          </p:cNvPr>
          <p:cNvSpPr txBox="1"/>
          <p:nvPr/>
        </p:nvSpPr>
        <p:spPr>
          <a:xfrm>
            <a:off x="353544" y="2124447"/>
            <a:ext cx="6889270" cy="2567369"/>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Servizi / Prodotti</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Servizi di telefonia mobile, in abbonamento e ricaricabili, con possibilità di addebito separato dei servizi fruiti a titolo personale</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Noleggio e manutenzione di terminali radiomobili (telefoni e </a:t>
            </a:r>
            <a:r>
              <a:rPr lang="it-IT" sz="1400" dirty="0" err="1">
                <a:solidFill>
                  <a:schemeClr val="tx1">
                    <a:lumMod val="75000"/>
                    <a:lumOff val="25000"/>
                  </a:schemeClr>
                </a:solidFill>
              </a:rPr>
              <a:t>tablet</a:t>
            </a:r>
            <a:r>
              <a:rPr lang="it-IT" sz="1400" dirty="0">
                <a:solidFill>
                  <a:schemeClr val="tx1">
                    <a:lumMod val="75000"/>
                    <a:lumOff val="25000"/>
                  </a:schemeClr>
                </a:solidFill>
              </a:rPr>
              <a:t> di diverse categorie, oltre a modem per computer portatili)</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Ulteriori servizi per utenti mobili: accesso alla LAN/Intranet dell’Amministrazione, SMS massivi, EMM – Enterprise </a:t>
            </a:r>
            <a:r>
              <a:rPr lang="it-IT" sz="1400" dirty="0" err="1">
                <a:solidFill>
                  <a:schemeClr val="tx1">
                    <a:lumMod val="75000"/>
                    <a:lumOff val="25000"/>
                  </a:schemeClr>
                </a:solidFill>
              </a:rPr>
              <a:t>Mobility</a:t>
            </a:r>
            <a:r>
              <a:rPr lang="it-IT" sz="1400" dirty="0">
                <a:solidFill>
                  <a:schemeClr val="tx1">
                    <a:lumMod val="75000"/>
                    <a:lumOff val="25000"/>
                  </a:schemeClr>
                </a:solidFill>
              </a:rPr>
              <a:t> Management, </a:t>
            </a:r>
            <a:r>
              <a:rPr lang="it-IT" sz="1400" dirty="0" err="1">
                <a:solidFill>
                  <a:schemeClr val="tx1">
                    <a:lumMod val="75000"/>
                    <a:lumOff val="25000"/>
                  </a:schemeClr>
                </a:solidFill>
              </a:rPr>
              <a:t>Fleet</a:t>
            </a:r>
            <a:r>
              <a:rPr lang="it-IT" sz="1400" dirty="0">
                <a:solidFill>
                  <a:schemeClr val="tx1">
                    <a:lumMod val="75000"/>
                    <a:lumOff val="25000"/>
                  </a:schemeClr>
                </a:solidFill>
              </a:rPr>
              <a:t> Management, applicazioni per lo Smart </a:t>
            </a:r>
            <a:r>
              <a:rPr lang="it-IT" sz="1400" dirty="0" err="1">
                <a:solidFill>
                  <a:schemeClr val="tx1">
                    <a:lumMod val="75000"/>
                    <a:lumOff val="25000"/>
                  </a:schemeClr>
                </a:solidFill>
              </a:rPr>
              <a:t>Working</a:t>
            </a:r>
            <a:r>
              <a:rPr lang="it-IT" sz="1400" dirty="0">
                <a:solidFill>
                  <a:schemeClr val="tx1">
                    <a:lumMod val="75000"/>
                    <a:lumOff val="25000"/>
                  </a:schemeClr>
                </a:solidFill>
              </a:rPr>
              <a:t>, applicazioni per il Mobile </a:t>
            </a:r>
            <a:r>
              <a:rPr lang="it-IT" sz="1400" dirty="0" err="1">
                <a:solidFill>
                  <a:schemeClr val="tx1">
                    <a:lumMod val="75000"/>
                    <a:lumOff val="25000"/>
                  </a:schemeClr>
                </a:solidFill>
              </a:rPr>
              <a:t>Payment</a:t>
            </a:r>
            <a:endParaRPr lang="it-IT" sz="1400" dirty="0">
              <a:solidFill>
                <a:schemeClr val="tx1">
                  <a:lumMod val="75000"/>
                  <a:lumOff val="25000"/>
                </a:schemeClr>
              </a:solidFill>
            </a:endParaRP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Servizi di </a:t>
            </a:r>
            <a:r>
              <a:rPr lang="it-IT" sz="1400" dirty="0" err="1">
                <a:solidFill>
                  <a:schemeClr val="tx1">
                    <a:lumMod val="75000"/>
                    <a:lumOff val="25000"/>
                  </a:schemeClr>
                </a:solidFill>
              </a:rPr>
              <a:t>Customer</a:t>
            </a:r>
            <a:r>
              <a:rPr lang="it-IT" sz="1400" dirty="0">
                <a:solidFill>
                  <a:schemeClr val="tx1">
                    <a:lumMod val="75000"/>
                    <a:lumOff val="25000"/>
                  </a:schemeClr>
                </a:solidFill>
              </a:rPr>
              <a:t> Care, supporto e manutenzione</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Servizi di rendicontazione e fatturazione</a:t>
            </a:r>
          </a:p>
        </p:txBody>
      </p:sp>
      <p:sp>
        <p:nvSpPr>
          <p:cNvPr id="35" name="CasellaDiTesto 34">
            <a:extLst>
              <a:ext uri="{FF2B5EF4-FFF2-40B4-BE49-F238E27FC236}">
                <a16:creationId xmlns:a16="http://schemas.microsoft.com/office/drawing/2014/main" id="{DED2DF5D-18DB-4CE4-AC07-DB57CE4B69AB}"/>
              </a:ext>
            </a:extLst>
          </p:cNvPr>
          <p:cNvSpPr txBox="1"/>
          <p:nvPr/>
        </p:nvSpPr>
        <p:spPr>
          <a:xfrm>
            <a:off x="348815" y="5201046"/>
            <a:ext cx="6893998" cy="1297791"/>
          </a:xfrm>
          <a:prstGeom prst="rect">
            <a:avLst/>
          </a:prstGeom>
          <a:noFill/>
        </p:spPr>
        <p:txBody>
          <a:bodyPr wrap="square">
            <a:spAutoFit/>
          </a:bodyPr>
          <a:lstStyle/>
          <a:p>
            <a:pPr marL="214313" indent="-214313">
              <a:spcAft>
                <a:spcPts val="450"/>
              </a:spcAft>
              <a:buFont typeface="Arial" panose="020B0604020202020204" pitchFamily="34" charset="0"/>
              <a:buChar char="•"/>
            </a:pPr>
            <a:r>
              <a:rPr lang="it-IT" sz="1400" dirty="0">
                <a:solidFill>
                  <a:schemeClr val="tx1">
                    <a:lumMod val="75000"/>
                    <a:lumOff val="25000"/>
                  </a:schemeClr>
                </a:solidFill>
              </a:rPr>
              <a:t>Ampia gamma di servizi offerti</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Razionalizzazione e controllo dei costi per le comunicazioni mobili delle Pubbliche Amministrazioni, sia in abbonamento sia ricaricabili</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Flessibilità associata alla possibilità di integrare la fornitura di prodotti/servizi nel corso di tutto il periodo di vigenza del contratto attuativo</a:t>
            </a:r>
          </a:p>
        </p:txBody>
      </p:sp>
      <p:sp>
        <p:nvSpPr>
          <p:cNvPr id="37" name="CasellaDiTesto 36">
            <a:extLst>
              <a:ext uri="{FF2B5EF4-FFF2-40B4-BE49-F238E27FC236}">
                <a16:creationId xmlns:a16="http://schemas.microsoft.com/office/drawing/2014/main" id="{5FD5201D-A351-4AAC-B048-D0A88CB1D2BE}"/>
              </a:ext>
            </a:extLst>
          </p:cNvPr>
          <p:cNvSpPr txBox="1"/>
          <p:nvPr/>
        </p:nvSpPr>
        <p:spPr>
          <a:xfrm>
            <a:off x="348815" y="4948454"/>
            <a:ext cx="2940077" cy="307777"/>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Vantaggi</a:t>
            </a:r>
            <a:endParaRPr lang="it-IT" sz="2000" b="1" dirty="0">
              <a:solidFill>
                <a:schemeClr val="tx1">
                  <a:lumMod val="75000"/>
                  <a:lumOff val="25000"/>
                </a:schemeClr>
              </a:solidFill>
            </a:endParaRPr>
          </a:p>
        </p:txBody>
      </p:sp>
      <p:sp>
        <p:nvSpPr>
          <p:cNvPr id="38" name="CasellaDiTesto 37">
            <a:extLst>
              <a:ext uri="{FF2B5EF4-FFF2-40B4-BE49-F238E27FC236}">
                <a16:creationId xmlns:a16="http://schemas.microsoft.com/office/drawing/2014/main" id="{E00B9923-BE16-4B51-ABE4-DC485C2CB932}"/>
              </a:ext>
            </a:extLst>
          </p:cNvPr>
          <p:cNvSpPr txBox="1"/>
          <p:nvPr/>
        </p:nvSpPr>
        <p:spPr>
          <a:xfrm>
            <a:off x="353544" y="944399"/>
            <a:ext cx="6889269" cy="400110"/>
          </a:xfrm>
          <a:prstGeom prst="rect">
            <a:avLst/>
          </a:prstGeom>
          <a:noFill/>
        </p:spPr>
        <p:txBody>
          <a:bodyPr wrap="square">
            <a:spAutoFit/>
          </a:bodyPr>
          <a:lstStyle/>
          <a:p>
            <a:pPr>
              <a:spcAft>
                <a:spcPts val="450"/>
              </a:spcAft>
            </a:pPr>
            <a:r>
              <a:rPr lang="it-IT" b="1" dirty="0">
                <a:solidFill>
                  <a:schemeClr val="tx1">
                    <a:lumMod val="75000"/>
                    <a:lumOff val="25000"/>
                  </a:schemeClr>
                </a:solidFill>
              </a:rPr>
              <a:t>Telefonia mobile 8</a:t>
            </a:r>
          </a:p>
        </p:txBody>
      </p:sp>
      <p:pic>
        <p:nvPicPr>
          <p:cNvPr id="3" name="Segnaposto immagine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865" r="7865"/>
          <a:stretch>
            <a:fillRect/>
          </a:stretch>
        </p:blipFill>
        <p:spPr>
          <a:xfrm>
            <a:off x="7587950" y="1141200"/>
            <a:ext cx="2700000" cy="1800000"/>
          </a:xfrm>
        </p:spPr>
      </p:pic>
      <p:grpSp>
        <p:nvGrpSpPr>
          <p:cNvPr id="5" name="Gruppo 4">
            <a:extLst>
              <a:ext uri="{FF2B5EF4-FFF2-40B4-BE49-F238E27FC236}">
                <a16:creationId xmlns:a16="http://schemas.microsoft.com/office/drawing/2014/main" id="{DA38122B-72E1-4512-A4B8-60B6424A2FE9}"/>
              </a:ext>
            </a:extLst>
          </p:cNvPr>
          <p:cNvGrpSpPr/>
          <p:nvPr/>
        </p:nvGrpSpPr>
        <p:grpSpPr>
          <a:xfrm>
            <a:off x="10457552" y="0"/>
            <a:ext cx="74693" cy="7567588"/>
            <a:chOff x="10457552" y="0"/>
            <a:chExt cx="74693" cy="7567588"/>
          </a:xfrm>
          <a:solidFill>
            <a:srgbClr val="AAB964"/>
          </a:solidFill>
        </p:grpSpPr>
        <p:sp>
          <p:nvSpPr>
            <p:cNvPr id="4" name="Rettangolo 3">
              <a:extLst>
                <a:ext uri="{FF2B5EF4-FFF2-40B4-BE49-F238E27FC236}">
                  <a16:creationId xmlns:a16="http://schemas.microsoft.com/office/drawing/2014/main" id="{684398B7-5272-4216-B74C-FE0F4C1B0453}"/>
                </a:ext>
              </a:extLst>
            </p:cNvPr>
            <p:cNvSpPr/>
            <p:nvPr/>
          </p:nvSpPr>
          <p:spPr>
            <a:xfrm>
              <a:off x="10457552" y="0"/>
              <a:ext cx="74693" cy="52927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7" name="Rettangolo 46">
              <a:extLst>
                <a:ext uri="{FF2B5EF4-FFF2-40B4-BE49-F238E27FC236}">
                  <a16:creationId xmlns:a16="http://schemas.microsoft.com/office/drawing/2014/main" id="{EECA3354-30A2-4FFA-A863-3A4539086409}"/>
                </a:ext>
              </a:extLst>
            </p:cNvPr>
            <p:cNvSpPr/>
            <p:nvPr/>
          </p:nvSpPr>
          <p:spPr>
            <a:xfrm>
              <a:off x="10457552" y="7296323"/>
              <a:ext cx="74693" cy="27126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pSp>
        <p:nvGrpSpPr>
          <p:cNvPr id="2" name="Gruppo 1">
            <a:extLst>
              <a:ext uri="{FF2B5EF4-FFF2-40B4-BE49-F238E27FC236}">
                <a16:creationId xmlns:a16="http://schemas.microsoft.com/office/drawing/2014/main" id="{74A28AD2-0A09-43F1-ABDB-EC2A020973F1}"/>
              </a:ext>
            </a:extLst>
          </p:cNvPr>
          <p:cNvGrpSpPr/>
          <p:nvPr/>
        </p:nvGrpSpPr>
        <p:grpSpPr>
          <a:xfrm>
            <a:off x="7722964" y="3081600"/>
            <a:ext cx="2564986" cy="4358580"/>
            <a:chOff x="7722964" y="2734419"/>
            <a:chExt cx="2564986" cy="4358580"/>
          </a:xfrm>
        </p:grpSpPr>
        <p:sp>
          <p:nvSpPr>
            <p:cNvPr id="31" name="CasellaDiTesto 30">
              <a:extLst>
                <a:ext uri="{FF2B5EF4-FFF2-40B4-BE49-F238E27FC236}">
                  <a16:creationId xmlns:a16="http://schemas.microsoft.com/office/drawing/2014/main" id="{E0BE3770-B40A-415D-AA95-3140F63953F2}"/>
                </a:ext>
              </a:extLst>
            </p:cNvPr>
            <p:cNvSpPr txBox="1"/>
            <p:nvPr/>
          </p:nvSpPr>
          <p:spPr>
            <a:xfrm>
              <a:off x="7722964" y="4788743"/>
              <a:ext cx="2564986" cy="923330"/>
            </a:xfrm>
            <a:prstGeom prst="rect">
              <a:avLst/>
            </a:prstGeom>
            <a:noFill/>
          </p:spPr>
          <p:txBody>
            <a:bodyPr wrap="square">
              <a:spAutoFit/>
            </a:bodyPr>
            <a:lstStyle/>
            <a:p>
              <a:r>
                <a:rPr lang="it-IT" sz="1200" b="1" dirty="0">
                  <a:solidFill>
                    <a:schemeClr val="tx1">
                      <a:lumMod val="75000"/>
                      <a:lumOff val="25000"/>
                    </a:schemeClr>
                  </a:solidFill>
                </a:rPr>
                <a:t>Durata dei contratti</a:t>
              </a:r>
            </a:p>
            <a:p>
              <a:r>
                <a:rPr lang="it-IT" sz="1800" dirty="0">
                  <a:solidFill>
                    <a:schemeClr val="tx1">
                      <a:lumMod val="75000"/>
                      <a:lumOff val="25000"/>
                    </a:schemeClr>
                  </a:solidFill>
                </a:rPr>
                <a:t>fino alla scadenza </a:t>
              </a:r>
              <a:r>
                <a:rPr lang="it-IT" sz="1200" dirty="0">
                  <a:solidFill>
                    <a:schemeClr val="tx1">
                      <a:lumMod val="75000"/>
                      <a:lumOff val="25000"/>
                    </a:schemeClr>
                  </a:solidFill>
                </a:rPr>
                <a:t>(originaria o prorogata) della Convenzione o almeno 12 mesi</a:t>
              </a:r>
              <a:endParaRPr lang="it-IT" sz="1400" dirty="0"/>
            </a:p>
          </p:txBody>
        </p:sp>
        <p:sp>
          <p:nvSpPr>
            <p:cNvPr id="18" name="CasellaDiTesto 17">
              <a:extLst>
                <a:ext uri="{FF2B5EF4-FFF2-40B4-BE49-F238E27FC236}">
                  <a16:creationId xmlns:a16="http://schemas.microsoft.com/office/drawing/2014/main" id="{D4BECAC2-0645-40D6-B10C-83E6B4308A7C}"/>
                </a:ext>
              </a:extLst>
            </p:cNvPr>
            <p:cNvSpPr txBox="1"/>
            <p:nvPr/>
          </p:nvSpPr>
          <p:spPr>
            <a:xfrm>
              <a:off x="9291680" y="3486613"/>
              <a:ext cx="502806" cy="584775"/>
            </a:xfrm>
            <a:prstGeom prst="rect">
              <a:avLst/>
            </a:prstGeom>
            <a:noFill/>
          </p:spPr>
          <p:txBody>
            <a:bodyPr wrap="square">
              <a:spAutoFit/>
            </a:bodyPr>
            <a:lstStyle/>
            <a:p>
              <a:r>
                <a:rPr lang="it-IT" sz="1200" b="1" dirty="0">
                  <a:solidFill>
                    <a:srgbClr val="313840"/>
                  </a:solidFill>
                </a:rPr>
                <a:t>Lotti</a:t>
              </a:r>
            </a:p>
            <a:p>
              <a:pPr>
                <a:spcAft>
                  <a:spcPts val="450"/>
                </a:spcAft>
              </a:pPr>
              <a:r>
                <a:rPr lang="it-IT" dirty="0">
                  <a:solidFill>
                    <a:srgbClr val="313840"/>
                  </a:solidFill>
                </a:rPr>
                <a:t>1</a:t>
              </a:r>
              <a:endParaRPr lang="it-IT" sz="1200" dirty="0">
                <a:solidFill>
                  <a:srgbClr val="313840"/>
                </a:solidFill>
              </a:endParaRPr>
            </a:p>
          </p:txBody>
        </p:sp>
        <p:sp>
          <p:nvSpPr>
            <p:cNvPr id="19" name="CasellaDiTesto 18">
              <a:extLst>
                <a:ext uri="{FF2B5EF4-FFF2-40B4-BE49-F238E27FC236}">
                  <a16:creationId xmlns:a16="http://schemas.microsoft.com/office/drawing/2014/main" id="{6CD4AB0F-C69A-47B0-B7B4-A9002D1AC72A}"/>
                </a:ext>
              </a:extLst>
            </p:cNvPr>
            <p:cNvSpPr txBox="1"/>
            <p:nvPr/>
          </p:nvSpPr>
          <p:spPr>
            <a:xfrm>
              <a:off x="7722964" y="3491508"/>
              <a:ext cx="1450282" cy="584775"/>
            </a:xfrm>
            <a:prstGeom prst="rect">
              <a:avLst/>
            </a:prstGeom>
            <a:noFill/>
          </p:spPr>
          <p:txBody>
            <a:bodyPr wrap="square">
              <a:spAutoFit/>
            </a:bodyPr>
            <a:lstStyle/>
            <a:p>
              <a:r>
                <a:rPr lang="it-IT" sz="1200" b="1" dirty="0">
                  <a:solidFill>
                    <a:srgbClr val="404040"/>
                  </a:solidFill>
                </a:rPr>
                <a:t>Attiva dal</a:t>
              </a:r>
            </a:p>
            <a:p>
              <a:pPr>
                <a:spcAft>
                  <a:spcPts val="450"/>
                </a:spcAft>
              </a:pPr>
              <a:r>
                <a:rPr lang="it-IT" dirty="0">
                  <a:solidFill>
                    <a:srgbClr val="404040"/>
                  </a:solidFill>
                </a:rPr>
                <a:t>17/05/2021</a:t>
              </a:r>
              <a:endParaRPr lang="it-IT" sz="1100" dirty="0">
                <a:solidFill>
                  <a:srgbClr val="404040"/>
                </a:solidFill>
              </a:endParaRPr>
            </a:p>
          </p:txBody>
        </p:sp>
        <p:sp>
          <p:nvSpPr>
            <p:cNvPr id="30" name="CasellaDiTesto 29">
              <a:extLst>
                <a:ext uri="{FF2B5EF4-FFF2-40B4-BE49-F238E27FC236}">
                  <a16:creationId xmlns:a16="http://schemas.microsoft.com/office/drawing/2014/main" id="{69CC6538-8930-4B5E-8783-5BED0FFC535D}"/>
                </a:ext>
              </a:extLst>
            </p:cNvPr>
            <p:cNvSpPr txBox="1"/>
            <p:nvPr/>
          </p:nvSpPr>
          <p:spPr>
            <a:xfrm>
              <a:off x="7722964" y="4155514"/>
              <a:ext cx="2376264" cy="553998"/>
            </a:xfrm>
            <a:prstGeom prst="rect">
              <a:avLst/>
            </a:prstGeom>
            <a:noFill/>
          </p:spPr>
          <p:txBody>
            <a:bodyPr wrap="square">
              <a:spAutoFit/>
            </a:bodyPr>
            <a:lstStyle/>
            <a:p>
              <a:r>
                <a:rPr lang="it-IT" sz="1200" b="1" dirty="0">
                  <a:solidFill>
                    <a:schemeClr val="tx1">
                      <a:lumMod val="75000"/>
                      <a:lumOff val="25000"/>
                    </a:schemeClr>
                  </a:solidFill>
                </a:rPr>
                <a:t>Durata della Convenzione</a:t>
              </a:r>
            </a:p>
            <a:p>
              <a:pPr>
                <a:spcAft>
                  <a:spcPts val="450"/>
                </a:spcAft>
              </a:pPr>
              <a:r>
                <a:rPr lang="it-IT" sz="1800" dirty="0">
                  <a:solidFill>
                    <a:schemeClr val="tx1">
                      <a:lumMod val="75000"/>
                      <a:lumOff val="25000"/>
                    </a:schemeClr>
                  </a:solidFill>
                </a:rPr>
                <a:t>18 mesi + 12</a:t>
              </a:r>
              <a:endParaRPr lang="it-IT" sz="1200" dirty="0">
                <a:solidFill>
                  <a:schemeClr val="tx1">
                    <a:lumMod val="75000"/>
                    <a:lumOff val="25000"/>
                  </a:schemeClr>
                </a:solidFill>
              </a:endParaRPr>
            </a:p>
          </p:txBody>
        </p:sp>
        <p:sp>
          <p:nvSpPr>
            <p:cNvPr id="32" name="CasellaDiTesto 31">
              <a:extLst>
                <a:ext uri="{FF2B5EF4-FFF2-40B4-BE49-F238E27FC236}">
                  <a16:creationId xmlns:a16="http://schemas.microsoft.com/office/drawing/2014/main" id="{05C907B6-0390-44C6-A673-C51F523ECAC7}"/>
                </a:ext>
              </a:extLst>
            </p:cNvPr>
            <p:cNvSpPr txBox="1"/>
            <p:nvPr/>
          </p:nvSpPr>
          <p:spPr>
            <a:xfrm>
              <a:off x="7722964" y="6567214"/>
              <a:ext cx="2376264" cy="525785"/>
            </a:xfrm>
            <a:prstGeom prst="rect">
              <a:avLst/>
            </a:prstGeom>
            <a:noFill/>
          </p:spPr>
          <p:txBody>
            <a:bodyPr wrap="square">
              <a:spAutoFit/>
            </a:bodyPr>
            <a:lstStyle/>
            <a:p>
              <a:pPr>
                <a:spcAft>
                  <a:spcPts val="450"/>
                </a:spcAft>
              </a:pPr>
              <a:r>
                <a:rPr lang="it-IT" sz="1200" b="1" dirty="0">
                  <a:solidFill>
                    <a:srgbClr val="404040"/>
                  </a:solidFill>
                  <a:ea typeface="ＭＳ Ｐゴシック"/>
                </a:rPr>
                <a:t>Link utili</a:t>
              </a:r>
            </a:p>
            <a:p>
              <a:pPr marL="171450" indent="-171450">
                <a:spcAft>
                  <a:spcPts val="450"/>
                </a:spcAft>
                <a:buFont typeface="Arial" panose="020B0604020202020204" pitchFamily="34" charset="0"/>
                <a:buChar char="•"/>
              </a:pPr>
              <a:r>
                <a:rPr lang="it-IT" sz="1200" dirty="0">
                  <a:solidFill>
                    <a:srgbClr val="404040"/>
                  </a:solidFill>
                  <a:ea typeface="ＭＳ Ｐゴシック"/>
                  <a:hlinkClick r:id="rId3"/>
                </a:rPr>
                <a:t>Scheda riassuntiva</a:t>
              </a:r>
              <a:endParaRPr lang="it-IT" sz="1200" dirty="0">
                <a:solidFill>
                  <a:srgbClr val="404040"/>
                </a:solidFill>
                <a:ea typeface="ＭＳ Ｐゴシック"/>
              </a:endParaRPr>
            </a:p>
          </p:txBody>
        </p:sp>
        <p:grpSp>
          <p:nvGrpSpPr>
            <p:cNvPr id="45" name="Gruppo 44">
              <a:extLst>
                <a:ext uri="{FF2B5EF4-FFF2-40B4-BE49-F238E27FC236}">
                  <a16:creationId xmlns:a16="http://schemas.microsoft.com/office/drawing/2014/main" id="{5B40962C-2E54-4C9F-B5B8-E16DDA3BD256}"/>
                </a:ext>
              </a:extLst>
            </p:cNvPr>
            <p:cNvGrpSpPr/>
            <p:nvPr/>
          </p:nvGrpSpPr>
          <p:grpSpPr>
            <a:xfrm>
              <a:off x="9727870" y="3763341"/>
              <a:ext cx="188236" cy="200846"/>
              <a:chOff x="3060700" y="4723156"/>
              <a:chExt cx="1401951" cy="1495873"/>
            </a:xfrm>
          </p:grpSpPr>
          <p:sp>
            <p:nvSpPr>
              <p:cNvPr id="56" name="Elemento grafico 41">
                <a:extLst>
                  <a:ext uri="{FF2B5EF4-FFF2-40B4-BE49-F238E27FC236}">
                    <a16:creationId xmlns:a16="http://schemas.microsoft.com/office/drawing/2014/main" id="{D55AB854-B6B2-456D-B415-7A05C0B5255D}"/>
                  </a:ext>
                </a:extLst>
              </p:cNvPr>
              <p:cNvSpPr/>
              <p:nvPr/>
            </p:nvSpPr>
            <p:spPr>
              <a:xfrm>
                <a:off x="3060700" y="4723156"/>
                <a:ext cx="1401951" cy="1495873"/>
              </a:xfrm>
              <a:custGeom>
                <a:avLst/>
                <a:gdLst>
                  <a:gd name="connsiteX0" fmla="*/ 1389682 w 1401951"/>
                  <a:gd name="connsiteY0" fmla="*/ 330258 h 1495873"/>
                  <a:gd name="connsiteX1" fmla="*/ 710470 w 1401951"/>
                  <a:gd name="connsiteY1" fmla="*/ 2191 h 1495873"/>
                  <a:gd name="connsiteX2" fmla="*/ 691482 w 1401951"/>
                  <a:gd name="connsiteY2" fmla="*/ 2191 h 1495873"/>
                  <a:gd name="connsiteX3" fmla="*/ 12270 w 1401951"/>
                  <a:gd name="connsiteY3" fmla="*/ 330258 h 1495873"/>
                  <a:gd name="connsiteX4" fmla="*/ 0 w 1401951"/>
                  <a:gd name="connsiteY4" fmla="*/ 350123 h 1495873"/>
                  <a:gd name="connsiteX5" fmla="*/ 0 w 1401951"/>
                  <a:gd name="connsiteY5" fmla="*/ 1146188 h 1495873"/>
                  <a:gd name="connsiteX6" fmla="*/ 12270 w 1401951"/>
                  <a:gd name="connsiteY6" fmla="*/ 1166054 h 1495873"/>
                  <a:gd name="connsiteX7" fmla="*/ 691482 w 1401951"/>
                  <a:gd name="connsiteY7" fmla="*/ 1493828 h 1495873"/>
                  <a:gd name="connsiteX8" fmla="*/ 701122 w 1401951"/>
                  <a:gd name="connsiteY8" fmla="*/ 1495873 h 1495873"/>
                  <a:gd name="connsiteX9" fmla="*/ 710762 w 1401951"/>
                  <a:gd name="connsiteY9" fmla="*/ 1493828 h 1495873"/>
                  <a:gd name="connsiteX10" fmla="*/ 1389682 w 1401951"/>
                  <a:gd name="connsiteY10" fmla="*/ 1165762 h 1495873"/>
                  <a:gd name="connsiteX11" fmla="*/ 1401952 w 1401951"/>
                  <a:gd name="connsiteY11" fmla="*/ 1145896 h 1495873"/>
                  <a:gd name="connsiteX12" fmla="*/ 1401952 w 1401951"/>
                  <a:gd name="connsiteY12" fmla="*/ 349831 h 1495873"/>
                  <a:gd name="connsiteX13" fmla="*/ 1389682 w 1401951"/>
                  <a:gd name="connsiteY13" fmla="*/ 330258 h 1495873"/>
                  <a:gd name="connsiteX14" fmla="*/ 701122 w 1401951"/>
                  <a:gd name="connsiteY14" fmla="*/ 46303 h 1495873"/>
                  <a:gd name="connsiteX15" fmla="*/ 1329795 w 1401951"/>
                  <a:gd name="connsiteY15" fmla="*/ 349831 h 1495873"/>
                  <a:gd name="connsiteX16" fmla="*/ 1147503 w 1401951"/>
                  <a:gd name="connsiteY16" fmla="*/ 437763 h 1495873"/>
                  <a:gd name="connsiteX17" fmla="*/ 1143705 w 1401951"/>
                  <a:gd name="connsiteY17" fmla="*/ 435426 h 1495873"/>
                  <a:gd name="connsiteX18" fmla="*/ 519415 w 1401951"/>
                  <a:gd name="connsiteY18" fmla="*/ 134236 h 1495873"/>
                  <a:gd name="connsiteX19" fmla="*/ 701122 w 1401951"/>
                  <a:gd name="connsiteY19" fmla="*/ 46303 h 1495873"/>
                  <a:gd name="connsiteX20" fmla="*/ 469752 w 1401951"/>
                  <a:gd name="connsiteY20" fmla="*/ 158775 h 1495873"/>
                  <a:gd name="connsiteX21" fmla="*/ 1097548 w 1401951"/>
                  <a:gd name="connsiteY21" fmla="*/ 461718 h 1495873"/>
                  <a:gd name="connsiteX22" fmla="*/ 969009 w 1401951"/>
                  <a:gd name="connsiteY22" fmla="*/ 523651 h 1495873"/>
                  <a:gd name="connsiteX23" fmla="*/ 341505 w 1401951"/>
                  <a:gd name="connsiteY23" fmla="*/ 221000 h 1495873"/>
                  <a:gd name="connsiteX24" fmla="*/ 469752 w 1401951"/>
                  <a:gd name="connsiteY24" fmla="*/ 158775 h 1495873"/>
                  <a:gd name="connsiteX25" fmla="*/ 1112447 w 1401951"/>
                  <a:gd name="connsiteY25" fmla="*/ 503493 h 1495873"/>
                  <a:gd name="connsiteX26" fmla="*/ 1112447 w 1401951"/>
                  <a:gd name="connsiteY26" fmla="*/ 732819 h 1495873"/>
                  <a:gd name="connsiteX27" fmla="*/ 992380 w 1401951"/>
                  <a:gd name="connsiteY27" fmla="*/ 790661 h 1495873"/>
                  <a:gd name="connsiteX28" fmla="*/ 992380 w 1401951"/>
                  <a:gd name="connsiteY28" fmla="*/ 561336 h 1495873"/>
                  <a:gd name="connsiteX29" fmla="*/ 1112447 w 1401951"/>
                  <a:gd name="connsiteY29" fmla="*/ 503493 h 1495873"/>
                  <a:gd name="connsiteX30" fmla="*/ 1358132 w 1401951"/>
                  <a:gd name="connsiteY30" fmla="*/ 1132458 h 1495873"/>
                  <a:gd name="connsiteX31" fmla="*/ 722740 w 1401951"/>
                  <a:gd name="connsiteY31" fmla="*/ 1439199 h 1495873"/>
                  <a:gd name="connsiteX32" fmla="*/ 722740 w 1401951"/>
                  <a:gd name="connsiteY32" fmla="*/ 691628 h 1495873"/>
                  <a:gd name="connsiteX33" fmla="*/ 874358 w 1401951"/>
                  <a:gd name="connsiteY33" fmla="*/ 618594 h 1495873"/>
                  <a:gd name="connsiteX34" fmla="*/ 884582 w 1401951"/>
                  <a:gd name="connsiteY34" fmla="*/ 589381 h 1495873"/>
                  <a:gd name="connsiteX35" fmla="*/ 855369 w 1401951"/>
                  <a:gd name="connsiteY35" fmla="*/ 579156 h 1495873"/>
                  <a:gd name="connsiteX36" fmla="*/ 701122 w 1401951"/>
                  <a:gd name="connsiteY36" fmla="*/ 653358 h 1495873"/>
                  <a:gd name="connsiteX37" fmla="*/ 640358 w 1401951"/>
                  <a:gd name="connsiteY37" fmla="*/ 624145 h 1495873"/>
                  <a:gd name="connsiteX38" fmla="*/ 611145 w 1401951"/>
                  <a:gd name="connsiteY38" fmla="*/ 634369 h 1495873"/>
                  <a:gd name="connsiteX39" fmla="*/ 621369 w 1401951"/>
                  <a:gd name="connsiteY39" fmla="*/ 663583 h 1495873"/>
                  <a:gd name="connsiteX40" fmla="*/ 679212 w 1401951"/>
                  <a:gd name="connsiteY40" fmla="*/ 691628 h 1495873"/>
                  <a:gd name="connsiteX41" fmla="*/ 679212 w 1401951"/>
                  <a:gd name="connsiteY41" fmla="*/ 1439199 h 1495873"/>
                  <a:gd name="connsiteX42" fmla="*/ 43820 w 1401951"/>
                  <a:gd name="connsiteY42" fmla="*/ 1132458 h 1495873"/>
                  <a:gd name="connsiteX43" fmla="*/ 43820 w 1401951"/>
                  <a:gd name="connsiteY43" fmla="*/ 384887 h 1495873"/>
                  <a:gd name="connsiteX44" fmla="*/ 527594 w 1401951"/>
                  <a:gd name="connsiteY44" fmla="*/ 618302 h 1495873"/>
                  <a:gd name="connsiteX45" fmla="*/ 537235 w 1401951"/>
                  <a:gd name="connsiteY45" fmla="*/ 620347 h 1495873"/>
                  <a:gd name="connsiteX46" fmla="*/ 557100 w 1401951"/>
                  <a:gd name="connsiteY46" fmla="*/ 608077 h 1495873"/>
                  <a:gd name="connsiteX47" fmla="*/ 546875 w 1401951"/>
                  <a:gd name="connsiteY47" fmla="*/ 578864 h 1495873"/>
                  <a:gd name="connsiteX48" fmla="*/ 72449 w 1401951"/>
                  <a:gd name="connsiteY48" fmla="*/ 349831 h 1495873"/>
                  <a:gd name="connsiteX49" fmla="*/ 290089 w 1401951"/>
                  <a:gd name="connsiteY49" fmla="*/ 244662 h 1495873"/>
                  <a:gd name="connsiteX50" fmla="*/ 948268 w 1401951"/>
                  <a:gd name="connsiteY50" fmla="*/ 562504 h 1495873"/>
                  <a:gd name="connsiteX51" fmla="*/ 948560 w 1401951"/>
                  <a:gd name="connsiteY51" fmla="*/ 562797 h 1495873"/>
                  <a:gd name="connsiteX52" fmla="*/ 948560 w 1401951"/>
                  <a:gd name="connsiteY52" fmla="*/ 825717 h 1495873"/>
                  <a:gd name="connsiteX53" fmla="*/ 958784 w 1401951"/>
                  <a:gd name="connsiteY53" fmla="*/ 844414 h 1495873"/>
                  <a:gd name="connsiteX54" fmla="*/ 970470 w 1401951"/>
                  <a:gd name="connsiteY54" fmla="*/ 847627 h 1495873"/>
                  <a:gd name="connsiteX55" fmla="*/ 980110 w 1401951"/>
                  <a:gd name="connsiteY55" fmla="*/ 845582 h 1495873"/>
                  <a:gd name="connsiteX56" fmla="*/ 1143997 w 1401951"/>
                  <a:gd name="connsiteY56" fmla="*/ 766414 h 1495873"/>
                  <a:gd name="connsiteX57" fmla="*/ 1156267 w 1401951"/>
                  <a:gd name="connsiteY57" fmla="*/ 746549 h 1495873"/>
                  <a:gd name="connsiteX58" fmla="*/ 1156267 w 1401951"/>
                  <a:gd name="connsiteY58" fmla="*/ 482167 h 1495873"/>
                  <a:gd name="connsiteX59" fmla="*/ 1358424 w 1401951"/>
                  <a:gd name="connsiteY59" fmla="*/ 384595 h 1495873"/>
                  <a:gd name="connsiteX60" fmla="*/ 1358132 w 1401951"/>
                  <a:gd name="connsiteY60" fmla="*/ 1132458 h 1495873"/>
                  <a:gd name="connsiteX61" fmla="*/ 1358132 w 1401951"/>
                  <a:gd name="connsiteY61" fmla="*/ 1132458 h 149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01951" h="1495873">
                    <a:moveTo>
                      <a:pt x="1389682" y="330258"/>
                    </a:moveTo>
                    <a:lnTo>
                      <a:pt x="710470" y="2191"/>
                    </a:lnTo>
                    <a:cubicBezTo>
                      <a:pt x="704336" y="-730"/>
                      <a:pt x="697324" y="-730"/>
                      <a:pt x="691482" y="2191"/>
                    </a:cubicBezTo>
                    <a:lnTo>
                      <a:pt x="12270" y="330258"/>
                    </a:lnTo>
                    <a:cubicBezTo>
                      <a:pt x="4674" y="334055"/>
                      <a:pt x="0" y="341651"/>
                      <a:pt x="0" y="350123"/>
                    </a:cubicBezTo>
                    <a:lnTo>
                      <a:pt x="0" y="1146188"/>
                    </a:lnTo>
                    <a:cubicBezTo>
                      <a:pt x="0" y="1154660"/>
                      <a:pt x="4674" y="1162256"/>
                      <a:pt x="12270" y="1166054"/>
                    </a:cubicBezTo>
                    <a:lnTo>
                      <a:pt x="691482" y="1493828"/>
                    </a:lnTo>
                    <a:cubicBezTo>
                      <a:pt x="694403" y="1495289"/>
                      <a:pt x="697616" y="1495873"/>
                      <a:pt x="701122" y="1495873"/>
                    </a:cubicBezTo>
                    <a:cubicBezTo>
                      <a:pt x="704336" y="1495873"/>
                      <a:pt x="707549" y="1495289"/>
                      <a:pt x="710762" y="1493828"/>
                    </a:cubicBezTo>
                    <a:lnTo>
                      <a:pt x="1389682" y="1165762"/>
                    </a:lnTo>
                    <a:cubicBezTo>
                      <a:pt x="1397278" y="1161964"/>
                      <a:pt x="1401952" y="1154368"/>
                      <a:pt x="1401952" y="1145896"/>
                    </a:cubicBezTo>
                    <a:lnTo>
                      <a:pt x="1401952" y="349831"/>
                    </a:lnTo>
                    <a:cubicBezTo>
                      <a:pt x="1401952" y="341359"/>
                      <a:pt x="1397278" y="333763"/>
                      <a:pt x="1389682" y="330258"/>
                    </a:cubicBezTo>
                    <a:close/>
                    <a:moveTo>
                      <a:pt x="701122" y="46303"/>
                    </a:moveTo>
                    <a:lnTo>
                      <a:pt x="1329795" y="349831"/>
                    </a:lnTo>
                    <a:lnTo>
                      <a:pt x="1147503" y="437763"/>
                    </a:lnTo>
                    <a:cubicBezTo>
                      <a:pt x="1146335" y="436887"/>
                      <a:pt x="1145166" y="436010"/>
                      <a:pt x="1143705" y="435426"/>
                    </a:cubicBezTo>
                    <a:lnTo>
                      <a:pt x="519415" y="134236"/>
                    </a:lnTo>
                    <a:lnTo>
                      <a:pt x="701122" y="46303"/>
                    </a:lnTo>
                    <a:close/>
                    <a:moveTo>
                      <a:pt x="469752" y="158775"/>
                    </a:moveTo>
                    <a:lnTo>
                      <a:pt x="1097548" y="461718"/>
                    </a:lnTo>
                    <a:lnTo>
                      <a:pt x="969009" y="523651"/>
                    </a:lnTo>
                    <a:lnTo>
                      <a:pt x="341505" y="221000"/>
                    </a:lnTo>
                    <a:lnTo>
                      <a:pt x="469752" y="158775"/>
                    </a:lnTo>
                    <a:close/>
                    <a:moveTo>
                      <a:pt x="1112447" y="503493"/>
                    </a:moveTo>
                    <a:lnTo>
                      <a:pt x="1112447" y="732819"/>
                    </a:lnTo>
                    <a:lnTo>
                      <a:pt x="992380" y="790661"/>
                    </a:lnTo>
                    <a:lnTo>
                      <a:pt x="992380" y="561336"/>
                    </a:lnTo>
                    <a:lnTo>
                      <a:pt x="1112447" y="503493"/>
                    </a:lnTo>
                    <a:close/>
                    <a:moveTo>
                      <a:pt x="1358132" y="1132458"/>
                    </a:moveTo>
                    <a:lnTo>
                      <a:pt x="722740" y="1439199"/>
                    </a:lnTo>
                    <a:lnTo>
                      <a:pt x="722740" y="691628"/>
                    </a:lnTo>
                    <a:lnTo>
                      <a:pt x="874358" y="618594"/>
                    </a:lnTo>
                    <a:cubicBezTo>
                      <a:pt x="885167" y="613336"/>
                      <a:pt x="889841" y="600190"/>
                      <a:pt x="884582" y="589381"/>
                    </a:cubicBezTo>
                    <a:cubicBezTo>
                      <a:pt x="879324" y="578572"/>
                      <a:pt x="866178" y="573898"/>
                      <a:pt x="855369" y="579156"/>
                    </a:cubicBezTo>
                    <a:lnTo>
                      <a:pt x="701122" y="653358"/>
                    </a:lnTo>
                    <a:lnTo>
                      <a:pt x="640358" y="624145"/>
                    </a:lnTo>
                    <a:cubicBezTo>
                      <a:pt x="629549" y="618886"/>
                      <a:pt x="616403" y="623560"/>
                      <a:pt x="611145" y="634369"/>
                    </a:cubicBezTo>
                    <a:cubicBezTo>
                      <a:pt x="605886" y="645178"/>
                      <a:pt x="610560" y="658324"/>
                      <a:pt x="621369" y="663583"/>
                    </a:cubicBezTo>
                    <a:lnTo>
                      <a:pt x="679212" y="691628"/>
                    </a:lnTo>
                    <a:lnTo>
                      <a:pt x="679212" y="1439199"/>
                    </a:lnTo>
                    <a:lnTo>
                      <a:pt x="43820" y="1132458"/>
                    </a:lnTo>
                    <a:lnTo>
                      <a:pt x="43820" y="384887"/>
                    </a:lnTo>
                    <a:lnTo>
                      <a:pt x="527594" y="618302"/>
                    </a:lnTo>
                    <a:cubicBezTo>
                      <a:pt x="530808" y="619763"/>
                      <a:pt x="534021" y="620347"/>
                      <a:pt x="537235" y="620347"/>
                    </a:cubicBezTo>
                    <a:cubicBezTo>
                      <a:pt x="545415" y="620347"/>
                      <a:pt x="553302" y="615673"/>
                      <a:pt x="557100" y="608077"/>
                    </a:cubicBezTo>
                    <a:cubicBezTo>
                      <a:pt x="562358" y="597268"/>
                      <a:pt x="557684" y="584122"/>
                      <a:pt x="546875" y="578864"/>
                    </a:cubicBezTo>
                    <a:lnTo>
                      <a:pt x="72449" y="349831"/>
                    </a:lnTo>
                    <a:lnTo>
                      <a:pt x="290089" y="244662"/>
                    </a:lnTo>
                    <a:lnTo>
                      <a:pt x="948268" y="562504"/>
                    </a:lnTo>
                    <a:cubicBezTo>
                      <a:pt x="948268" y="562504"/>
                      <a:pt x="948560" y="562797"/>
                      <a:pt x="948560" y="562797"/>
                    </a:cubicBezTo>
                    <a:lnTo>
                      <a:pt x="948560" y="825717"/>
                    </a:lnTo>
                    <a:cubicBezTo>
                      <a:pt x="948560" y="833313"/>
                      <a:pt x="952357" y="840324"/>
                      <a:pt x="958784" y="844414"/>
                    </a:cubicBezTo>
                    <a:cubicBezTo>
                      <a:pt x="962290" y="846751"/>
                      <a:pt x="966380" y="847627"/>
                      <a:pt x="970470" y="847627"/>
                    </a:cubicBezTo>
                    <a:cubicBezTo>
                      <a:pt x="973683" y="847627"/>
                      <a:pt x="976897" y="847043"/>
                      <a:pt x="980110" y="845582"/>
                    </a:cubicBezTo>
                    <a:lnTo>
                      <a:pt x="1143997" y="766414"/>
                    </a:lnTo>
                    <a:cubicBezTo>
                      <a:pt x="1151593" y="762616"/>
                      <a:pt x="1156267" y="755021"/>
                      <a:pt x="1156267" y="746549"/>
                    </a:cubicBezTo>
                    <a:lnTo>
                      <a:pt x="1156267" y="482167"/>
                    </a:lnTo>
                    <a:lnTo>
                      <a:pt x="1358424" y="384595"/>
                    </a:lnTo>
                    <a:lnTo>
                      <a:pt x="1358132" y="1132458"/>
                    </a:lnTo>
                    <a:lnTo>
                      <a:pt x="1358132" y="1132458"/>
                    </a:lnTo>
                    <a:close/>
                  </a:path>
                </a:pathLst>
              </a:custGeom>
              <a:solidFill>
                <a:srgbClr val="313840"/>
              </a:solidFill>
              <a:ln w="2917" cap="flat">
                <a:noFill/>
                <a:prstDash val="solid"/>
                <a:miter/>
              </a:ln>
            </p:spPr>
            <p:txBody>
              <a:bodyPr rtlCol="0" anchor="ctr"/>
              <a:lstStyle/>
              <a:p>
                <a:endParaRPr lang="it-IT"/>
              </a:p>
            </p:txBody>
          </p:sp>
          <p:sp>
            <p:nvSpPr>
              <p:cNvPr id="57" name="Elemento grafico 41">
                <a:extLst>
                  <a:ext uri="{FF2B5EF4-FFF2-40B4-BE49-F238E27FC236}">
                    <a16:creationId xmlns:a16="http://schemas.microsoft.com/office/drawing/2014/main" id="{D55AB854-B6B2-456D-B415-7A05C0B5255D}"/>
                  </a:ext>
                </a:extLst>
              </p:cNvPr>
              <p:cNvSpPr/>
              <p:nvPr/>
            </p:nvSpPr>
            <p:spPr>
              <a:xfrm>
                <a:off x="3154355" y="5720237"/>
                <a:ext cx="143495" cy="91849"/>
              </a:xfrm>
              <a:custGeom>
                <a:avLst/>
                <a:gdLst>
                  <a:gd name="connsiteX0" fmla="*/ 130995 w 143495"/>
                  <a:gd name="connsiteY0" fmla="*/ 50366 h 91849"/>
                  <a:gd name="connsiteX1" fmla="*/ 31378 w 143495"/>
                  <a:gd name="connsiteY1" fmla="*/ 2164 h 91849"/>
                  <a:gd name="connsiteX2" fmla="*/ 2164 w 143495"/>
                  <a:gd name="connsiteY2" fmla="*/ 12389 h 91849"/>
                  <a:gd name="connsiteX3" fmla="*/ 12389 w 143495"/>
                  <a:gd name="connsiteY3" fmla="*/ 41602 h 91849"/>
                  <a:gd name="connsiteX4" fmla="*/ 112007 w 143495"/>
                  <a:gd name="connsiteY4" fmla="*/ 89805 h 91849"/>
                  <a:gd name="connsiteX5" fmla="*/ 121647 w 143495"/>
                  <a:gd name="connsiteY5" fmla="*/ 91850 h 91849"/>
                  <a:gd name="connsiteX6" fmla="*/ 141512 w 143495"/>
                  <a:gd name="connsiteY6" fmla="*/ 79580 h 91849"/>
                  <a:gd name="connsiteX7" fmla="*/ 130995 w 143495"/>
                  <a:gd name="connsiteY7" fmla="*/ 50366 h 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495" h="91849">
                    <a:moveTo>
                      <a:pt x="130995" y="50366"/>
                    </a:moveTo>
                    <a:lnTo>
                      <a:pt x="31378" y="2164"/>
                    </a:lnTo>
                    <a:cubicBezTo>
                      <a:pt x="20569" y="-3094"/>
                      <a:pt x="7423" y="1580"/>
                      <a:pt x="2164" y="12389"/>
                    </a:cubicBezTo>
                    <a:cubicBezTo>
                      <a:pt x="-3094" y="23198"/>
                      <a:pt x="1580" y="36344"/>
                      <a:pt x="12389" y="41602"/>
                    </a:cubicBezTo>
                    <a:lnTo>
                      <a:pt x="112007" y="89805"/>
                    </a:lnTo>
                    <a:cubicBezTo>
                      <a:pt x="115220" y="91265"/>
                      <a:pt x="118434" y="91850"/>
                      <a:pt x="121647" y="91850"/>
                    </a:cubicBezTo>
                    <a:cubicBezTo>
                      <a:pt x="129827" y="91850"/>
                      <a:pt x="137715" y="87175"/>
                      <a:pt x="141512" y="79580"/>
                    </a:cubicBezTo>
                    <a:cubicBezTo>
                      <a:pt x="146479" y="68771"/>
                      <a:pt x="141804" y="55625"/>
                      <a:pt x="130995" y="50366"/>
                    </a:cubicBezTo>
                    <a:close/>
                  </a:path>
                </a:pathLst>
              </a:custGeom>
              <a:solidFill>
                <a:srgbClr val="313840"/>
              </a:solidFill>
              <a:ln w="2917" cap="flat">
                <a:noFill/>
                <a:prstDash val="solid"/>
                <a:miter/>
              </a:ln>
            </p:spPr>
            <p:txBody>
              <a:bodyPr rtlCol="0" anchor="ctr"/>
              <a:lstStyle/>
              <a:p>
                <a:endParaRPr lang="it-IT"/>
              </a:p>
            </p:txBody>
          </p:sp>
          <p:sp>
            <p:nvSpPr>
              <p:cNvPr id="58" name="Elemento grafico 41">
                <a:extLst>
                  <a:ext uri="{FF2B5EF4-FFF2-40B4-BE49-F238E27FC236}">
                    <a16:creationId xmlns:a16="http://schemas.microsoft.com/office/drawing/2014/main" id="{D55AB854-B6B2-456D-B415-7A05C0B5255D}"/>
                  </a:ext>
                </a:extLst>
              </p:cNvPr>
              <p:cNvSpPr/>
              <p:nvPr/>
            </p:nvSpPr>
            <p:spPr>
              <a:xfrm>
                <a:off x="3154355" y="5616237"/>
                <a:ext cx="235225" cy="135961"/>
              </a:xfrm>
              <a:custGeom>
                <a:avLst/>
                <a:gdLst>
                  <a:gd name="connsiteX0" fmla="*/ 222726 w 235225"/>
                  <a:gd name="connsiteY0" fmla="*/ 94479 h 135961"/>
                  <a:gd name="connsiteX1" fmla="*/ 31378 w 235225"/>
                  <a:gd name="connsiteY1" fmla="*/ 2164 h 135961"/>
                  <a:gd name="connsiteX2" fmla="*/ 2164 w 235225"/>
                  <a:gd name="connsiteY2" fmla="*/ 12389 h 135961"/>
                  <a:gd name="connsiteX3" fmla="*/ 12389 w 235225"/>
                  <a:gd name="connsiteY3" fmla="*/ 41602 h 135961"/>
                  <a:gd name="connsiteX4" fmla="*/ 203737 w 235225"/>
                  <a:gd name="connsiteY4" fmla="*/ 133917 h 135961"/>
                  <a:gd name="connsiteX5" fmla="*/ 213377 w 235225"/>
                  <a:gd name="connsiteY5" fmla="*/ 135962 h 135961"/>
                  <a:gd name="connsiteX6" fmla="*/ 233242 w 235225"/>
                  <a:gd name="connsiteY6" fmla="*/ 123692 h 135961"/>
                  <a:gd name="connsiteX7" fmla="*/ 222726 w 235225"/>
                  <a:gd name="connsiteY7" fmla="*/ 94479 h 13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225" h="135961">
                    <a:moveTo>
                      <a:pt x="222726" y="94479"/>
                    </a:moveTo>
                    <a:lnTo>
                      <a:pt x="31378" y="2164"/>
                    </a:lnTo>
                    <a:cubicBezTo>
                      <a:pt x="20569" y="-3094"/>
                      <a:pt x="7423" y="1580"/>
                      <a:pt x="2164" y="12389"/>
                    </a:cubicBezTo>
                    <a:cubicBezTo>
                      <a:pt x="-3094" y="23198"/>
                      <a:pt x="1580" y="36344"/>
                      <a:pt x="12389" y="41602"/>
                    </a:cubicBezTo>
                    <a:lnTo>
                      <a:pt x="203737" y="133917"/>
                    </a:lnTo>
                    <a:cubicBezTo>
                      <a:pt x="206950" y="135377"/>
                      <a:pt x="210164" y="135962"/>
                      <a:pt x="213377" y="135962"/>
                    </a:cubicBezTo>
                    <a:cubicBezTo>
                      <a:pt x="221557" y="135962"/>
                      <a:pt x="229445" y="131288"/>
                      <a:pt x="233242" y="123692"/>
                    </a:cubicBezTo>
                    <a:cubicBezTo>
                      <a:pt x="238209" y="112883"/>
                      <a:pt x="233535" y="99737"/>
                      <a:pt x="222726" y="94479"/>
                    </a:cubicBezTo>
                    <a:close/>
                  </a:path>
                </a:pathLst>
              </a:custGeom>
              <a:solidFill>
                <a:srgbClr val="313840"/>
              </a:solidFill>
              <a:ln w="2917" cap="flat">
                <a:noFill/>
                <a:prstDash val="solid"/>
                <a:miter/>
              </a:ln>
            </p:spPr>
            <p:txBody>
              <a:bodyPr rtlCol="0" anchor="ctr"/>
              <a:lstStyle/>
              <a:p>
                <a:endParaRPr lang="it-IT"/>
              </a:p>
            </p:txBody>
          </p:sp>
        </p:grpSp>
        <p:sp>
          <p:nvSpPr>
            <p:cNvPr id="41" name="CasellaDiTesto 40">
              <a:extLst>
                <a:ext uri="{FF2B5EF4-FFF2-40B4-BE49-F238E27FC236}">
                  <a16:creationId xmlns:a16="http://schemas.microsoft.com/office/drawing/2014/main" id="{0B7D4BB7-6FBE-480D-ABCA-1CE996D71DDC}"/>
                </a:ext>
              </a:extLst>
            </p:cNvPr>
            <p:cNvSpPr txBox="1"/>
            <p:nvPr/>
          </p:nvSpPr>
          <p:spPr>
            <a:xfrm>
              <a:off x="8266949" y="2734419"/>
              <a:ext cx="1985231" cy="600164"/>
            </a:xfrm>
            <a:prstGeom prst="rect">
              <a:avLst/>
            </a:prstGeom>
            <a:noFill/>
          </p:spPr>
          <p:txBody>
            <a:bodyPr wrap="square">
              <a:spAutoFit/>
            </a:bodyPr>
            <a:lstStyle/>
            <a:p>
              <a:pPr algn="l"/>
              <a:r>
                <a:rPr lang="it-IT" sz="1100" dirty="0">
                  <a:solidFill>
                    <a:srgbClr val="313840"/>
                  </a:solidFill>
                  <a:latin typeface="+mj-lt"/>
                </a:rPr>
                <a:t>Informatica, Elettronica, Telecomunicazioni e macchine per l'ufficio</a:t>
              </a:r>
            </a:p>
          </p:txBody>
        </p:sp>
        <p:pic>
          <p:nvPicPr>
            <p:cNvPr id="42" name="Elemento grafico 5">
              <a:extLst>
                <a:ext uri="{FF2B5EF4-FFF2-40B4-BE49-F238E27FC236}">
                  <a16:creationId xmlns:a16="http://schemas.microsoft.com/office/drawing/2014/main" id="{53C85FCD-E78C-4EE6-A9BA-69E69F949F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04779" y="2816067"/>
              <a:ext cx="462170" cy="462170"/>
            </a:xfrm>
            <a:prstGeom prst="rect">
              <a:avLst/>
            </a:prstGeom>
          </p:spPr>
        </p:pic>
        <p:sp>
          <p:nvSpPr>
            <p:cNvPr id="43" name="CasellaDiTesto 42">
              <a:extLst>
                <a:ext uri="{FF2B5EF4-FFF2-40B4-BE49-F238E27FC236}">
                  <a16:creationId xmlns:a16="http://schemas.microsoft.com/office/drawing/2014/main" id="{C6BF1491-F2C2-4EA8-9818-DBEA7D41BD8D}"/>
                </a:ext>
              </a:extLst>
            </p:cNvPr>
            <p:cNvSpPr txBox="1"/>
            <p:nvPr/>
          </p:nvSpPr>
          <p:spPr>
            <a:xfrm>
              <a:off x="7722964" y="5991150"/>
              <a:ext cx="2376264" cy="525785"/>
            </a:xfrm>
            <a:prstGeom prst="rect">
              <a:avLst/>
            </a:prstGeom>
            <a:noFill/>
          </p:spPr>
          <p:txBody>
            <a:bodyPr wrap="square">
              <a:spAutoFit/>
            </a:bodyPr>
            <a:lstStyle/>
            <a:p>
              <a:pPr>
                <a:spcAft>
                  <a:spcPts val="450"/>
                </a:spcAft>
              </a:pPr>
              <a:r>
                <a:rPr lang="it-IT" sz="1200" b="1" dirty="0">
                  <a:solidFill>
                    <a:schemeClr val="tx1">
                      <a:lumMod val="75000"/>
                      <a:lumOff val="25000"/>
                    </a:schemeClr>
                  </a:solidFill>
                </a:rPr>
                <a:t>Modalità di acquisto</a:t>
              </a:r>
            </a:p>
            <a:p>
              <a:pPr>
                <a:spcAft>
                  <a:spcPts val="450"/>
                </a:spcAft>
              </a:pPr>
              <a:r>
                <a:rPr lang="it-IT" sz="1200" dirty="0">
                  <a:solidFill>
                    <a:schemeClr val="tx1">
                      <a:lumMod val="75000"/>
                      <a:lumOff val="25000"/>
                    </a:schemeClr>
                  </a:solidFill>
                </a:rPr>
                <a:t>Ordine diretto</a:t>
              </a:r>
            </a:p>
          </p:txBody>
        </p:sp>
      </p:grpSp>
      <p:grpSp>
        <p:nvGrpSpPr>
          <p:cNvPr id="53" name="Gruppo 52">
            <a:extLst>
              <a:ext uri="{FF2B5EF4-FFF2-40B4-BE49-F238E27FC236}">
                <a16:creationId xmlns:a16="http://schemas.microsoft.com/office/drawing/2014/main" id="{48B16C69-8859-4A48-B792-FCD82DBAAFC0}"/>
              </a:ext>
            </a:extLst>
          </p:cNvPr>
          <p:cNvGrpSpPr/>
          <p:nvPr/>
        </p:nvGrpSpPr>
        <p:grpSpPr>
          <a:xfrm>
            <a:off x="9185145" y="819399"/>
            <a:ext cx="1187164" cy="246221"/>
            <a:chOff x="8963365" y="939299"/>
            <a:chExt cx="1187164" cy="246221"/>
          </a:xfrm>
        </p:grpSpPr>
        <p:sp>
          <p:nvSpPr>
            <p:cNvPr id="54" name="Rettangolo con angoli arrotondati 40">
              <a:extLst>
                <a:ext uri="{FF2B5EF4-FFF2-40B4-BE49-F238E27FC236}">
                  <a16:creationId xmlns:a16="http://schemas.microsoft.com/office/drawing/2014/main" id="{F402D799-7AB9-462C-AE35-9E5B9CC9DA5C}"/>
                </a:ext>
              </a:extLst>
            </p:cNvPr>
            <p:cNvSpPr/>
            <p:nvPr/>
          </p:nvSpPr>
          <p:spPr>
            <a:xfrm>
              <a:off x="8964803" y="956523"/>
              <a:ext cx="1185726" cy="223917"/>
            </a:xfrm>
            <a:prstGeom prst="roundRect">
              <a:avLst>
                <a:gd name="adj" fmla="val 27051"/>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000" b="1" dirty="0">
                <a:highlight>
                  <a:srgbClr val="956B9C"/>
                </a:highlight>
              </a:endParaRPr>
            </a:p>
          </p:txBody>
        </p:sp>
        <p:grpSp>
          <p:nvGrpSpPr>
            <p:cNvPr id="55" name="Gruppo 54">
              <a:extLst>
                <a:ext uri="{FF2B5EF4-FFF2-40B4-BE49-F238E27FC236}">
                  <a16:creationId xmlns:a16="http://schemas.microsoft.com/office/drawing/2014/main" id="{B91E3AA3-645A-424C-9F49-1683EDEA6DE0}"/>
                </a:ext>
              </a:extLst>
            </p:cNvPr>
            <p:cNvGrpSpPr/>
            <p:nvPr/>
          </p:nvGrpSpPr>
          <p:grpSpPr>
            <a:xfrm>
              <a:off x="8963365" y="939299"/>
              <a:ext cx="1147699" cy="246221"/>
              <a:chOff x="9019760" y="985639"/>
              <a:chExt cx="1147699" cy="246221"/>
            </a:xfrm>
          </p:grpSpPr>
          <p:sp>
            <p:nvSpPr>
              <p:cNvPr id="59" name="CasellaDiTesto 58">
                <a:hlinkClick r:id="rId6"/>
                <a:extLst>
                  <a:ext uri="{FF2B5EF4-FFF2-40B4-BE49-F238E27FC236}">
                    <a16:creationId xmlns:a16="http://schemas.microsoft.com/office/drawing/2014/main" id="{87F9F5FA-6494-499C-A9EE-7EFBD5925F9C}"/>
                  </a:ext>
                </a:extLst>
              </p:cNvPr>
              <p:cNvSpPr txBox="1"/>
              <p:nvPr/>
            </p:nvSpPr>
            <p:spPr>
              <a:xfrm>
                <a:off x="9019760" y="985639"/>
                <a:ext cx="1147699" cy="246221"/>
              </a:xfrm>
              <a:prstGeom prst="rect">
                <a:avLst/>
              </a:prstGeom>
              <a:noFill/>
            </p:spPr>
            <p:txBody>
              <a:bodyPr wrap="square">
                <a:spAutoFit/>
              </a:bodyPr>
              <a:lstStyle/>
              <a:p>
                <a:pPr>
                  <a:spcAft>
                    <a:spcPts val="450"/>
                  </a:spcAft>
                </a:pPr>
                <a:r>
                  <a:rPr lang="it-IT" sz="1000" b="1" dirty="0">
                    <a:solidFill>
                      <a:srgbClr val="8ADB53"/>
                    </a:solidFill>
                  </a:rPr>
                  <a:t>ACQUISTI VERDI</a:t>
                </a:r>
              </a:p>
            </p:txBody>
          </p:sp>
          <p:grpSp>
            <p:nvGrpSpPr>
              <p:cNvPr id="60" name="Elemento grafico 54">
                <a:extLst>
                  <a:ext uri="{FF2B5EF4-FFF2-40B4-BE49-F238E27FC236}">
                    <a16:creationId xmlns:a16="http://schemas.microsoft.com/office/drawing/2014/main" id="{9B053D99-DBE0-4139-B969-662E3229234C}"/>
                  </a:ext>
                </a:extLst>
              </p:cNvPr>
              <p:cNvGrpSpPr/>
              <p:nvPr/>
            </p:nvGrpSpPr>
            <p:grpSpPr>
              <a:xfrm>
                <a:off x="10012935" y="1061795"/>
                <a:ext cx="107228" cy="107228"/>
                <a:chOff x="5020713" y="3716970"/>
                <a:chExt cx="293923" cy="293923"/>
              </a:xfrm>
            </p:grpSpPr>
            <p:sp>
              <p:nvSpPr>
                <p:cNvPr id="61" name="Figura a mano libera: forma 44">
                  <a:extLst>
                    <a:ext uri="{FF2B5EF4-FFF2-40B4-BE49-F238E27FC236}">
                      <a16:creationId xmlns:a16="http://schemas.microsoft.com/office/drawing/2014/main" id="{25AD839E-569C-447A-A919-11950481C593}"/>
                    </a:ext>
                  </a:extLst>
                </p:cNvPr>
                <p:cNvSpPr/>
                <p:nvPr/>
              </p:nvSpPr>
              <p:spPr>
                <a:xfrm>
                  <a:off x="5020713" y="3716970"/>
                  <a:ext cx="293923" cy="293923"/>
                </a:xfrm>
                <a:custGeom>
                  <a:avLst/>
                  <a:gdLst>
                    <a:gd name="connsiteX0" fmla="*/ 3969 w 293923"/>
                    <a:gd name="connsiteY0" fmla="*/ 289955 h 293923"/>
                    <a:gd name="connsiteX1" fmla="*/ 229480 w 293923"/>
                    <a:gd name="connsiteY1" fmla="*/ 229480 h 293923"/>
                    <a:gd name="connsiteX2" fmla="*/ 289955 w 293923"/>
                    <a:gd name="connsiteY2" fmla="*/ 3969 h 293923"/>
                    <a:gd name="connsiteX3" fmla="*/ 64444 w 293923"/>
                    <a:gd name="connsiteY3" fmla="*/ 64444 h 293923"/>
                    <a:gd name="connsiteX4" fmla="*/ 3969 w 293923"/>
                    <a:gd name="connsiteY4" fmla="*/ 289955 h 293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923" h="293923">
                      <a:moveTo>
                        <a:pt x="3969" y="289955"/>
                      </a:moveTo>
                      <a:cubicBezTo>
                        <a:pt x="3969" y="289955"/>
                        <a:pt x="141875" y="317084"/>
                        <a:pt x="229480" y="229480"/>
                      </a:cubicBezTo>
                      <a:cubicBezTo>
                        <a:pt x="317084" y="141875"/>
                        <a:pt x="289955" y="3969"/>
                        <a:pt x="289955" y="3969"/>
                      </a:cubicBezTo>
                      <a:cubicBezTo>
                        <a:pt x="289955" y="3969"/>
                        <a:pt x="152048" y="-23161"/>
                        <a:pt x="64444" y="64444"/>
                      </a:cubicBezTo>
                      <a:cubicBezTo>
                        <a:pt x="-23161" y="152048"/>
                        <a:pt x="3969" y="289955"/>
                        <a:pt x="3969" y="289955"/>
                      </a:cubicBezTo>
                      <a:close/>
                    </a:path>
                  </a:pathLst>
                </a:custGeom>
                <a:solidFill>
                  <a:srgbClr val="C3EA21"/>
                </a:solidFill>
                <a:ln w="5495" cap="flat">
                  <a:noFill/>
                  <a:prstDash val="solid"/>
                  <a:miter/>
                </a:ln>
              </p:spPr>
              <p:txBody>
                <a:bodyPr rtlCol="0" anchor="ctr"/>
                <a:lstStyle/>
                <a:p>
                  <a:endParaRPr lang="it-IT" b="1"/>
                </a:p>
              </p:txBody>
            </p:sp>
            <p:sp>
              <p:nvSpPr>
                <p:cNvPr id="62" name="Figura a mano libera: forma 45">
                  <a:extLst>
                    <a:ext uri="{FF2B5EF4-FFF2-40B4-BE49-F238E27FC236}">
                      <a16:creationId xmlns:a16="http://schemas.microsoft.com/office/drawing/2014/main" id="{0E71E139-B0B1-4AD1-BC36-41688982C513}"/>
                    </a:ext>
                  </a:extLst>
                </p:cNvPr>
                <p:cNvSpPr/>
                <p:nvPr/>
              </p:nvSpPr>
              <p:spPr>
                <a:xfrm>
                  <a:off x="5024679" y="3720931"/>
                  <a:ext cx="289954" cy="289954"/>
                </a:xfrm>
                <a:custGeom>
                  <a:avLst/>
                  <a:gdLst>
                    <a:gd name="connsiteX0" fmla="*/ 0 w 289954"/>
                    <a:gd name="connsiteY0" fmla="*/ 285986 h 289954"/>
                    <a:gd name="connsiteX1" fmla="*/ 225511 w 289954"/>
                    <a:gd name="connsiteY1" fmla="*/ 225511 h 289954"/>
                    <a:gd name="connsiteX2" fmla="*/ 285986 w 289954"/>
                    <a:gd name="connsiteY2" fmla="*/ 0 h 289954"/>
                    <a:gd name="connsiteX3" fmla="*/ 0 w 289954"/>
                    <a:gd name="connsiteY3" fmla="*/ 285986 h 289954"/>
                  </a:gdLst>
                  <a:ahLst/>
                  <a:cxnLst>
                    <a:cxn ang="0">
                      <a:pos x="connsiteX0" y="connsiteY0"/>
                    </a:cxn>
                    <a:cxn ang="0">
                      <a:pos x="connsiteX1" y="connsiteY1"/>
                    </a:cxn>
                    <a:cxn ang="0">
                      <a:pos x="connsiteX2" y="connsiteY2"/>
                    </a:cxn>
                    <a:cxn ang="0">
                      <a:pos x="connsiteX3" y="connsiteY3"/>
                    </a:cxn>
                  </a:cxnLst>
                  <a:rect l="l" t="t" r="r" b="b"/>
                  <a:pathLst>
                    <a:path w="289954" h="289954">
                      <a:moveTo>
                        <a:pt x="0" y="285986"/>
                      </a:moveTo>
                      <a:cubicBezTo>
                        <a:pt x="0" y="285986"/>
                        <a:pt x="137906" y="313115"/>
                        <a:pt x="225511" y="225511"/>
                      </a:cubicBezTo>
                      <a:cubicBezTo>
                        <a:pt x="313115" y="137906"/>
                        <a:pt x="285986" y="0"/>
                        <a:pt x="285986" y="0"/>
                      </a:cubicBezTo>
                      <a:lnTo>
                        <a:pt x="0" y="285986"/>
                      </a:lnTo>
                      <a:close/>
                    </a:path>
                  </a:pathLst>
                </a:custGeom>
                <a:solidFill>
                  <a:srgbClr val="8ADB53"/>
                </a:solidFill>
                <a:ln w="5495" cap="flat">
                  <a:noFill/>
                  <a:prstDash val="solid"/>
                  <a:miter/>
                </a:ln>
              </p:spPr>
              <p:txBody>
                <a:bodyPr rtlCol="0" anchor="ctr"/>
                <a:lstStyle/>
                <a:p>
                  <a:endParaRPr lang="it-IT" b="1"/>
                </a:p>
              </p:txBody>
            </p:sp>
          </p:grpSp>
        </p:grpSp>
      </p:grpSp>
      <p:sp>
        <p:nvSpPr>
          <p:cNvPr id="63" name="Rettangolo con angoli arrotondati 2">
            <a:hlinkClick r:id="rId7"/>
            <a:extLst>
              <a:ext uri="{FF2B5EF4-FFF2-40B4-BE49-F238E27FC236}">
                <a16:creationId xmlns:a16="http://schemas.microsoft.com/office/drawing/2014/main" id="{E2CE1560-699D-4A07-B6A2-A4B96EC7282F}"/>
              </a:ext>
            </a:extLst>
          </p:cNvPr>
          <p:cNvSpPr/>
          <p:nvPr/>
        </p:nvSpPr>
        <p:spPr>
          <a:xfrm>
            <a:off x="7596000" y="828000"/>
            <a:ext cx="1570648" cy="223917"/>
          </a:xfrm>
          <a:prstGeom prst="roundRect">
            <a:avLst>
              <a:gd name="adj" fmla="val 27051"/>
            </a:avLst>
          </a:prstGeom>
          <a:solidFill>
            <a:srgbClr val="AAB9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000" b="1" dirty="0">
                <a:solidFill>
                  <a:schemeClr val="bg1"/>
                </a:solidFill>
              </a:rPr>
              <a:t>CONVENZIONI</a:t>
            </a:r>
            <a:endParaRPr lang="it-IT" sz="1000" b="1" dirty="0">
              <a:highlight>
                <a:srgbClr val="956B9C"/>
              </a:highlight>
            </a:endParaRPr>
          </a:p>
        </p:txBody>
      </p:sp>
    </p:spTree>
    <p:extLst>
      <p:ext uri="{BB962C8B-B14F-4D97-AF65-F5344CB8AC3E}">
        <p14:creationId xmlns:p14="http://schemas.microsoft.com/office/powerpoint/2010/main" val="1799351679"/>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36AB56A7-1C4D-43E1-8033-912385B285DA}"/>
              </a:ext>
            </a:extLst>
          </p:cNvPr>
          <p:cNvSpPr>
            <a:spLocks noGrp="1"/>
          </p:cNvSpPr>
          <p:nvPr>
            <p:ph type="title"/>
          </p:nvPr>
        </p:nvSpPr>
        <p:spPr>
          <a:xfrm>
            <a:off x="4482604" y="7005826"/>
            <a:ext cx="5805347" cy="401167"/>
          </a:xfrm>
        </p:spPr>
        <p:txBody>
          <a:bodyPr anchor="t"/>
          <a:lstStyle/>
          <a:p>
            <a:r>
              <a:rPr lang="it-IT" dirty="0"/>
              <a:t>Telefonia mobile 8 (2/2)</a:t>
            </a:r>
          </a:p>
        </p:txBody>
      </p:sp>
      <p:sp>
        <p:nvSpPr>
          <p:cNvPr id="8" name="CasellaDiTesto 7">
            <a:extLst>
              <a:ext uri="{FF2B5EF4-FFF2-40B4-BE49-F238E27FC236}">
                <a16:creationId xmlns:a16="http://schemas.microsoft.com/office/drawing/2014/main" id="{1AE2C511-57C5-4E83-A1DF-017A6043859B}"/>
              </a:ext>
            </a:extLst>
          </p:cNvPr>
          <p:cNvSpPr txBox="1"/>
          <p:nvPr/>
        </p:nvSpPr>
        <p:spPr>
          <a:xfrm>
            <a:off x="494606" y="900311"/>
            <a:ext cx="502806" cy="584775"/>
          </a:xfrm>
          <a:prstGeom prst="rect">
            <a:avLst/>
          </a:prstGeom>
          <a:noFill/>
        </p:spPr>
        <p:txBody>
          <a:bodyPr wrap="square">
            <a:spAutoFit/>
          </a:bodyPr>
          <a:lstStyle/>
          <a:p>
            <a:r>
              <a:rPr lang="it-IT" sz="1200" b="1" dirty="0">
                <a:solidFill>
                  <a:srgbClr val="313840"/>
                </a:solidFill>
              </a:rPr>
              <a:t>Lotti</a:t>
            </a:r>
          </a:p>
          <a:p>
            <a:pPr algn="ctr">
              <a:spcAft>
                <a:spcPts val="450"/>
              </a:spcAft>
            </a:pPr>
            <a:r>
              <a:rPr lang="it-IT" dirty="0">
                <a:solidFill>
                  <a:srgbClr val="313840"/>
                </a:solidFill>
              </a:rPr>
              <a:t>1</a:t>
            </a:r>
            <a:endParaRPr lang="it-IT" sz="1200" dirty="0">
              <a:solidFill>
                <a:srgbClr val="313840"/>
              </a:solidFill>
            </a:endParaRPr>
          </a:p>
        </p:txBody>
      </p:sp>
      <p:grpSp>
        <p:nvGrpSpPr>
          <p:cNvPr id="44" name="Gruppo 43">
            <a:extLst>
              <a:ext uri="{FF2B5EF4-FFF2-40B4-BE49-F238E27FC236}">
                <a16:creationId xmlns:a16="http://schemas.microsoft.com/office/drawing/2014/main" id="{088B57FC-8439-4592-A902-6E43319EB00B}"/>
              </a:ext>
            </a:extLst>
          </p:cNvPr>
          <p:cNvGrpSpPr/>
          <p:nvPr/>
        </p:nvGrpSpPr>
        <p:grpSpPr>
          <a:xfrm>
            <a:off x="10457552" y="0"/>
            <a:ext cx="74693" cy="7567588"/>
            <a:chOff x="10457552" y="0"/>
            <a:chExt cx="74693" cy="7567588"/>
          </a:xfrm>
          <a:solidFill>
            <a:srgbClr val="AAB964"/>
          </a:solidFill>
        </p:grpSpPr>
        <p:sp>
          <p:nvSpPr>
            <p:cNvPr id="45" name="Rettangolo 44">
              <a:extLst>
                <a:ext uri="{FF2B5EF4-FFF2-40B4-BE49-F238E27FC236}">
                  <a16:creationId xmlns:a16="http://schemas.microsoft.com/office/drawing/2014/main" id="{80D9CB12-EBB9-4560-A18F-A54D6A9CC1D0}"/>
                </a:ext>
              </a:extLst>
            </p:cNvPr>
            <p:cNvSpPr/>
            <p:nvPr/>
          </p:nvSpPr>
          <p:spPr>
            <a:xfrm>
              <a:off x="10457552" y="0"/>
              <a:ext cx="74693" cy="52927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6" name="Rettangolo 45">
              <a:extLst>
                <a:ext uri="{FF2B5EF4-FFF2-40B4-BE49-F238E27FC236}">
                  <a16:creationId xmlns:a16="http://schemas.microsoft.com/office/drawing/2014/main" id="{B3E838E0-1420-4757-B357-AB86137B9FE2}"/>
                </a:ext>
              </a:extLst>
            </p:cNvPr>
            <p:cNvSpPr/>
            <p:nvPr/>
          </p:nvSpPr>
          <p:spPr>
            <a:xfrm>
              <a:off x="10457552" y="7296323"/>
              <a:ext cx="74693" cy="27126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aphicFrame>
        <p:nvGraphicFramePr>
          <p:cNvPr id="62" name="Tabella 61">
            <a:extLst>
              <a:ext uri="{FF2B5EF4-FFF2-40B4-BE49-F238E27FC236}">
                <a16:creationId xmlns:a16="http://schemas.microsoft.com/office/drawing/2014/main" id="{7F6A6757-11AB-46E6-A301-6E698D345442}"/>
              </a:ext>
            </a:extLst>
          </p:cNvPr>
          <p:cNvGraphicFramePr>
            <a:graphicFrameLocks noGrp="1"/>
          </p:cNvGraphicFramePr>
          <p:nvPr>
            <p:extLst/>
          </p:nvPr>
        </p:nvGraphicFramePr>
        <p:xfrm>
          <a:off x="450157" y="1620000"/>
          <a:ext cx="9830794" cy="627000"/>
        </p:xfrm>
        <a:graphic>
          <a:graphicData uri="http://schemas.openxmlformats.org/drawingml/2006/table">
            <a:tbl>
              <a:tblPr bandRow="1">
                <a:tableStyleId>{2D5ABB26-0587-4C30-8999-92F81FD0307C}</a:tableStyleId>
              </a:tblPr>
              <a:tblGrid>
                <a:gridCol w="576063">
                  <a:extLst>
                    <a:ext uri="{9D8B030D-6E8A-4147-A177-3AD203B41FA5}">
                      <a16:colId xmlns:a16="http://schemas.microsoft.com/office/drawing/2014/main" val="20000"/>
                    </a:ext>
                  </a:extLst>
                </a:gridCol>
                <a:gridCol w="3960440">
                  <a:extLst>
                    <a:ext uri="{9D8B030D-6E8A-4147-A177-3AD203B41FA5}">
                      <a16:colId xmlns:a16="http://schemas.microsoft.com/office/drawing/2014/main" val="20001"/>
                    </a:ext>
                  </a:extLst>
                </a:gridCol>
                <a:gridCol w="988833">
                  <a:extLst>
                    <a:ext uri="{9D8B030D-6E8A-4147-A177-3AD203B41FA5}">
                      <a16:colId xmlns:a16="http://schemas.microsoft.com/office/drawing/2014/main" val="20002"/>
                    </a:ext>
                  </a:extLst>
                </a:gridCol>
                <a:gridCol w="932849">
                  <a:extLst>
                    <a:ext uri="{9D8B030D-6E8A-4147-A177-3AD203B41FA5}">
                      <a16:colId xmlns:a16="http://schemas.microsoft.com/office/drawing/2014/main" val="20003"/>
                    </a:ext>
                  </a:extLst>
                </a:gridCol>
                <a:gridCol w="670606">
                  <a:extLst>
                    <a:ext uri="{9D8B030D-6E8A-4147-A177-3AD203B41FA5}">
                      <a16:colId xmlns:a16="http://schemas.microsoft.com/office/drawing/2014/main" val="2670798473"/>
                    </a:ext>
                  </a:extLst>
                </a:gridCol>
                <a:gridCol w="2702003">
                  <a:extLst>
                    <a:ext uri="{9D8B030D-6E8A-4147-A177-3AD203B41FA5}">
                      <a16:colId xmlns:a16="http://schemas.microsoft.com/office/drawing/2014/main" val="20004"/>
                    </a:ext>
                  </a:extLst>
                </a:gridCol>
              </a:tblGrid>
              <a:tr h="243084">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Lotto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Descrizione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Attivazione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Scadenza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it-IT" sz="1100" b="1" noProof="0" dirty="0">
                          <a:solidFill>
                            <a:srgbClr val="404040"/>
                          </a:solidFill>
                          <a:latin typeface="+mn-lt"/>
                        </a:rPr>
                        <a:t>Stato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Fornitori</a:t>
                      </a:r>
                      <a:endParaRPr lang="it-IT" sz="1100" b="0" dirty="0">
                        <a:solidFill>
                          <a:srgbClr val="404040"/>
                        </a:solidFill>
                        <a:latin typeface="+mn-lt"/>
                      </a:endParaRPr>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50856">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algn="ctr"/>
                      <a:r>
                        <a:rPr lang="it-IT" sz="1800" b="1" dirty="0">
                          <a:solidFill>
                            <a:srgbClr val="821B4C"/>
                          </a:solidFill>
                          <a:latin typeface="+mn-lt"/>
                        </a:rPr>
                        <a:t>1</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lvl="0" indent="0" algn="l" defTabSz="497937"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effectLst/>
                          <a:latin typeface="+mn-lt"/>
                          <a:ea typeface="+mn-ea"/>
                          <a:cs typeface="+mn-cs"/>
                        </a:rPr>
                        <a:t>Lotto unico</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17/05/2021</a:t>
                      </a:r>
                    </a:p>
                  </a:txBody>
                  <a:tcPr marL="0" marR="0" marT="0" marB="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ea typeface="ＭＳ Ｐゴシック"/>
                          <a:cs typeface="+mn-cs"/>
                        </a:rPr>
                        <a:t>16/05/2023</a:t>
                      </a:r>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it-IT" dirty="0"/>
                    </a:p>
                  </a:txBody>
                  <a:tcPr marL="0" marR="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92075" marR="0" indent="0" algn="l" defTabSz="497937" rtl="0" eaLnBrk="1" fontAlgn="auto" latinLnBrk="0" hangingPunct="1">
                        <a:lnSpc>
                          <a:spcPct val="100000"/>
                        </a:lnSpc>
                        <a:spcBef>
                          <a:spcPts val="0"/>
                        </a:spcBef>
                        <a:spcAft>
                          <a:spcPts val="0"/>
                        </a:spcAft>
                        <a:buClrTx/>
                        <a:buSzTx/>
                        <a:buFontTx/>
                        <a:buNone/>
                        <a:tabLst/>
                        <a:defRPr/>
                      </a:pPr>
                      <a:r>
                        <a:rPr lang="it-IT" sz="900" kern="1200" dirty="0">
                          <a:solidFill>
                            <a:srgbClr val="404040"/>
                          </a:solidFill>
                          <a:latin typeface="+mn-lt"/>
                          <a:ea typeface="ＭＳ Ｐゴシック"/>
                          <a:cs typeface="+mn-cs"/>
                        </a:rPr>
                        <a:t>TELECOM ITALIA S.p.A.</a:t>
                      </a:r>
                    </a:p>
                  </a:txBody>
                  <a:tcPr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38" name="CasellaDiTesto 37">
            <a:extLst>
              <a:ext uri="{FF2B5EF4-FFF2-40B4-BE49-F238E27FC236}">
                <a16:creationId xmlns:a16="http://schemas.microsoft.com/office/drawing/2014/main" id="{37586D21-BA75-42A3-827F-342EA1B5BA97}"/>
              </a:ext>
            </a:extLst>
          </p:cNvPr>
          <p:cNvSpPr txBox="1"/>
          <p:nvPr/>
        </p:nvSpPr>
        <p:spPr>
          <a:xfrm>
            <a:off x="1422415" y="1149810"/>
            <a:ext cx="1944216" cy="246221"/>
          </a:xfrm>
          <a:prstGeom prst="rect">
            <a:avLst/>
          </a:prstGeom>
          <a:noFill/>
        </p:spPr>
        <p:txBody>
          <a:bodyPr wrap="square">
            <a:spAutoFit/>
          </a:bodyPr>
          <a:lstStyle/>
          <a:p>
            <a:r>
              <a:rPr lang="it-IT" sz="1000" b="1" dirty="0">
                <a:solidFill>
                  <a:srgbClr val="404040"/>
                </a:solidFill>
                <a:latin typeface="+mn-lt"/>
              </a:rPr>
              <a:t>MERCEOLOGICI</a:t>
            </a:r>
            <a:endParaRPr lang="it-IT" sz="1000" b="1" dirty="0"/>
          </a:p>
        </p:txBody>
      </p:sp>
      <p:grpSp>
        <p:nvGrpSpPr>
          <p:cNvPr id="39" name="Gruppo 38">
            <a:extLst>
              <a:ext uri="{FF2B5EF4-FFF2-40B4-BE49-F238E27FC236}">
                <a16:creationId xmlns:a16="http://schemas.microsoft.com/office/drawing/2014/main" id="{5B40962C-2E54-4C9F-B5B8-E16DDA3BD256}"/>
              </a:ext>
            </a:extLst>
          </p:cNvPr>
          <p:cNvGrpSpPr/>
          <p:nvPr/>
        </p:nvGrpSpPr>
        <p:grpSpPr>
          <a:xfrm>
            <a:off x="1180279" y="1172497"/>
            <a:ext cx="188236" cy="200846"/>
            <a:chOff x="3060700" y="4723156"/>
            <a:chExt cx="1401951" cy="1495873"/>
          </a:xfrm>
        </p:grpSpPr>
        <p:sp>
          <p:nvSpPr>
            <p:cNvPr id="41" name="Elemento grafico 41">
              <a:extLst>
                <a:ext uri="{FF2B5EF4-FFF2-40B4-BE49-F238E27FC236}">
                  <a16:creationId xmlns:a16="http://schemas.microsoft.com/office/drawing/2014/main" id="{D55AB854-B6B2-456D-B415-7A05C0B5255D}"/>
                </a:ext>
              </a:extLst>
            </p:cNvPr>
            <p:cNvSpPr/>
            <p:nvPr/>
          </p:nvSpPr>
          <p:spPr>
            <a:xfrm>
              <a:off x="3060700" y="4723156"/>
              <a:ext cx="1401951" cy="1495873"/>
            </a:xfrm>
            <a:custGeom>
              <a:avLst/>
              <a:gdLst>
                <a:gd name="connsiteX0" fmla="*/ 1389682 w 1401951"/>
                <a:gd name="connsiteY0" fmla="*/ 330258 h 1495873"/>
                <a:gd name="connsiteX1" fmla="*/ 710470 w 1401951"/>
                <a:gd name="connsiteY1" fmla="*/ 2191 h 1495873"/>
                <a:gd name="connsiteX2" fmla="*/ 691482 w 1401951"/>
                <a:gd name="connsiteY2" fmla="*/ 2191 h 1495873"/>
                <a:gd name="connsiteX3" fmla="*/ 12270 w 1401951"/>
                <a:gd name="connsiteY3" fmla="*/ 330258 h 1495873"/>
                <a:gd name="connsiteX4" fmla="*/ 0 w 1401951"/>
                <a:gd name="connsiteY4" fmla="*/ 350123 h 1495873"/>
                <a:gd name="connsiteX5" fmla="*/ 0 w 1401951"/>
                <a:gd name="connsiteY5" fmla="*/ 1146188 h 1495873"/>
                <a:gd name="connsiteX6" fmla="*/ 12270 w 1401951"/>
                <a:gd name="connsiteY6" fmla="*/ 1166054 h 1495873"/>
                <a:gd name="connsiteX7" fmla="*/ 691482 w 1401951"/>
                <a:gd name="connsiteY7" fmla="*/ 1493828 h 1495873"/>
                <a:gd name="connsiteX8" fmla="*/ 701122 w 1401951"/>
                <a:gd name="connsiteY8" fmla="*/ 1495873 h 1495873"/>
                <a:gd name="connsiteX9" fmla="*/ 710762 w 1401951"/>
                <a:gd name="connsiteY9" fmla="*/ 1493828 h 1495873"/>
                <a:gd name="connsiteX10" fmla="*/ 1389682 w 1401951"/>
                <a:gd name="connsiteY10" fmla="*/ 1165762 h 1495873"/>
                <a:gd name="connsiteX11" fmla="*/ 1401952 w 1401951"/>
                <a:gd name="connsiteY11" fmla="*/ 1145896 h 1495873"/>
                <a:gd name="connsiteX12" fmla="*/ 1401952 w 1401951"/>
                <a:gd name="connsiteY12" fmla="*/ 349831 h 1495873"/>
                <a:gd name="connsiteX13" fmla="*/ 1389682 w 1401951"/>
                <a:gd name="connsiteY13" fmla="*/ 330258 h 1495873"/>
                <a:gd name="connsiteX14" fmla="*/ 701122 w 1401951"/>
                <a:gd name="connsiteY14" fmla="*/ 46303 h 1495873"/>
                <a:gd name="connsiteX15" fmla="*/ 1329795 w 1401951"/>
                <a:gd name="connsiteY15" fmla="*/ 349831 h 1495873"/>
                <a:gd name="connsiteX16" fmla="*/ 1147503 w 1401951"/>
                <a:gd name="connsiteY16" fmla="*/ 437763 h 1495873"/>
                <a:gd name="connsiteX17" fmla="*/ 1143705 w 1401951"/>
                <a:gd name="connsiteY17" fmla="*/ 435426 h 1495873"/>
                <a:gd name="connsiteX18" fmla="*/ 519415 w 1401951"/>
                <a:gd name="connsiteY18" fmla="*/ 134236 h 1495873"/>
                <a:gd name="connsiteX19" fmla="*/ 701122 w 1401951"/>
                <a:gd name="connsiteY19" fmla="*/ 46303 h 1495873"/>
                <a:gd name="connsiteX20" fmla="*/ 469752 w 1401951"/>
                <a:gd name="connsiteY20" fmla="*/ 158775 h 1495873"/>
                <a:gd name="connsiteX21" fmla="*/ 1097548 w 1401951"/>
                <a:gd name="connsiteY21" fmla="*/ 461718 h 1495873"/>
                <a:gd name="connsiteX22" fmla="*/ 969009 w 1401951"/>
                <a:gd name="connsiteY22" fmla="*/ 523651 h 1495873"/>
                <a:gd name="connsiteX23" fmla="*/ 341505 w 1401951"/>
                <a:gd name="connsiteY23" fmla="*/ 221000 h 1495873"/>
                <a:gd name="connsiteX24" fmla="*/ 469752 w 1401951"/>
                <a:gd name="connsiteY24" fmla="*/ 158775 h 1495873"/>
                <a:gd name="connsiteX25" fmla="*/ 1112447 w 1401951"/>
                <a:gd name="connsiteY25" fmla="*/ 503493 h 1495873"/>
                <a:gd name="connsiteX26" fmla="*/ 1112447 w 1401951"/>
                <a:gd name="connsiteY26" fmla="*/ 732819 h 1495873"/>
                <a:gd name="connsiteX27" fmla="*/ 992380 w 1401951"/>
                <a:gd name="connsiteY27" fmla="*/ 790661 h 1495873"/>
                <a:gd name="connsiteX28" fmla="*/ 992380 w 1401951"/>
                <a:gd name="connsiteY28" fmla="*/ 561336 h 1495873"/>
                <a:gd name="connsiteX29" fmla="*/ 1112447 w 1401951"/>
                <a:gd name="connsiteY29" fmla="*/ 503493 h 1495873"/>
                <a:gd name="connsiteX30" fmla="*/ 1358132 w 1401951"/>
                <a:gd name="connsiteY30" fmla="*/ 1132458 h 1495873"/>
                <a:gd name="connsiteX31" fmla="*/ 722740 w 1401951"/>
                <a:gd name="connsiteY31" fmla="*/ 1439199 h 1495873"/>
                <a:gd name="connsiteX32" fmla="*/ 722740 w 1401951"/>
                <a:gd name="connsiteY32" fmla="*/ 691628 h 1495873"/>
                <a:gd name="connsiteX33" fmla="*/ 874358 w 1401951"/>
                <a:gd name="connsiteY33" fmla="*/ 618594 h 1495873"/>
                <a:gd name="connsiteX34" fmla="*/ 884582 w 1401951"/>
                <a:gd name="connsiteY34" fmla="*/ 589381 h 1495873"/>
                <a:gd name="connsiteX35" fmla="*/ 855369 w 1401951"/>
                <a:gd name="connsiteY35" fmla="*/ 579156 h 1495873"/>
                <a:gd name="connsiteX36" fmla="*/ 701122 w 1401951"/>
                <a:gd name="connsiteY36" fmla="*/ 653358 h 1495873"/>
                <a:gd name="connsiteX37" fmla="*/ 640358 w 1401951"/>
                <a:gd name="connsiteY37" fmla="*/ 624145 h 1495873"/>
                <a:gd name="connsiteX38" fmla="*/ 611145 w 1401951"/>
                <a:gd name="connsiteY38" fmla="*/ 634369 h 1495873"/>
                <a:gd name="connsiteX39" fmla="*/ 621369 w 1401951"/>
                <a:gd name="connsiteY39" fmla="*/ 663583 h 1495873"/>
                <a:gd name="connsiteX40" fmla="*/ 679212 w 1401951"/>
                <a:gd name="connsiteY40" fmla="*/ 691628 h 1495873"/>
                <a:gd name="connsiteX41" fmla="*/ 679212 w 1401951"/>
                <a:gd name="connsiteY41" fmla="*/ 1439199 h 1495873"/>
                <a:gd name="connsiteX42" fmla="*/ 43820 w 1401951"/>
                <a:gd name="connsiteY42" fmla="*/ 1132458 h 1495873"/>
                <a:gd name="connsiteX43" fmla="*/ 43820 w 1401951"/>
                <a:gd name="connsiteY43" fmla="*/ 384887 h 1495873"/>
                <a:gd name="connsiteX44" fmla="*/ 527594 w 1401951"/>
                <a:gd name="connsiteY44" fmla="*/ 618302 h 1495873"/>
                <a:gd name="connsiteX45" fmla="*/ 537235 w 1401951"/>
                <a:gd name="connsiteY45" fmla="*/ 620347 h 1495873"/>
                <a:gd name="connsiteX46" fmla="*/ 557100 w 1401951"/>
                <a:gd name="connsiteY46" fmla="*/ 608077 h 1495873"/>
                <a:gd name="connsiteX47" fmla="*/ 546875 w 1401951"/>
                <a:gd name="connsiteY47" fmla="*/ 578864 h 1495873"/>
                <a:gd name="connsiteX48" fmla="*/ 72449 w 1401951"/>
                <a:gd name="connsiteY48" fmla="*/ 349831 h 1495873"/>
                <a:gd name="connsiteX49" fmla="*/ 290089 w 1401951"/>
                <a:gd name="connsiteY49" fmla="*/ 244662 h 1495873"/>
                <a:gd name="connsiteX50" fmla="*/ 948268 w 1401951"/>
                <a:gd name="connsiteY50" fmla="*/ 562504 h 1495873"/>
                <a:gd name="connsiteX51" fmla="*/ 948560 w 1401951"/>
                <a:gd name="connsiteY51" fmla="*/ 562797 h 1495873"/>
                <a:gd name="connsiteX52" fmla="*/ 948560 w 1401951"/>
                <a:gd name="connsiteY52" fmla="*/ 825717 h 1495873"/>
                <a:gd name="connsiteX53" fmla="*/ 958784 w 1401951"/>
                <a:gd name="connsiteY53" fmla="*/ 844414 h 1495873"/>
                <a:gd name="connsiteX54" fmla="*/ 970470 w 1401951"/>
                <a:gd name="connsiteY54" fmla="*/ 847627 h 1495873"/>
                <a:gd name="connsiteX55" fmla="*/ 980110 w 1401951"/>
                <a:gd name="connsiteY55" fmla="*/ 845582 h 1495873"/>
                <a:gd name="connsiteX56" fmla="*/ 1143997 w 1401951"/>
                <a:gd name="connsiteY56" fmla="*/ 766414 h 1495873"/>
                <a:gd name="connsiteX57" fmla="*/ 1156267 w 1401951"/>
                <a:gd name="connsiteY57" fmla="*/ 746549 h 1495873"/>
                <a:gd name="connsiteX58" fmla="*/ 1156267 w 1401951"/>
                <a:gd name="connsiteY58" fmla="*/ 482167 h 1495873"/>
                <a:gd name="connsiteX59" fmla="*/ 1358424 w 1401951"/>
                <a:gd name="connsiteY59" fmla="*/ 384595 h 1495873"/>
                <a:gd name="connsiteX60" fmla="*/ 1358132 w 1401951"/>
                <a:gd name="connsiteY60" fmla="*/ 1132458 h 1495873"/>
                <a:gd name="connsiteX61" fmla="*/ 1358132 w 1401951"/>
                <a:gd name="connsiteY61" fmla="*/ 1132458 h 149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01951" h="1495873">
                  <a:moveTo>
                    <a:pt x="1389682" y="330258"/>
                  </a:moveTo>
                  <a:lnTo>
                    <a:pt x="710470" y="2191"/>
                  </a:lnTo>
                  <a:cubicBezTo>
                    <a:pt x="704336" y="-730"/>
                    <a:pt x="697324" y="-730"/>
                    <a:pt x="691482" y="2191"/>
                  </a:cubicBezTo>
                  <a:lnTo>
                    <a:pt x="12270" y="330258"/>
                  </a:lnTo>
                  <a:cubicBezTo>
                    <a:pt x="4674" y="334055"/>
                    <a:pt x="0" y="341651"/>
                    <a:pt x="0" y="350123"/>
                  </a:cubicBezTo>
                  <a:lnTo>
                    <a:pt x="0" y="1146188"/>
                  </a:lnTo>
                  <a:cubicBezTo>
                    <a:pt x="0" y="1154660"/>
                    <a:pt x="4674" y="1162256"/>
                    <a:pt x="12270" y="1166054"/>
                  </a:cubicBezTo>
                  <a:lnTo>
                    <a:pt x="691482" y="1493828"/>
                  </a:lnTo>
                  <a:cubicBezTo>
                    <a:pt x="694403" y="1495289"/>
                    <a:pt x="697616" y="1495873"/>
                    <a:pt x="701122" y="1495873"/>
                  </a:cubicBezTo>
                  <a:cubicBezTo>
                    <a:pt x="704336" y="1495873"/>
                    <a:pt x="707549" y="1495289"/>
                    <a:pt x="710762" y="1493828"/>
                  </a:cubicBezTo>
                  <a:lnTo>
                    <a:pt x="1389682" y="1165762"/>
                  </a:lnTo>
                  <a:cubicBezTo>
                    <a:pt x="1397278" y="1161964"/>
                    <a:pt x="1401952" y="1154368"/>
                    <a:pt x="1401952" y="1145896"/>
                  </a:cubicBezTo>
                  <a:lnTo>
                    <a:pt x="1401952" y="349831"/>
                  </a:lnTo>
                  <a:cubicBezTo>
                    <a:pt x="1401952" y="341359"/>
                    <a:pt x="1397278" y="333763"/>
                    <a:pt x="1389682" y="330258"/>
                  </a:cubicBezTo>
                  <a:close/>
                  <a:moveTo>
                    <a:pt x="701122" y="46303"/>
                  </a:moveTo>
                  <a:lnTo>
                    <a:pt x="1329795" y="349831"/>
                  </a:lnTo>
                  <a:lnTo>
                    <a:pt x="1147503" y="437763"/>
                  </a:lnTo>
                  <a:cubicBezTo>
                    <a:pt x="1146335" y="436887"/>
                    <a:pt x="1145166" y="436010"/>
                    <a:pt x="1143705" y="435426"/>
                  </a:cubicBezTo>
                  <a:lnTo>
                    <a:pt x="519415" y="134236"/>
                  </a:lnTo>
                  <a:lnTo>
                    <a:pt x="701122" y="46303"/>
                  </a:lnTo>
                  <a:close/>
                  <a:moveTo>
                    <a:pt x="469752" y="158775"/>
                  </a:moveTo>
                  <a:lnTo>
                    <a:pt x="1097548" y="461718"/>
                  </a:lnTo>
                  <a:lnTo>
                    <a:pt x="969009" y="523651"/>
                  </a:lnTo>
                  <a:lnTo>
                    <a:pt x="341505" y="221000"/>
                  </a:lnTo>
                  <a:lnTo>
                    <a:pt x="469752" y="158775"/>
                  </a:lnTo>
                  <a:close/>
                  <a:moveTo>
                    <a:pt x="1112447" y="503493"/>
                  </a:moveTo>
                  <a:lnTo>
                    <a:pt x="1112447" y="732819"/>
                  </a:lnTo>
                  <a:lnTo>
                    <a:pt x="992380" y="790661"/>
                  </a:lnTo>
                  <a:lnTo>
                    <a:pt x="992380" y="561336"/>
                  </a:lnTo>
                  <a:lnTo>
                    <a:pt x="1112447" y="503493"/>
                  </a:lnTo>
                  <a:close/>
                  <a:moveTo>
                    <a:pt x="1358132" y="1132458"/>
                  </a:moveTo>
                  <a:lnTo>
                    <a:pt x="722740" y="1439199"/>
                  </a:lnTo>
                  <a:lnTo>
                    <a:pt x="722740" y="691628"/>
                  </a:lnTo>
                  <a:lnTo>
                    <a:pt x="874358" y="618594"/>
                  </a:lnTo>
                  <a:cubicBezTo>
                    <a:pt x="885167" y="613336"/>
                    <a:pt x="889841" y="600190"/>
                    <a:pt x="884582" y="589381"/>
                  </a:cubicBezTo>
                  <a:cubicBezTo>
                    <a:pt x="879324" y="578572"/>
                    <a:pt x="866178" y="573898"/>
                    <a:pt x="855369" y="579156"/>
                  </a:cubicBezTo>
                  <a:lnTo>
                    <a:pt x="701122" y="653358"/>
                  </a:lnTo>
                  <a:lnTo>
                    <a:pt x="640358" y="624145"/>
                  </a:lnTo>
                  <a:cubicBezTo>
                    <a:pt x="629549" y="618886"/>
                    <a:pt x="616403" y="623560"/>
                    <a:pt x="611145" y="634369"/>
                  </a:cubicBezTo>
                  <a:cubicBezTo>
                    <a:pt x="605886" y="645178"/>
                    <a:pt x="610560" y="658324"/>
                    <a:pt x="621369" y="663583"/>
                  </a:cubicBezTo>
                  <a:lnTo>
                    <a:pt x="679212" y="691628"/>
                  </a:lnTo>
                  <a:lnTo>
                    <a:pt x="679212" y="1439199"/>
                  </a:lnTo>
                  <a:lnTo>
                    <a:pt x="43820" y="1132458"/>
                  </a:lnTo>
                  <a:lnTo>
                    <a:pt x="43820" y="384887"/>
                  </a:lnTo>
                  <a:lnTo>
                    <a:pt x="527594" y="618302"/>
                  </a:lnTo>
                  <a:cubicBezTo>
                    <a:pt x="530808" y="619763"/>
                    <a:pt x="534021" y="620347"/>
                    <a:pt x="537235" y="620347"/>
                  </a:cubicBezTo>
                  <a:cubicBezTo>
                    <a:pt x="545415" y="620347"/>
                    <a:pt x="553302" y="615673"/>
                    <a:pt x="557100" y="608077"/>
                  </a:cubicBezTo>
                  <a:cubicBezTo>
                    <a:pt x="562358" y="597268"/>
                    <a:pt x="557684" y="584122"/>
                    <a:pt x="546875" y="578864"/>
                  </a:cubicBezTo>
                  <a:lnTo>
                    <a:pt x="72449" y="349831"/>
                  </a:lnTo>
                  <a:lnTo>
                    <a:pt x="290089" y="244662"/>
                  </a:lnTo>
                  <a:lnTo>
                    <a:pt x="948268" y="562504"/>
                  </a:lnTo>
                  <a:cubicBezTo>
                    <a:pt x="948268" y="562504"/>
                    <a:pt x="948560" y="562797"/>
                    <a:pt x="948560" y="562797"/>
                  </a:cubicBezTo>
                  <a:lnTo>
                    <a:pt x="948560" y="825717"/>
                  </a:lnTo>
                  <a:cubicBezTo>
                    <a:pt x="948560" y="833313"/>
                    <a:pt x="952357" y="840324"/>
                    <a:pt x="958784" y="844414"/>
                  </a:cubicBezTo>
                  <a:cubicBezTo>
                    <a:pt x="962290" y="846751"/>
                    <a:pt x="966380" y="847627"/>
                    <a:pt x="970470" y="847627"/>
                  </a:cubicBezTo>
                  <a:cubicBezTo>
                    <a:pt x="973683" y="847627"/>
                    <a:pt x="976897" y="847043"/>
                    <a:pt x="980110" y="845582"/>
                  </a:cubicBezTo>
                  <a:lnTo>
                    <a:pt x="1143997" y="766414"/>
                  </a:lnTo>
                  <a:cubicBezTo>
                    <a:pt x="1151593" y="762616"/>
                    <a:pt x="1156267" y="755021"/>
                    <a:pt x="1156267" y="746549"/>
                  </a:cubicBezTo>
                  <a:lnTo>
                    <a:pt x="1156267" y="482167"/>
                  </a:lnTo>
                  <a:lnTo>
                    <a:pt x="1358424" y="384595"/>
                  </a:lnTo>
                  <a:lnTo>
                    <a:pt x="1358132" y="1132458"/>
                  </a:lnTo>
                  <a:lnTo>
                    <a:pt x="1358132" y="1132458"/>
                  </a:lnTo>
                  <a:close/>
                </a:path>
              </a:pathLst>
            </a:custGeom>
            <a:solidFill>
              <a:srgbClr val="313840"/>
            </a:solidFill>
            <a:ln w="2917" cap="flat">
              <a:noFill/>
              <a:prstDash val="solid"/>
              <a:miter/>
            </a:ln>
          </p:spPr>
          <p:txBody>
            <a:bodyPr rtlCol="0" anchor="ctr"/>
            <a:lstStyle/>
            <a:p>
              <a:endParaRPr lang="it-IT"/>
            </a:p>
          </p:txBody>
        </p:sp>
        <p:sp>
          <p:nvSpPr>
            <p:cNvPr id="42" name="Elemento grafico 41">
              <a:extLst>
                <a:ext uri="{FF2B5EF4-FFF2-40B4-BE49-F238E27FC236}">
                  <a16:creationId xmlns:a16="http://schemas.microsoft.com/office/drawing/2014/main" id="{D55AB854-B6B2-456D-B415-7A05C0B5255D}"/>
                </a:ext>
              </a:extLst>
            </p:cNvPr>
            <p:cNvSpPr/>
            <p:nvPr/>
          </p:nvSpPr>
          <p:spPr>
            <a:xfrm>
              <a:off x="3154355" y="5720237"/>
              <a:ext cx="143495" cy="91849"/>
            </a:xfrm>
            <a:custGeom>
              <a:avLst/>
              <a:gdLst>
                <a:gd name="connsiteX0" fmla="*/ 130995 w 143495"/>
                <a:gd name="connsiteY0" fmla="*/ 50366 h 91849"/>
                <a:gd name="connsiteX1" fmla="*/ 31378 w 143495"/>
                <a:gd name="connsiteY1" fmla="*/ 2164 h 91849"/>
                <a:gd name="connsiteX2" fmla="*/ 2164 w 143495"/>
                <a:gd name="connsiteY2" fmla="*/ 12389 h 91849"/>
                <a:gd name="connsiteX3" fmla="*/ 12389 w 143495"/>
                <a:gd name="connsiteY3" fmla="*/ 41602 h 91849"/>
                <a:gd name="connsiteX4" fmla="*/ 112007 w 143495"/>
                <a:gd name="connsiteY4" fmla="*/ 89805 h 91849"/>
                <a:gd name="connsiteX5" fmla="*/ 121647 w 143495"/>
                <a:gd name="connsiteY5" fmla="*/ 91850 h 91849"/>
                <a:gd name="connsiteX6" fmla="*/ 141512 w 143495"/>
                <a:gd name="connsiteY6" fmla="*/ 79580 h 91849"/>
                <a:gd name="connsiteX7" fmla="*/ 130995 w 143495"/>
                <a:gd name="connsiteY7" fmla="*/ 50366 h 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495" h="91849">
                  <a:moveTo>
                    <a:pt x="130995" y="50366"/>
                  </a:moveTo>
                  <a:lnTo>
                    <a:pt x="31378" y="2164"/>
                  </a:lnTo>
                  <a:cubicBezTo>
                    <a:pt x="20569" y="-3094"/>
                    <a:pt x="7423" y="1580"/>
                    <a:pt x="2164" y="12389"/>
                  </a:cubicBezTo>
                  <a:cubicBezTo>
                    <a:pt x="-3094" y="23198"/>
                    <a:pt x="1580" y="36344"/>
                    <a:pt x="12389" y="41602"/>
                  </a:cubicBezTo>
                  <a:lnTo>
                    <a:pt x="112007" y="89805"/>
                  </a:lnTo>
                  <a:cubicBezTo>
                    <a:pt x="115220" y="91265"/>
                    <a:pt x="118434" y="91850"/>
                    <a:pt x="121647" y="91850"/>
                  </a:cubicBezTo>
                  <a:cubicBezTo>
                    <a:pt x="129827" y="91850"/>
                    <a:pt x="137715" y="87175"/>
                    <a:pt x="141512" y="79580"/>
                  </a:cubicBezTo>
                  <a:cubicBezTo>
                    <a:pt x="146479" y="68771"/>
                    <a:pt x="141804" y="55625"/>
                    <a:pt x="130995" y="50366"/>
                  </a:cubicBezTo>
                  <a:close/>
                </a:path>
              </a:pathLst>
            </a:custGeom>
            <a:solidFill>
              <a:srgbClr val="313840"/>
            </a:solidFill>
            <a:ln w="2917" cap="flat">
              <a:noFill/>
              <a:prstDash val="solid"/>
              <a:miter/>
            </a:ln>
          </p:spPr>
          <p:txBody>
            <a:bodyPr rtlCol="0" anchor="ctr"/>
            <a:lstStyle/>
            <a:p>
              <a:endParaRPr lang="it-IT"/>
            </a:p>
          </p:txBody>
        </p:sp>
        <p:sp>
          <p:nvSpPr>
            <p:cNvPr id="47" name="Elemento grafico 41">
              <a:extLst>
                <a:ext uri="{FF2B5EF4-FFF2-40B4-BE49-F238E27FC236}">
                  <a16:creationId xmlns:a16="http://schemas.microsoft.com/office/drawing/2014/main" id="{D55AB854-B6B2-456D-B415-7A05C0B5255D}"/>
                </a:ext>
              </a:extLst>
            </p:cNvPr>
            <p:cNvSpPr/>
            <p:nvPr/>
          </p:nvSpPr>
          <p:spPr>
            <a:xfrm>
              <a:off x="3154355" y="5616237"/>
              <a:ext cx="235225" cy="135961"/>
            </a:xfrm>
            <a:custGeom>
              <a:avLst/>
              <a:gdLst>
                <a:gd name="connsiteX0" fmla="*/ 222726 w 235225"/>
                <a:gd name="connsiteY0" fmla="*/ 94479 h 135961"/>
                <a:gd name="connsiteX1" fmla="*/ 31378 w 235225"/>
                <a:gd name="connsiteY1" fmla="*/ 2164 h 135961"/>
                <a:gd name="connsiteX2" fmla="*/ 2164 w 235225"/>
                <a:gd name="connsiteY2" fmla="*/ 12389 h 135961"/>
                <a:gd name="connsiteX3" fmla="*/ 12389 w 235225"/>
                <a:gd name="connsiteY3" fmla="*/ 41602 h 135961"/>
                <a:gd name="connsiteX4" fmla="*/ 203737 w 235225"/>
                <a:gd name="connsiteY4" fmla="*/ 133917 h 135961"/>
                <a:gd name="connsiteX5" fmla="*/ 213377 w 235225"/>
                <a:gd name="connsiteY5" fmla="*/ 135962 h 135961"/>
                <a:gd name="connsiteX6" fmla="*/ 233242 w 235225"/>
                <a:gd name="connsiteY6" fmla="*/ 123692 h 135961"/>
                <a:gd name="connsiteX7" fmla="*/ 222726 w 235225"/>
                <a:gd name="connsiteY7" fmla="*/ 94479 h 13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225" h="135961">
                  <a:moveTo>
                    <a:pt x="222726" y="94479"/>
                  </a:moveTo>
                  <a:lnTo>
                    <a:pt x="31378" y="2164"/>
                  </a:lnTo>
                  <a:cubicBezTo>
                    <a:pt x="20569" y="-3094"/>
                    <a:pt x="7423" y="1580"/>
                    <a:pt x="2164" y="12389"/>
                  </a:cubicBezTo>
                  <a:cubicBezTo>
                    <a:pt x="-3094" y="23198"/>
                    <a:pt x="1580" y="36344"/>
                    <a:pt x="12389" y="41602"/>
                  </a:cubicBezTo>
                  <a:lnTo>
                    <a:pt x="203737" y="133917"/>
                  </a:lnTo>
                  <a:cubicBezTo>
                    <a:pt x="206950" y="135377"/>
                    <a:pt x="210164" y="135962"/>
                    <a:pt x="213377" y="135962"/>
                  </a:cubicBezTo>
                  <a:cubicBezTo>
                    <a:pt x="221557" y="135962"/>
                    <a:pt x="229445" y="131288"/>
                    <a:pt x="233242" y="123692"/>
                  </a:cubicBezTo>
                  <a:cubicBezTo>
                    <a:pt x="238209" y="112883"/>
                    <a:pt x="233535" y="99737"/>
                    <a:pt x="222726" y="94479"/>
                  </a:cubicBezTo>
                  <a:close/>
                </a:path>
              </a:pathLst>
            </a:custGeom>
            <a:solidFill>
              <a:srgbClr val="313840"/>
            </a:solidFill>
            <a:ln w="2917" cap="flat">
              <a:noFill/>
              <a:prstDash val="solid"/>
              <a:miter/>
            </a:ln>
          </p:spPr>
          <p:txBody>
            <a:bodyPr rtlCol="0" anchor="ctr"/>
            <a:lstStyle/>
            <a:p>
              <a:endParaRPr lang="it-IT"/>
            </a:p>
          </p:txBody>
        </p:sp>
      </p:grpSp>
      <p:sp>
        <p:nvSpPr>
          <p:cNvPr id="36" name="CasellaDiTesto 35">
            <a:extLst>
              <a:ext uri="{FF2B5EF4-FFF2-40B4-BE49-F238E27FC236}">
                <a16:creationId xmlns:a16="http://schemas.microsoft.com/office/drawing/2014/main" id="{EFB89111-171D-4CE3-BE46-A0A9EB5F0E8D}"/>
              </a:ext>
            </a:extLst>
          </p:cNvPr>
          <p:cNvSpPr txBox="1"/>
          <p:nvPr/>
        </p:nvSpPr>
        <p:spPr>
          <a:xfrm>
            <a:off x="7651306" y="236664"/>
            <a:ext cx="1224136" cy="253916"/>
          </a:xfrm>
          <a:prstGeom prst="rect">
            <a:avLst/>
          </a:prstGeom>
          <a:noFill/>
        </p:spPr>
        <p:txBody>
          <a:bodyPr wrap="square">
            <a:spAutoFit/>
          </a:bodyPr>
          <a:lstStyle/>
          <a:p>
            <a:pPr>
              <a:spcAft>
                <a:spcPts val="450"/>
              </a:spcAft>
            </a:pPr>
            <a:r>
              <a:rPr lang="it-IT" sz="1050" b="1" dirty="0">
                <a:solidFill>
                  <a:schemeClr val="tx1">
                    <a:lumMod val="75000"/>
                    <a:lumOff val="25000"/>
                  </a:schemeClr>
                </a:solidFill>
              </a:rPr>
              <a:t>Legenda stati</a:t>
            </a:r>
          </a:p>
        </p:txBody>
      </p:sp>
      <p:pic>
        <p:nvPicPr>
          <p:cNvPr id="37" name="Picture 14" descr="Anteprima immagine">
            <a:extLst>
              <a:ext uri="{FF2B5EF4-FFF2-40B4-BE49-F238E27FC236}">
                <a16:creationId xmlns:a16="http://schemas.microsoft.com/office/drawing/2014/main" id="{F198361A-3CF9-4932-A8CD-907D5D8490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9652" y="516793"/>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40" name="CasellaDiTesto 39">
            <a:extLst>
              <a:ext uri="{FF2B5EF4-FFF2-40B4-BE49-F238E27FC236}">
                <a16:creationId xmlns:a16="http://schemas.microsoft.com/office/drawing/2014/main" id="{47F437A2-408C-4E99-A387-7F445A7FD547}"/>
              </a:ext>
            </a:extLst>
          </p:cNvPr>
          <p:cNvSpPr txBox="1"/>
          <p:nvPr/>
        </p:nvSpPr>
        <p:spPr>
          <a:xfrm>
            <a:off x="7917254" y="499071"/>
            <a:ext cx="681757" cy="215444"/>
          </a:xfrm>
          <a:prstGeom prst="rect">
            <a:avLst/>
          </a:prstGeom>
          <a:noFill/>
        </p:spPr>
        <p:txBody>
          <a:bodyPr wrap="square">
            <a:spAutoFit/>
          </a:bodyPr>
          <a:lstStyle/>
          <a:p>
            <a:pPr algn="l"/>
            <a:r>
              <a:rPr lang="it-IT" sz="800" b="0" kern="1200" dirty="0">
                <a:solidFill>
                  <a:srgbClr val="404040"/>
                </a:solidFill>
                <a:effectLst/>
                <a:latin typeface="+mn-lt"/>
              </a:rPr>
              <a:t>Pubblicato</a:t>
            </a:r>
            <a:endParaRPr lang="it-IT" sz="800" b="0" kern="1200" dirty="0">
              <a:solidFill>
                <a:srgbClr val="404040"/>
              </a:solidFill>
              <a:effectLst/>
              <a:latin typeface="+mn-lt"/>
              <a:ea typeface="+mn-ea"/>
              <a:cs typeface="+mn-cs"/>
            </a:endParaRPr>
          </a:p>
        </p:txBody>
      </p:sp>
      <p:pic>
        <p:nvPicPr>
          <p:cNvPr id="43" name="Picture 8" descr="Anteprima immagine">
            <a:extLst>
              <a:ext uri="{FF2B5EF4-FFF2-40B4-BE49-F238E27FC236}">
                <a16:creationId xmlns:a16="http://schemas.microsoft.com/office/drawing/2014/main" id="{25E6FD51-9D39-4253-983A-7228903E3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2820"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8" name="CasellaDiTesto 47">
            <a:extLst>
              <a:ext uri="{FF2B5EF4-FFF2-40B4-BE49-F238E27FC236}">
                <a16:creationId xmlns:a16="http://schemas.microsoft.com/office/drawing/2014/main" id="{FD1BB4EA-F9AC-4E8D-AE26-11DAF3C24977}"/>
              </a:ext>
            </a:extLst>
          </p:cNvPr>
          <p:cNvSpPr txBox="1"/>
          <p:nvPr/>
        </p:nvSpPr>
        <p:spPr>
          <a:xfrm>
            <a:off x="8814235" y="499071"/>
            <a:ext cx="681757" cy="215444"/>
          </a:xfrm>
          <a:prstGeom prst="rect">
            <a:avLst/>
          </a:prstGeom>
          <a:noFill/>
        </p:spPr>
        <p:txBody>
          <a:bodyPr wrap="square">
            <a:spAutoFit/>
          </a:bodyPr>
          <a:lstStyle/>
          <a:p>
            <a:pPr algn="l"/>
            <a:r>
              <a:rPr lang="it-IT" sz="800" b="0" kern="1200" dirty="0">
                <a:solidFill>
                  <a:srgbClr val="404040"/>
                </a:solidFill>
                <a:effectLst/>
                <a:latin typeface="+mn-lt"/>
              </a:rPr>
              <a:t>Aggiudicato</a:t>
            </a:r>
            <a:endParaRPr lang="it-IT" sz="800" b="0" kern="1200" dirty="0">
              <a:solidFill>
                <a:srgbClr val="404040"/>
              </a:solidFill>
              <a:effectLst/>
              <a:latin typeface="+mn-lt"/>
              <a:ea typeface="+mn-ea"/>
              <a:cs typeface="+mn-cs"/>
            </a:endParaRPr>
          </a:p>
        </p:txBody>
      </p:sp>
      <p:pic>
        <p:nvPicPr>
          <p:cNvPr id="49" name="Picture 4">
            <a:extLst>
              <a:ext uri="{FF2B5EF4-FFF2-40B4-BE49-F238E27FC236}">
                <a16:creationId xmlns:a16="http://schemas.microsoft.com/office/drawing/2014/main" id="{6FDEDE53-303C-4217-92D8-C6FEC72D49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8757"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50" name="CasellaDiTesto 49">
            <a:extLst>
              <a:ext uri="{FF2B5EF4-FFF2-40B4-BE49-F238E27FC236}">
                <a16:creationId xmlns:a16="http://schemas.microsoft.com/office/drawing/2014/main" id="{E043C12C-C662-4683-BF6B-EF745F1B2424}"/>
              </a:ext>
            </a:extLst>
          </p:cNvPr>
          <p:cNvSpPr txBox="1"/>
          <p:nvPr/>
        </p:nvSpPr>
        <p:spPr>
          <a:xfrm>
            <a:off x="9768676" y="499071"/>
            <a:ext cx="482060" cy="215444"/>
          </a:xfrm>
          <a:prstGeom prst="rect">
            <a:avLst/>
          </a:prstGeom>
          <a:noFill/>
        </p:spPr>
        <p:txBody>
          <a:bodyPr wrap="square">
            <a:spAutoFit/>
          </a:bodyPr>
          <a:lstStyle/>
          <a:p>
            <a:pPr algn="l"/>
            <a:r>
              <a:rPr lang="it-IT" sz="800" b="0" kern="1200" dirty="0">
                <a:solidFill>
                  <a:srgbClr val="404040"/>
                </a:solidFill>
                <a:effectLst/>
                <a:latin typeface="+mn-lt"/>
              </a:rPr>
              <a:t>Attivo</a:t>
            </a:r>
            <a:endParaRPr lang="it-IT" sz="800" b="0" kern="1200" dirty="0">
              <a:solidFill>
                <a:srgbClr val="404040"/>
              </a:solidFill>
              <a:effectLst/>
              <a:latin typeface="+mn-lt"/>
              <a:ea typeface="+mn-ea"/>
              <a:cs typeface="+mn-cs"/>
            </a:endParaRPr>
          </a:p>
        </p:txBody>
      </p:sp>
      <p:pic>
        <p:nvPicPr>
          <p:cNvPr id="51" name="Picture 10" descr="Anteprima immagine">
            <a:extLst>
              <a:ext uri="{FF2B5EF4-FFF2-40B4-BE49-F238E27FC236}">
                <a16:creationId xmlns:a16="http://schemas.microsoft.com/office/drawing/2014/main" id="{63ADBB8A-A41A-41D8-A9E2-8CC2A88B7E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4786" y="1008079"/>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52" name="CasellaDiTesto 51">
            <a:extLst>
              <a:ext uri="{FF2B5EF4-FFF2-40B4-BE49-F238E27FC236}">
                <a16:creationId xmlns:a16="http://schemas.microsoft.com/office/drawing/2014/main" id="{34AAF738-7782-43BB-9FF0-4903605F8653}"/>
              </a:ext>
            </a:extLst>
          </p:cNvPr>
          <p:cNvSpPr txBox="1"/>
          <p:nvPr/>
        </p:nvSpPr>
        <p:spPr>
          <a:xfrm>
            <a:off x="7914764" y="985705"/>
            <a:ext cx="1383779" cy="215444"/>
          </a:xfrm>
          <a:prstGeom prst="rect">
            <a:avLst/>
          </a:prstGeom>
          <a:noFill/>
        </p:spPr>
        <p:txBody>
          <a:bodyPr wrap="square">
            <a:spAutoFit/>
          </a:bodyPr>
          <a:lstStyle/>
          <a:p>
            <a:pPr algn="l"/>
            <a:r>
              <a:rPr lang="it-IT" sz="800" b="0" kern="1200" dirty="0">
                <a:solidFill>
                  <a:srgbClr val="404040"/>
                </a:solidFill>
                <a:effectLst/>
                <a:latin typeface="+mn-lt"/>
              </a:rPr>
              <a:t>Attivo per acquisti successivi</a:t>
            </a:r>
            <a:endParaRPr lang="it-IT" sz="800" b="0" kern="1200" dirty="0">
              <a:solidFill>
                <a:srgbClr val="404040"/>
              </a:solidFill>
              <a:effectLst/>
              <a:latin typeface="+mn-lt"/>
              <a:ea typeface="+mn-ea"/>
              <a:cs typeface="+mn-cs"/>
            </a:endParaRPr>
          </a:p>
        </p:txBody>
      </p:sp>
      <p:pic>
        <p:nvPicPr>
          <p:cNvPr id="53" name="Picture 18" descr="Anteprima immagine">
            <a:extLst>
              <a:ext uri="{FF2B5EF4-FFF2-40B4-BE49-F238E27FC236}">
                <a16:creationId xmlns:a16="http://schemas.microsoft.com/office/drawing/2014/main" id="{1E89B25E-CC01-400C-826F-EA5CB21EA3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018"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54" name="CasellaDiTesto 53">
            <a:extLst>
              <a:ext uri="{FF2B5EF4-FFF2-40B4-BE49-F238E27FC236}">
                <a16:creationId xmlns:a16="http://schemas.microsoft.com/office/drawing/2014/main" id="{FF01216F-6A11-4978-B6C1-6F62CA2F713F}"/>
              </a:ext>
            </a:extLst>
          </p:cNvPr>
          <p:cNvSpPr txBox="1"/>
          <p:nvPr/>
        </p:nvSpPr>
        <p:spPr>
          <a:xfrm>
            <a:off x="7935095" y="742388"/>
            <a:ext cx="534965" cy="215444"/>
          </a:xfrm>
          <a:prstGeom prst="rect">
            <a:avLst/>
          </a:prstGeom>
          <a:noFill/>
        </p:spPr>
        <p:txBody>
          <a:bodyPr wrap="square">
            <a:spAutoFit/>
          </a:bodyPr>
          <a:lstStyle/>
          <a:p>
            <a:pPr algn="l"/>
            <a:r>
              <a:rPr lang="it-IT" sz="800" b="0" kern="1200" dirty="0">
                <a:solidFill>
                  <a:srgbClr val="404040"/>
                </a:solidFill>
                <a:effectLst/>
                <a:latin typeface="+mn-lt"/>
              </a:rPr>
              <a:t>Sospeso</a:t>
            </a:r>
            <a:endParaRPr lang="it-IT" sz="800" b="0" kern="1200" dirty="0">
              <a:solidFill>
                <a:srgbClr val="404040"/>
              </a:solidFill>
              <a:effectLst/>
              <a:latin typeface="+mn-lt"/>
              <a:ea typeface="+mn-ea"/>
              <a:cs typeface="+mn-cs"/>
            </a:endParaRPr>
          </a:p>
        </p:txBody>
      </p:sp>
      <p:pic>
        <p:nvPicPr>
          <p:cNvPr id="55" name="Picture 12" descr="Anteprima immagine">
            <a:extLst>
              <a:ext uri="{FF2B5EF4-FFF2-40B4-BE49-F238E27FC236}">
                <a16:creationId xmlns:a16="http://schemas.microsoft.com/office/drawing/2014/main" id="{E6DDA820-131B-49B0-A2F9-3426070D2B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10035"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56" name="CasellaDiTesto 55">
            <a:extLst>
              <a:ext uri="{FF2B5EF4-FFF2-40B4-BE49-F238E27FC236}">
                <a16:creationId xmlns:a16="http://schemas.microsoft.com/office/drawing/2014/main" id="{A04BBBAD-4B8B-48F2-8863-51DB6BE10F0E}"/>
              </a:ext>
            </a:extLst>
          </p:cNvPr>
          <p:cNvSpPr txBox="1"/>
          <p:nvPr/>
        </p:nvSpPr>
        <p:spPr>
          <a:xfrm>
            <a:off x="9761896" y="742388"/>
            <a:ext cx="502806" cy="215444"/>
          </a:xfrm>
          <a:prstGeom prst="rect">
            <a:avLst/>
          </a:prstGeom>
          <a:noFill/>
        </p:spPr>
        <p:txBody>
          <a:bodyPr wrap="square">
            <a:spAutoFit/>
          </a:bodyPr>
          <a:lstStyle/>
          <a:p>
            <a:pPr algn="l"/>
            <a:r>
              <a:rPr lang="it-IT" sz="800" b="0" kern="1200" dirty="0">
                <a:solidFill>
                  <a:srgbClr val="404040"/>
                </a:solidFill>
                <a:effectLst/>
                <a:latin typeface="+mn-lt"/>
              </a:rPr>
              <a:t>Chiuso</a:t>
            </a:r>
            <a:endParaRPr lang="it-IT" sz="800" b="0" kern="1200" dirty="0">
              <a:solidFill>
                <a:srgbClr val="404040"/>
              </a:solidFill>
              <a:effectLst/>
              <a:latin typeface="+mn-lt"/>
              <a:ea typeface="+mn-ea"/>
              <a:cs typeface="+mn-cs"/>
            </a:endParaRPr>
          </a:p>
        </p:txBody>
      </p:sp>
      <p:pic>
        <p:nvPicPr>
          <p:cNvPr id="57" name="Picture 16" descr="Anteprima immagine">
            <a:extLst>
              <a:ext uri="{FF2B5EF4-FFF2-40B4-BE49-F238E27FC236}">
                <a16:creationId xmlns:a16="http://schemas.microsoft.com/office/drawing/2014/main" id="{6D2E7BB6-0372-4E8C-99EA-07A682E8B7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7253" y="760110"/>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58" name="CasellaDiTesto 57">
            <a:extLst>
              <a:ext uri="{FF2B5EF4-FFF2-40B4-BE49-F238E27FC236}">
                <a16:creationId xmlns:a16="http://schemas.microsoft.com/office/drawing/2014/main" id="{9547630D-19B2-4FD9-A0A4-233F57CCE3D3}"/>
              </a:ext>
            </a:extLst>
          </p:cNvPr>
          <p:cNvSpPr txBox="1"/>
          <p:nvPr/>
        </p:nvSpPr>
        <p:spPr>
          <a:xfrm>
            <a:off x="8815900" y="742388"/>
            <a:ext cx="625090" cy="215444"/>
          </a:xfrm>
          <a:prstGeom prst="rect">
            <a:avLst/>
          </a:prstGeom>
          <a:noFill/>
        </p:spPr>
        <p:txBody>
          <a:bodyPr wrap="square">
            <a:spAutoFit/>
          </a:bodyPr>
          <a:lstStyle/>
          <a:p>
            <a:pPr algn="l"/>
            <a:r>
              <a:rPr lang="it-IT" sz="800" b="0" kern="1200" dirty="0">
                <a:solidFill>
                  <a:srgbClr val="404040"/>
                </a:solidFill>
                <a:effectLst/>
                <a:latin typeface="+mn-lt"/>
              </a:rPr>
              <a:t>Revocato</a:t>
            </a:r>
            <a:endParaRPr lang="it-IT" sz="800" b="0" kern="1200" dirty="0">
              <a:solidFill>
                <a:srgbClr val="404040"/>
              </a:solidFill>
              <a:effectLst/>
              <a:latin typeface="+mn-lt"/>
              <a:ea typeface="+mn-ea"/>
              <a:cs typeface="+mn-cs"/>
            </a:endParaRPr>
          </a:p>
        </p:txBody>
      </p:sp>
      <p:pic>
        <p:nvPicPr>
          <p:cNvPr id="29" name="Picture 4">
            <a:extLst>
              <a:ext uri="{FF2B5EF4-FFF2-40B4-BE49-F238E27FC236}">
                <a16:creationId xmlns:a16="http://schemas.microsoft.com/office/drawing/2014/main" id="{6FDEDE53-303C-4217-92D8-C6FEC72D49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6900" y="1963497"/>
            <a:ext cx="180000" cy="1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928017"/>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705903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36AB56A7-1C4D-43E1-8033-912385B285DA}"/>
              </a:ext>
            </a:extLst>
          </p:cNvPr>
          <p:cNvSpPr>
            <a:spLocks noGrp="1"/>
          </p:cNvSpPr>
          <p:nvPr>
            <p:ph type="title"/>
          </p:nvPr>
        </p:nvSpPr>
        <p:spPr>
          <a:xfrm>
            <a:off x="4482604" y="7005826"/>
            <a:ext cx="5805347" cy="401167"/>
          </a:xfrm>
        </p:spPr>
        <p:txBody>
          <a:bodyPr anchor="t"/>
          <a:lstStyle/>
          <a:p>
            <a:r>
              <a:rPr lang="it-IT" dirty="0"/>
              <a:t>Centrali telefoniche 8 (2/2)</a:t>
            </a:r>
          </a:p>
        </p:txBody>
      </p:sp>
      <p:graphicFrame>
        <p:nvGraphicFramePr>
          <p:cNvPr id="6" name="Tabella 5">
            <a:extLst>
              <a:ext uri="{FF2B5EF4-FFF2-40B4-BE49-F238E27FC236}">
                <a16:creationId xmlns:a16="http://schemas.microsoft.com/office/drawing/2014/main" id="{7F6A6757-11AB-46E6-A301-6E698D345442}"/>
              </a:ext>
            </a:extLst>
          </p:cNvPr>
          <p:cNvGraphicFramePr>
            <a:graphicFrameLocks noGrp="1"/>
          </p:cNvGraphicFramePr>
          <p:nvPr>
            <p:extLst/>
          </p:nvPr>
        </p:nvGraphicFramePr>
        <p:xfrm>
          <a:off x="450157" y="1620000"/>
          <a:ext cx="9830794" cy="944520"/>
        </p:xfrm>
        <a:graphic>
          <a:graphicData uri="http://schemas.openxmlformats.org/drawingml/2006/table">
            <a:tbl>
              <a:tblPr bandRow="1">
                <a:tableStyleId>{2D5ABB26-0587-4C30-8999-92F81FD0307C}</a:tableStyleId>
              </a:tblPr>
              <a:tblGrid>
                <a:gridCol w="576063">
                  <a:extLst>
                    <a:ext uri="{9D8B030D-6E8A-4147-A177-3AD203B41FA5}">
                      <a16:colId xmlns:a16="http://schemas.microsoft.com/office/drawing/2014/main" val="20000"/>
                    </a:ext>
                  </a:extLst>
                </a:gridCol>
                <a:gridCol w="3960440">
                  <a:extLst>
                    <a:ext uri="{9D8B030D-6E8A-4147-A177-3AD203B41FA5}">
                      <a16:colId xmlns:a16="http://schemas.microsoft.com/office/drawing/2014/main" val="20001"/>
                    </a:ext>
                  </a:extLst>
                </a:gridCol>
                <a:gridCol w="988833">
                  <a:extLst>
                    <a:ext uri="{9D8B030D-6E8A-4147-A177-3AD203B41FA5}">
                      <a16:colId xmlns:a16="http://schemas.microsoft.com/office/drawing/2014/main" val="20002"/>
                    </a:ext>
                  </a:extLst>
                </a:gridCol>
                <a:gridCol w="932849">
                  <a:extLst>
                    <a:ext uri="{9D8B030D-6E8A-4147-A177-3AD203B41FA5}">
                      <a16:colId xmlns:a16="http://schemas.microsoft.com/office/drawing/2014/main" val="20003"/>
                    </a:ext>
                  </a:extLst>
                </a:gridCol>
                <a:gridCol w="670606">
                  <a:extLst>
                    <a:ext uri="{9D8B030D-6E8A-4147-A177-3AD203B41FA5}">
                      <a16:colId xmlns:a16="http://schemas.microsoft.com/office/drawing/2014/main" val="2670798473"/>
                    </a:ext>
                  </a:extLst>
                </a:gridCol>
                <a:gridCol w="2702003">
                  <a:extLst>
                    <a:ext uri="{9D8B030D-6E8A-4147-A177-3AD203B41FA5}">
                      <a16:colId xmlns:a16="http://schemas.microsoft.com/office/drawing/2014/main" val="20004"/>
                    </a:ext>
                  </a:extLst>
                </a:gridCol>
              </a:tblGrid>
              <a:tr h="0">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Lotto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Descrizione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Attivazione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Scadenza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it-IT" sz="1100" b="1" noProof="0" dirty="0">
                          <a:solidFill>
                            <a:srgbClr val="404040"/>
                          </a:solidFill>
                          <a:latin typeface="+mn-lt"/>
                        </a:rPr>
                        <a:t>Stato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Fornitori</a:t>
                      </a:r>
                      <a:endParaRPr lang="it-IT" sz="900" b="0" dirty="0">
                        <a:solidFill>
                          <a:srgbClr val="404040"/>
                        </a:solidFill>
                        <a:latin typeface="+mn-lt"/>
                      </a:endParaRPr>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61406">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algn="ctr"/>
                      <a:r>
                        <a:rPr lang="it-IT" sz="1800" b="1" dirty="0">
                          <a:solidFill>
                            <a:srgbClr val="821B4C"/>
                          </a:solidFill>
                          <a:latin typeface="+mn-lt"/>
                        </a:rPr>
                        <a:t>1</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algn="l"/>
                      <a:r>
                        <a:rPr lang="it-IT" sz="1050" b="0" kern="1200" dirty="0">
                          <a:solidFill>
                            <a:srgbClr val="404040"/>
                          </a:solidFill>
                          <a:effectLst/>
                          <a:latin typeface="+mn-lt"/>
                        </a:rPr>
                        <a:t>Lotto unico</a:t>
                      </a:r>
                      <a:endParaRPr lang="it-IT" sz="1050" b="0" kern="1200" dirty="0">
                        <a:solidFill>
                          <a:srgbClr val="404040"/>
                        </a:solidFill>
                        <a:effectLst/>
                        <a:latin typeface="+mn-lt"/>
                        <a:ea typeface="+mn-ea"/>
                        <a:cs typeface="+mn-cs"/>
                      </a:endParaRPr>
                    </a:p>
                  </a:txBody>
                  <a:tcPr marL="90000" marR="9000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rPr>
                        <a:t>14/05/2021</a:t>
                      </a:r>
                    </a:p>
                  </a:txBody>
                  <a:tcPr marL="0" marR="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rPr>
                        <a:t>14/05/2023</a:t>
                      </a:r>
                    </a:p>
                  </a:txBody>
                  <a:tcPr marL="0" marR="0" marT="46800" marB="4680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it-IT" sz="1000" b="0" kern="1200" dirty="0">
                        <a:solidFill>
                          <a:srgbClr val="404040"/>
                        </a:solidFill>
                        <a:latin typeface="+mn-lt"/>
                        <a:ea typeface="+mn-ea"/>
                        <a:cs typeface="+mn-cs"/>
                      </a:endParaRPr>
                    </a:p>
                  </a:txBody>
                  <a:tcPr marL="0" marR="0" marT="46800" marB="4680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228600" marR="0" indent="-228600" algn="l" defTabSz="497937" rtl="0" eaLnBrk="1" fontAlgn="auto" latinLnBrk="0" hangingPunct="1">
                        <a:lnSpc>
                          <a:spcPct val="100000"/>
                        </a:lnSpc>
                        <a:spcBef>
                          <a:spcPts val="0"/>
                        </a:spcBef>
                        <a:spcAft>
                          <a:spcPts val="0"/>
                        </a:spcAft>
                        <a:buClr>
                          <a:srgbClr val="821B4C"/>
                        </a:buClr>
                        <a:buSzTx/>
                        <a:buFont typeface="Arial" panose="020B0604020202020204" pitchFamily="34" charset="0"/>
                        <a:buChar char="•"/>
                        <a:tabLst/>
                        <a:defRPr/>
                      </a:pPr>
                      <a:r>
                        <a:rPr lang="it-IT" sz="900" kern="1200" dirty="0">
                          <a:solidFill>
                            <a:srgbClr val="404040"/>
                          </a:solidFill>
                          <a:latin typeface="+mn-lt"/>
                        </a:rPr>
                        <a:t>RTI </a:t>
                      </a:r>
                      <a:r>
                        <a:rPr lang="it-IT" sz="900" kern="1200" dirty="0" err="1">
                          <a:solidFill>
                            <a:srgbClr val="404040"/>
                          </a:solidFill>
                          <a:latin typeface="+mn-lt"/>
                        </a:rPr>
                        <a:t>Sielte</a:t>
                      </a:r>
                      <a:r>
                        <a:rPr lang="it-IT" sz="900" kern="1200" dirty="0">
                          <a:solidFill>
                            <a:srgbClr val="404040"/>
                          </a:solidFill>
                          <a:latin typeface="+mn-lt"/>
                        </a:rPr>
                        <a:t> S.p.A. / Vodafone Italia S.p.A.</a:t>
                      </a:r>
                    </a:p>
                    <a:p>
                      <a:pPr marL="228600" marR="0" indent="-228600" algn="l" defTabSz="497937" rtl="0" eaLnBrk="1" fontAlgn="auto" latinLnBrk="0" hangingPunct="1">
                        <a:lnSpc>
                          <a:spcPct val="100000"/>
                        </a:lnSpc>
                        <a:spcBef>
                          <a:spcPts val="0"/>
                        </a:spcBef>
                        <a:spcAft>
                          <a:spcPts val="0"/>
                        </a:spcAft>
                        <a:buClr>
                          <a:srgbClr val="821B4C"/>
                        </a:buClr>
                        <a:buSzTx/>
                        <a:buFont typeface="Arial" panose="020B0604020202020204" pitchFamily="34" charset="0"/>
                        <a:buChar char="•"/>
                        <a:tabLst/>
                        <a:defRPr/>
                      </a:pPr>
                      <a:r>
                        <a:rPr lang="it-IT" sz="900" kern="1200" dirty="0">
                          <a:solidFill>
                            <a:srgbClr val="404040"/>
                          </a:solidFill>
                          <a:latin typeface="+mn-lt"/>
                        </a:rPr>
                        <a:t>Fastweb S.p.A.</a:t>
                      </a:r>
                    </a:p>
                    <a:p>
                      <a:pPr marL="228600" marR="0" indent="-228600" algn="l" defTabSz="497937" rtl="0" eaLnBrk="1" fontAlgn="auto" latinLnBrk="0" hangingPunct="1">
                        <a:lnSpc>
                          <a:spcPct val="100000"/>
                        </a:lnSpc>
                        <a:spcBef>
                          <a:spcPts val="0"/>
                        </a:spcBef>
                        <a:spcAft>
                          <a:spcPts val="0"/>
                        </a:spcAft>
                        <a:buClr>
                          <a:srgbClr val="821B4C"/>
                        </a:buClr>
                        <a:buSzTx/>
                        <a:buFont typeface="Arial" panose="020B0604020202020204" pitchFamily="34" charset="0"/>
                        <a:buChar char="•"/>
                        <a:tabLst/>
                        <a:defRPr/>
                      </a:pPr>
                      <a:r>
                        <a:rPr lang="it-IT" sz="900" kern="1200" dirty="0">
                          <a:solidFill>
                            <a:srgbClr val="404040"/>
                          </a:solidFill>
                          <a:latin typeface="+mn-lt"/>
                        </a:rPr>
                        <a:t>Telecom Italia S.p.A.</a:t>
                      </a:r>
                    </a:p>
                    <a:p>
                      <a:pPr marL="228600" marR="0" indent="-228600" algn="l" defTabSz="497937" rtl="0" eaLnBrk="1" fontAlgn="auto" latinLnBrk="0" hangingPunct="1">
                        <a:lnSpc>
                          <a:spcPct val="100000"/>
                        </a:lnSpc>
                        <a:spcBef>
                          <a:spcPts val="0"/>
                        </a:spcBef>
                        <a:spcAft>
                          <a:spcPts val="0"/>
                        </a:spcAft>
                        <a:buClr>
                          <a:srgbClr val="821B4C"/>
                        </a:buClr>
                        <a:buSzTx/>
                        <a:buFont typeface="Arial" panose="020B0604020202020204" pitchFamily="34" charset="0"/>
                        <a:buChar char="•"/>
                        <a:tabLst/>
                        <a:defRPr/>
                      </a:pPr>
                      <a:r>
                        <a:rPr lang="it-IT" sz="900" kern="1200" dirty="0">
                          <a:solidFill>
                            <a:srgbClr val="404040"/>
                          </a:solidFill>
                          <a:latin typeface="+mn-lt"/>
                        </a:rPr>
                        <a:t>RTI Wind Tre S.p.A. / Delo Instruments S.r.l.</a:t>
                      </a:r>
                      <a:endParaRPr lang="it-IT" sz="900" kern="1200" dirty="0">
                        <a:solidFill>
                          <a:srgbClr val="404040"/>
                        </a:solidFill>
                        <a:latin typeface="+mn-lt"/>
                        <a:ea typeface="ＭＳ Ｐゴシック"/>
                        <a:cs typeface="+mn-cs"/>
                      </a:endParaRPr>
                    </a:p>
                  </a:txBody>
                  <a:tcPr marL="180000" marR="180000" marT="46800" marB="90000">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8" name="CasellaDiTesto 7">
            <a:extLst>
              <a:ext uri="{FF2B5EF4-FFF2-40B4-BE49-F238E27FC236}">
                <a16:creationId xmlns:a16="http://schemas.microsoft.com/office/drawing/2014/main" id="{1AE2C511-57C5-4E83-A1DF-017A6043859B}"/>
              </a:ext>
            </a:extLst>
          </p:cNvPr>
          <p:cNvSpPr txBox="1"/>
          <p:nvPr/>
        </p:nvSpPr>
        <p:spPr>
          <a:xfrm>
            <a:off x="494606" y="900311"/>
            <a:ext cx="502806" cy="584775"/>
          </a:xfrm>
          <a:prstGeom prst="rect">
            <a:avLst/>
          </a:prstGeom>
          <a:noFill/>
        </p:spPr>
        <p:txBody>
          <a:bodyPr wrap="square">
            <a:spAutoFit/>
          </a:bodyPr>
          <a:lstStyle/>
          <a:p>
            <a:r>
              <a:rPr lang="it-IT" sz="1200" b="1" dirty="0">
                <a:solidFill>
                  <a:srgbClr val="313840"/>
                </a:solidFill>
              </a:rPr>
              <a:t>Lotti</a:t>
            </a:r>
          </a:p>
          <a:p>
            <a:pPr algn="ctr">
              <a:spcAft>
                <a:spcPts val="450"/>
              </a:spcAft>
            </a:pPr>
            <a:r>
              <a:rPr lang="it-IT" dirty="0">
                <a:solidFill>
                  <a:srgbClr val="313840"/>
                </a:solidFill>
              </a:rPr>
              <a:t>1</a:t>
            </a:r>
            <a:endParaRPr lang="it-IT" sz="1200" dirty="0">
              <a:solidFill>
                <a:srgbClr val="313840"/>
              </a:solidFill>
            </a:endParaRPr>
          </a:p>
        </p:txBody>
      </p:sp>
      <p:sp>
        <p:nvSpPr>
          <p:cNvPr id="19" name="CasellaDiTesto 18">
            <a:extLst>
              <a:ext uri="{FF2B5EF4-FFF2-40B4-BE49-F238E27FC236}">
                <a16:creationId xmlns:a16="http://schemas.microsoft.com/office/drawing/2014/main" id="{37586D21-BA75-42A3-827F-342EA1B5BA97}"/>
              </a:ext>
            </a:extLst>
          </p:cNvPr>
          <p:cNvSpPr txBox="1"/>
          <p:nvPr/>
        </p:nvSpPr>
        <p:spPr>
          <a:xfrm>
            <a:off x="1422415" y="1149810"/>
            <a:ext cx="1944216" cy="246221"/>
          </a:xfrm>
          <a:prstGeom prst="rect">
            <a:avLst/>
          </a:prstGeom>
          <a:noFill/>
        </p:spPr>
        <p:txBody>
          <a:bodyPr wrap="square">
            <a:spAutoFit/>
          </a:bodyPr>
          <a:lstStyle/>
          <a:p>
            <a:r>
              <a:rPr lang="it-IT" sz="1000" b="1" dirty="0">
                <a:solidFill>
                  <a:srgbClr val="404040"/>
                </a:solidFill>
                <a:latin typeface="+mn-lt"/>
              </a:rPr>
              <a:t>MERCEOLOGICI</a:t>
            </a:r>
            <a:endParaRPr lang="it-IT" sz="1000" b="1" dirty="0"/>
          </a:p>
        </p:txBody>
      </p:sp>
      <p:grpSp>
        <p:nvGrpSpPr>
          <p:cNvPr id="44" name="Gruppo 43">
            <a:extLst>
              <a:ext uri="{FF2B5EF4-FFF2-40B4-BE49-F238E27FC236}">
                <a16:creationId xmlns:a16="http://schemas.microsoft.com/office/drawing/2014/main" id="{088B57FC-8439-4592-A902-6E43319EB00B}"/>
              </a:ext>
            </a:extLst>
          </p:cNvPr>
          <p:cNvGrpSpPr/>
          <p:nvPr/>
        </p:nvGrpSpPr>
        <p:grpSpPr>
          <a:xfrm>
            <a:off x="10457552" y="0"/>
            <a:ext cx="74693" cy="7567588"/>
            <a:chOff x="10457552" y="0"/>
            <a:chExt cx="74693" cy="7567588"/>
          </a:xfrm>
        </p:grpSpPr>
        <p:sp>
          <p:nvSpPr>
            <p:cNvPr id="45" name="Rettangolo 44">
              <a:extLst>
                <a:ext uri="{FF2B5EF4-FFF2-40B4-BE49-F238E27FC236}">
                  <a16:creationId xmlns:a16="http://schemas.microsoft.com/office/drawing/2014/main" id="{80D9CB12-EBB9-4560-A18F-A54D6A9CC1D0}"/>
                </a:ext>
              </a:extLst>
            </p:cNvPr>
            <p:cNvSpPr/>
            <p:nvPr/>
          </p:nvSpPr>
          <p:spPr>
            <a:xfrm>
              <a:off x="10457552" y="0"/>
              <a:ext cx="74693" cy="5292799"/>
            </a:xfrm>
            <a:prstGeom prst="rect">
              <a:avLst/>
            </a:prstGeom>
            <a:solidFill>
              <a:srgbClr val="BE39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6" name="Rettangolo 45">
              <a:extLst>
                <a:ext uri="{FF2B5EF4-FFF2-40B4-BE49-F238E27FC236}">
                  <a16:creationId xmlns:a16="http://schemas.microsoft.com/office/drawing/2014/main" id="{B3E838E0-1420-4757-B357-AB86137B9FE2}"/>
                </a:ext>
              </a:extLst>
            </p:cNvPr>
            <p:cNvSpPr/>
            <p:nvPr/>
          </p:nvSpPr>
          <p:spPr>
            <a:xfrm>
              <a:off x="10457552" y="7296323"/>
              <a:ext cx="74693" cy="271265"/>
            </a:xfrm>
            <a:prstGeom prst="rect">
              <a:avLst/>
            </a:prstGeom>
            <a:solidFill>
              <a:srgbClr val="BE39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pSp>
        <p:nvGrpSpPr>
          <p:cNvPr id="36" name="Gruppo 35">
            <a:extLst>
              <a:ext uri="{FF2B5EF4-FFF2-40B4-BE49-F238E27FC236}">
                <a16:creationId xmlns:a16="http://schemas.microsoft.com/office/drawing/2014/main" id="{5B40962C-2E54-4C9F-B5B8-E16DDA3BD256}"/>
              </a:ext>
            </a:extLst>
          </p:cNvPr>
          <p:cNvGrpSpPr/>
          <p:nvPr/>
        </p:nvGrpSpPr>
        <p:grpSpPr>
          <a:xfrm>
            <a:off x="1180279" y="1172497"/>
            <a:ext cx="188236" cy="200846"/>
            <a:chOff x="3060700" y="4723156"/>
            <a:chExt cx="1401951" cy="1495873"/>
          </a:xfrm>
        </p:grpSpPr>
        <p:sp>
          <p:nvSpPr>
            <p:cNvPr id="37" name="Elemento grafico 41">
              <a:extLst>
                <a:ext uri="{FF2B5EF4-FFF2-40B4-BE49-F238E27FC236}">
                  <a16:creationId xmlns:a16="http://schemas.microsoft.com/office/drawing/2014/main" id="{D55AB854-B6B2-456D-B415-7A05C0B5255D}"/>
                </a:ext>
              </a:extLst>
            </p:cNvPr>
            <p:cNvSpPr/>
            <p:nvPr/>
          </p:nvSpPr>
          <p:spPr>
            <a:xfrm>
              <a:off x="3060700" y="4723156"/>
              <a:ext cx="1401951" cy="1495873"/>
            </a:xfrm>
            <a:custGeom>
              <a:avLst/>
              <a:gdLst>
                <a:gd name="connsiteX0" fmla="*/ 1389682 w 1401951"/>
                <a:gd name="connsiteY0" fmla="*/ 330258 h 1495873"/>
                <a:gd name="connsiteX1" fmla="*/ 710470 w 1401951"/>
                <a:gd name="connsiteY1" fmla="*/ 2191 h 1495873"/>
                <a:gd name="connsiteX2" fmla="*/ 691482 w 1401951"/>
                <a:gd name="connsiteY2" fmla="*/ 2191 h 1495873"/>
                <a:gd name="connsiteX3" fmla="*/ 12270 w 1401951"/>
                <a:gd name="connsiteY3" fmla="*/ 330258 h 1495873"/>
                <a:gd name="connsiteX4" fmla="*/ 0 w 1401951"/>
                <a:gd name="connsiteY4" fmla="*/ 350123 h 1495873"/>
                <a:gd name="connsiteX5" fmla="*/ 0 w 1401951"/>
                <a:gd name="connsiteY5" fmla="*/ 1146188 h 1495873"/>
                <a:gd name="connsiteX6" fmla="*/ 12270 w 1401951"/>
                <a:gd name="connsiteY6" fmla="*/ 1166054 h 1495873"/>
                <a:gd name="connsiteX7" fmla="*/ 691482 w 1401951"/>
                <a:gd name="connsiteY7" fmla="*/ 1493828 h 1495873"/>
                <a:gd name="connsiteX8" fmla="*/ 701122 w 1401951"/>
                <a:gd name="connsiteY8" fmla="*/ 1495873 h 1495873"/>
                <a:gd name="connsiteX9" fmla="*/ 710762 w 1401951"/>
                <a:gd name="connsiteY9" fmla="*/ 1493828 h 1495873"/>
                <a:gd name="connsiteX10" fmla="*/ 1389682 w 1401951"/>
                <a:gd name="connsiteY10" fmla="*/ 1165762 h 1495873"/>
                <a:gd name="connsiteX11" fmla="*/ 1401952 w 1401951"/>
                <a:gd name="connsiteY11" fmla="*/ 1145896 h 1495873"/>
                <a:gd name="connsiteX12" fmla="*/ 1401952 w 1401951"/>
                <a:gd name="connsiteY12" fmla="*/ 349831 h 1495873"/>
                <a:gd name="connsiteX13" fmla="*/ 1389682 w 1401951"/>
                <a:gd name="connsiteY13" fmla="*/ 330258 h 1495873"/>
                <a:gd name="connsiteX14" fmla="*/ 701122 w 1401951"/>
                <a:gd name="connsiteY14" fmla="*/ 46303 h 1495873"/>
                <a:gd name="connsiteX15" fmla="*/ 1329795 w 1401951"/>
                <a:gd name="connsiteY15" fmla="*/ 349831 h 1495873"/>
                <a:gd name="connsiteX16" fmla="*/ 1147503 w 1401951"/>
                <a:gd name="connsiteY16" fmla="*/ 437763 h 1495873"/>
                <a:gd name="connsiteX17" fmla="*/ 1143705 w 1401951"/>
                <a:gd name="connsiteY17" fmla="*/ 435426 h 1495873"/>
                <a:gd name="connsiteX18" fmla="*/ 519415 w 1401951"/>
                <a:gd name="connsiteY18" fmla="*/ 134236 h 1495873"/>
                <a:gd name="connsiteX19" fmla="*/ 701122 w 1401951"/>
                <a:gd name="connsiteY19" fmla="*/ 46303 h 1495873"/>
                <a:gd name="connsiteX20" fmla="*/ 469752 w 1401951"/>
                <a:gd name="connsiteY20" fmla="*/ 158775 h 1495873"/>
                <a:gd name="connsiteX21" fmla="*/ 1097548 w 1401951"/>
                <a:gd name="connsiteY21" fmla="*/ 461718 h 1495873"/>
                <a:gd name="connsiteX22" fmla="*/ 969009 w 1401951"/>
                <a:gd name="connsiteY22" fmla="*/ 523651 h 1495873"/>
                <a:gd name="connsiteX23" fmla="*/ 341505 w 1401951"/>
                <a:gd name="connsiteY23" fmla="*/ 221000 h 1495873"/>
                <a:gd name="connsiteX24" fmla="*/ 469752 w 1401951"/>
                <a:gd name="connsiteY24" fmla="*/ 158775 h 1495873"/>
                <a:gd name="connsiteX25" fmla="*/ 1112447 w 1401951"/>
                <a:gd name="connsiteY25" fmla="*/ 503493 h 1495873"/>
                <a:gd name="connsiteX26" fmla="*/ 1112447 w 1401951"/>
                <a:gd name="connsiteY26" fmla="*/ 732819 h 1495873"/>
                <a:gd name="connsiteX27" fmla="*/ 992380 w 1401951"/>
                <a:gd name="connsiteY27" fmla="*/ 790661 h 1495873"/>
                <a:gd name="connsiteX28" fmla="*/ 992380 w 1401951"/>
                <a:gd name="connsiteY28" fmla="*/ 561336 h 1495873"/>
                <a:gd name="connsiteX29" fmla="*/ 1112447 w 1401951"/>
                <a:gd name="connsiteY29" fmla="*/ 503493 h 1495873"/>
                <a:gd name="connsiteX30" fmla="*/ 1358132 w 1401951"/>
                <a:gd name="connsiteY30" fmla="*/ 1132458 h 1495873"/>
                <a:gd name="connsiteX31" fmla="*/ 722740 w 1401951"/>
                <a:gd name="connsiteY31" fmla="*/ 1439199 h 1495873"/>
                <a:gd name="connsiteX32" fmla="*/ 722740 w 1401951"/>
                <a:gd name="connsiteY32" fmla="*/ 691628 h 1495873"/>
                <a:gd name="connsiteX33" fmla="*/ 874358 w 1401951"/>
                <a:gd name="connsiteY33" fmla="*/ 618594 h 1495873"/>
                <a:gd name="connsiteX34" fmla="*/ 884582 w 1401951"/>
                <a:gd name="connsiteY34" fmla="*/ 589381 h 1495873"/>
                <a:gd name="connsiteX35" fmla="*/ 855369 w 1401951"/>
                <a:gd name="connsiteY35" fmla="*/ 579156 h 1495873"/>
                <a:gd name="connsiteX36" fmla="*/ 701122 w 1401951"/>
                <a:gd name="connsiteY36" fmla="*/ 653358 h 1495873"/>
                <a:gd name="connsiteX37" fmla="*/ 640358 w 1401951"/>
                <a:gd name="connsiteY37" fmla="*/ 624145 h 1495873"/>
                <a:gd name="connsiteX38" fmla="*/ 611145 w 1401951"/>
                <a:gd name="connsiteY38" fmla="*/ 634369 h 1495873"/>
                <a:gd name="connsiteX39" fmla="*/ 621369 w 1401951"/>
                <a:gd name="connsiteY39" fmla="*/ 663583 h 1495873"/>
                <a:gd name="connsiteX40" fmla="*/ 679212 w 1401951"/>
                <a:gd name="connsiteY40" fmla="*/ 691628 h 1495873"/>
                <a:gd name="connsiteX41" fmla="*/ 679212 w 1401951"/>
                <a:gd name="connsiteY41" fmla="*/ 1439199 h 1495873"/>
                <a:gd name="connsiteX42" fmla="*/ 43820 w 1401951"/>
                <a:gd name="connsiteY42" fmla="*/ 1132458 h 1495873"/>
                <a:gd name="connsiteX43" fmla="*/ 43820 w 1401951"/>
                <a:gd name="connsiteY43" fmla="*/ 384887 h 1495873"/>
                <a:gd name="connsiteX44" fmla="*/ 527594 w 1401951"/>
                <a:gd name="connsiteY44" fmla="*/ 618302 h 1495873"/>
                <a:gd name="connsiteX45" fmla="*/ 537235 w 1401951"/>
                <a:gd name="connsiteY45" fmla="*/ 620347 h 1495873"/>
                <a:gd name="connsiteX46" fmla="*/ 557100 w 1401951"/>
                <a:gd name="connsiteY46" fmla="*/ 608077 h 1495873"/>
                <a:gd name="connsiteX47" fmla="*/ 546875 w 1401951"/>
                <a:gd name="connsiteY47" fmla="*/ 578864 h 1495873"/>
                <a:gd name="connsiteX48" fmla="*/ 72449 w 1401951"/>
                <a:gd name="connsiteY48" fmla="*/ 349831 h 1495873"/>
                <a:gd name="connsiteX49" fmla="*/ 290089 w 1401951"/>
                <a:gd name="connsiteY49" fmla="*/ 244662 h 1495873"/>
                <a:gd name="connsiteX50" fmla="*/ 948268 w 1401951"/>
                <a:gd name="connsiteY50" fmla="*/ 562504 h 1495873"/>
                <a:gd name="connsiteX51" fmla="*/ 948560 w 1401951"/>
                <a:gd name="connsiteY51" fmla="*/ 562797 h 1495873"/>
                <a:gd name="connsiteX52" fmla="*/ 948560 w 1401951"/>
                <a:gd name="connsiteY52" fmla="*/ 825717 h 1495873"/>
                <a:gd name="connsiteX53" fmla="*/ 958784 w 1401951"/>
                <a:gd name="connsiteY53" fmla="*/ 844414 h 1495873"/>
                <a:gd name="connsiteX54" fmla="*/ 970470 w 1401951"/>
                <a:gd name="connsiteY54" fmla="*/ 847627 h 1495873"/>
                <a:gd name="connsiteX55" fmla="*/ 980110 w 1401951"/>
                <a:gd name="connsiteY55" fmla="*/ 845582 h 1495873"/>
                <a:gd name="connsiteX56" fmla="*/ 1143997 w 1401951"/>
                <a:gd name="connsiteY56" fmla="*/ 766414 h 1495873"/>
                <a:gd name="connsiteX57" fmla="*/ 1156267 w 1401951"/>
                <a:gd name="connsiteY57" fmla="*/ 746549 h 1495873"/>
                <a:gd name="connsiteX58" fmla="*/ 1156267 w 1401951"/>
                <a:gd name="connsiteY58" fmla="*/ 482167 h 1495873"/>
                <a:gd name="connsiteX59" fmla="*/ 1358424 w 1401951"/>
                <a:gd name="connsiteY59" fmla="*/ 384595 h 1495873"/>
                <a:gd name="connsiteX60" fmla="*/ 1358132 w 1401951"/>
                <a:gd name="connsiteY60" fmla="*/ 1132458 h 1495873"/>
                <a:gd name="connsiteX61" fmla="*/ 1358132 w 1401951"/>
                <a:gd name="connsiteY61" fmla="*/ 1132458 h 149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01951" h="1495873">
                  <a:moveTo>
                    <a:pt x="1389682" y="330258"/>
                  </a:moveTo>
                  <a:lnTo>
                    <a:pt x="710470" y="2191"/>
                  </a:lnTo>
                  <a:cubicBezTo>
                    <a:pt x="704336" y="-730"/>
                    <a:pt x="697324" y="-730"/>
                    <a:pt x="691482" y="2191"/>
                  </a:cubicBezTo>
                  <a:lnTo>
                    <a:pt x="12270" y="330258"/>
                  </a:lnTo>
                  <a:cubicBezTo>
                    <a:pt x="4674" y="334055"/>
                    <a:pt x="0" y="341651"/>
                    <a:pt x="0" y="350123"/>
                  </a:cubicBezTo>
                  <a:lnTo>
                    <a:pt x="0" y="1146188"/>
                  </a:lnTo>
                  <a:cubicBezTo>
                    <a:pt x="0" y="1154660"/>
                    <a:pt x="4674" y="1162256"/>
                    <a:pt x="12270" y="1166054"/>
                  </a:cubicBezTo>
                  <a:lnTo>
                    <a:pt x="691482" y="1493828"/>
                  </a:lnTo>
                  <a:cubicBezTo>
                    <a:pt x="694403" y="1495289"/>
                    <a:pt x="697616" y="1495873"/>
                    <a:pt x="701122" y="1495873"/>
                  </a:cubicBezTo>
                  <a:cubicBezTo>
                    <a:pt x="704336" y="1495873"/>
                    <a:pt x="707549" y="1495289"/>
                    <a:pt x="710762" y="1493828"/>
                  </a:cubicBezTo>
                  <a:lnTo>
                    <a:pt x="1389682" y="1165762"/>
                  </a:lnTo>
                  <a:cubicBezTo>
                    <a:pt x="1397278" y="1161964"/>
                    <a:pt x="1401952" y="1154368"/>
                    <a:pt x="1401952" y="1145896"/>
                  </a:cubicBezTo>
                  <a:lnTo>
                    <a:pt x="1401952" y="349831"/>
                  </a:lnTo>
                  <a:cubicBezTo>
                    <a:pt x="1401952" y="341359"/>
                    <a:pt x="1397278" y="333763"/>
                    <a:pt x="1389682" y="330258"/>
                  </a:cubicBezTo>
                  <a:close/>
                  <a:moveTo>
                    <a:pt x="701122" y="46303"/>
                  </a:moveTo>
                  <a:lnTo>
                    <a:pt x="1329795" y="349831"/>
                  </a:lnTo>
                  <a:lnTo>
                    <a:pt x="1147503" y="437763"/>
                  </a:lnTo>
                  <a:cubicBezTo>
                    <a:pt x="1146335" y="436887"/>
                    <a:pt x="1145166" y="436010"/>
                    <a:pt x="1143705" y="435426"/>
                  </a:cubicBezTo>
                  <a:lnTo>
                    <a:pt x="519415" y="134236"/>
                  </a:lnTo>
                  <a:lnTo>
                    <a:pt x="701122" y="46303"/>
                  </a:lnTo>
                  <a:close/>
                  <a:moveTo>
                    <a:pt x="469752" y="158775"/>
                  </a:moveTo>
                  <a:lnTo>
                    <a:pt x="1097548" y="461718"/>
                  </a:lnTo>
                  <a:lnTo>
                    <a:pt x="969009" y="523651"/>
                  </a:lnTo>
                  <a:lnTo>
                    <a:pt x="341505" y="221000"/>
                  </a:lnTo>
                  <a:lnTo>
                    <a:pt x="469752" y="158775"/>
                  </a:lnTo>
                  <a:close/>
                  <a:moveTo>
                    <a:pt x="1112447" y="503493"/>
                  </a:moveTo>
                  <a:lnTo>
                    <a:pt x="1112447" y="732819"/>
                  </a:lnTo>
                  <a:lnTo>
                    <a:pt x="992380" y="790661"/>
                  </a:lnTo>
                  <a:lnTo>
                    <a:pt x="992380" y="561336"/>
                  </a:lnTo>
                  <a:lnTo>
                    <a:pt x="1112447" y="503493"/>
                  </a:lnTo>
                  <a:close/>
                  <a:moveTo>
                    <a:pt x="1358132" y="1132458"/>
                  </a:moveTo>
                  <a:lnTo>
                    <a:pt x="722740" y="1439199"/>
                  </a:lnTo>
                  <a:lnTo>
                    <a:pt x="722740" y="691628"/>
                  </a:lnTo>
                  <a:lnTo>
                    <a:pt x="874358" y="618594"/>
                  </a:lnTo>
                  <a:cubicBezTo>
                    <a:pt x="885167" y="613336"/>
                    <a:pt x="889841" y="600190"/>
                    <a:pt x="884582" y="589381"/>
                  </a:cubicBezTo>
                  <a:cubicBezTo>
                    <a:pt x="879324" y="578572"/>
                    <a:pt x="866178" y="573898"/>
                    <a:pt x="855369" y="579156"/>
                  </a:cubicBezTo>
                  <a:lnTo>
                    <a:pt x="701122" y="653358"/>
                  </a:lnTo>
                  <a:lnTo>
                    <a:pt x="640358" y="624145"/>
                  </a:lnTo>
                  <a:cubicBezTo>
                    <a:pt x="629549" y="618886"/>
                    <a:pt x="616403" y="623560"/>
                    <a:pt x="611145" y="634369"/>
                  </a:cubicBezTo>
                  <a:cubicBezTo>
                    <a:pt x="605886" y="645178"/>
                    <a:pt x="610560" y="658324"/>
                    <a:pt x="621369" y="663583"/>
                  </a:cubicBezTo>
                  <a:lnTo>
                    <a:pt x="679212" y="691628"/>
                  </a:lnTo>
                  <a:lnTo>
                    <a:pt x="679212" y="1439199"/>
                  </a:lnTo>
                  <a:lnTo>
                    <a:pt x="43820" y="1132458"/>
                  </a:lnTo>
                  <a:lnTo>
                    <a:pt x="43820" y="384887"/>
                  </a:lnTo>
                  <a:lnTo>
                    <a:pt x="527594" y="618302"/>
                  </a:lnTo>
                  <a:cubicBezTo>
                    <a:pt x="530808" y="619763"/>
                    <a:pt x="534021" y="620347"/>
                    <a:pt x="537235" y="620347"/>
                  </a:cubicBezTo>
                  <a:cubicBezTo>
                    <a:pt x="545415" y="620347"/>
                    <a:pt x="553302" y="615673"/>
                    <a:pt x="557100" y="608077"/>
                  </a:cubicBezTo>
                  <a:cubicBezTo>
                    <a:pt x="562358" y="597268"/>
                    <a:pt x="557684" y="584122"/>
                    <a:pt x="546875" y="578864"/>
                  </a:cubicBezTo>
                  <a:lnTo>
                    <a:pt x="72449" y="349831"/>
                  </a:lnTo>
                  <a:lnTo>
                    <a:pt x="290089" y="244662"/>
                  </a:lnTo>
                  <a:lnTo>
                    <a:pt x="948268" y="562504"/>
                  </a:lnTo>
                  <a:cubicBezTo>
                    <a:pt x="948268" y="562504"/>
                    <a:pt x="948560" y="562797"/>
                    <a:pt x="948560" y="562797"/>
                  </a:cubicBezTo>
                  <a:lnTo>
                    <a:pt x="948560" y="825717"/>
                  </a:lnTo>
                  <a:cubicBezTo>
                    <a:pt x="948560" y="833313"/>
                    <a:pt x="952357" y="840324"/>
                    <a:pt x="958784" y="844414"/>
                  </a:cubicBezTo>
                  <a:cubicBezTo>
                    <a:pt x="962290" y="846751"/>
                    <a:pt x="966380" y="847627"/>
                    <a:pt x="970470" y="847627"/>
                  </a:cubicBezTo>
                  <a:cubicBezTo>
                    <a:pt x="973683" y="847627"/>
                    <a:pt x="976897" y="847043"/>
                    <a:pt x="980110" y="845582"/>
                  </a:cubicBezTo>
                  <a:lnTo>
                    <a:pt x="1143997" y="766414"/>
                  </a:lnTo>
                  <a:cubicBezTo>
                    <a:pt x="1151593" y="762616"/>
                    <a:pt x="1156267" y="755021"/>
                    <a:pt x="1156267" y="746549"/>
                  </a:cubicBezTo>
                  <a:lnTo>
                    <a:pt x="1156267" y="482167"/>
                  </a:lnTo>
                  <a:lnTo>
                    <a:pt x="1358424" y="384595"/>
                  </a:lnTo>
                  <a:lnTo>
                    <a:pt x="1358132" y="1132458"/>
                  </a:lnTo>
                  <a:lnTo>
                    <a:pt x="1358132" y="1132458"/>
                  </a:lnTo>
                  <a:close/>
                </a:path>
              </a:pathLst>
            </a:custGeom>
            <a:solidFill>
              <a:srgbClr val="313840"/>
            </a:solidFill>
            <a:ln w="2917" cap="flat">
              <a:noFill/>
              <a:prstDash val="solid"/>
              <a:miter/>
            </a:ln>
          </p:spPr>
          <p:txBody>
            <a:bodyPr rtlCol="0" anchor="ctr"/>
            <a:lstStyle/>
            <a:p>
              <a:endParaRPr lang="it-IT"/>
            </a:p>
          </p:txBody>
        </p:sp>
        <p:sp>
          <p:nvSpPr>
            <p:cNvPr id="38" name="Elemento grafico 41">
              <a:extLst>
                <a:ext uri="{FF2B5EF4-FFF2-40B4-BE49-F238E27FC236}">
                  <a16:creationId xmlns:a16="http://schemas.microsoft.com/office/drawing/2014/main" id="{D55AB854-B6B2-456D-B415-7A05C0B5255D}"/>
                </a:ext>
              </a:extLst>
            </p:cNvPr>
            <p:cNvSpPr/>
            <p:nvPr/>
          </p:nvSpPr>
          <p:spPr>
            <a:xfrm>
              <a:off x="3154355" y="5720237"/>
              <a:ext cx="143495" cy="91849"/>
            </a:xfrm>
            <a:custGeom>
              <a:avLst/>
              <a:gdLst>
                <a:gd name="connsiteX0" fmla="*/ 130995 w 143495"/>
                <a:gd name="connsiteY0" fmla="*/ 50366 h 91849"/>
                <a:gd name="connsiteX1" fmla="*/ 31378 w 143495"/>
                <a:gd name="connsiteY1" fmla="*/ 2164 h 91849"/>
                <a:gd name="connsiteX2" fmla="*/ 2164 w 143495"/>
                <a:gd name="connsiteY2" fmla="*/ 12389 h 91849"/>
                <a:gd name="connsiteX3" fmla="*/ 12389 w 143495"/>
                <a:gd name="connsiteY3" fmla="*/ 41602 h 91849"/>
                <a:gd name="connsiteX4" fmla="*/ 112007 w 143495"/>
                <a:gd name="connsiteY4" fmla="*/ 89805 h 91849"/>
                <a:gd name="connsiteX5" fmla="*/ 121647 w 143495"/>
                <a:gd name="connsiteY5" fmla="*/ 91850 h 91849"/>
                <a:gd name="connsiteX6" fmla="*/ 141512 w 143495"/>
                <a:gd name="connsiteY6" fmla="*/ 79580 h 91849"/>
                <a:gd name="connsiteX7" fmla="*/ 130995 w 143495"/>
                <a:gd name="connsiteY7" fmla="*/ 50366 h 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495" h="91849">
                  <a:moveTo>
                    <a:pt x="130995" y="50366"/>
                  </a:moveTo>
                  <a:lnTo>
                    <a:pt x="31378" y="2164"/>
                  </a:lnTo>
                  <a:cubicBezTo>
                    <a:pt x="20569" y="-3094"/>
                    <a:pt x="7423" y="1580"/>
                    <a:pt x="2164" y="12389"/>
                  </a:cubicBezTo>
                  <a:cubicBezTo>
                    <a:pt x="-3094" y="23198"/>
                    <a:pt x="1580" y="36344"/>
                    <a:pt x="12389" y="41602"/>
                  </a:cubicBezTo>
                  <a:lnTo>
                    <a:pt x="112007" y="89805"/>
                  </a:lnTo>
                  <a:cubicBezTo>
                    <a:pt x="115220" y="91265"/>
                    <a:pt x="118434" y="91850"/>
                    <a:pt x="121647" y="91850"/>
                  </a:cubicBezTo>
                  <a:cubicBezTo>
                    <a:pt x="129827" y="91850"/>
                    <a:pt x="137715" y="87175"/>
                    <a:pt x="141512" y="79580"/>
                  </a:cubicBezTo>
                  <a:cubicBezTo>
                    <a:pt x="146479" y="68771"/>
                    <a:pt x="141804" y="55625"/>
                    <a:pt x="130995" y="50366"/>
                  </a:cubicBezTo>
                  <a:close/>
                </a:path>
              </a:pathLst>
            </a:custGeom>
            <a:solidFill>
              <a:srgbClr val="313840"/>
            </a:solidFill>
            <a:ln w="2917" cap="flat">
              <a:noFill/>
              <a:prstDash val="solid"/>
              <a:miter/>
            </a:ln>
          </p:spPr>
          <p:txBody>
            <a:bodyPr rtlCol="0" anchor="ctr"/>
            <a:lstStyle/>
            <a:p>
              <a:endParaRPr lang="it-IT"/>
            </a:p>
          </p:txBody>
        </p:sp>
        <p:sp>
          <p:nvSpPr>
            <p:cNvPr id="39" name="Elemento grafico 41">
              <a:extLst>
                <a:ext uri="{FF2B5EF4-FFF2-40B4-BE49-F238E27FC236}">
                  <a16:creationId xmlns:a16="http://schemas.microsoft.com/office/drawing/2014/main" id="{D55AB854-B6B2-456D-B415-7A05C0B5255D}"/>
                </a:ext>
              </a:extLst>
            </p:cNvPr>
            <p:cNvSpPr/>
            <p:nvPr/>
          </p:nvSpPr>
          <p:spPr>
            <a:xfrm>
              <a:off x="3154355" y="5616237"/>
              <a:ext cx="235225" cy="135961"/>
            </a:xfrm>
            <a:custGeom>
              <a:avLst/>
              <a:gdLst>
                <a:gd name="connsiteX0" fmla="*/ 222726 w 235225"/>
                <a:gd name="connsiteY0" fmla="*/ 94479 h 135961"/>
                <a:gd name="connsiteX1" fmla="*/ 31378 w 235225"/>
                <a:gd name="connsiteY1" fmla="*/ 2164 h 135961"/>
                <a:gd name="connsiteX2" fmla="*/ 2164 w 235225"/>
                <a:gd name="connsiteY2" fmla="*/ 12389 h 135961"/>
                <a:gd name="connsiteX3" fmla="*/ 12389 w 235225"/>
                <a:gd name="connsiteY3" fmla="*/ 41602 h 135961"/>
                <a:gd name="connsiteX4" fmla="*/ 203737 w 235225"/>
                <a:gd name="connsiteY4" fmla="*/ 133917 h 135961"/>
                <a:gd name="connsiteX5" fmla="*/ 213377 w 235225"/>
                <a:gd name="connsiteY5" fmla="*/ 135962 h 135961"/>
                <a:gd name="connsiteX6" fmla="*/ 233242 w 235225"/>
                <a:gd name="connsiteY6" fmla="*/ 123692 h 135961"/>
                <a:gd name="connsiteX7" fmla="*/ 222726 w 235225"/>
                <a:gd name="connsiteY7" fmla="*/ 94479 h 13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225" h="135961">
                  <a:moveTo>
                    <a:pt x="222726" y="94479"/>
                  </a:moveTo>
                  <a:lnTo>
                    <a:pt x="31378" y="2164"/>
                  </a:lnTo>
                  <a:cubicBezTo>
                    <a:pt x="20569" y="-3094"/>
                    <a:pt x="7423" y="1580"/>
                    <a:pt x="2164" y="12389"/>
                  </a:cubicBezTo>
                  <a:cubicBezTo>
                    <a:pt x="-3094" y="23198"/>
                    <a:pt x="1580" y="36344"/>
                    <a:pt x="12389" y="41602"/>
                  </a:cubicBezTo>
                  <a:lnTo>
                    <a:pt x="203737" y="133917"/>
                  </a:lnTo>
                  <a:cubicBezTo>
                    <a:pt x="206950" y="135377"/>
                    <a:pt x="210164" y="135962"/>
                    <a:pt x="213377" y="135962"/>
                  </a:cubicBezTo>
                  <a:cubicBezTo>
                    <a:pt x="221557" y="135962"/>
                    <a:pt x="229445" y="131288"/>
                    <a:pt x="233242" y="123692"/>
                  </a:cubicBezTo>
                  <a:cubicBezTo>
                    <a:pt x="238209" y="112883"/>
                    <a:pt x="233535" y="99737"/>
                    <a:pt x="222726" y="94479"/>
                  </a:cubicBezTo>
                  <a:close/>
                </a:path>
              </a:pathLst>
            </a:custGeom>
            <a:solidFill>
              <a:srgbClr val="313840"/>
            </a:solidFill>
            <a:ln w="2917" cap="flat">
              <a:noFill/>
              <a:prstDash val="solid"/>
              <a:miter/>
            </a:ln>
          </p:spPr>
          <p:txBody>
            <a:bodyPr rtlCol="0" anchor="ctr"/>
            <a:lstStyle/>
            <a:p>
              <a:endParaRPr lang="it-IT"/>
            </a:p>
          </p:txBody>
        </p:sp>
      </p:grpSp>
      <p:pic>
        <p:nvPicPr>
          <p:cNvPr id="33" name="Picture 4">
            <a:extLst>
              <a:ext uri="{FF2B5EF4-FFF2-40B4-BE49-F238E27FC236}">
                <a16:creationId xmlns:a16="http://schemas.microsoft.com/office/drawing/2014/main" id="{82DB3B85-CD53-408D-8B5A-5F2A123DE1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7624" y="2124447"/>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0" name="CasellaDiTesto 39">
            <a:extLst>
              <a:ext uri="{FF2B5EF4-FFF2-40B4-BE49-F238E27FC236}">
                <a16:creationId xmlns:a16="http://schemas.microsoft.com/office/drawing/2014/main" id="{519D4CB2-6D43-42D0-A87F-A96214A6C320}"/>
              </a:ext>
            </a:extLst>
          </p:cNvPr>
          <p:cNvSpPr txBox="1"/>
          <p:nvPr/>
        </p:nvSpPr>
        <p:spPr>
          <a:xfrm>
            <a:off x="7651306" y="236664"/>
            <a:ext cx="1224136" cy="253916"/>
          </a:xfrm>
          <a:prstGeom prst="rect">
            <a:avLst/>
          </a:prstGeom>
          <a:noFill/>
        </p:spPr>
        <p:txBody>
          <a:bodyPr wrap="square">
            <a:spAutoFit/>
          </a:bodyPr>
          <a:lstStyle/>
          <a:p>
            <a:pPr>
              <a:spcAft>
                <a:spcPts val="450"/>
              </a:spcAft>
            </a:pPr>
            <a:r>
              <a:rPr lang="it-IT" sz="1050" b="1" dirty="0">
                <a:solidFill>
                  <a:schemeClr val="tx1">
                    <a:lumMod val="75000"/>
                    <a:lumOff val="25000"/>
                  </a:schemeClr>
                </a:solidFill>
              </a:rPr>
              <a:t>Legenda stati</a:t>
            </a:r>
          </a:p>
        </p:txBody>
      </p:sp>
      <p:pic>
        <p:nvPicPr>
          <p:cNvPr id="41" name="Picture 14" descr="Anteprima immagine">
            <a:extLst>
              <a:ext uri="{FF2B5EF4-FFF2-40B4-BE49-F238E27FC236}">
                <a16:creationId xmlns:a16="http://schemas.microsoft.com/office/drawing/2014/main" id="{3A428CF8-84DF-4BBD-9649-7F1F5670D5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9652" y="516793"/>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42" name="CasellaDiTesto 41">
            <a:extLst>
              <a:ext uri="{FF2B5EF4-FFF2-40B4-BE49-F238E27FC236}">
                <a16:creationId xmlns:a16="http://schemas.microsoft.com/office/drawing/2014/main" id="{0FE94745-0733-442E-8122-8D40BE989C9A}"/>
              </a:ext>
            </a:extLst>
          </p:cNvPr>
          <p:cNvSpPr txBox="1"/>
          <p:nvPr/>
        </p:nvSpPr>
        <p:spPr>
          <a:xfrm>
            <a:off x="7917254" y="499071"/>
            <a:ext cx="681757" cy="215444"/>
          </a:xfrm>
          <a:prstGeom prst="rect">
            <a:avLst/>
          </a:prstGeom>
          <a:noFill/>
        </p:spPr>
        <p:txBody>
          <a:bodyPr wrap="square">
            <a:spAutoFit/>
          </a:bodyPr>
          <a:lstStyle/>
          <a:p>
            <a:pPr algn="l"/>
            <a:r>
              <a:rPr lang="it-IT" sz="800" b="0" kern="1200" dirty="0">
                <a:solidFill>
                  <a:srgbClr val="404040"/>
                </a:solidFill>
                <a:effectLst/>
                <a:latin typeface="+mn-lt"/>
              </a:rPr>
              <a:t>Pubblicato</a:t>
            </a:r>
            <a:endParaRPr lang="it-IT" sz="800" b="0" kern="1200" dirty="0">
              <a:solidFill>
                <a:srgbClr val="404040"/>
              </a:solidFill>
              <a:effectLst/>
              <a:latin typeface="+mn-lt"/>
              <a:ea typeface="+mn-ea"/>
              <a:cs typeface="+mn-cs"/>
            </a:endParaRPr>
          </a:p>
        </p:txBody>
      </p:sp>
      <p:pic>
        <p:nvPicPr>
          <p:cNvPr id="43" name="Picture 8" descr="Anteprima immagine">
            <a:extLst>
              <a:ext uri="{FF2B5EF4-FFF2-40B4-BE49-F238E27FC236}">
                <a16:creationId xmlns:a16="http://schemas.microsoft.com/office/drawing/2014/main" id="{CCCBAED4-A844-46D7-B90E-7389CE4113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2820"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7" name="CasellaDiTesto 46">
            <a:extLst>
              <a:ext uri="{FF2B5EF4-FFF2-40B4-BE49-F238E27FC236}">
                <a16:creationId xmlns:a16="http://schemas.microsoft.com/office/drawing/2014/main" id="{82C4A3B0-AA5F-4805-9B6B-AC93BF4C4814}"/>
              </a:ext>
            </a:extLst>
          </p:cNvPr>
          <p:cNvSpPr txBox="1"/>
          <p:nvPr/>
        </p:nvSpPr>
        <p:spPr>
          <a:xfrm>
            <a:off x="8814235" y="499071"/>
            <a:ext cx="681757" cy="215444"/>
          </a:xfrm>
          <a:prstGeom prst="rect">
            <a:avLst/>
          </a:prstGeom>
          <a:noFill/>
        </p:spPr>
        <p:txBody>
          <a:bodyPr wrap="square">
            <a:spAutoFit/>
          </a:bodyPr>
          <a:lstStyle/>
          <a:p>
            <a:pPr algn="l"/>
            <a:r>
              <a:rPr lang="it-IT" sz="800" b="0" kern="1200" dirty="0">
                <a:solidFill>
                  <a:srgbClr val="404040"/>
                </a:solidFill>
                <a:effectLst/>
                <a:latin typeface="+mn-lt"/>
              </a:rPr>
              <a:t>Aggiudicato</a:t>
            </a:r>
            <a:endParaRPr lang="it-IT" sz="800" b="0" kern="1200" dirty="0">
              <a:solidFill>
                <a:srgbClr val="404040"/>
              </a:solidFill>
              <a:effectLst/>
              <a:latin typeface="+mn-lt"/>
              <a:ea typeface="+mn-ea"/>
              <a:cs typeface="+mn-cs"/>
            </a:endParaRPr>
          </a:p>
        </p:txBody>
      </p:sp>
      <p:pic>
        <p:nvPicPr>
          <p:cNvPr id="48" name="Picture 4">
            <a:extLst>
              <a:ext uri="{FF2B5EF4-FFF2-40B4-BE49-F238E27FC236}">
                <a16:creationId xmlns:a16="http://schemas.microsoft.com/office/drawing/2014/main" id="{EE877949-D839-4F1D-8E01-3A28785E98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8757"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9" name="CasellaDiTesto 48">
            <a:extLst>
              <a:ext uri="{FF2B5EF4-FFF2-40B4-BE49-F238E27FC236}">
                <a16:creationId xmlns:a16="http://schemas.microsoft.com/office/drawing/2014/main" id="{51DE690F-CF21-46B9-AF63-A4A1139BE9A1}"/>
              </a:ext>
            </a:extLst>
          </p:cNvPr>
          <p:cNvSpPr txBox="1"/>
          <p:nvPr/>
        </p:nvSpPr>
        <p:spPr>
          <a:xfrm>
            <a:off x="9768676" y="499071"/>
            <a:ext cx="482060" cy="215444"/>
          </a:xfrm>
          <a:prstGeom prst="rect">
            <a:avLst/>
          </a:prstGeom>
          <a:noFill/>
        </p:spPr>
        <p:txBody>
          <a:bodyPr wrap="square">
            <a:spAutoFit/>
          </a:bodyPr>
          <a:lstStyle/>
          <a:p>
            <a:pPr algn="l"/>
            <a:r>
              <a:rPr lang="it-IT" sz="800" b="0" kern="1200" dirty="0">
                <a:solidFill>
                  <a:srgbClr val="404040"/>
                </a:solidFill>
                <a:effectLst/>
                <a:latin typeface="+mn-lt"/>
              </a:rPr>
              <a:t>Attivo</a:t>
            </a:r>
            <a:endParaRPr lang="it-IT" sz="800" b="0" kern="1200" dirty="0">
              <a:solidFill>
                <a:srgbClr val="404040"/>
              </a:solidFill>
              <a:effectLst/>
              <a:latin typeface="+mn-lt"/>
              <a:ea typeface="+mn-ea"/>
              <a:cs typeface="+mn-cs"/>
            </a:endParaRPr>
          </a:p>
        </p:txBody>
      </p:sp>
      <p:pic>
        <p:nvPicPr>
          <p:cNvPr id="50" name="Picture 10" descr="Anteprima immagine">
            <a:extLst>
              <a:ext uri="{FF2B5EF4-FFF2-40B4-BE49-F238E27FC236}">
                <a16:creationId xmlns:a16="http://schemas.microsoft.com/office/drawing/2014/main" id="{9F9BFA9D-E8EF-4B0C-9154-A4ECA626B6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4786" y="1008079"/>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51" name="CasellaDiTesto 50">
            <a:extLst>
              <a:ext uri="{FF2B5EF4-FFF2-40B4-BE49-F238E27FC236}">
                <a16:creationId xmlns:a16="http://schemas.microsoft.com/office/drawing/2014/main" id="{8A507440-7ACC-4735-89CF-150A7DBB00D0}"/>
              </a:ext>
            </a:extLst>
          </p:cNvPr>
          <p:cNvSpPr txBox="1"/>
          <p:nvPr/>
        </p:nvSpPr>
        <p:spPr>
          <a:xfrm>
            <a:off x="7914764" y="985705"/>
            <a:ext cx="1383779" cy="215444"/>
          </a:xfrm>
          <a:prstGeom prst="rect">
            <a:avLst/>
          </a:prstGeom>
          <a:noFill/>
        </p:spPr>
        <p:txBody>
          <a:bodyPr wrap="square">
            <a:spAutoFit/>
          </a:bodyPr>
          <a:lstStyle/>
          <a:p>
            <a:pPr algn="l"/>
            <a:r>
              <a:rPr lang="it-IT" sz="800" b="0" kern="1200" dirty="0">
                <a:solidFill>
                  <a:srgbClr val="404040"/>
                </a:solidFill>
                <a:effectLst/>
                <a:latin typeface="+mn-lt"/>
              </a:rPr>
              <a:t>Attivo per acquisti successivi</a:t>
            </a:r>
            <a:endParaRPr lang="it-IT" sz="800" b="0" kern="1200" dirty="0">
              <a:solidFill>
                <a:srgbClr val="404040"/>
              </a:solidFill>
              <a:effectLst/>
              <a:latin typeface="+mn-lt"/>
              <a:ea typeface="+mn-ea"/>
              <a:cs typeface="+mn-cs"/>
            </a:endParaRPr>
          </a:p>
        </p:txBody>
      </p:sp>
      <p:pic>
        <p:nvPicPr>
          <p:cNvPr id="52" name="Picture 18" descr="Anteprima immagine">
            <a:extLst>
              <a:ext uri="{FF2B5EF4-FFF2-40B4-BE49-F238E27FC236}">
                <a16:creationId xmlns:a16="http://schemas.microsoft.com/office/drawing/2014/main" id="{CC7295A7-25B1-4A70-9537-94387D6878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018"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53" name="CasellaDiTesto 52">
            <a:extLst>
              <a:ext uri="{FF2B5EF4-FFF2-40B4-BE49-F238E27FC236}">
                <a16:creationId xmlns:a16="http://schemas.microsoft.com/office/drawing/2014/main" id="{5B12CB21-DA04-4AB1-A2CA-E6F9075F7C06}"/>
              </a:ext>
            </a:extLst>
          </p:cNvPr>
          <p:cNvSpPr txBox="1"/>
          <p:nvPr/>
        </p:nvSpPr>
        <p:spPr>
          <a:xfrm>
            <a:off x="7935095" y="742388"/>
            <a:ext cx="534965" cy="215444"/>
          </a:xfrm>
          <a:prstGeom prst="rect">
            <a:avLst/>
          </a:prstGeom>
          <a:noFill/>
        </p:spPr>
        <p:txBody>
          <a:bodyPr wrap="square">
            <a:spAutoFit/>
          </a:bodyPr>
          <a:lstStyle/>
          <a:p>
            <a:pPr algn="l"/>
            <a:r>
              <a:rPr lang="it-IT" sz="800" b="0" kern="1200" dirty="0">
                <a:solidFill>
                  <a:srgbClr val="404040"/>
                </a:solidFill>
                <a:effectLst/>
                <a:latin typeface="+mn-lt"/>
              </a:rPr>
              <a:t>Sospeso</a:t>
            </a:r>
            <a:endParaRPr lang="it-IT" sz="800" b="0" kern="1200" dirty="0">
              <a:solidFill>
                <a:srgbClr val="404040"/>
              </a:solidFill>
              <a:effectLst/>
              <a:latin typeface="+mn-lt"/>
              <a:ea typeface="+mn-ea"/>
              <a:cs typeface="+mn-cs"/>
            </a:endParaRPr>
          </a:p>
        </p:txBody>
      </p:sp>
      <p:pic>
        <p:nvPicPr>
          <p:cNvPr id="54" name="Picture 12" descr="Anteprima immagine">
            <a:extLst>
              <a:ext uri="{FF2B5EF4-FFF2-40B4-BE49-F238E27FC236}">
                <a16:creationId xmlns:a16="http://schemas.microsoft.com/office/drawing/2014/main" id="{5BE8B28D-EFC7-486B-A364-879EE431F0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10035"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55" name="CasellaDiTesto 54">
            <a:extLst>
              <a:ext uri="{FF2B5EF4-FFF2-40B4-BE49-F238E27FC236}">
                <a16:creationId xmlns:a16="http://schemas.microsoft.com/office/drawing/2014/main" id="{DA50CA18-6936-4779-80D6-0DFC0BDF4116}"/>
              </a:ext>
            </a:extLst>
          </p:cNvPr>
          <p:cNvSpPr txBox="1"/>
          <p:nvPr/>
        </p:nvSpPr>
        <p:spPr>
          <a:xfrm>
            <a:off x="9761896" y="742388"/>
            <a:ext cx="502806" cy="215444"/>
          </a:xfrm>
          <a:prstGeom prst="rect">
            <a:avLst/>
          </a:prstGeom>
          <a:noFill/>
        </p:spPr>
        <p:txBody>
          <a:bodyPr wrap="square">
            <a:spAutoFit/>
          </a:bodyPr>
          <a:lstStyle/>
          <a:p>
            <a:pPr algn="l"/>
            <a:r>
              <a:rPr lang="it-IT" sz="800" b="0" kern="1200" dirty="0">
                <a:solidFill>
                  <a:srgbClr val="404040"/>
                </a:solidFill>
                <a:effectLst/>
                <a:latin typeface="+mn-lt"/>
              </a:rPr>
              <a:t>Chiuso</a:t>
            </a:r>
            <a:endParaRPr lang="it-IT" sz="800" b="0" kern="1200" dirty="0">
              <a:solidFill>
                <a:srgbClr val="404040"/>
              </a:solidFill>
              <a:effectLst/>
              <a:latin typeface="+mn-lt"/>
              <a:ea typeface="+mn-ea"/>
              <a:cs typeface="+mn-cs"/>
            </a:endParaRPr>
          </a:p>
        </p:txBody>
      </p:sp>
      <p:pic>
        <p:nvPicPr>
          <p:cNvPr id="56" name="Picture 16" descr="Anteprima immagine">
            <a:extLst>
              <a:ext uri="{FF2B5EF4-FFF2-40B4-BE49-F238E27FC236}">
                <a16:creationId xmlns:a16="http://schemas.microsoft.com/office/drawing/2014/main" id="{0A56B7F7-80C9-4EB4-BAB6-FAF1D1CDED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7253" y="760110"/>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57" name="CasellaDiTesto 56">
            <a:extLst>
              <a:ext uri="{FF2B5EF4-FFF2-40B4-BE49-F238E27FC236}">
                <a16:creationId xmlns:a16="http://schemas.microsoft.com/office/drawing/2014/main" id="{C9DE9849-BAFD-4B14-B70C-48DA6DA74611}"/>
              </a:ext>
            </a:extLst>
          </p:cNvPr>
          <p:cNvSpPr txBox="1"/>
          <p:nvPr/>
        </p:nvSpPr>
        <p:spPr>
          <a:xfrm>
            <a:off x="8815900" y="742388"/>
            <a:ext cx="625090" cy="215444"/>
          </a:xfrm>
          <a:prstGeom prst="rect">
            <a:avLst/>
          </a:prstGeom>
          <a:noFill/>
        </p:spPr>
        <p:txBody>
          <a:bodyPr wrap="square">
            <a:spAutoFit/>
          </a:bodyPr>
          <a:lstStyle/>
          <a:p>
            <a:pPr algn="l"/>
            <a:r>
              <a:rPr lang="it-IT" sz="800" b="0" kern="1200" dirty="0">
                <a:solidFill>
                  <a:srgbClr val="404040"/>
                </a:solidFill>
                <a:effectLst/>
                <a:latin typeface="+mn-lt"/>
              </a:rPr>
              <a:t>Revocato</a:t>
            </a:r>
            <a:endParaRPr lang="it-IT" sz="800" b="0" kern="1200" dirty="0">
              <a:solidFill>
                <a:srgbClr val="404040"/>
              </a:solidFill>
              <a:effectLst/>
              <a:latin typeface="+mn-lt"/>
              <a:ea typeface="+mn-ea"/>
              <a:cs typeface="+mn-cs"/>
            </a:endParaRPr>
          </a:p>
        </p:txBody>
      </p:sp>
    </p:spTree>
    <p:extLst>
      <p:ext uri="{BB962C8B-B14F-4D97-AF65-F5344CB8AC3E}">
        <p14:creationId xmlns:p14="http://schemas.microsoft.com/office/powerpoint/2010/main" val="58683351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a:extLst>
              <a:ext uri="{FF2B5EF4-FFF2-40B4-BE49-F238E27FC236}">
                <a16:creationId xmlns:a16="http://schemas.microsoft.com/office/drawing/2014/main" id="{159B03CB-18AE-455A-B1BC-C320C6551076}"/>
              </a:ext>
            </a:extLst>
          </p:cNvPr>
          <p:cNvSpPr>
            <a:spLocks noGrp="1"/>
          </p:cNvSpPr>
          <p:nvPr>
            <p:ph type="title"/>
          </p:nvPr>
        </p:nvSpPr>
        <p:spPr/>
        <p:txBody>
          <a:bodyPr/>
          <a:lstStyle/>
          <a:p>
            <a:r>
              <a:rPr lang="it-IT" dirty="0"/>
              <a:t>Desktop outsourcing 3 (1/2)</a:t>
            </a:r>
          </a:p>
        </p:txBody>
      </p:sp>
      <p:sp>
        <p:nvSpPr>
          <p:cNvPr id="33" name="CasellaDiTesto 32">
            <a:extLst>
              <a:ext uri="{FF2B5EF4-FFF2-40B4-BE49-F238E27FC236}">
                <a16:creationId xmlns:a16="http://schemas.microsoft.com/office/drawing/2014/main" id="{103FD0AA-7B1F-4A9C-8D6C-327625748FFE}"/>
              </a:ext>
            </a:extLst>
          </p:cNvPr>
          <p:cNvSpPr txBox="1"/>
          <p:nvPr/>
        </p:nvSpPr>
        <p:spPr>
          <a:xfrm>
            <a:off x="348816" y="1707739"/>
            <a:ext cx="6893998" cy="307777"/>
          </a:xfrm>
          <a:prstGeom prst="rect">
            <a:avLst/>
          </a:prstGeom>
          <a:noFill/>
        </p:spPr>
        <p:txBody>
          <a:bodyPr wrap="square">
            <a:spAutoFit/>
          </a:bodyPr>
          <a:lstStyle/>
          <a:p>
            <a:pPr>
              <a:spcAft>
                <a:spcPts val="450"/>
              </a:spcAft>
            </a:pPr>
            <a:r>
              <a:rPr lang="it-IT" sz="1400" dirty="0">
                <a:solidFill>
                  <a:schemeClr val="tx1">
                    <a:lumMod val="75000"/>
                    <a:lumOff val="25000"/>
                  </a:schemeClr>
                </a:solidFill>
              </a:rPr>
              <a:t>L’iniziativa prevede la fornitura del servizio di gestione della postazione di lavoro</a:t>
            </a:r>
          </a:p>
        </p:txBody>
      </p:sp>
      <p:sp>
        <p:nvSpPr>
          <p:cNvPr id="34" name="CasellaDiTesto 33">
            <a:extLst>
              <a:ext uri="{FF2B5EF4-FFF2-40B4-BE49-F238E27FC236}">
                <a16:creationId xmlns:a16="http://schemas.microsoft.com/office/drawing/2014/main" id="{C4D4D3EF-0523-4BB0-99CF-A4A30DD1128D}"/>
              </a:ext>
            </a:extLst>
          </p:cNvPr>
          <p:cNvSpPr txBox="1"/>
          <p:nvPr/>
        </p:nvSpPr>
        <p:spPr>
          <a:xfrm>
            <a:off x="353542" y="2412479"/>
            <a:ext cx="6889271" cy="1361911"/>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Servizi / Prodotti</a:t>
            </a:r>
          </a:p>
          <a:p>
            <a:pPr marL="285750" indent="-285750">
              <a:spcAft>
                <a:spcPts val="450"/>
              </a:spcAft>
              <a:buFont typeface="Arial" panose="020B0604020202020204" pitchFamily="34" charset="0"/>
              <a:buChar char="•"/>
            </a:pPr>
            <a:r>
              <a:rPr lang="it-IT" sz="1400" dirty="0">
                <a:solidFill>
                  <a:schemeClr val="tx1">
                    <a:lumMod val="75000"/>
                    <a:lumOff val="25000"/>
                  </a:schemeClr>
                </a:solidFill>
              </a:rPr>
              <a:t>Servizi obbligatori: Gestione delle postazioni di lavoro per un minimo di 400 </a:t>
            </a:r>
            <a:r>
              <a:rPr lang="it-IT" sz="1400" dirty="0" err="1">
                <a:solidFill>
                  <a:schemeClr val="tx1">
                    <a:lumMod val="75000"/>
                    <a:lumOff val="25000"/>
                  </a:schemeClr>
                </a:solidFill>
              </a:rPr>
              <a:t>PdL</a:t>
            </a:r>
            <a:endParaRPr lang="it-IT" sz="1400" dirty="0">
              <a:solidFill>
                <a:schemeClr val="tx1">
                  <a:lumMod val="75000"/>
                  <a:lumOff val="25000"/>
                </a:schemeClr>
              </a:solidFill>
            </a:endParaRPr>
          </a:p>
          <a:p>
            <a:pPr marL="285750" indent="-285750">
              <a:spcAft>
                <a:spcPts val="450"/>
              </a:spcAft>
              <a:buFont typeface="Arial" panose="020B0604020202020204" pitchFamily="34" charset="0"/>
              <a:buChar char="•"/>
            </a:pPr>
            <a:r>
              <a:rPr lang="it-IT" sz="1400" dirty="0">
                <a:solidFill>
                  <a:schemeClr val="tx1">
                    <a:lumMod val="75000"/>
                    <a:lumOff val="25000"/>
                  </a:schemeClr>
                </a:solidFill>
              </a:rPr>
              <a:t>Servizi opzionali: locazione operativa HW, virtualizzazione Pdl, supporto specialistico, etc.</a:t>
            </a:r>
          </a:p>
          <a:p>
            <a:pPr marL="285750" indent="-285750">
              <a:spcAft>
                <a:spcPts val="450"/>
              </a:spcAft>
              <a:buFont typeface="Arial" panose="020B0604020202020204" pitchFamily="34" charset="0"/>
              <a:buChar char="•"/>
            </a:pPr>
            <a:r>
              <a:rPr lang="it-IT" sz="1400" dirty="0">
                <a:solidFill>
                  <a:schemeClr val="tx1">
                    <a:lumMod val="75000"/>
                    <a:lumOff val="25000"/>
                  </a:schemeClr>
                </a:solidFill>
              </a:rPr>
              <a:t>Servizi accessori: SPOC, SW </a:t>
            </a:r>
            <a:r>
              <a:rPr lang="it-IT" sz="1400" dirty="0" err="1">
                <a:solidFill>
                  <a:schemeClr val="tx1">
                    <a:lumMod val="75000"/>
                    <a:lumOff val="25000"/>
                  </a:schemeClr>
                </a:solidFill>
              </a:rPr>
              <a:t>distribution</a:t>
            </a:r>
            <a:r>
              <a:rPr lang="it-IT" sz="1400" dirty="0">
                <a:solidFill>
                  <a:schemeClr val="tx1">
                    <a:lumMod val="75000"/>
                    <a:lumOff val="25000"/>
                  </a:schemeClr>
                </a:solidFill>
              </a:rPr>
              <a:t>, ritiro RAEE storici, migrazione di applicazione in </a:t>
            </a:r>
            <a:r>
              <a:rPr lang="it-IT" sz="1400" dirty="0" err="1">
                <a:solidFill>
                  <a:schemeClr val="tx1">
                    <a:lumMod val="75000"/>
                    <a:lumOff val="25000"/>
                  </a:schemeClr>
                </a:solidFill>
              </a:rPr>
              <a:t>Cloud</a:t>
            </a:r>
            <a:r>
              <a:rPr lang="it-IT" sz="1400" dirty="0">
                <a:solidFill>
                  <a:schemeClr val="tx1">
                    <a:lumMod val="75000"/>
                    <a:lumOff val="25000"/>
                  </a:schemeClr>
                </a:solidFill>
              </a:rPr>
              <a:t>, etc.</a:t>
            </a:r>
          </a:p>
        </p:txBody>
      </p:sp>
      <p:sp>
        <p:nvSpPr>
          <p:cNvPr id="35" name="CasellaDiTesto 34">
            <a:extLst>
              <a:ext uri="{FF2B5EF4-FFF2-40B4-BE49-F238E27FC236}">
                <a16:creationId xmlns:a16="http://schemas.microsoft.com/office/drawing/2014/main" id="{DED2DF5D-18DB-4CE4-AC07-DB57CE4B69AB}"/>
              </a:ext>
            </a:extLst>
          </p:cNvPr>
          <p:cNvSpPr txBox="1"/>
          <p:nvPr/>
        </p:nvSpPr>
        <p:spPr>
          <a:xfrm>
            <a:off x="348815" y="4432634"/>
            <a:ext cx="6893998" cy="1297791"/>
          </a:xfrm>
          <a:prstGeom prst="rect">
            <a:avLst/>
          </a:prstGeom>
          <a:noFill/>
        </p:spPr>
        <p:txBody>
          <a:bodyPr wrap="square">
            <a:spAutoFit/>
          </a:bodyPr>
          <a:lstStyle/>
          <a:p>
            <a:pPr marL="214313" indent="-214313">
              <a:spcAft>
                <a:spcPts val="450"/>
              </a:spcAft>
              <a:buFont typeface="Arial" panose="020B0604020202020204" pitchFamily="34" charset="0"/>
              <a:buChar char="•"/>
            </a:pPr>
            <a:r>
              <a:rPr lang="it-IT" sz="1400" dirty="0" err="1">
                <a:solidFill>
                  <a:schemeClr val="tx1">
                    <a:lumMod val="75000"/>
                    <a:lumOff val="25000"/>
                  </a:schemeClr>
                </a:solidFill>
              </a:rPr>
              <a:t>Efficientamento</a:t>
            </a:r>
            <a:r>
              <a:rPr lang="it-IT" sz="1400" dirty="0">
                <a:solidFill>
                  <a:schemeClr val="tx1">
                    <a:lumMod val="75000"/>
                    <a:lumOff val="25000"/>
                  </a:schemeClr>
                </a:solidFill>
              </a:rPr>
              <a:t> grazie all‘esternalizzazione di attività “non critiche” verso un unico gestore professionale e specializzato</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Flessibilità e controllo della spesa attraverso la selezione dei livelli di servizio più idonei alle esigenze della P.A. e ai singoli servizi di interesse</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Drastica riduzione dei tempi di gara</a:t>
            </a:r>
          </a:p>
        </p:txBody>
      </p:sp>
      <p:sp>
        <p:nvSpPr>
          <p:cNvPr id="37" name="CasellaDiTesto 36">
            <a:extLst>
              <a:ext uri="{FF2B5EF4-FFF2-40B4-BE49-F238E27FC236}">
                <a16:creationId xmlns:a16="http://schemas.microsoft.com/office/drawing/2014/main" id="{5FD5201D-A351-4AAC-B048-D0A88CB1D2BE}"/>
              </a:ext>
            </a:extLst>
          </p:cNvPr>
          <p:cNvSpPr txBox="1"/>
          <p:nvPr/>
        </p:nvSpPr>
        <p:spPr>
          <a:xfrm>
            <a:off x="348815" y="4140671"/>
            <a:ext cx="2940077" cy="307777"/>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Vantaggi</a:t>
            </a:r>
            <a:endParaRPr lang="it-IT" sz="2000" b="1" dirty="0">
              <a:solidFill>
                <a:schemeClr val="tx1">
                  <a:lumMod val="75000"/>
                  <a:lumOff val="25000"/>
                </a:schemeClr>
              </a:solidFill>
            </a:endParaRPr>
          </a:p>
        </p:txBody>
      </p:sp>
      <p:sp>
        <p:nvSpPr>
          <p:cNvPr id="38" name="CasellaDiTesto 37">
            <a:extLst>
              <a:ext uri="{FF2B5EF4-FFF2-40B4-BE49-F238E27FC236}">
                <a16:creationId xmlns:a16="http://schemas.microsoft.com/office/drawing/2014/main" id="{E00B9923-BE16-4B51-ABE4-DC485C2CB932}"/>
              </a:ext>
            </a:extLst>
          </p:cNvPr>
          <p:cNvSpPr txBox="1"/>
          <p:nvPr/>
        </p:nvSpPr>
        <p:spPr>
          <a:xfrm>
            <a:off x="353544" y="944399"/>
            <a:ext cx="6889269" cy="400110"/>
          </a:xfrm>
          <a:prstGeom prst="rect">
            <a:avLst/>
          </a:prstGeom>
          <a:noFill/>
        </p:spPr>
        <p:txBody>
          <a:bodyPr wrap="square">
            <a:spAutoFit/>
          </a:bodyPr>
          <a:lstStyle/>
          <a:p>
            <a:pPr>
              <a:spcAft>
                <a:spcPts val="450"/>
              </a:spcAft>
            </a:pPr>
            <a:r>
              <a:rPr lang="it-IT" b="1" dirty="0">
                <a:solidFill>
                  <a:schemeClr val="tx1">
                    <a:lumMod val="75000"/>
                    <a:lumOff val="25000"/>
                  </a:schemeClr>
                </a:solidFill>
              </a:rPr>
              <a:t>Desktop outsourcing 3</a:t>
            </a:r>
          </a:p>
        </p:txBody>
      </p:sp>
      <p:grpSp>
        <p:nvGrpSpPr>
          <p:cNvPr id="5" name="Gruppo 4">
            <a:extLst>
              <a:ext uri="{FF2B5EF4-FFF2-40B4-BE49-F238E27FC236}">
                <a16:creationId xmlns:a16="http://schemas.microsoft.com/office/drawing/2014/main" id="{DA38122B-72E1-4512-A4B8-60B6424A2FE9}"/>
              </a:ext>
            </a:extLst>
          </p:cNvPr>
          <p:cNvGrpSpPr/>
          <p:nvPr/>
        </p:nvGrpSpPr>
        <p:grpSpPr>
          <a:xfrm>
            <a:off x="10457552" y="0"/>
            <a:ext cx="74693" cy="7567588"/>
            <a:chOff x="10457552" y="0"/>
            <a:chExt cx="74693" cy="7567588"/>
          </a:xfrm>
        </p:grpSpPr>
        <p:sp>
          <p:nvSpPr>
            <p:cNvPr id="4" name="Rettangolo 3">
              <a:extLst>
                <a:ext uri="{FF2B5EF4-FFF2-40B4-BE49-F238E27FC236}">
                  <a16:creationId xmlns:a16="http://schemas.microsoft.com/office/drawing/2014/main" id="{684398B7-5272-4216-B74C-FE0F4C1B0453}"/>
                </a:ext>
              </a:extLst>
            </p:cNvPr>
            <p:cNvSpPr/>
            <p:nvPr/>
          </p:nvSpPr>
          <p:spPr>
            <a:xfrm>
              <a:off x="10457552" y="0"/>
              <a:ext cx="74693" cy="5292799"/>
            </a:xfrm>
            <a:prstGeom prst="rect">
              <a:avLst/>
            </a:prstGeom>
            <a:solidFill>
              <a:srgbClr val="BE39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7" name="Rettangolo 46">
              <a:extLst>
                <a:ext uri="{FF2B5EF4-FFF2-40B4-BE49-F238E27FC236}">
                  <a16:creationId xmlns:a16="http://schemas.microsoft.com/office/drawing/2014/main" id="{EECA3354-30A2-4FFA-A863-3A4539086409}"/>
                </a:ext>
              </a:extLst>
            </p:cNvPr>
            <p:cNvSpPr/>
            <p:nvPr/>
          </p:nvSpPr>
          <p:spPr>
            <a:xfrm>
              <a:off x="10457552" y="7296323"/>
              <a:ext cx="74693" cy="271265"/>
            </a:xfrm>
            <a:prstGeom prst="rect">
              <a:avLst/>
            </a:prstGeom>
            <a:solidFill>
              <a:srgbClr val="BE39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pic>
        <p:nvPicPr>
          <p:cNvPr id="6" name="Segnaposto immagine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4421" r="4421"/>
          <a:stretch>
            <a:fillRect/>
          </a:stretch>
        </p:blipFill>
        <p:spPr>
          <a:xfrm>
            <a:off x="7587950" y="1141200"/>
            <a:ext cx="2700000" cy="1800000"/>
          </a:xfrm>
        </p:spPr>
      </p:pic>
      <p:grpSp>
        <p:nvGrpSpPr>
          <p:cNvPr id="2" name="Gruppo 1">
            <a:extLst>
              <a:ext uri="{FF2B5EF4-FFF2-40B4-BE49-F238E27FC236}">
                <a16:creationId xmlns:a16="http://schemas.microsoft.com/office/drawing/2014/main" id="{0B335548-7F5E-4442-B154-DD60079A3485}"/>
              </a:ext>
            </a:extLst>
          </p:cNvPr>
          <p:cNvGrpSpPr/>
          <p:nvPr/>
        </p:nvGrpSpPr>
        <p:grpSpPr>
          <a:xfrm>
            <a:off x="7722964" y="3081600"/>
            <a:ext cx="2529216" cy="4358580"/>
            <a:chOff x="7722964" y="2734419"/>
            <a:chExt cx="2529216" cy="4358580"/>
          </a:xfrm>
        </p:grpSpPr>
        <p:grpSp>
          <p:nvGrpSpPr>
            <p:cNvPr id="56" name="Gruppo 55">
              <a:extLst>
                <a:ext uri="{FF2B5EF4-FFF2-40B4-BE49-F238E27FC236}">
                  <a16:creationId xmlns:a16="http://schemas.microsoft.com/office/drawing/2014/main" id="{5B40962C-2E54-4C9F-B5B8-E16DDA3BD256}"/>
                </a:ext>
              </a:extLst>
            </p:cNvPr>
            <p:cNvGrpSpPr/>
            <p:nvPr/>
          </p:nvGrpSpPr>
          <p:grpSpPr>
            <a:xfrm>
              <a:off x="9727870" y="3776469"/>
              <a:ext cx="188236" cy="200846"/>
              <a:chOff x="3060700" y="4723156"/>
              <a:chExt cx="1401951" cy="1495873"/>
            </a:xfrm>
          </p:grpSpPr>
          <p:sp>
            <p:nvSpPr>
              <p:cNvPr id="57" name="Elemento grafico 41">
                <a:extLst>
                  <a:ext uri="{FF2B5EF4-FFF2-40B4-BE49-F238E27FC236}">
                    <a16:creationId xmlns:a16="http://schemas.microsoft.com/office/drawing/2014/main" id="{D55AB854-B6B2-456D-B415-7A05C0B5255D}"/>
                  </a:ext>
                </a:extLst>
              </p:cNvPr>
              <p:cNvSpPr/>
              <p:nvPr/>
            </p:nvSpPr>
            <p:spPr>
              <a:xfrm>
                <a:off x="3060700" y="4723156"/>
                <a:ext cx="1401951" cy="1495873"/>
              </a:xfrm>
              <a:custGeom>
                <a:avLst/>
                <a:gdLst>
                  <a:gd name="connsiteX0" fmla="*/ 1389682 w 1401951"/>
                  <a:gd name="connsiteY0" fmla="*/ 330258 h 1495873"/>
                  <a:gd name="connsiteX1" fmla="*/ 710470 w 1401951"/>
                  <a:gd name="connsiteY1" fmla="*/ 2191 h 1495873"/>
                  <a:gd name="connsiteX2" fmla="*/ 691482 w 1401951"/>
                  <a:gd name="connsiteY2" fmla="*/ 2191 h 1495873"/>
                  <a:gd name="connsiteX3" fmla="*/ 12270 w 1401951"/>
                  <a:gd name="connsiteY3" fmla="*/ 330258 h 1495873"/>
                  <a:gd name="connsiteX4" fmla="*/ 0 w 1401951"/>
                  <a:gd name="connsiteY4" fmla="*/ 350123 h 1495873"/>
                  <a:gd name="connsiteX5" fmla="*/ 0 w 1401951"/>
                  <a:gd name="connsiteY5" fmla="*/ 1146188 h 1495873"/>
                  <a:gd name="connsiteX6" fmla="*/ 12270 w 1401951"/>
                  <a:gd name="connsiteY6" fmla="*/ 1166054 h 1495873"/>
                  <a:gd name="connsiteX7" fmla="*/ 691482 w 1401951"/>
                  <a:gd name="connsiteY7" fmla="*/ 1493828 h 1495873"/>
                  <a:gd name="connsiteX8" fmla="*/ 701122 w 1401951"/>
                  <a:gd name="connsiteY8" fmla="*/ 1495873 h 1495873"/>
                  <a:gd name="connsiteX9" fmla="*/ 710762 w 1401951"/>
                  <a:gd name="connsiteY9" fmla="*/ 1493828 h 1495873"/>
                  <a:gd name="connsiteX10" fmla="*/ 1389682 w 1401951"/>
                  <a:gd name="connsiteY10" fmla="*/ 1165762 h 1495873"/>
                  <a:gd name="connsiteX11" fmla="*/ 1401952 w 1401951"/>
                  <a:gd name="connsiteY11" fmla="*/ 1145896 h 1495873"/>
                  <a:gd name="connsiteX12" fmla="*/ 1401952 w 1401951"/>
                  <a:gd name="connsiteY12" fmla="*/ 349831 h 1495873"/>
                  <a:gd name="connsiteX13" fmla="*/ 1389682 w 1401951"/>
                  <a:gd name="connsiteY13" fmla="*/ 330258 h 1495873"/>
                  <a:gd name="connsiteX14" fmla="*/ 701122 w 1401951"/>
                  <a:gd name="connsiteY14" fmla="*/ 46303 h 1495873"/>
                  <a:gd name="connsiteX15" fmla="*/ 1329795 w 1401951"/>
                  <a:gd name="connsiteY15" fmla="*/ 349831 h 1495873"/>
                  <a:gd name="connsiteX16" fmla="*/ 1147503 w 1401951"/>
                  <a:gd name="connsiteY16" fmla="*/ 437763 h 1495873"/>
                  <a:gd name="connsiteX17" fmla="*/ 1143705 w 1401951"/>
                  <a:gd name="connsiteY17" fmla="*/ 435426 h 1495873"/>
                  <a:gd name="connsiteX18" fmla="*/ 519415 w 1401951"/>
                  <a:gd name="connsiteY18" fmla="*/ 134236 h 1495873"/>
                  <a:gd name="connsiteX19" fmla="*/ 701122 w 1401951"/>
                  <a:gd name="connsiteY19" fmla="*/ 46303 h 1495873"/>
                  <a:gd name="connsiteX20" fmla="*/ 469752 w 1401951"/>
                  <a:gd name="connsiteY20" fmla="*/ 158775 h 1495873"/>
                  <a:gd name="connsiteX21" fmla="*/ 1097548 w 1401951"/>
                  <a:gd name="connsiteY21" fmla="*/ 461718 h 1495873"/>
                  <a:gd name="connsiteX22" fmla="*/ 969009 w 1401951"/>
                  <a:gd name="connsiteY22" fmla="*/ 523651 h 1495873"/>
                  <a:gd name="connsiteX23" fmla="*/ 341505 w 1401951"/>
                  <a:gd name="connsiteY23" fmla="*/ 221000 h 1495873"/>
                  <a:gd name="connsiteX24" fmla="*/ 469752 w 1401951"/>
                  <a:gd name="connsiteY24" fmla="*/ 158775 h 1495873"/>
                  <a:gd name="connsiteX25" fmla="*/ 1112447 w 1401951"/>
                  <a:gd name="connsiteY25" fmla="*/ 503493 h 1495873"/>
                  <a:gd name="connsiteX26" fmla="*/ 1112447 w 1401951"/>
                  <a:gd name="connsiteY26" fmla="*/ 732819 h 1495873"/>
                  <a:gd name="connsiteX27" fmla="*/ 992380 w 1401951"/>
                  <a:gd name="connsiteY27" fmla="*/ 790661 h 1495873"/>
                  <a:gd name="connsiteX28" fmla="*/ 992380 w 1401951"/>
                  <a:gd name="connsiteY28" fmla="*/ 561336 h 1495873"/>
                  <a:gd name="connsiteX29" fmla="*/ 1112447 w 1401951"/>
                  <a:gd name="connsiteY29" fmla="*/ 503493 h 1495873"/>
                  <a:gd name="connsiteX30" fmla="*/ 1358132 w 1401951"/>
                  <a:gd name="connsiteY30" fmla="*/ 1132458 h 1495873"/>
                  <a:gd name="connsiteX31" fmla="*/ 722740 w 1401951"/>
                  <a:gd name="connsiteY31" fmla="*/ 1439199 h 1495873"/>
                  <a:gd name="connsiteX32" fmla="*/ 722740 w 1401951"/>
                  <a:gd name="connsiteY32" fmla="*/ 691628 h 1495873"/>
                  <a:gd name="connsiteX33" fmla="*/ 874358 w 1401951"/>
                  <a:gd name="connsiteY33" fmla="*/ 618594 h 1495873"/>
                  <a:gd name="connsiteX34" fmla="*/ 884582 w 1401951"/>
                  <a:gd name="connsiteY34" fmla="*/ 589381 h 1495873"/>
                  <a:gd name="connsiteX35" fmla="*/ 855369 w 1401951"/>
                  <a:gd name="connsiteY35" fmla="*/ 579156 h 1495873"/>
                  <a:gd name="connsiteX36" fmla="*/ 701122 w 1401951"/>
                  <a:gd name="connsiteY36" fmla="*/ 653358 h 1495873"/>
                  <a:gd name="connsiteX37" fmla="*/ 640358 w 1401951"/>
                  <a:gd name="connsiteY37" fmla="*/ 624145 h 1495873"/>
                  <a:gd name="connsiteX38" fmla="*/ 611145 w 1401951"/>
                  <a:gd name="connsiteY38" fmla="*/ 634369 h 1495873"/>
                  <a:gd name="connsiteX39" fmla="*/ 621369 w 1401951"/>
                  <a:gd name="connsiteY39" fmla="*/ 663583 h 1495873"/>
                  <a:gd name="connsiteX40" fmla="*/ 679212 w 1401951"/>
                  <a:gd name="connsiteY40" fmla="*/ 691628 h 1495873"/>
                  <a:gd name="connsiteX41" fmla="*/ 679212 w 1401951"/>
                  <a:gd name="connsiteY41" fmla="*/ 1439199 h 1495873"/>
                  <a:gd name="connsiteX42" fmla="*/ 43820 w 1401951"/>
                  <a:gd name="connsiteY42" fmla="*/ 1132458 h 1495873"/>
                  <a:gd name="connsiteX43" fmla="*/ 43820 w 1401951"/>
                  <a:gd name="connsiteY43" fmla="*/ 384887 h 1495873"/>
                  <a:gd name="connsiteX44" fmla="*/ 527594 w 1401951"/>
                  <a:gd name="connsiteY44" fmla="*/ 618302 h 1495873"/>
                  <a:gd name="connsiteX45" fmla="*/ 537235 w 1401951"/>
                  <a:gd name="connsiteY45" fmla="*/ 620347 h 1495873"/>
                  <a:gd name="connsiteX46" fmla="*/ 557100 w 1401951"/>
                  <a:gd name="connsiteY46" fmla="*/ 608077 h 1495873"/>
                  <a:gd name="connsiteX47" fmla="*/ 546875 w 1401951"/>
                  <a:gd name="connsiteY47" fmla="*/ 578864 h 1495873"/>
                  <a:gd name="connsiteX48" fmla="*/ 72449 w 1401951"/>
                  <a:gd name="connsiteY48" fmla="*/ 349831 h 1495873"/>
                  <a:gd name="connsiteX49" fmla="*/ 290089 w 1401951"/>
                  <a:gd name="connsiteY49" fmla="*/ 244662 h 1495873"/>
                  <a:gd name="connsiteX50" fmla="*/ 948268 w 1401951"/>
                  <a:gd name="connsiteY50" fmla="*/ 562504 h 1495873"/>
                  <a:gd name="connsiteX51" fmla="*/ 948560 w 1401951"/>
                  <a:gd name="connsiteY51" fmla="*/ 562797 h 1495873"/>
                  <a:gd name="connsiteX52" fmla="*/ 948560 w 1401951"/>
                  <a:gd name="connsiteY52" fmla="*/ 825717 h 1495873"/>
                  <a:gd name="connsiteX53" fmla="*/ 958784 w 1401951"/>
                  <a:gd name="connsiteY53" fmla="*/ 844414 h 1495873"/>
                  <a:gd name="connsiteX54" fmla="*/ 970470 w 1401951"/>
                  <a:gd name="connsiteY54" fmla="*/ 847627 h 1495873"/>
                  <a:gd name="connsiteX55" fmla="*/ 980110 w 1401951"/>
                  <a:gd name="connsiteY55" fmla="*/ 845582 h 1495873"/>
                  <a:gd name="connsiteX56" fmla="*/ 1143997 w 1401951"/>
                  <a:gd name="connsiteY56" fmla="*/ 766414 h 1495873"/>
                  <a:gd name="connsiteX57" fmla="*/ 1156267 w 1401951"/>
                  <a:gd name="connsiteY57" fmla="*/ 746549 h 1495873"/>
                  <a:gd name="connsiteX58" fmla="*/ 1156267 w 1401951"/>
                  <a:gd name="connsiteY58" fmla="*/ 482167 h 1495873"/>
                  <a:gd name="connsiteX59" fmla="*/ 1358424 w 1401951"/>
                  <a:gd name="connsiteY59" fmla="*/ 384595 h 1495873"/>
                  <a:gd name="connsiteX60" fmla="*/ 1358132 w 1401951"/>
                  <a:gd name="connsiteY60" fmla="*/ 1132458 h 1495873"/>
                  <a:gd name="connsiteX61" fmla="*/ 1358132 w 1401951"/>
                  <a:gd name="connsiteY61" fmla="*/ 1132458 h 149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01951" h="1495873">
                    <a:moveTo>
                      <a:pt x="1389682" y="330258"/>
                    </a:moveTo>
                    <a:lnTo>
                      <a:pt x="710470" y="2191"/>
                    </a:lnTo>
                    <a:cubicBezTo>
                      <a:pt x="704336" y="-730"/>
                      <a:pt x="697324" y="-730"/>
                      <a:pt x="691482" y="2191"/>
                    </a:cubicBezTo>
                    <a:lnTo>
                      <a:pt x="12270" y="330258"/>
                    </a:lnTo>
                    <a:cubicBezTo>
                      <a:pt x="4674" y="334055"/>
                      <a:pt x="0" y="341651"/>
                      <a:pt x="0" y="350123"/>
                    </a:cubicBezTo>
                    <a:lnTo>
                      <a:pt x="0" y="1146188"/>
                    </a:lnTo>
                    <a:cubicBezTo>
                      <a:pt x="0" y="1154660"/>
                      <a:pt x="4674" y="1162256"/>
                      <a:pt x="12270" y="1166054"/>
                    </a:cubicBezTo>
                    <a:lnTo>
                      <a:pt x="691482" y="1493828"/>
                    </a:lnTo>
                    <a:cubicBezTo>
                      <a:pt x="694403" y="1495289"/>
                      <a:pt x="697616" y="1495873"/>
                      <a:pt x="701122" y="1495873"/>
                    </a:cubicBezTo>
                    <a:cubicBezTo>
                      <a:pt x="704336" y="1495873"/>
                      <a:pt x="707549" y="1495289"/>
                      <a:pt x="710762" y="1493828"/>
                    </a:cubicBezTo>
                    <a:lnTo>
                      <a:pt x="1389682" y="1165762"/>
                    </a:lnTo>
                    <a:cubicBezTo>
                      <a:pt x="1397278" y="1161964"/>
                      <a:pt x="1401952" y="1154368"/>
                      <a:pt x="1401952" y="1145896"/>
                    </a:cubicBezTo>
                    <a:lnTo>
                      <a:pt x="1401952" y="349831"/>
                    </a:lnTo>
                    <a:cubicBezTo>
                      <a:pt x="1401952" y="341359"/>
                      <a:pt x="1397278" y="333763"/>
                      <a:pt x="1389682" y="330258"/>
                    </a:cubicBezTo>
                    <a:close/>
                    <a:moveTo>
                      <a:pt x="701122" y="46303"/>
                    </a:moveTo>
                    <a:lnTo>
                      <a:pt x="1329795" y="349831"/>
                    </a:lnTo>
                    <a:lnTo>
                      <a:pt x="1147503" y="437763"/>
                    </a:lnTo>
                    <a:cubicBezTo>
                      <a:pt x="1146335" y="436887"/>
                      <a:pt x="1145166" y="436010"/>
                      <a:pt x="1143705" y="435426"/>
                    </a:cubicBezTo>
                    <a:lnTo>
                      <a:pt x="519415" y="134236"/>
                    </a:lnTo>
                    <a:lnTo>
                      <a:pt x="701122" y="46303"/>
                    </a:lnTo>
                    <a:close/>
                    <a:moveTo>
                      <a:pt x="469752" y="158775"/>
                    </a:moveTo>
                    <a:lnTo>
                      <a:pt x="1097548" y="461718"/>
                    </a:lnTo>
                    <a:lnTo>
                      <a:pt x="969009" y="523651"/>
                    </a:lnTo>
                    <a:lnTo>
                      <a:pt x="341505" y="221000"/>
                    </a:lnTo>
                    <a:lnTo>
                      <a:pt x="469752" y="158775"/>
                    </a:lnTo>
                    <a:close/>
                    <a:moveTo>
                      <a:pt x="1112447" y="503493"/>
                    </a:moveTo>
                    <a:lnTo>
                      <a:pt x="1112447" y="732819"/>
                    </a:lnTo>
                    <a:lnTo>
                      <a:pt x="992380" y="790661"/>
                    </a:lnTo>
                    <a:lnTo>
                      <a:pt x="992380" y="561336"/>
                    </a:lnTo>
                    <a:lnTo>
                      <a:pt x="1112447" y="503493"/>
                    </a:lnTo>
                    <a:close/>
                    <a:moveTo>
                      <a:pt x="1358132" y="1132458"/>
                    </a:moveTo>
                    <a:lnTo>
                      <a:pt x="722740" y="1439199"/>
                    </a:lnTo>
                    <a:lnTo>
                      <a:pt x="722740" y="691628"/>
                    </a:lnTo>
                    <a:lnTo>
                      <a:pt x="874358" y="618594"/>
                    </a:lnTo>
                    <a:cubicBezTo>
                      <a:pt x="885167" y="613336"/>
                      <a:pt x="889841" y="600190"/>
                      <a:pt x="884582" y="589381"/>
                    </a:cubicBezTo>
                    <a:cubicBezTo>
                      <a:pt x="879324" y="578572"/>
                      <a:pt x="866178" y="573898"/>
                      <a:pt x="855369" y="579156"/>
                    </a:cubicBezTo>
                    <a:lnTo>
                      <a:pt x="701122" y="653358"/>
                    </a:lnTo>
                    <a:lnTo>
                      <a:pt x="640358" y="624145"/>
                    </a:lnTo>
                    <a:cubicBezTo>
                      <a:pt x="629549" y="618886"/>
                      <a:pt x="616403" y="623560"/>
                      <a:pt x="611145" y="634369"/>
                    </a:cubicBezTo>
                    <a:cubicBezTo>
                      <a:pt x="605886" y="645178"/>
                      <a:pt x="610560" y="658324"/>
                      <a:pt x="621369" y="663583"/>
                    </a:cubicBezTo>
                    <a:lnTo>
                      <a:pt x="679212" y="691628"/>
                    </a:lnTo>
                    <a:lnTo>
                      <a:pt x="679212" y="1439199"/>
                    </a:lnTo>
                    <a:lnTo>
                      <a:pt x="43820" y="1132458"/>
                    </a:lnTo>
                    <a:lnTo>
                      <a:pt x="43820" y="384887"/>
                    </a:lnTo>
                    <a:lnTo>
                      <a:pt x="527594" y="618302"/>
                    </a:lnTo>
                    <a:cubicBezTo>
                      <a:pt x="530808" y="619763"/>
                      <a:pt x="534021" y="620347"/>
                      <a:pt x="537235" y="620347"/>
                    </a:cubicBezTo>
                    <a:cubicBezTo>
                      <a:pt x="545415" y="620347"/>
                      <a:pt x="553302" y="615673"/>
                      <a:pt x="557100" y="608077"/>
                    </a:cubicBezTo>
                    <a:cubicBezTo>
                      <a:pt x="562358" y="597268"/>
                      <a:pt x="557684" y="584122"/>
                      <a:pt x="546875" y="578864"/>
                    </a:cubicBezTo>
                    <a:lnTo>
                      <a:pt x="72449" y="349831"/>
                    </a:lnTo>
                    <a:lnTo>
                      <a:pt x="290089" y="244662"/>
                    </a:lnTo>
                    <a:lnTo>
                      <a:pt x="948268" y="562504"/>
                    </a:lnTo>
                    <a:cubicBezTo>
                      <a:pt x="948268" y="562504"/>
                      <a:pt x="948560" y="562797"/>
                      <a:pt x="948560" y="562797"/>
                    </a:cubicBezTo>
                    <a:lnTo>
                      <a:pt x="948560" y="825717"/>
                    </a:lnTo>
                    <a:cubicBezTo>
                      <a:pt x="948560" y="833313"/>
                      <a:pt x="952357" y="840324"/>
                      <a:pt x="958784" y="844414"/>
                    </a:cubicBezTo>
                    <a:cubicBezTo>
                      <a:pt x="962290" y="846751"/>
                      <a:pt x="966380" y="847627"/>
                      <a:pt x="970470" y="847627"/>
                    </a:cubicBezTo>
                    <a:cubicBezTo>
                      <a:pt x="973683" y="847627"/>
                      <a:pt x="976897" y="847043"/>
                      <a:pt x="980110" y="845582"/>
                    </a:cubicBezTo>
                    <a:lnTo>
                      <a:pt x="1143997" y="766414"/>
                    </a:lnTo>
                    <a:cubicBezTo>
                      <a:pt x="1151593" y="762616"/>
                      <a:pt x="1156267" y="755021"/>
                      <a:pt x="1156267" y="746549"/>
                    </a:cubicBezTo>
                    <a:lnTo>
                      <a:pt x="1156267" y="482167"/>
                    </a:lnTo>
                    <a:lnTo>
                      <a:pt x="1358424" y="384595"/>
                    </a:lnTo>
                    <a:lnTo>
                      <a:pt x="1358132" y="1132458"/>
                    </a:lnTo>
                    <a:lnTo>
                      <a:pt x="1358132" y="1132458"/>
                    </a:lnTo>
                    <a:close/>
                  </a:path>
                </a:pathLst>
              </a:custGeom>
              <a:solidFill>
                <a:srgbClr val="313840"/>
              </a:solidFill>
              <a:ln w="2917" cap="flat">
                <a:noFill/>
                <a:prstDash val="solid"/>
                <a:miter/>
              </a:ln>
            </p:spPr>
            <p:txBody>
              <a:bodyPr rtlCol="0" anchor="ctr"/>
              <a:lstStyle/>
              <a:p>
                <a:endParaRPr lang="it-IT"/>
              </a:p>
            </p:txBody>
          </p:sp>
          <p:sp>
            <p:nvSpPr>
              <p:cNvPr id="58" name="Elemento grafico 41">
                <a:extLst>
                  <a:ext uri="{FF2B5EF4-FFF2-40B4-BE49-F238E27FC236}">
                    <a16:creationId xmlns:a16="http://schemas.microsoft.com/office/drawing/2014/main" id="{D55AB854-B6B2-456D-B415-7A05C0B5255D}"/>
                  </a:ext>
                </a:extLst>
              </p:cNvPr>
              <p:cNvSpPr/>
              <p:nvPr/>
            </p:nvSpPr>
            <p:spPr>
              <a:xfrm>
                <a:off x="3154355" y="5720237"/>
                <a:ext cx="143495" cy="91849"/>
              </a:xfrm>
              <a:custGeom>
                <a:avLst/>
                <a:gdLst>
                  <a:gd name="connsiteX0" fmla="*/ 130995 w 143495"/>
                  <a:gd name="connsiteY0" fmla="*/ 50366 h 91849"/>
                  <a:gd name="connsiteX1" fmla="*/ 31378 w 143495"/>
                  <a:gd name="connsiteY1" fmla="*/ 2164 h 91849"/>
                  <a:gd name="connsiteX2" fmla="*/ 2164 w 143495"/>
                  <a:gd name="connsiteY2" fmla="*/ 12389 h 91849"/>
                  <a:gd name="connsiteX3" fmla="*/ 12389 w 143495"/>
                  <a:gd name="connsiteY3" fmla="*/ 41602 h 91849"/>
                  <a:gd name="connsiteX4" fmla="*/ 112007 w 143495"/>
                  <a:gd name="connsiteY4" fmla="*/ 89805 h 91849"/>
                  <a:gd name="connsiteX5" fmla="*/ 121647 w 143495"/>
                  <a:gd name="connsiteY5" fmla="*/ 91850 h 91849"/>
                  <a:gd name="connsiteX6" fmla="*/ 141512 w 143495"/>
                  <a:gd name="connsiteY6" fmla="*/ 79580 h 91849"/>
                  <a:gd name="connsiteX7" fmla="*/ 130995 w 143495"/>
                  <a:gd name="connsiteY7" fmla="*/ 50366 h 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495" h="91849">
                    <a:moveTo>
                      <a:pt x="130995" y="50366"/>
                    </a:moveTo>
                    <a:lnTo>
                      <a:pt x="31378" y="2164"/>
                    </a:lnTo>
                    <a:cubicBezTo>
                      <a:pt x="20569" y="-3094"/>
                      <a:pt x="7423" y="1580"/>
                      <a:pt x="2164" y="12389"/>
                    </a:cubicBezTo>
                    <a:cubicBezTo>
                      <a:pt x="-3094" y="23198"/>
                      <a:pt x="1580" y="36344"/>
                      <a:pt x="12389" y="41602"/>
                    </a:cubicBezTo>
                    <a:lnTo>
                      <a:pt x="112007" y="89805"/>
                    </a:lnTo>
                    <a:cubicBezTo>
                      <a:pt x="115220" y="91265"/>
                      <a:pt x="118434" y="91850"/>
                      <a:pt x="121647" y="91850"/>
                    </a:cubicBezTo>
                    <a:cubicBezTo>
                      <a:pt x="129827" y="91850"/>
                      <a:pt x="137715" y="87175"/>
                      <a:pt x="141512" y="79580"/>
                    </a:cubicBezTo>
                    <a:cubicBezTo>
                      <a:pt x="146479" y="68771"/>
                      <a:pt x="141804" y="55625"/>
                      <a:pt x="130995" y="50366"/>
                    </a:cubicBezTo>
                    <a:close/>
                  </a:path>
                </a:pathLst>
              </a:custGeom>
              <a:solidFill>
                <a:srgbClr val="313840"/>
              </a:solidFill>
              <a:ln w="2917" cap="flat">
                <a:noFill/>
                <a:prstDash val="solid"/>
                <a:miter/>
              </a:ln>
            </p:spPr>
            <p:txBody>
              <a:bodyPr rtlCol="0" anchor="ctr"/>
              <a:lstStyle/>
              <a:p>
                <a:endParaRPr lang="it-IT"/>
              </a:p>
            </p:txBody>
          </p:sp>
          <p:sp>
            <p:nvSpPr>
              <p:cNvPr id="60" name="Elemento grafico 41">
                <a:extLst>
                  <a:ext uri="{FF2B5EF4-FFF2-40B4-BE49-F238E27FC236}">
                    <a16:creationId xmlns:a16="http://schemas.microsoft.com/office/drawing/2014/main" id="{D55AB854-B6B2-456D-B415-7A05C0B5255D}"/>
                  </a:ext>
                </a:extLst>
              </p:cNvPr>
              <p:cNvSpPr/>
              <p:nvPr/>
            </p:nvSpPr>
            <p:spPr>
              <a:xfrm>
                <a:off x="3154355" y="5616237"/>
                <a:ext cx="235225" cy="135961"/>
              </a:xfrm>
              <a:custGeom>
                <a:avLst/>
                <a:gdLst>
                  <a:gd name="connsiteX0" fmla="*/ 222726 w 235225"/>
                  <a:gd name="connsiteY0" fmla="*/ 94479 h 135961"/>
                  <a:gd name="connsiteX1" fmla="*/ 31378 w 235225"/>
                  <a:gd name="connsiteY1" fmla="*/ 2164 h 135961"/>
                  <a:gd name="connsiteX2" fmla="*/ 2164 w 235225"/>
                  <a:gd name="connsiteY2" fmla="*/ 12389 h 135961"/>
                  <a:gd name="connsiteX3" fmla="*/ 12389 w 235225"/>
                  <a:gd name="connsiteY3" fmla="*/ 41602 h 135961"/>
                  <a:gd name="connsiteX4" fmla="*/ 203737 w 235225"/>
                  <a:gd name="connsiteY4" fmla="*/ 133917 h 135961"/>
                  <a:gd name="connsiteX5" fmla="*/ 213377 w 235225"/>
                  <a:gd name="connsiteY5" fmla="*/ 135962 h 135961"/>
                  <a:gd name="connsiteX6" fmla="*/ 233242 w 235225"/>
                  <a:gd name="connsiteY6" fmla="*/ 123692 h 135961"/>
                  <a:gd name="connsiteX7" fmla="*/ 222726 w 235225"/>
                  <a:gd name="connsiteY7" fmla="*/ 94479 h 13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225" h="135961">
                    <a:moveTo>
                      <a:pt x="222726" y="94479"/>
                    </a:moveTo>
                    <a:lnTo>
                      <a:pt x="31378" y="2164"/>
                    </a:lnTo>
                    <a:cubicBezTo>
                      <a:pt x="20569" y="-3094"/>
                      <a:pt x="7423" y="1580"/>
                      <a:pt x="2164" y="12389"/>
                    </a:cubicBezTo>
                    <a:cubicBezTo>
                      <a:pt x="-3094" y="23198"/>
                      <a:pt x="1580" y="36344"/>
                      <a:pt x="12389" y="41602"/>
                    </a:cubicBezTo>
                    <a:lnTo>
                      <a:pt x="203737" y="133917"/>
                    </a:lnTo>
                    <a:cubicBezTo>
                      <a:pt x="206950" y="135377"/>
                      <a:pt x="210164" y="135962"/>
                      <a:pt x="213377" y="135962"/>
                    </a:cubicBezTo>
                    <a:cubicBezTo>
                      <a:pt x="221557" y="135962"/>
                      <a:pt x="229445" y="131288"/>
                      <a:pt x="233242" y="123692"/>
                    </a:cubicBezTo>
                    <a:cubicBezTo>
                      <a:pt x="238209" y="112883"/>
                      <a:pt x="233535" y="99737"/>
                      <a:pt x="222726" y="94479"/>
                    </a:cubicBezTo>
                    <a:close/>
                  </a:path>
                </a:pathLst>
              </a:custGeom>
              <a:solidFill>
                <a:srgbClr val="313840"/>
              </a:solidFill>
              <a:ln w="2917" cap="flat">
                <a:noFill/>
                <a:prstDash val="solid"/>
                <a:miter/>
              </a:ln>
            </p:spPr>
            <p:txBody>
              <a:bodyPr rtlCol="0" anchor="ctr"/>
              <a:lstStyle/>
              <a:p>
                <a:endParaRPr lang="it-IT"/>
              </a:p>
            </p:txBody>
          </p:sp>
        </p:grpSp>
        <p:sp>
          <p:nvSpPr>
            <p:cNvPr id="18" name="CasellaDiTesto 17">
              <a:extLst>
                <a:ext uri="{FF2B5EF4-FFF2-40B4-BE49-F238E27FC236}">
                  <a16:creationId xmlns:a16="http://schemas.microsoft.com/office/drawing/2014/main" id="{D4BECAC2-0645-40D6-B10C-83E6B4308A7C}"/>
                </a:ext>
              </a:extLst>
            </p:cNvPr>
            <p:cNvSpPr txBox="1"/>
            <p:nvPr/>
          </p:nvSpPr>
          <p:spPr>
            <a:xfrm>
              <a:off x="9291680" y="3499741"/>
              <a:ext cx="502806" cy="584775"/>
            </a:xfrm>
            <a:prstGeom prst="rect">
              <a:avLst/>
            </a:prstGeom>
            <a:noFill/>
          </p:spPr>
          <p:txBody>
            <a:bodyPr wrap="square">
              <a:spAutoFit/>
            </a:bodyPr>
            <a:lstStyle/>
            <a:p>
              <a:r>
                <a:rPr lang="it-IT" sz="1200" b="1" dirty="0">
                  <a:solidFill>
                    <a:srgbClr val="313840"/>
                  </a:solidFill>
                </a:rPr>
                <a:t>Lotti</a:t>
              </a:r>
            </a:p>
            <a:p>
              <a:pPr>
                <a:spcAft>
                  <a:spcPts val="450"/>
                </a:spcAft>
              </a:pPr>
              <a:r>
                <a:rPr lang="it-IT" dirty="0">
                  <a:solidFill>
                    <a:srgbClr val="313840"/>
                  </a:solidFill>
                </a:rPr>
                <a:t>1</a:t>
              </a:r>
              <a:endParaRPr lang="it-IT" sz="1200" dirty="0">
                <a:solidFill>
                  <a:srgbClr val="313840"/>
                </a:solidFill>
              </a:endParaRPr>
            </a:p>
          </p:txBody>
        </p:sp>
        <p:sp>
          <p:nvSpPr>
            <p:cNvPr id="19" name="CasellaDiTesto 18">
              <a:extLst>
                <a:ext uri="{FF2B5EF4-FFF2-40B4-BE49-F238E27FC236}">
                  <a16:creationId xmlns:a16="http://schemas.microsoft.com/office/drawing/2014/main" id="{6CD4AB0F-C69A-47B0-B7B4-A9002D1AC72A}"/>
                </a:ext>
              </a:extLst>
            </p:cNvPr>
            <p:cNvSpPr txBox="1"/>
            <p:nvPr/>
          </p:nvSpPr>
          <p:spPr>
            <a:xfrm>
              <a:off x="7722964" y="3504636"/>
              <a:ext cx="1450282" cy="584775"/>
            </a:xfrm>
            <a:prstGeom prst="rect">
              <a:avLst/>
            </a:prstGeom>
            <a:noFill/>
          </p:spPr>
          <p:txBody>
            <a:bodyPr wrap="square">
              <a:spAutoFit/>
            </a:bodyPr>
            <a:lstStyle/>
            <a:p>
              <a:r>
                <a:rPr lang="it-IT" sz="1200" b="1" dirty="0">
                  <a:solidFill>
                    <a:srgbClr val="404040"/>
                  </a:solidFill>
                </a:rPr>
                <a:t>Attiva dal</a:t>
              </a:r>
            </a:p>
            <a:p>
              <a:pPr>
                <a:spcAft>
                  <a:spcPts val="450"/>
                </a:spcAft>
              </a:pPr>
              <a:r>
                <a:rPr lang="it-IT" dirty="0">
                  <a:solidFill>
                    <a:srgbClr val="404040"/>
                  </a:solidFill>
                </a:rPr>
                <a:t>30/11/2021</a:t>
              </a:r>
              <a:endParaRPr lang="it-IT" sz="1100" dirty="0">
                <a:solidFill>
                  <a:srgbClr val="404040"/>
                </a:solidFill>
              </a:endParaRPr>
            </a:p>
          </p:txBody>
        </p:sp>
        <p:sp>
          <p:nvSpPr>
            <p:cNvPr id="30" name="CasellaDiTesto 29">
              <a:extLst>
                <a:ext uri="{FF2B5EF4-FFF2-40B4-BE49-F238E27FC236}">
                  <a16:creationId xmlns:a16="http://schemas.microsoft.com/office/drawing/2014/main" id="{69CC6538-8930-4B5E-8783-5BED0FFC535D}"/>
                </a:ext>
              </a:extLst>
            </p:cNvPr>
            <p:cNvSpPr txBox="1"/>
            <p:nvPr/>
          </p:nvSpPr>
          <p:spPr>
            <a:xfrm>
              <a:off x="7722964" y="4137687"/>
              <a:ext cx="2376264" cy="553998"/>
            </a:xfrm>
            <a:prstGeom prst="rect">
              <a:avLst/>
            </a:prstGeom>
            <a:noFill/>
          </p:spPr>
          <p:txBody>
            <a:bodyPr wrap="square">
              <a:spAutoFit/>
            </a:bodyPr>
            <a:lstStyle/>
            <a:p>
              <a:r>
                <a:rPr lang="it-IT" sz="1200" b="1" dirty="0">
                  <a:solidFill>
                    <a:schemeClr val="tx1">
                      <a:lumMod val="75000"/>
                      <a:lumOff val="25000"/>
                    </a:schemeClr>
                  </a:solidFill>
                </a:rPr>
                <a:t>Durata dell’Accordo quadro</a:t>
              </a:r>
            </a:p>
            <a:p>
              <a:pPr>
                <a:spcAft>
                  <a:spcPts val="450"/>
                </a:spcAft>
              </a:pPr>
              <a:r>
                <a:rPr lang="it-IT" sz="1800" dirty="0">
                  <a:solidFill>
                    <a:schemeClr val="tx1">
                      <a:lumMod val="75000"/>
                      <a:lumOff val="25000"/>
                    </a:schemeClr>
                  </a:solidFill>
                </a:rPr>
                <a:t>24 mesi + 12</a:t>
              </a:r>
              <a:endParaRPr lang="it-IT" sz="1200" dirty="0">
                <a:solidFill>
                  <a:schemeClr val="tx1">
                    <a:lumMod val="75000"/>
                    <a:lumOff val="25000"/>
                  </a:schemeClr>
                </a:solidFill>
              </a:endParaRPr>
            </a:p>
          </p:txBody>
        </p:sp>
        <p:sp>
          <p:nvSpPr>
            <p:cNvPr id="32" name="CasellaDiTesto 31">
              <a:extLst>
                <a:ext uri="{FF2B5EF4-FFF2-40B4-BE49-F238E27FC236}">
                  <a16:creationId xmlns:a16="http://schemas.microsoft.com/office/drawing/2014/main" id="{05C907B6-0390-44C6-A673-C51F523ECAC7}"/>
                </a:ext>
              </a:extLst>
            </p:cNvPr>
            <p:cNvSpPr txBox="1"/>
            <p:nvPr/>
          </p:nvSpPr>
          <p:spPr>
            <a:xfrm>
              <a:off x="7722964" y="6567214"/>
              <a:ext cx="2376264" cy="525785"/>
            </a:xfrm>
            <a:prstGeom prst="rect">
              <a:avLst/>
            </a:prstGeom>
            <a:noFill/>
          </p:spPr>
          <p:txBody>
            <a:bodyPr wrap="square">
              <a:spAutoFit/>
            </a:bodyPr>
            <a:lstStyle/>
            <a:p>
              <a:pPr>
                <a:spcAft>
                  <a:spcPts val="450"/>
                </a:spcAft>
              </a:pPr>
              <a:r>
                <a:rPr lang="it-IT" sz="1200" b="1" dirty="0">
                  <a:solidFill>
                    <a:srgbClr val="404040"/>
                  </a:solidFill>
                  <a:ea typeface="ＭＳ Ｐゴシック"/>
                </a:rPr>
                <a:t>Link utili</a:t>
              </a:r>
            </a:p>
            <a:p>
              <a:pPr marL="171450" indent="-171450">
                <a:spcAft>
                  <a:spcPts val="450"/>
                </a:spcAft>
                <a:buFont typeface="Arial" panose="020B0604020202020204" pitchFamily="34" charset="0"/>
                <a:buChar char="•"/>
              </a:pPr>
              <a:r>
                <a:rPr lang="it-IT" sz="1200" dirty="0">
                  <a:solidFill>
                    <a:srgbClr val="404040"/>
                  </a:solidFill>
                  <a:ea typeface="ＭＳ Ｐゴシック"/>
                  <a:hlinkClick r:id="rId3"/>
                </a:rPr>
                <a:t>Scheda riassuntiva</a:t>
              </a:r>
              <a:endParaRPr lang="it-IT" sz="1200" dirty="0">
                <a:solidFill>
                  <a:srgbClr val="404040"/>
                </a:solidFill>
                <a:ea typeface="ＭＳ Ｐゴシック"/>
              </a:endParaRPr>
            </a:p>
          </p:txBody>
        </p:sp>
        <p:sp>
          <p:nvSpPr>
            <p:cNvPr id="46" name="CasellaDiTesto 45">
              <a:extLst>
                <a:ext uri="{FF2B5EF4-FFF2-40B4-BE49-F238E27FC236}">
                  <a16:creationId xmlns:a16="http://schemas.microsoft.com/office/drawing/2014/main" id="{E0BE3770-B40A-415D-AA95-3140F63953F2}"/>
                </a:ext>
              </a:extLst>
            </p:cNvPr>
            <p:cNvSpPr txBox="1"/>
            <p:nvPr/>
          </p:nvSpPr>
          <p:spPr>
            <a:xfrm>
              <a:off x="7722964" y="4739962"/>
              <a:ext cx="2376264" cy="738664"/>
            </a:xfrm>
            <a:prstGeom prst="rect">
              <a:avLst/>
            </a:prstGeom>
            <a:noFill/>
          </p:spPr>
          <p:txBody>
            <a:bodyPr wrap="square">
              <a:spAutoFit/>
            </a:bodyPr>
            <a:lstStyle/>
            <a:p>
              <a:r>
                <a:rPr lang="it-IT" sz="1200" b="1" dirty="0">
                  <a:solidFill>
                    <a:schemeClr val="tx1">
                      <a:lumMod val="75000"/>
                      <a:lumOff val="25000"/>
                    </a:schemeClr>
                  </a:solidFill>
                </a:rPr>
                <a:t>Durata dei contratti</a:t>
              </a:r>
            </a:p>
            <a:p>
              <a:pPr>
                <a:spcAft>
                  <a:spcPts val="450"/>
                </a:spcAft>
              </a:pPr>
              <a:r>
                <a:rPr lang="it-IT" sz="1800" dirty="0">
                  <a:solidFill>
                    <a:schemeClr val="tx1">
                      <a:lumMod val="75000"/>
                      <a:lumOff val="25000"/>
                    </a:schemeClr>
                  </a:solidFill>
                </a:rPr>
                <a:t>da 12 a 48 mesi </a:t>
              </a:r>
              <a:r>
                <a:rPr lang="it-IT" sz="1200" dirty="0">
                  <a:solidFill>
                    <a:schemeClr val="tx1">
                      <a:lumMod val="75000"/>
                      <a:lumOff val="25000"/>
                    </a:schemeClr>
                  </a:solidFill>
                </a:rPr>
                <a:t>(locazione operativa da 36 a 48 mesi)</a:t>
              </a:r>
            </a:p>
          </p:txBody>
        </p:sp>
        <p:sp>
          <p:nvSpPr>
            <p:cNvPr id="24" name="CasellaDiTesto 23">
              <a:extLst>
                <a:ext uri="{FF2B5EF4-FFF2-40B4-BE49-F238E27FC236}">
                  <a16:creationId xmlns:a16="http://schemas.microsoft.com/office/drawing/2014/main" id="{0B7D4BB7-6FBE-480D-ABCA-1CE996D71DDC}"/>
                </a:ext>
              </a:extLst>
            </p:cNvPr>
            <p:cNvSpPr txBox="1"/>
            <p:nvPr/>
          </p:nvSpPr>
          <p:spPr>
            <a:xfrm>
              <a:off x="8266949" y="2734419"/>
              <a:ext cx="1985231" cy="600164"/>
            </a:xfrm>
            <a:prstGeom prst="rect">
              <a:avLst/>
            </a:prstGeom>
            <a:noFill/>
          </p:spPr>
          <p:txBody>
            <a:bodyPr wrap="square">
              <a:spAutoFit/>
            </a:bodyPr>
            <a:lstStyle/>
            <a:p>
              <a:pPr algn="l"/>
              <a:r>
                <a:rPr lang="it-IT" sz="1100" dirty="0">
                  <a:solidFill>
                    <a:srgbClr val="313840"/>
                  </a:solidFill>
                  <a:latin typeface="+mj-lt"/>
                </a:rPr>
                <a:t>Informatica, Elettronica, Telecomunicazioni e macchine per l'ufficio</a:t>
              </a:r>
            </a:p>
          </p:txBody>
        </p:sp>
        <p:pic>
          <p:nvPicPr>
            <p:cNvPr id="25" name="Elemento grafico 5">
              <a:extLst>
                <a:ext uri="{FF2B5EF4-FFF2-40B4-BE49-F238E27FC236}">
                  <a16:creationId xmlns:a16="http://schemas.microsoft.com/office/drawing/2014/main" id="{53C85FCD-E78C-4EE6-A9BA-69E69F949F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04779" y="2816067"/>
              <a:ext cx="462170" cy="462170"/>
            </a:xfrm>
            <a:prstGeom prst="rect">
              <a:avLst/>
            </a:prstGeom>
          </p:spPr>
        </p:pic>
        <p:sp>
          <p:nvSpPr>
            <p:cNvPr id="26" name="CasellaDiTesto 25">
              <a:extLst>
                <a:ext uri="{FF2B5EF4-FFF2-40B4-BE49-F238E27FC236}">
                  <a16:creationId xmlns:a16="http://schemas.microsoft.com/office/drawing/2014/main" id="{C6BF1491-F2C2-4EA8-9818-DBEA7D41BD8D}"/>
                </a:ext>
              </a:extLst>
            </p:cNvPr>
            <p:cNvSpPr txBox="1"/>
            <p:nvPr/>
          </p:nvSpPr>
          <p:spPr>
            <a:xfrm>
              <a:off x="7722964" y="5991150"/>
              <a:ext cx="2376264" cy="525785"/>
            </a:xfrm>
            <a:prstGeom prst="rect">
              <a:avLst/>
            </a:prstGeom>
            <a:noFill/>
          </p:spPr>
          <p:txBody>
            <a:bodyPr wrap="square">
              <a:spAutoFit/>
            </a:bodyPr>
            <a:lstStyle/>
            <a:p>
              <a:pPr>
                <a:spcAft>
                  <a:spcPts val="450"/>
                </a:spcAft>
              </a:pPr>
              <a:r>
                <a:rPr lang="it-IT" sz="1200" b="1" dirty="0">
                  <a:solidFill>
                    <a:schemeClr val="tx1">
                      <a:lumMod val="75000"/>
                      <a:lumOff val="25000"/>
                    </a:schemeClr>
                  </a:solidFill>
                </a:rPr>
                <a:t>Modalità di acquisto</a:t>
              </a:r>
            </a:p>
            <a:p>
              <a:pPr>
                <a:spcAft>
                  <a:spcPts val="450"/>
                </a:spcAft>
              </a:pPr>
              <a:r>
                <a:rPr lang="it-IT" sz="1200" dirty="0">
                  <a:solidFill>
                    <a:schemeClr val="tx1">
                      <a:lumMod val="75000"/>
                      <a:lumOff val="25000"/>
                    </a:schemeClr>
                  </a:solidFill>
                </a:rPr>
                <a:t>Appalto specifico</a:t>
              </a:r>
            </a:p>
          </p:txBody>
        </p:sp>
      </p:grpSp>
      <p:grpSp>
        <p:nvGrpSpPr>
          <p:cNvPr id="27" name="Gruppo 26">
            <a:extLst>
              <a:ext uri="{FF2B5EF4-FFF2-40B4-BE49-F238E27FC236}">
                <a16:creationId xmlns:a16="http://schemas.microsoft.com/office/drawing/2014/main" id="{E0556A1A-90DC-4A6A-9259-42073975B28B}"/>
              </a:ext>
            </a:extLst>
          </p:cNvPr>
          <p:cNvGrpSpPr/>
          <p:nvPr/>
        </p:nvGrpSpPr>
        <p:grpSpPr>
          <a:xfrm>
            <a:off x="9185145" y="819399"/>
            <a:ext cx="1187164" cy="246221"/>
            <a:chOff x="8963365" y="939299"/>
            <a:chExt cx="1187164" cy="246221"/>
          </a:xfrm>
        </p:grpSpPr>
        <p:sp>
          <p:nvSpPr>
            <p:cNvPr id="28" name="Rettangolo con angoli arrotondati 40">
              <a:extLst>
                <a:ext uri="{FF2B5EF4-FFF2-40B4-BE49-F238E27FC236}">
                  <a16:creationId xmlns:a16="http://schemas.microsoft.com/office/drawing/2014/main" id="{FAF15AB9-5CDF-40A5-A7EF-B557EAC1F0D5}"/>
                </a:ext>
              </a:extLst>
            </p:cNvPr>
            <p:cNvSpPr/>
            <p:nvPr/>
          </p:nvSpPr>
          <p:spPr>
            <a:xfrm>
              <a:off x="8964803" y="956523"/>
              <a:ext cx="1185726" cy="223917"/>
            </a:xfrm>
            <a:prstGeom prst="roundRect">
              <a:avLst>
                <a:gd name="adj" fmla="val 27051"/>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000" b="1" dirty="0">
                <a:highlight>
                  <a:srgbClr val="956B9C"/>
                </a:highlight>
              </a:endParaRPr>
            </a:p>
          </p:txBody>
        </p:sp>
        <p:grpSp>
          <p:nvGrpSpPr>
            <p:cNvPr id="29" name="Gruppo 28">
              <a:extLst>
                <a:ext uri="{FF2B5EF4-FFF2-40B4-BE49-F238E27FC236}">
                  <a16:creationId xmlns:a16="http://schemas.microsoft.com/office/drawing/2014/main" id="{FCAEFFE5-C4D3-4E8C-8FAD-A5E0D00D3EC4}"/>
                </a:ext>
              </a:extLst>
            </p:cNvPr>
            <p:cNvGrpSpPr/>
            <p:nvPr/>
          </p:nvGrpSpPr>
          <p:grpSpPr>
            <a:xfrm>
              <a:off x="8963365" y="939299"/>
              <a:ext cx="1147699" cy="246221"/>
              <a:chOff x="9019760" y="985639"/>
              <a:chExt cx="1147699" cy="246221"/>
            </a:xfrm>
          </p:grpSpPr>
          <p:sp>
            <p:nvSpPr>
              <p:cNvPr id="31" name="CasellaDiTesto 30">
                <a:hlinkClick r:id="rId6"/>
                <a:extLst>
                  <a:ext uri="{FF2B5EF4-FFF2-40B4-BE49-F238E27FC236}">
                    <a16:creationId xmlns:a16="http://schemas.microsoft.com/office/drawing/2014/main" id="{AB5A87EC-8FCD-4BFE-88DB-754A43614266}"/>
                  </a:ext>
                </a:extLst>
              </p:cNvPr>
              <p:cNvSpPr txBox="1"/>
              <p:nvPr/>
            </p:nvSpPr>
            <p:spPr>
              <a:xfrm>
                <a:off x="9019760" y="985639"/>
                <a:ext cx="1147699" cy="246221"/>
              </a:xfrm>
              <a:prstGeom prst="rect">
                <a:avLst/>
              </a:prstGeom>
              <a:noFill/>
            </p:spPr>
            <p:txBody>
              <a:bodyPr wrap="square">
                <a:spAutoFit/>
              </a:bodyPr>
              <a:lstStyle/>
              <a:p>
                <a:pPr>
                  <a:spcAft>
                    <a:spcPts val="450"/>
                  </a:spcAft>
                </a:pPr>
                <a:r>
                  <a:rPr lang="it-IT" sz="1000" b="1" dirty="0">
                    <a:solidFill>
                      <a:srgbClr val="8ADB53"/>
                    </a:solidFill>
                  </a:rPr>
                  <a:t>ACQUISTI VERDI</a:t>
                </a:r>
              </a:p>
            </p:txBody>
          </p:sp>
          <p:grpSp>
            <p:nvGrpSpPr>
              <p:cNvPr id="36" name="Elemento grafico 54">
                <a:extLst>
                  <a:ext uri="{FF2B5EF4-FFF2-40B4-BE49-F238E27FC236}">
                    <a16:creationId xmlns:a16="http://schemas.microsoft.com/office/drawing/2014/main" id="{C38019B2-F86C-4A63-B8E7-3F08E4F998FC}"/>
                  </a:ext>
                </a:extLst>
              </p:cNvPr>
              <p:cNvGrpSpPr/>
              <p:nvPr/>
            </p:nvGrpSpPr>
            <p:grpSpPr>
              <a:xfrm>
                <a:off x="10012935" y="1061795"/>
                <a:ext cx="107228" cy="107228"/>
                <a:chOff x="5020713" y="3716970"/>
                <a:chExt cx="293923" cy="293923"/>
              </a:xfrm>
            </p:grpSpPr>
            <p:sp>
              <p:nvSpPr>
                <p:cNvPr id="39" name="Figura a mano libera: forma 44">
                  <a:extLst>
                    <a:ext uri="{FF2B5EF4-FFF2-40B4-BE49-F238E27FC236}">
                      <a16:creationId xmlns:a16="http://schemas.microsoft.com/office/drawing/2014/main" id="{4B5992B3-E16A-4697-93E0-14FB02FD0FE0}"/>
                    </a:ext>
                  </a:extLst>
                </p:cNvPr>
                <p:cNvSpPr/>
                <p:nvPr/>
              </p:nvSpPr>
              <p:spPr>
                <a:xfrm>
                  <a:off x="5020713" y="3716970"/>
                  <a:ext cx="293923" cy="293923"/>
                </a:xfrm>
                <a:custGeom>
                  <a:avLst/>
                  <a:gdLst>
                    <a:gd name="connsiteX0" fmla="*/ 3969 w 293923"/>
                    <a:gd name="connsiteY0" fmla="*/ 289955 h 293923"/>
                    <a:gd name="connsiteX1" fmla="*/ 229480 w 293923"/>
                    <a:gd name="connsiteY1" fmla="*/ 229480 h 293923"/>
                    <a:gd name="connsiteX2" fmla="*/ 289955 w 293923"/>
                    <a:gd name="connsiteY2" fmla="*/ 3969 h 293923"/>
                    <a:gd name="connsiteX3" fmla="*/ 64444 w 293923"/>
                    <a:gd name="connsiteY3" fmla="*/ 64444 h 293923"/>
                    <a:gd name="connsiteX4" fmla="*/ 3969 w 293923"/>
                    <a:gd name="connsiteY4" fmla="*/ 289955 h 293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923" h="293923">
                      <a:moveTo>
                        <a:pt x="3969" y="289955"/>
                      </a:moveTo>
                      <a:cubicBezTo>
                        <a:pt x="3969" y="289955"/>
                        <a:pt x="141875" y="317084"/>
                        <a:pt x="229480" y="229480"/>
                      </a:cubicBezTo>
                      <a:cubicBezTo>
                        <a:pt x="317084" y="141875"/>
                        <a:pt x="289955" y="3969"/>
                        <a:pt x="289955" y="3969"/>
                      </a:cubicBezTo>
                      <a:cubicBezTo>
                        <a:pt x="289955" y="3969"/>
                        <a:pt x="152048" y="-23161"/>
                        <a:pt x="64444" y="64444"/>
                      </a:cubicBezTo>
                      <a:cubicBezTo>
                        <a:pt x="-23161" y="152048"/>
                        <a:pt x="3969" y="289955"/>
                        <a:pt x="3969" y="289955"/>
                      </a:cubicBezTo>
                      <a:close/>
                    </a:path>
                  </a:pathLst>
                </a:custGeom>
                <a:solidFill>
                  <a:srgbClr val="C3EA21"/>
                </a:solidFill>
                <a:ln w="5495" cap="flat">
                  <a:noFill/>
                  <a:prstDash val="solid"/>
                  <a:miter/>
                </a:ln>
              </p:spPr>
              <p:txBody>
                <a:bodyPr rtlCol="0" anchor="ctr"/>
                <a:lstStyle/>
                <a:p>
                  <a:endParaRPr lang="it-IT" b="1"/>
                </a:p>
              </p:txBody>
            </p:sp>
            <p:sp>
              <p:nvSpPr>
                <p:cNvPr id="40" name="Figura a mano libera: forma 45">
                  <a:extLst>
                    <a:ext uri="{FF2B5EF4-FFF2-40B4-BE49-F238E27FC236}">
                      <a16:creationId xmlns:a16="http://schemas.microsoft.com/office/drawing/2014/main" id="{E6F8DD27-93F2-4A4C-B9F9-2DF48A32C6D9}"/>
                    </a:ext>
                  </a:extLst>
                </p:cNvPr>
                <p:cNvSpPr/>
                <p:nvPr/>
              </p:nvSpPr>
              <p:spPr>
                <a:xfrm>
                  <a:off x="5024679" y="3720931"/>
                  <a:ext cx="289954" cy="289954"/>
                </a:xfrm>
                <a:custGeom>
                  <a:avLst/>
                  <a:gdLst>
                    <a:gd name="connsiteX0" fmla="*/ 0 w 289954"/>
                    <a:gd name="connsiteY0" fmla="*/ 285986 h 289954"/>
                    <a:gd name="connsiteX1" fmla="*/ 225511 w 289954"/>
                    <a:gd name="connsiteY1" fmla="*/ 225511 h 289954"/>
                    <a:gd name="connsiteX2" fmla="*/ 285986 w 289954"/>
                    <a:gd name="connsiteY2" fmla="*/ 0 h 289954"/>
                    <a:gd name="connsiteX3" fmla="*/ 0 w 289954"/>
                    <a:gd name="connsiteY3" fmla="*/ 285986 h 289954"/>
                  </a:gdLst>
                  <a:ahLst/>
                  <a:cxnLst>
                    <a:cxn ang="0">
                      <a:pos x="connsiteX0" y="connsiteY0"/>
                    </a:cxn>
                    <a:cxn ang="0">
                      <a:pos x="connsiteX1" y="connsiteY1"/>
                    </a:cxn>
                    <a:cxn ang="0">
                      <a:pos x="connsiteX2" y="connsiteY2"/>
                    </a:cxn>
                    <a:cxn ang="0">
                      <a:pos x="connsiteX3" y="connsiteY3"/>
                    </a:cxn>
                  </a:cxnLst>
                  <a:rect l="l" t="t" r="r" b="b"/>
                  <a:pathLst>
                    <a:path w="289954" h="289954">
                      <a:moveTo>
                        <a:pt x="0" y="285986"/>
                      </a:moveTo>
                      <a:cubicBezTo>
                        <a:pt x="0" y="285986"/>
                        <a:pt x="137906" y="313115"/>
                        <a:pt x="225511" y="225511"/>
                      </a:cubicBezTo>
                      <a:cubicBezTo>
                        <a:pt x="313115" y="137906"/>
                        <a:pt x="285986" y="0"/>
                        <a:pt x="285986" y="0"/>
                      </a:cubicBezTo>
                      <a:lnTo>
                        <a:pt x="0" y="285986"/>
                      </a:lnTo>
                      <a:close/>
                    </a:path>
                  </a:pathLst>
                </a:custGeom>
                <a:solidFill>
                  <a:srgbClr val="8ADB53"/>
                </a:solidFill>
                <a:ln w="5495" cap="flat">
                  <a:noFill/>
                  <a:prstDash val="solid"/>
                  <a:miter/>
                </a:ln>
              </p:spPr>
              <p:txBody>
                <a:bodyPr rtlCol="0" anchor="ctr"/>
                <a:lstStyle/>
                <a:p>
                  <a:endParaRPr lang="it-IT" b="1"/>
                </a:p>
              </p:txBody>
            </p:sp>
          </p:grpSp>
        </p:grpSp>
      </p:grpSp>
      <p:sp>
        <p:nvSpPr>
          <p:cNvPr id="41" name="Rettangolo con angoli arrotondati 47">
            <a:hlinkClick r:id="rId7"/>
            <a:extLst>
              <a:ext uri="{FF2B5EF4-FFF2-40B4-BE49-F238E27FC236}">
                <a16:creationId xmlns:a16="http://schemas.microsoft.com/office/drawing/2014/main" id="{216C29D0-D6A6-4A2D-82E2-3C16B0316B22}"/>
              </a:ext>
            </a:extLst>
          </p:cNvPr>
          <p:cNvSpPr/>
          <p:nvPr/>
        </p:nvSpPr>
        <p:spPr>
          <a:xfrm>
            <a:off x="7596000" y="828000"/>
            <a:ext cx="1570648" cy="223917"/>
          </a:xfrm>
          <a:prstGeom prst="roundRect">
            <a:avLst>
              <a:gd name="adj" fmla="val 27051"/>
            </a:avLst>
          </a:prstGeom>
          <a:solidFill>
            <a:srgbClr val="BE39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000" b="1" dirty="0">
                <a:solidFill>
                  <a:schemeClr val="bg1"/>
                </a:solidFill>
              </a:rPr>
              <a:t>ACCORDI QUADRO</a:t>
            </a:r>
            <a:endParaRPr lang="it-IT" sz="1000" b="1" dirty="0">
              <a:highlight>
                <a:srgbClr val="956B9C"/>
              </a:highlight>
            </a:endParaRPr>
          </a:p>
        </p:txBody>
      </p:sp>
    </p:spTree>
    <p:extLst>
      <p:ext uri="{BB962C8B-B14F-4D97-AF65-F5344CB8AC3E}">
        <p14:creationId xmlns:p14="http://schemas.microsoft.com/office/powerpoint/2010/main" val="206427018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36AB56A7-1C4D-43E1-8033-912385B285DA}"/>
              </a:ext>
            </a:extLst>
          </p:cNvPr>
          <p:cNvSpPr>
            <a:spLocks noGrp="1"/>
          </p:cNvSpPr>
          <p:nvPr>
            <p:ph type="title"/>
          </p:nvPr>
        </p:nvSpPr>
        <p:spPr>
          <a:xfrm>
            <a:off x="4482604" y="7005826"/>
            <a:ext cx="5805347" cy="401167"/>
          </a:xfrm>
        </p:spPr>
        <p:txBody>
          <a:bodyPr anchor="t"/>
          <a:lstStyle/>
          <a:p>
            <a:r>
              <a:rPr lang="it-IT" dirty="0"/>
              <a:t>Desktop outsourcing 3 (2/2)</a:t>
            </a:r>
          </a:p>
        </p:txBody>
      </p:sp>
      <p:graphicFrame>
        <p:nvGraphicFramePr>
          <p:cNvPr id="6" name="Tabella 5">
            <a:extLst>
              <a:ext uri="{FF2B5EF4-FFF2-40B4-BE49-F238E27FC236}">
                <a16:creationId xmlns:a16="http://schemas.microsoft.com/office/drawing/2014/main" id="{7F6A6757-11AB-46E6-A301-6E698D345442}"/>
              </a:ext>
            </a:extLst>
          </p:cNvPr>
          <p:cNvGraphicFramePr>
            <a:graphicFrameLocks noGrp="1"/>
          </p:cNvGraphicFramePr>
          <p:nvPr>
            <p:extLst/>
          </p:nvPr>
        </p:nvGraphicFramePr>
        <p:xfrm>
          <a:off x="450157" y="1620000"/>
          <a:ext cx="9830794" cy="1081680"/>
        </p:xfrm>
        <a:graphic>
          <a:graphicData uri="http://schemas.openxmlformats.org/drawingml/2006/table">
            <a:tbl>
              <a:tblPr bandRow="1">
                <a:tableStyleId>{2D5ABB26-0587-4C30-8999-92F81FD0307C}</a:tableStyleId>
              </a:tblPr>
              <a:tblGrid>
                <a:gridCol w="576063">
                  <a:extLst>
                    <a:ext uri="{9D8B030D-6E8A-4147-A177-3AD203B41FA5}">
                      <a16:colId xmlns:a16="http://schemas.microsoft.com/office/drawing/2014/main" val="20000"/>
                    </a:ext>
                  </a:extLst>
                </a:gridCol>
                <a:gridCol w="3960440">
                  <a:extLst>
                    <a:ext uri="{9D8B030D-6E8A-4147-A177-3AD203B41FA5}">
                      <a16:colId xmlns:a16="http://schemas.microsoft.com/office/drawing/2014/main" val="20001"/>
                    </a:ext>
                  </a:extLst>
                </a:gridCol>
                <a:gridCol w="988833">
                  <a:extLst>
                    <a:ext uri="{9D8B030D-6E8A-4147-A177-3AD203B41FA5}">
                      <a16:colId xmlns:a16="http://schemas.microsoft.com/office/drawing/2014/main" val="20002"/>
                    </a:ext>
                  </a:extLst>
                </a:gridCol>
                <a:gridCol w="932849">
                  <a:extLst>
                    <a:ext uri="{9D8B030D-6E8A-4147-A177-3AD203B41FA5}">
                      <a16:colId xmlns:a16="http://schemas.microsoft.com/office/drawing/2014/main" val="20003"/>
                    </a:ext>
                  </a:extLst>
                </a:gridCol>
                <a:gridCol w="670606">
                  <a:extLst>
                    <a:ext uri="{9D8B030D-6E8A-4147-A177-3AD203B41FA5}">
                      <a16:colId xmlns:a16="http://schemas.microsoft.com/office/drawing/2014/main" val="2670798473"/>
                    </a:ext>
                  </a:extLst>
                </a:gridCol>
                <a:gridCol w="2702003">
                  <a:extLst>
                    <a:ext uri="{9D8B030D-6E8A-4147-A177-3AD203B41FA5}">
                      <a16:colId xmlns:a16="http://schemas.microsoft.com/office/drawing/2014/main" val="20004"/>
                    </a:ext>
                  </a:extLst>
                </a:gridCol>
              </a:tblGrid>
              <a:tr h="0">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Lotto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Descrizione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Attivazione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ctr"/>
                      <a:r>
                        <a:rPr lang="it-IT" sz="1100" dirty="0">
                          <a:solidFill>
                            <a:srgbClr val="404040"/>
                          </a:solidFill>
                          <a:latin typeface="+mn-lt"/>
                        </a:rPr>
                        <a:t>Scadenza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it-IT" sz="1100" b="1" noProof="0" dirty="0">
                          <a:solidFill>
                            <a:srgbClr val="404040"/>
                          </a:solidFill>
                          <a:latin typeface="+mn-lt"/>
                        </a:rPr>
                        <a:t>Stato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tc>
                  <a:txBody>
                    <a:bodyPr/>
                    <a:lstStyle>
                      <a:lvl1pPr marL="0" algn="l" defTabSz="497937" rtl="0" eaLnBrk="1" latinLnBrk="0" hangingPunct="1">
                        <a:defRPr sz="2000" b="1" kern="1200">
                          <a:solidFill>
                            <a:schemeClr val="lt1"/>
                          </a:solidFill>
                          <a:latin typeface="Trebuchet MS"/>
                          <a:ea typeface="ＭＳ Ｐゴシック"/>
                        </a:defRPr>
                      </a:lvl1pPr>
                      <a:lvl2pPr marL="497937" algn="l" defTabSz="497937" rtl="0" eaLnBrk="1" latinLnBrk="0" hangingPunct="1">
                        <a:defRPr sz="2000" b="1" kern="1200">
                          <a:solidFill>
                            <a:schemeClr val="lt1"/>
                          </a:solidFill>
                          <a:latin typeface="Trebuchet MS"/>
                          <a:ea typeface="ＭＳ Ｐゴシック"/>
                        </a:defRPr>
                      </a:lvl2pPr>
                      <a:lvl3pPr marL="995873" algn="l" defTabSz="497937" rtl="0" eaLnBrk="1" latinLnBrk="0" hangingPunct="1">
                        <a:defRPr sz="2000" b="1" kern="1200">
                          <a:solidFill>
                            <a:schemeClr val="lt1"/>
                          </a:solidFill>
                          <a:latin typeface="Trebuchet MS"/>
                          <a:ea typeface="ＭＳ Ｐゴシック"/>
                        </a:defRPr>
                      </a:lvl3pPr>
                      <a:lvl4pPr marL="1493810" algn="l" defTabSz="497937" rtl="0" eaLnBrk="1" latinLnBrk="0" hangingPunct="1">
                        <a:defRPr sz="2000" b="1" kern="1200">
                          <a:solidFill>
                            <a:schemeClr val="lt1"/>
                          </a:solidFill>
                          <a:latin typeface="Trebuchet MS"/>
                          <a:ea typeface="ＭＳ Ｐゴシック"/>
                        </a:defRPr>
                      </a:lvl4pPr>
                      <a:lvl5pPr marL="1991746" algn="l" defTabSz="497937" rtl="0" eaLnBrk="1" latinLnBrk="0" hangingPunct="1">
                        <a:defRPr sz="2000" b="1" kern="1200">
                          <a:solidFill>
                            <a:schemeClr val="lt1"/>
                          </a:solidFill>
                          <a:latin typeface="Trebuchet MS"/>
                          <a:ea typeface="ＭＳ Ｐゴシック"/>
                        </a:defRPr>
                      </a:lvl5pPr>
                      <a:lvl6pPr marL="2489683" algn="l" defTabSz="497937" rtl="0" eaLnBrk="1" latinLnBrk="0" hangingPunct="1">
                        <a:defRPr sz="2000" b="1" kern="1200">
                          <a:solidFill>
                            <a:schemeClr val="lt1"/>
                          </a:solidFill>
                          <a:latin typeface="Trebuchet MS"/>
                          <a:ea typeface="ＭＳ Ｐゴシック"/>
                        </a:defRPr>
                      </a:lvl6pPr>
                      <a:lvl7pPr marL="2987619" algn="l" defTabSz="497937" rtl="0" eaLnBrk="1" latinLnBrk="0" hangingPunct="1">
                        <a:defRPr sz="2000" b="1" kern="1200">
                          <a:solidFill>
                            <a:schemeClr val="lt1"/>
                          </a:solidFill>
                          <a:latin typeface="Trebuchet MS"/>
                          <a:ea typeface="ＭＳ Ｐゴシック"/>
                        </a:defRPr>
                      </a:lvl7pPr>
                      <a:lvl8pPr marL="3485556" algn="l" defTabSz="497937" rtl="0" eaLnBrk="1" latinLnBrk="0" hangingPunct="1">
                        <a:defRPr sz="2000" b="1" kern="1200">
                          <a:solidFill>
                            <a:schemeClr val="lt1"/>
                          </a:solidFill>
                          <a:latin typeface="Trebuchet MS"/>
                          <a:ea typeface="ＭＳ Ｐゴシック"/>
                        </a:defRPr>
                      </a:lvl8pPr>
                      <a:lvl9pPr marL="3983492" algn="l" defTabSz="497937" rtl="0" eaLnBrk="1" latinLnBrk="0" hangingPunct="1">
                        <a:defRPr sz="2000" b="1" kern="1200">
                          <a:solidFill>
                            <a:schemeClr val="lt1"/>
                          </a:solidFill>
                          <a:latin typeface="Trebuchet MS"/>
                          <a:ea typeface="ＭＳ Ｐゴシック"/>
                        </a:defRPr>
                      </a:lvl9pPr>
                    </a:lstStyle>
                    <a:p>
                      <a:pPr algn="l"/>
                      <a:r>
                        <a:rPr lang="it-IT" sz="1100" dirty="0">
                          <a:solidFill>
                            <a:srgbClr val="404040"/>
                          </a:solidFill>
                          <a:latin typeface="+mn-lt"/>
                        </a:rPr>
                        <a:t>Fornitori</a:t>
                      </a:r>
                      <a:endParaRPr lang="it-IT" sz="900" b="0" dirty="0">
                        <a:solidFill>
                          <a:srgbClr val="404040"/>
                        </a:solidFill>
                        <a:latin typeface="+mn-lt"/>
                      </a:endParaRPr>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0">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algn="ctr"/>
                      <a:r>
                        <a:rPr lang="it-IT" sz="1800" b="1" dirty="0">
                          <a:solidFill>
                            <a:srgbClr val="821B4C"/>
                          </a:solidFill>
                          <a:latin typeface="+mn-lt"/>
                        </a:rPr>
                        <a:t>1</a:t>
                      </a:r>
                    </a:p>
                  </a:txBody>
                  <a:tcPr marT="46800" marB="4680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algn="l"/>
                      <a:r>
                        <a:rPr lang="it-IT" sz="1000" b="0" kern="1200" dirty="0">
                          <a:solidFill>
                            <a:srgbClr val="404040"/>
                          </a:solidFill>
                          <a:effectLst/>
                          <a:latin typeface="+mn-lt"/>
                        </a:rPr>
                        <a:t>Servizi di Desktop outsourcing per le P.A.</a:t>
                      </a:r>
                      <a:endParaRPr lang="it-IT" sz="1000" b="0" kern="1200" dirty="0">
                        <a:solidFill>
                          <a:srgbClr val="404040"/>
                        </a:solidFill>
                        <a:effectLst/>
                        <a:latin typeface="+mn-lt"/>
                        <a:ea typeface="+mn-ea"/>
                        <a:cs typeface="+mn-cs"/>
                      </a:endParaRPr>
                    </a:p>
                  </a:txBody>
                  <a:tcPr marL="90000" marR="9000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rPr>
                        <a:t>30/11/2021</a:t>
                      </a:r>
                    </a:p>
                  </a:txBody>
                  <a:tcPr marL="0" marR="0" marT="46800" marB="46800" anchor="ctr">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000" b="0" kern="1200" dirty="0">
                          <a:solidFill>
                            <a:srgbClr val="404040"/>
                          </a:solidFill>
                          <a:latin typeface="+mn-lt"/>
                        </a:rPr>
                        <a:t>30/11/2023</a:t>
                      </a:r>
                    </a:p>
                  </a:txBody>
                  <a:tcPr marL="0" marR="0" marT="46800" marB="4680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it-IT" sz="1000" b="0" kern="1200" dirty="0">
                        <a:solidFill>
                          <a:srgbClr val="404040"/>
                        </a:solidFill>
                        <a:latin typeface="+mn-lt"/>
                        <a:ea typeface="+mn-ea"/>
                        <a:cs typeface="+mn-cs"/>
                      </a:endParaRPr>
                    </a:p>
                  </a:txBody>
                  <a:tcPr marL="0" marR="0" marT="46800" marB="4680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497937" rtl="0" eaLnBrk="1" latinLnBrk="0" hangingPunct="1">
                        <a:defRPr sz="2000" kern="1200">
                          <a:solidFill>
                            <a:schemeClr val="lt1"/>
                          </a:solidFill>
                          <a:latin typeface="Trebuchet MS"/>
                          <a:ea typeface="ＭＳ Ｐゴシック"/>
                        </a:defRPr>
                      </a:lvl1pPr>
                      <a:lvl2pPr marL="497937" algn="l" defTabSz="497937" rtl="0" eaLnBrk="1" latinLnBrk="0" hangingPunct="1">
                        <a:defRPr sz="2000" kern="1200">
                          <a:solidFill>
                            <a:schemeClr val="lt1"/>
                          </a:solidFill>
                          <a:latin typeface="Trebuchet MS"/>
                          <a:ea typeface="ＭＳ Ｐゴシック"/>
                        </a:defRPr>
                      </a:lvl2pPr>
                      <a:lvl3pPr marL="995873" algn="l" defTabSz="497937" rtl="0" eaLnBrk="1" latinLnBrk="0" hangingPunct="1">
                        <a:defRPr sz="2000" kern="1200">
                          <a:solidFill>
                            <a:schemeClr val="lt1"/>
                          </a:solidFill>
                          <a:latin typeface="Trebuchet MS"/>
                          <a:ea typeface="ＭＳ Ｐゴシック"/>
                        </a:defRPr>
                      </a:lvl3pPr>
                      <a:lvl4pPr marL="1493810" algn="l" defTabSz="497937" rtl="0" eaLnBrk="1" latinLnBrk="0" hangingPunct="1">
                        <a:defRPr sz="2000" kern="1200">
                          <a:solidFill>
                            <a:schemeClr val="lt1"/>
                          </a:solidFill>
                          <a:latin typeface="Trebuchet MS"/>
                          <a:ea typeface="ＭＳ Ｐゴシック"/>
                        </a:defRPr>
                      </a:lvl4pPr>
                      <a:lvl5pPr marL="1991746" algn="l" defTabSz="497937" rtl="0" eaLnBrk="1" latinLnBrk="0" hangingPunct="1">
                        <a:defRPr sz="2000" kern="1200">
                          <a:solidFill>
                            <a:schemeClr val="lt1"/>
                          </a:solidFill>
                          <a:latin typeface="Trebuchet MS"/>
                          <a:ea typeface="ＭＳ Ｐゴシック"/>
                        </a:defRPr>
                      </a:lvl5pPr>
                      <a:lvl6pPr marL="2489683" algn="l" defTabSz="497937" rtl="0" eaLnBrk="1" latinLnBrk="0" hangingPunct="1">
                        <a:defRPr sz="2000" kern="1200">
                          <a:solidFill>
                            <a:schemeClr val="lt1"/>
                          </a:solidFill>
                          <a:latin typeface="Trebuchet MS"/>
                          <a:ea typeface="ＭＳ Ｐゴシック"/>
                        </a:defRPr>
                      </a:lvl6pPr>
                      <a:lvl7pPr marL="2987619" algn="l" defTabSz="497937" rtl="0" eaLnBrk="1" latinLnBrk="0" hangingPunct="1">
                        <a:defRPr sz="2000" kern="1200">
                          <a:solidFill>
                            <a:schemeClr val="lt1"/>
                          </a:solidFill>
                          <a:latin typeface="Trebuchet MS"/>
                          <a:ea typeface="ＭＳ Ｐゴシック"/>
                        </a:defRPr>
                      </a:lvl7pPr>
                      <a:lvl8pPr marL="3485556" algn="l" defTabSz="497937" rtl="0" eaLnBrk="1" latinLnBrk="0" hangingPunct="1">
                        <a:defRPr sz="2000" kern="1200">
                          <a:solidFill>
                            <a:schemeClr val="lt1"/>
                          </a:solidFill>
                          <a:latin typeface="Trebuchet MS"/>
                          <a:ea typeface="ＭＳ Ｐゴシック"/>
                        </a:defRPr>
                      </a:lvl8pPr>
                      <a:lvl9pPr marL="3983492" algn="l" defTabSz="497937" rtl="0" eaLnBrk="1" latinLnBrk="0" hangingPunct="1">
                        <a:defRPr sz="2000" kern="1200">
                          <a:solidFill>
                            <a:schemeClr val="lt1"/>
                          </a:solidFill>
                          <a:latin typeface="Trebuchet MS"/>
                          <a:ea typeface="ＭＳ Ｐゴシック"/>
                        </a:defRPr>
                      </a:lvl9pPr>
                    </a:lstStyle>
                    <a:p>
                      <a:pPr marL="228600" marR="0" indent="-228600" algn="l" defTabSz="497937" rtl="0" eaLnBrk="1" fontAlgn="auto" latinLnBrk="0" hangingPunct="1">
                        <a:lnSpc>
                          <a:spcPct val="100000"/>
                        </a:lnSpc>
                        <a:spcBef>
                          <a:spcPts val="0"/>
                        </a:spcBef>
                        <a:spcAft>
                          <a:spcPts val="0"/>
                        </a:spcAft>
                        <a:buClr>
                          <a:srgbClr val="821B4C"/>
                        </a:buClr>
                        <a:buSzTx/>
                        <a:buFont typeface="Arial" panose="020B0604020202020204" pitchFamily="34" charset="0"/>
                        <a:buChar char="•"/>
                        <a:tabLst/>
                        <a:defRPr/>
                      </a:pPr>
                      <a:r>
                        <a:rPr lang="pt-BR" sz="900" kern="1200" dirty="0">
                          <a:solidFill>
                            <a:srgbClr val="404040"/>
                          </a:solidFill>
                          <a:latin typeface="+mn-lt"/>
                        </a:rPr>
                        <a:t>FASTWEB - IBM Italia - Atos Italia</a:t>
                      </a:r>
                    </a:p>
                    <a:p>
                      <a:pPr marL="228600" marR="0" indent="-228600" algn="l" defTabSz="497937" rtl="0" eaLnBrk="1" fontAlgn="auto" latinLnBrk="0" hangingPunct="1">
                        <a:lnSpc>
                          <a:spcPct val="100000"/>
                        </a:lnSpc>
                        <a:spcBef>
                          <a:spcPts val="0"/>
                        </a:spcBef>
                        <a:spcAft>
                          <a:spcPts val="0"/>
                        </a:spcAft>
                        <a:buClr>
                          <a:srgbClr val="821B4C"/>
                        </a:buClr>
                        <a:buSzTx/>
                        <a:buFont typeface="Arial" panose="020B0604020202020204" pitchFamily="34" charset="0"/>
                        <a:buChar char="•"/>
                        <a:tabLst/>
                        <a:defRPr/>
                      </a:pPr>
                      <a:r>
                        <a:rPr lang="it-IT" sz="900" kern="1200" dirty="0">
                          <a:solidFill>
                            <a:srgbClr val="404040"/>
                          </a:solidFill>
                          <a:latin typeface="+mn-lt"/>
                          <a:ea typeface="ＭＳ Ｐゴシック"/>
                          <a:cs typeface="+mn-cs"/>
                        </a:rPr>
                        <a:t>RTI Telecom Italia Spa / </a:t>
                      </a:r>
                      <a:r>
                        <a:rPr lang="it-IT" sz="900" kern="1200" dirty="0" err="1">
                          <a:solidFill>
                            <a:srgbClr val="404040"/>
                          </a:solidFill>
                          <a:latin typeface="+mn-lt"/>
                          <a:ea typeface="ＭＳ Ｐゴシック"/>
                          <a:cs typeface="+mn-cs"/>
                        </a:rPr>
                        <a:t>Italware</a:t>
                      </a:r>
                      <a:r>
                        <a:rPr lang="it-IT" sz="900" kern="1200" dirty="0">
                          <a:solidFill>
                            <a:srgbClr val="404040"/>
                          </a:solidFill>
                          <a:latin typeface="+mn-lt"/>
                          <a:ea typeface="ＭＳ Ｐゴシック"/>
                          <a:cs typeface="+mn-cs"/>
                        </a:rPr>
                        <a:t> S.r.l. / ACS Service S.r.l.</a:t>
                      </a:r>
                    </a:p>
                    <a:p>
                      <a:pPr marL="228600" marR="0" indent="-228600" algn="l" defTabSz="497937" rtl="0" eaLnBrk="1" fontAlgn="auto" latinLnBrk="0" hangingPunct="1">
                        <a:lnSpc>
                          <a:spcPct val="100000"/>
                        </a:lnSpc>
                        <a:spcBef>
                          <a:spcPts val="0"/>
                        </a:spcBef>
                        <a:spcAft>
                          <a:spcPts val="0"/>
                        </a:spcAft>
                        <a:buClr>
                          <a:srgbClr val="821B4C"/>
                        </a:buClr>
                        <a:buSzTx/>
                        <a:buFont typeface="Arial" panose="020B0604020202020204" pitchFamily="34" charset="0"/>
                        <a:buChar char="•"/>
                        <a:tabLst/>
                        <a:defRPr/>
                      </a:pPr>
                      <a:r>
                        <a:rPr lang="it-IT" sz="900" kern="1200" dirty="0">
                          <a:solidFill>
                            <a:srgbClr val="404040"/>
                          </a:solidFill>
                          <a:latin typeface="+mn-lt"/>
                          <a:ea typeface="ＭＳ Ｐゴシック"/>
                          <a:cs typeface="+mn-cs"/>
                        </a:rPr>
                        <a:t>Enterprise Services Italia S.r.l.</a:t>
                      </a:r>
                    </a:p>
                    <a:p>
                      <a:pPr marL="228600" marR="0" indent="-228600" algn="l" defTabSz="497937" rtl="0" eaLnBrk="1" fontAlgn="auto" latinLnBrk="0" hangingPunct="1">
                        <a:lnSpc>
                          <a:spcPct val="100000"/>
                        </a:lnSpc>
                        <a:spcBef>
                          <a:spcPts val="0"/>
                        </a:spcBef>
                        <a:spcAft>
                          <a:spcPts val="0"/>
                        </a:spcAft>
                        <a:buClr>
                          <a:srgbClr val="821B4C"/>
                        </a:buClr>
                        <a:buSzTx/>
                        <a:buFont typeface="Arial" panose="020B0604020202020204" pitchFamily="34" charset="0"/>
                        <a:buChar char="•"/>
                        <a:tabLst/>
                        <a:defRPr/>
                      </a:pPr>
                      <a:r>
                        <a:rPr lang="de-DE" sz="900" kern="1200" dirty="0">
                          <a:solidFill>
                            <a:srgbClr val="404040"/>
                          </a:solidFill>
                          <a:latin typeface="+mn-lt"/>
                          <a:ea typeface="ＭＳ Ｐゴシック"/>
                          <a:cs typeface="+mn-cs"/>
                        </a:rPr>
                        <a:t>Eng </a:t>
                      </a:r>
                      <a:r>
                        <a:rPr lang="de-DE" sz="900" kern="1200" dirty="0" err="1">
                          <a:solidFill>
                            <a:srgbClr val="404040"/>
                          </a:solidFill>
                          <a:latin typeface="+mn-lt"/>
                          <a:ea typeface="ＭＳ Ｐゴシック"/>
                          <a:cs typeface="+mn-cs"/>
                        </a:rPr>
                        <a:t>D.Hub</a:t>
                      </a:r>
                      <a:r>
                        <a:rPr lang="de-DE" sz="900" kern="1200" dirty="0">
                          <a:solidFill>
                            <a:srgbClr val="404040"/>
                          </a:solidFill>
                          <a:latin typeface="+mn-lt"/>
                          <a:ea typeface="ＭＳ Ｐゴシック"/>
                          <a:cs typeface="+mn-cs"/>
                        </a:rPr>
                        <a:t> - </a:t>
                      </a:r>
                      <a:r>
                        <a:rPr lang="de-DE" sz="900" kern="1200" dirty="0" err="1">
                          <a:solidFill>
                            <a:srgbClr val="404040"/>
                          </a:solidFill>
                          <a:latin typeface="+mn-lt"/>
                          <a:ea typeface="ＭＳ Ｐゴシック"/>
                          <a:cs typeface="+mn-cs"/>
                        </a:rPr>
                        <a:t>Sogeit</a:t>
                      </a:r>
                      <a:r>
                        <a:rPr lang="de-DE" sz="900" kern="1200" dirty="0">
                          <a:solidFill>
                            <a:srgbClr val="404040"/>
                          </a:solidFill>
                          <a:latin typeface="+mn-lt"/>
                          <a:ea typeface="ＭＳ Ｐゴシック"/>
                          <a:cs typeface="+mn-cs"/>
                        </a:rPr>
                        <a:t> Solutions - ITD Solutions</a:t>
                      </a:r>
                      <a:endParaRPr lang="it-IT" sz="900" kern="1200" dirty="0">
                        <a:solidFill>
                          <a:srgbClr val="404040"/>
                        </a:solidFill>
                        <a:latin typeface="+mn-lt"/>
                        <a:ea typeface="ＭＳ Ｐゴシック"/>
                        <a:cs typeface="+mn-cs"/>
                      </a:endParaRPr>
                    </a:p>
                  </a:txBody>
                  <a:tcPr marL="180000" marR="180000" marT="46800" marB="90000">
                    <a:lnL w="12700" cap="flat" cmpd="sng" algn="ctr">
                      <a:noFill/>
                      <a:prstDash val="solid"/>
                      <a:round/>
                      <a:headEnd type="none" w="med" len="med"/>
                      <a:tailEnd type="none" w="med" len="med"/>
                    </a:lnL>
                    <a:lnR w="12700" cap="flat" cmpd="sng" algn="ctr">
                      <a:noFill/>
                      <a:prstDash val="sysDash"/>
                      <a:round/>
                      <a:headEnd type="none" w="med" len="med"/>
                      <a:tailEnd type="none" w="med" len="med"/>
                    </a:lnR>
                    <a:lnT w="6350" cap="flat" cmpd="sng" algn="ctr">
                      <a:solidFill>
                        <a:schemeClr val="bg1">
                          <a:lumMod val="75000"/>
                        </a:schemeClr>
                      </a:solidFill>
                      <a:prstDash val="dot"/>
                      <a:round/>
                      <a:headEnd type="none" w="med" len="med"/>
                      <a:tailEnd type="none" w="med" len="med"/>
                    </a:lnT>
                    <a:lnB w="635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8" name="CasellaDiTesto 7">
            <a:extLst>
              <a:ext uri="{FF2B5EF4-FFF2-40B4-BE49-F238E27FC236}">
                <a16:creationId xmlns:a16="http://schemas.microsoft.com/office/drawing/2014/main" id="{1AE2C511-57C5-4E83-A1DF-017A6043859B}"/>
              </a:ext>
            </a:extLst>
          </p:cNvPr>
          <p:cNvSpPr txBox="1"/>
          <p:nvPr/>
        </p:nvSpPr>
        <p:spPr>
          <a:xfrm>
            <a:off x="494606" y="900311"/>
            <a:ext cx="502806" cy="584775"/>
          </a:xfrm>
          <a:prstGeom prst="rect">
            <a:avLst/>
          </a:prstGeom>
          <a:noFill/>
        </p:spPr>
        <p:txBody>
          <a:bodyPr wrap="square">
            <a:spAutoFit/>
          </a:bodyPr>
          <a:lstStyle/>
          <a:p>
            <a:r>
              <a:rPr lang="it-IT" sz="1200" b="1" dirty="0">
                <a:solidFill>
                  <a:srgbClr val="313840"/>
                </a:solidFill>
              </a:rPr>
              <a:t>Lotti</a:t>
            </a:r>
          </a:p>
          <a:p>
            <a:pPr algn="ctr">
              <a:spcAft>
                <a:spcPts val="450"/>
              </a:spcAft>
            </a:pPr>
            <a:r>
              <a:rPr lang="it-IT" dirty="0">
                <a:solidFill>
                  <a:srgbClr val="313840"/>
                </a:solidFill>
              </a:rPr>
              <a:t>1</a:t>
            </a:r>
            <a:endParaRPr lang="it-IT" sz="1200" dirty="0">
              <a:solidFill>
                <a:srgbClr val="313840"/>
              </a:solidFill>
            </a:endParaRPr>
          </a:p>
        </p:txBody>
      </p:sp>
      <p:sp>
        <p:nvSpPr>
          <p:cNvPr id="19" name="CasellaDiTesto 18">
            <a:extLst>
              <a:ext uri="{FF2B5EF4-FFF2-40B4-BE49-F238E27FC236}">
                <a16:creationId xmlns:a16="http://schemas.microsoft.com/office/drawing/2014/main" id="{37586D21-BA75-42A3-827F-342EA1B5BA97}"/>
              </a:ext>
            </a:extLst>
          </p:cNvPr>
          <p:cNvSpPr txBox="1"/>
          <p:nvPr/>
        </p:nvSpPr>
        <p:spPr>
          <a:xfrm>
            <a:off x="1422415" y="1149810"/>
            <a:ext cx="1944216" cy="246221"/>
          </a:xfrm>
          <a:prstGeom prst="rect">
            <a:avLst/>
          </a:prstGeom>
          <a:noFill/>
        </p:spPr>
        <p:txBody>
          <a:bodyPr wrap="square">
            <a:spAutoFit/>
          </a:bodyPr>
          <a:lstStyle/>
          <a:p>
            <a:r>
              <a:rPr lang="it-IT" sz="1000" b="1" dirty="0">
                <a:solidFill>
                  <a:srgbClr val="404040"/>
                </a:solidFill>
                <a:latin typeface="+mn-lt"/>
              </a:rPr>
              <a:t>MERCEOLOGICI</a:t>
            </a:r>
            <a:endParaRPr lang="it-IT" sz="1000" b="1" dirty="0"/>
          </a:p>
        </p:txBody>
      </p:sp>
      <p:grpSp>
        <p:nvGrpSpPr>
          <p:cNvPr id="44" name="Gruppo 43">
            <a:extLst>
              <a:ext uri="{FF2B5EF4-FFF2-40B4-BE49-F238E27FC236}">
                <a16:creationId xmlns:a16="http://schemas.microsoft.com/office/drawing/2014/main" id="{088B57FC-8439-4592-A902-6E43319EB00B}"/>
              </a:ext>
            </a:extLst>
          </p:cNvPr>
          <p:cNvGrpSpPr/>
          <p:nvPr/>
        </p:nvGrpSpPr>
        <p:grpSpPr>
          <a:xfrm>
            <a:off x="10457552" y="0"/>
            <a:ext cx="74693" cy="7567588"/>
            <a:chOff x="10457552" y="0"/>
            <a:chExt cx="74693" cy="7567588"/>
          </a:xfrm>
        </p:grpSpPr>
        <p:sp>
          <p:nvSpPr>
            <p:cNvPr id="45" name="Rettangolo 44">
              <a:extLst>
                <a:ext uri="{FF2B5EF4-FFF2-40B4-BE49-F238E27FC236}">
                  <a16:creationId xmlns:a16="http://schemas.microsoft.com/office/drawing/2014/main" id="{80D9CB12-EBB9-4560-A18F-A54D6A9CC1D0}"/>
                </a:ext>
              </a:extLst>
            </p:cNvPr>
            <p:cNvSpPr/>
            <p:nvPr/>
          </p:nvSpPr>
          <p:spPr>
            <a:xfrm>
              <a:off x="10457552" y="0"/>
              <a:ext cx="74693" cy="5292799"/>
            </a:xfrm>
            <a:prstGeom prst="rect">
              <a:avLst/>
            </a:prstGeom>
            <a:solidFill>
              <a:srgbClr val="BE39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6" name="Rettangolo 45">
              <a:extLst>
                <a:ext uri="{FF2B5EF4-FFF2-40B4-BE49-F238E27FC236}">
                  <a16:creationId xmlns:a16="http://schemas.microsoft.com/office/drawing/2014/main" id="{B3E838E0-1420-4757-B357-AB86137B9FE2}"/>
                </a:ext>
              </a:extLst>
            </p:cNvPr>
            <p:cNvSpPr/>
            <p:nvPr/>
          </p:nvSpPr>
          <p:spPr>
            <a:xfrm>
              <a:off x="10457552" y="7296323"/>
              <a:ext cx="74693" cy="271265"/>
            </a:xfrm>
            <a:prstGeom prst="rect">
              <a:avLst/>
            </a:prstGeom>
            <a:solidFill>
              <a:srgbClr val="BE39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pSp>
        <p:nvGrpSpPr>
          <p:cNvPr id="36" name="Gruppo 35">
            <a:extLst>
              <a:ext uri="{FF2B5EF4-FFF2-40B4-BE49-F238E27FC236}">
                <a16:creationId xmlns:a16="http://schemas.microsoft.com/office/drawing/2014/main" id="{5B40962C-2E54-4C9F-B5B8-E16DDA3BD256}"/>
              </a:ext>
            </a:extLst>
          </p:cNvPr>
          <p:cNvGrpSpPr/>
          <p:nvPr/>
        </p:nvGrpSpPr>
        <p:grpSpPr>
          <a:xfrm>
            <a:off x="1180279" y="1172497"/>
            <a:ext cx="188236" cy="200846"/>
            <a:chOff x="3060700" y="4723156"/>
            <a:chExt cx="1401951" cy="1495873"/>
          </a:xfrm>
        </p:grpSpPr>
        <p:sp>
          <p:nvSpPr>
            <p:cNvPr id="37" name="Elemento grafico 41">
              <a:extLst>
                <a:ext uri="{FF2B5EF4-FFF2-40B4-BE49-F238E27FC236}">
                  <a16:creationId xmlns:a16="http://schemas.microsoft.com/office/drawing/2014/main" id="{D55AB854-B6B2-456D-B415-7A05C0B5255D}"/>
                </a:ext>
              </a:extLst>
            </p:cNvPr>
            <p:cNvSpPr/>
            <p:nvPr/>
          </p:nvSpPr>
          <p:spPr>
            <a:xfrm>
              <a:off x="3060700" y="4723156"/>
              <a:ext cx="1401951" cy="1495873"/>
            </a:xfrm>
            <a:custGeom>
              <a:avLst/>
              <a:gdLst>
                <a:gd name="connsiteX0" fmla="*/ 1389682 w 1401951"/>
                <a:gd name="connsiteY0" fmla="*/ 330258 h 1495873"/>
                <a:gd name="connsiteX1" fmla="*/ 710470 w 1401951"/>
                <a:gd name="connsiteY1" fmla="*/ 2191 h 1495873"/>
                <a:gd name="connsiteX2" fmla="*/ 691482 w 1401951"/>
                <a:gd name="connsiteY2" fmla="*/ 2191 h 1495873"/>
                <a:gd name="connsiteX3" fmla="*/ 12270 w 1401951"/>
                <a:gd name="connsiteY3" fmla="*/ 330258 h 1495873"/>
                <a:gd name="connsiteX4" fmla="*/ 0 w 1401951"/>
                <a:gd name="connsiteY4" fmla="*/ 350123 h 1495873"/>
                <a:gd name="connsiteX5" fmla="*/ 0 w 1401951"/>
                <a:gd name="connsiteY5" fmla="*/ 1146188 h 1495873"/>
                <a:gd name="connsiteX6" fmla="*/ 12270 w 1401951"/>
                <a:gd name="connsiteY6" fmla="*/ 1166054 h 1495873"/>
                <a:gd name="connsiteX7" fmla="*/ 691482 w 1401951"/>
                <a:gd name="connsiteY7" fmla="*/ 1493828 h 1495873"/>
                <a:gd name="connsiteX8" fmla="*/ 701122 w 1401951"/>
                <a:gd name="connsiteY8" fmla="*/ 1495873 h 1495873"/>
                <a:gd name="connsiteX9" fmla="*/ 710762 w 1401951"/>
                <a:gd name="connsiteY9" fmla="*/ 1493828 h 1495873"/>
                <a:gd name="connsiteX10" fmla="*/ 1389682 w 1401951"/>
                <a:gd name="connsiteY10" fmla="*/ 1165762 h 1495873"/>
                <a:gd name="connsiteX11" fmla="*/ 1401952 w 1401951"/>
                <a:gd name="connsiteY11" fmla="*/ 1145896 h 1495873"/>
                <a:gd name="connsiteX12" fmla="*/ 1401952 w 1401951"/>
                <a:gd name="connsiteY12" fmla="*/ 349831 h 1495873"/>
                <a:gd name="connsiteX13" fmla="*/ 1389682 w 1401951"/>
                <a:gd name="connsiteY13" fmla="*/ 330258 h 1495873"/>
                <a:gd name="connsiteX14" fmla="*/ 701122 w 1401951"/>
                <a:gd name="connsiteY14" fmla="*/ 46303 h 1495873"/>
                <a:gd name="connsiteX15" fmla="*/ 1329795 w 1401951"/>
                <a:gd name="connsiteY15" fmla="*/ 349831 h 1495873"/>
                <a:gd name="connsiteX16" fmla="*/ 1147503 w 1401951"/>
                <a:gd name="connsiteY16" fmla="*/ 437763 h 1495873"/>
                <a:gd name="connsiteX17" fmla="*/ 1143705 w 1401951"/>
                <a:gd name="connsiteY17" fmla="*/ 435426 h 1495873"/>
                <a:gd name="connsiteX18" fmla="*/ 519415 w 1401951"/>
                <a:gd name="connsiteY18" fmla="*/ 134236 h 1495873"/>
                <a:gd name="connsiteX19" fmla="*/ 701122 w 1401951"/>
                <a:gd name="connsiteY19" fmla="*/ 46303 h 1495873"/>
                <a:gd name="connsiteX20" fmla="*/ 469752 w 1401951"/>
                <a:gd name="connsiteY20" fmla="*/ 158775 h 1495873"/>
                <a:gd name="connsiteX21" fmla="*/ 1097548 w 1401951"/>
                <a:gd name="connsiteY21" fmla="*/ 461718 h 1495873"/>
                <a:gd name="connsiteX22" fmla="*/ 969009 w 1401951"/>
                <a:gd name="connsiteY22" fmla="*/ 523651 h 1495873"/>
                <a:gd name="connsiteX23" fmla="*/ 341505 w 1401951"/>
                <a:gd name="connsiteY23" fmla="*/ 221000 h 1495873"/>
                <a:gd name="connsiteX24" fmla="*/ 469752 w 1401951"/>
                <a:gd name="connsiteY24" fmla="*/ 158775 h 1495873"/>
                <a:gd name="connsiteX25" fmla="*/ 1112447 w 1401951"/>
                <a:gd name="connsiteY25" fmla="*/ 503493 h 1495873"/>
                <a:gd name="connsiteX26" fmla="*/ 1112447 w 1401951"/>
                <a:gd name="connsiteY26" fmla="*/ 732819 h 1495873"/>
                <a:gd name="connsiteX27" fmla="*/ 992380 w 1401951"/>
                <a:gd name="connsiteY27" fmla="*/ 790661 h 1495873"/>
                <a:gd name="connsiteX28" fmla="*/ 992380 w 1401951"/>
                <a:gd name="connsiteY28" fmla="*/ 561336 h 1495873"/>
                <a:gd name="connsiteX29" fmla="*/ 1112447 w 1401951"/>
                <a:gd name="connsiteY29" fmla="*/ 503493 h 1495873"/>
                <a:gd name="connsiteX30" fmla="*/ 1358132 w 1401951"/>
                <a:gd name="connsiteY30" fmla="*/ 1132458 h 1495873"/>
                <a:gd name="connsiteX31" fmla="*/ 722740 w 1401951"/>
                <a:gd name="connsiteY31" fmla="*/ 1439199 h 1495873"/>
                <a:gd name="connsiteX32" fmla="*/ 722740 w 1401951"/>
                <a:gd name="connsiteY32" fmla="*/ 691628 h 1495873"/>
                <a:gd name="connsiteX33" fmla="*/ 874358 w 1401951"/>
                <a:gd name="connsiteY33" fmla="*/ 618594 h 1495873"/>
                <a:gd name="connsiteX34" fmla="*/ 884582 w 1401951"/>
                <a:gd name="connsiteY34" fmla="*/ 589381 h 1495873"/>
                <a:gd name="connsiteX35" fmla="*/ 855369 w 1401951"/>
                <a:gd name="connsiteY35" fmla="*/ 579156 h 1495873"/>
                <a:gd name="connsiteX36" fmla="*/ 701122 w 1401951"/>
                <a:gd name="connsiteY36" fmla="*/ 653358 h 1495873"/>
                <a:gd name="connsiteX37" fmla="*/ 640358 w 1401951"/>
                <a:gd name="connsiteY37" fmla="*/ 624145 h 1495873"/>
                <a:gd name="connsiteX38" fmla="*/ 611145 w 1401951"/>
                <a:gd name="connsiteY38" fmla="*/ 634369 h 1495873"/>
                <a:gd name="connsiteX39" fmla="*/ 621369 w 1401951"/>
                <a:gd name="connsiteY39" fmla="*/ 663583 h 1495873"/>
                <a:gd name="connsiteX40" fmla="*/ 679212 w 1401951"/>
                <a:gd name="connsiteY40" fmla="*/ 691628 h 1495873"/>
                <a:gd name="connsiteX41" fmla="*/ 679212 w 1401951"/>
                <a:gd name="connsiteY41" fmla="*/ 1439199 h 1495873"/>
                <a:gd name="connsiteX42" fmla="*/ 43820 w 1401951"/>
                <a:gd name="connsiteY42" fmla="*/ 1132458 h 1495873"/>
                <a:gd name="connsiteX43" fmla="*/ 43820 w 1401951"/>
                <a:gd name="connsiteY43" fmla="*/ 384887 h 1495873"/>
                <a:gd name="connsiteX44" fmla="*/ 527594 w 1401951"/>
                <a:gd name="connsiteY44" fmla="*/ 618302 h 1495873"/>
                <a:gd name="connsiteX45" fmla="*/ 537235 w 1401951"/>
                <a:gd name="connsiteY45" fmla="*/ 620347 h 1495873"/>
                <a:gd name="connsiteX46" fmla="*/ 557100 w 1401951"/>
                <a:gd name="connsiteY46" fmla="*/ 608077 h 1495873"/>
                <a:gd name="connsiteX47" fmla="*/ 546875 w 1401951"/>
                <a:gd name="connsiteY47" fmla="*/ 578864 h 1495873"/>
                <a:gd name="connsiteX48" fmla="*/ 72449 w 1401951"/>
                <a:gd name="connsiteY48" fmla="*/ 349831 h 1495873"/>
                <a:gd name="connsiteX49" fmla="*/ 290089 w 1401951"/>
                <a:gd name="connsiteY49" fmla="*/ 244662 h 1495873"/>
                <a:gd name="connsiteX50" fmla="*/ 948268 w 1401951"/>
                <a:gd name="connsiteY50" fmla="*/ 562504 h 1495873"/>
                <a:gd name="connsiteX51" fmla="*/ 948560 w 1401951"/>
                <a:gd name="connsiteY51" fmla="*/ 562797 h 1495873"/>
                <a:gd name="connsiteX52" fmla="*/ 948560 w 1401951"/>
                <a:gd name="connsiteY52" fmla="*/ 825717 h 1495873"/>
                <a:gd name="connsiteX53" fmla="*/ 958784 w 1401951"/>
                <a:gd name="connsiteY53" fmla="*/ 844414 h 1495873"/>
                <a:gd name="connsiteX54" fmla="*/ 970470 w 1401951"/>
                <a:gd name="connsiteY54" fmla="*/ 847627 h 1495873"/>
                <a:gd name="connsiteX55" fmla="*/ 980110 w 1401951"/>
                <a:gd name="connsiteY55" fmla="*/ 845582 h 1495873"/>
                <a:gd name="connsiteX56" fmla="*/ 1143997 w 1401951"/>
                <a:gd name="connsiteY56" fmla="*/ 766414 h 1495873"/>
                <a:gd name="connsiteX57" fmla="*/ 1156267 w 1401951"/>
                <a:gd name="connsiteY57" fmla="*/ 746549 h 1495873"/>
                <a:gd name="connsiteX58" fmla="*/ 1156267 w 1401951"/>
                <a:gd name="connsiteY58" fmla="*/ 482167 h 1495873"/>
                <a:gd name="connsiteX59" fmla="*/ 1358424 w 1401951"/>
                <a:gd name="connsiteY59" fmla="*/ 384595 h 1495873"/>
                <a:gd name="connsiteX60" fmla="*/ 1358132 w 1401951"/>
                <a:gd name="connsiteY60" fmla="*/ 1132458 h 1495873"/>
                <a:gd name="connsiteX61" fmla="*/ 1358132 w 1401951"/>
                <a:gd name="connsiteY61" fmla="*/ 1132458 h 149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01951" h="1495873">
                  <a:moveTo>
                    <a:pt x="1389682" y="330258"/>
                  </a:moveTo>
                  <a:lnTo>
                    <a:pt x="710470" y="2191"/>
                  </a:lnTo>
                  <a:cubicBezTo>
                    <a:pt x="704336" y="-730"/>
                    <a:pt x="697324" y="-730"/>
                    <a:pt x="691482" y="2191"/>
                  </a:cubicBezTo>
                  <a:lnTo>
                    <a:pt x="12270" y="330258"/>
                  </a:lnTo>
                  <a:cubicBezTo>
                    <a:pt x="4674" y="334055"/>
                    <a:pt x="0" y="341651"/>
                    <a:pt x="0" y="350123"/>
                  </a:cubicBezTo>
                  <a:lnTo>
                    <a:pt x="0" y="1146188"/>
                  </a:lnTo>
                  <a:cubicBezTo>
                    <a:pt x="0" y="1154660"/>
                    <a:pt x="4674" y="1162256"/>
                    <a:pt x="12270" y="1166054"/>
                  </a:cubicBezTo>
                  <a:lnTo>
                    <a:pt x="691482" y="1493828"/>
                  </a:lnTo>
                  <a:cubicBezTo>
                    <a:pt x="694403" y="1495289"/>
                    <a:pt x="697616" y="1495873"/>
                    <a:pt x="701122" y="1495873"/>
                  </a:cubicBezTo>
                  <a:cubicBezTo>
                    <a:pt x="704336" y="1495873"/>
                    <a:pt x="707549" y="1495289"/>
                    <a:pt x="710762" y="1493828"/>
                  </a:cubicBezTo>
                  <a:lnTo>
                    <a:pt x="1389682" y="1165762"/>
                  </a:lnTo>
                  <a:cubicBezTo>
                    <a:pt x="1397278" y="1161964"/>
                    <a:pt x="1401952" y="1154368"/>
                    <a:pt x="1401952" y="1145896"/>
                  </a:cubicBezTo>
                  <a:lnTo>
                    <a:pt x="1401952" y="349831"/>
                  </a:lnTo>
                  <a:cubicBezTo>
                    <a:pt x="1401952" y="341359"/>
                    <a:pt x="1397278" y="333763"/>
                    <a:pt x="1389682" y="330258"/>
                  </a:cubicBezTo>
                  <a:close/>
                  <a:moveTo>
                    <a:pt x="701122" y="46303"/>
                  </a:moveTo>
                  <a:lnTo>
                    <a:pt x="1329795" y="349831"/>
                  </a:lnTo>
                  <a:lnTo>
                    <a:pt x="1147503" y="437763"/>
                  </a:lnTo>
                  <a:cubicBezTo>
                    <a:pt x="1146335" y="436887"/>
                    <a:pt x="1145166" y="436010"/>
                    <a:pt x="1143705" y="435426"/>
                  </a:cubicBezTo>
                  <a:lnTo>
                    <a:pt x="519415" y="134236"/>
                  </a:lnTo>
                  <a:lnTo>
                    <a:pt x="701122" y="46303"/>
                  </a:lnTo>
                  <a:close/>
                  <a:moveTo>
                    <a:pt x="469752" y="158775"/>
                  </a:moveTo>
                  <a:lnTo>
                    <a:pt x="1097548" y="461718"/>
                  </a:lnTo>
                  <a:lnTo>
                    <a:pt x="969009" y="523651"/>
                  </a:lnTo>
                  <a:lnTo>
                    <a:pt x="341505" y="221000"/>
                  </a:lnTo>
                  <a:lnTo>
                    <a:pt x="469752" y="158775"/>
                  </a:lnTo>
                  <a:close/>
                  <a:moveTo>
                    <a:pt x="1112447" y="503493"/>
                  </a:moveTo>
                  <a:lnTo>
                    <a:pt x="1112447" y="732819"/>
                  </a:lnTo>
                  <a:lnTo>
                    <a:pt x="992380" y="790661"/>
                  </a:lnTo>
                  <a:lnTo>
                    <a:pt x="992380" y="561336"/>
                  </a:lnTo>
                  <a:lnTo>
                    <a:pt x="1112447" y="503493"/>
                  </a:lnTo>
                  <a:close/>
                  <a:moveTo>
                    <a:pt x="1358132" y="1132458"/>
                  </a:moveTo>
                  <a:lnTo>
                    <a:pt x="722740" y="1439199"/>
                  </a:lnTo>
                  <a:lnTo>
                    <a:pt x="722740" y="691628"/>
                  </a:lnTo>
                  <a:lnTo>
                    <a:pt x="874358" y="618594"/>
                  </a:lnTo>
                  <a:cubicBezTo>
                    <a:pt x="885167" y="613336"/>
                    <a:pt x="889841" y="600190"/>
                    <a:pt x="884582" y="589381"/>
                  </a:cubicBezTo>
                  <a:cubicBezTo>
                    <a:pt x="879324" y="578572"/>
                    <a:pt x="866178" y="573898"/>
                    <a:pt x="855369" y="579156"/>
                  </a:cubicBezTo>
                  <a:lnTo>
                    <a:pt x="701122" y="653358"/>
                  </a:lnTo>
                  <a:lnTo>
                    <a:pt x="640358" y="624145"/>
                  </a:lnTo>
                  <a:cubicBezTo>
                    <a:pt x="629549" y="618886"/>
                    <a:pt x="616403" y="623560"/>
                    <a:pt x="611145" y="634369"/>
                  </a:cubicBezTo>
                  <a:cubicBezTo>
                    <a:pt x="605886" y="645178"/>
                    <a:pt x="610560" y="658324"/>
                    <a:pt x="621369" y="663583"/>
                  </a:cubicBezTo>
                  <a:lnTo>
                    <a:pt x="679212" y="691628"/>
                  </a:lnTo>
                  <a:lnTo>
                    <a:pt x="679212" y="1439199"/>
                  </a:lnTo>
                  <a:lnTo>
                    <a:pt x="43820" y="1132458"/>
                  </a:lnTo>
                  <a:lnTo>
                    <a:pt x="43820" y="384887"/>
                  </a:lnTo>
                  <a:lnTo>
                    <a:pt x="527594" y="618302"/>
                  </a:lnTo>
                  <a:cubicBezTo>
                    <a:pt x="530808" y="619763"/>
                    <a:pt x="534021" y="620347"/>
                    <a:pt x="537235" y="620347"/>
                  </a:cubicBezTo>
                  <a:cubicBezTo>
                    <a:pt x="545415" y="620347"/>
                    <a:pt x="553302" y="615673"/>
                    <a:pt x="557100" y="608077"/>
                  </a:cubicBezTo>
                  <a:cubicBezTo>
                    <a:pt x="562358" y="597268"/>
                    <a:pt x="557684" y="584122"/>
                    <a:pt x="546875" y="578864"/>
                  </a:cubicBezTo>
                  <a:lnTo>
                    <a:pt x="72449" y="349831"/>
                  </a:lnTo>
                  <a:lnTo>
                    <a:pt x="290089" y="244662"/>
                  </a:lnTo>
                  <a:lnTo>
                    <a:pt x="948268" y="562504"/>
                  </a:lnTo>
                  <a:cubicBezTo>
                    <a:pt x="948268" y="562504"/>
                    <a:pt x="948560" y="562797"/>
                    <a:pt x="948560" y="562797"/>
                  </a:cubicBezTo>
                  <a:lnTo>
                    <a:pt x="948560" y="825717"/>
                  </a:lnTo>
                  <a:cubicBezTo>
                    <a:pt x="948560" y="833313"/>
                    <a:pt x="952357" y="840324"/>
                    <a:pt x="958784" y="844414"/>
                  </a:cubicBezTo>
                  <a:cubicBezTo>
                    <a:pt x="962290" y="846751"/>
                    <a:pt x="966380" y="847627"/>
                    <a:pt x="970470" y="847627"/>
                  </a:cubicBezTo>
                  <a:cubicBezTo>
                    <a:pt x="973683" y="847627"/>
                    <a:pt x="976897" y="847043"/>
                    <a:pt x="980110" y="845582"/>
                  </a:cubicBezTo>
                  <a:lnTo>
                    <a:pt x="1143997" y="766414"/>
                  </a:lnTo>
                  <a:cubicBezTo>
                    <a:pt x="1151593" y="762616"/>
                    <a:pt x="1156267" y="755021"/>
                    <a:pt x="1156267" y="746549"/>
                  </a:cubicBezTo>
                  <a:lnTo>
                    <a:pt x="1156267" y="482167"/>
                  </a:lnTo>
                  <a:lnTo>
                    <a:pt x="1358424" y="384595"/>
                  </a:lnTo>
                  <a:lnTo>
                    <a:pt x="1358132" y="1132458"/>
                  </a:lnTo>
                  <a:lnTo>
                    <a:pt x="1358132" y="1132458"/>
                  </a:lnTo>
                  <a:close/>
                </a:path>
              </a:pathLst>
            </a:custGeom>
            <a:solidFill>
              <a:srgbClr val="313840"/>
            </a:solidFill>
            <a:ln w="2917" cap="flat">
              <a:noFill/>
              <a:prstDash val="solid"/>
              <a:miter/>
            </a:ln>
          </p:spPr>
          <p:txBody>
            <a:bodyPr rtlCol="0" anchor="ctr"/>
            <a:lstStyle/>
            <a:p>
              <a:endParaRPr lang="it-IT"/>
            </a:p>
          </p:txBody>
        </p:sp>
        <p:sp>
          <p:nvSpPr>
            <p:cNvPr id="38" name="Elemento grafico 41">
              <a:extLst>
                <a:ext uri="{FF2B5EF4-FFF2-40B4-BE49-F238E27FC236}">
                  <a16:creationId xmlns:a16="http://schemas.microsoft.com/office/drawing/2014/main" id="{D55AB854-B6B2-456D-B415-7A05C0B5255D}"/>
                </a:ext>
              </a:extLst>
            </p:cNvPr>
            <p:cNvSpPr/>
            <p:nvPr/>
          </p:nvSpPr>
          <p:spPr>
            <a:xfrm>
              <a:off x="3154355" y="5720237"/>
              <a:ext cx="143495" cy="91849"/>
            </a:xfrm>
            <a:custGeom>
              <a:avLst/>
              <a:gdLst>
                <a:gd name="connsiteX0" fmla="*/ 130995 w 143495"/>
                <a:gd name="connsiteY0" fmla="*/ 50366 h 91849"/>
                <a:gd name="connsiteX1" fmla="*/ 31378 w 143495"/>
                <a:gd name="connsiteY1" fmla="*/ 2164 h 91849"/>
                <a:gd name="connsiteX2" fmla="*/ 2164 w 143495"/>
                <a:gd name="connsiteY2" fmla="*/ 12389 h 91849"/>
                <a:gd name="connsiteX3" fmla="*/ 12389 w 143495"/>
                <a:gd name="connsiteY3" fmla="*/ 41602 h 91849"/>
                <a:gd name="connsiteX4" fmla="*/ 112007 w 143495"/>
                <a:gd name="connsiteY4" fmla="*/ 89805 h 91849"/>
                <a:gd name="connsiteX5" fmla="*/ 121647 w 143495"/>
                <a:gd name="connsiteY5" fmla="*/ 91850 h 91849"/>
                <a:gd name="connsiteX6" fmla="*/ 141512 w 143495"/>
                <a:gd name="connsiteY6" fmla="*/ 79580 h 91849"/>
                <a:gd name="connsiteX7" fmla="*/ 130995 w 143495"/>
                <a:gd name="connsiteY7" fmla="*/ 50366 h 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495" h="91849">
                  <a:moveTo>
                    <a:pt x="130995" y="50366"/>
                  </a:moveTo>
                  <a:lnTo>
                    <a:pt x="31378" y="2164"/>
                  </a:lnTo>
                  <a:cubicBezTo>
                    <a:pt x="20569" y="-3094"/>
                    <a:pt x="7423" y="1580"/>
                    <a:pt x="2164" y="12389"/>
                  </a:cubicBezTo>
                  <a:cubicBezTo>
                    <a:pt x="-3094" y="23198"/>
                    <a:pt x="1580" y="36344"/>
                    <a:pt x="12389" y="41602"/>
                  </a:cubicBezTo>
                  <a:lnTo>
                    <a:pt x="112007" y="89805"/>
                  </a:lnTo>
                  <a:cubicBezTo>
                    <a:pt x="115220" y="91265"/>
                    <a:pt x="118434" y="91850"/>
                    <a:pt x="121647" y="91850"/>
                  </a:cubicBezTo>
                  <a:cubicBezTo>
                    <a:pt x="129827" y="91850"/>
                    <a:pt x="137715" y="87175"/>
                    <a:pt x="141512" y="79580"/>
                  </a:cubicBezTo>
                  <a:cubicBezTo>
                    <a:pt x="146479" y="68771"/>
                    <a:pt x="141804" y="55625"/>
                    <a:pt x="130995" y="50366"/>
                  </a:cubicBezTo>
                  <a:close/>
                </a:path>
              </a:pathLst>
            </a:custGeom>
            <a:solidFill>
              <a:srgbClr val="313840"/>
            </a:solidFill>
            <a:ln w="2917" cap="flat">
              <a:noFill/>
              <a:prstDash val="solid"/>
              <a:miter/>
            </a:ln>
          </p:spPr>
          <p:txBody>
            <a:bodyPr rtlCol="0" anchor="ctr"/>
            <a:lstStyle/>
            <a:p>
              <a:endParaRPr lang="it-IT"/>
            </a:p>
          </p:txBody>
        </p:sp>
        <p:sp>
          <p:nvSpPr>
            <p:cNvPr id="39" name="Elemento grafico 41">
              <a:extLst>
                <a:ext uri="{FF2B5EF4-FFF2-40B4-BE49-F238E27FC236}">
                  <a16:creationId xmlns:a16="http://schemas.microsoft.com/office/drawing/2014/main" id="{D55AB854-B6B2-456D-B415-7A05C0B5255D}"/>
                </a:ext>
              </a:extLst>
            </p:cNvPr>
            <p:cNvSpPr/>
            <p:nvPr/>
          </p:nvSpPr>
          <p:spPr>
            <a:xfrm>
              <a:off x="3154355" y="5616237"/>
              <a:ext cx="235225" cy="135961"/>
            </a:xfrm>
            <a:custGeom>
              <a:avLst/>
              <a:gdLst>
                <a:gd name="connsiteX0" fmla="*/ 222726 w 235225"/>
                <a:gd name="connsiteY0" fmla="*/ 94479 h 135961"/>
                <a:gd name="connsiteX1" fmla="*/ 31378 w 235225"/>
                <a:gd name="connsiteY1" fmla="*/ 2164 h 135961"/>
                <a:gd name="connsiteX2" fmla="*/ 2164 w 235225"/>
                <a:gd name="connsiteY2" fmla="*/ 12389 h 135961"/>
                <a:gd name="connsiteX3" fmla="*/ 12389 w 235225"/>
                <a:gd name="connsiteY3" fmla="*/ 41602 h 135961"/>
                <a:gd name="connsiteX4" fmla="*/ 203737 w 235225"/>
                <a:gd name="connsiteY4" fmla="*/ 133917 h 135961"/>
                <a:gd name="connsiteX5" fmla="*/ 213377 w 235225"/>
                <a:gd name="connsiteY5" fmla="*/ 135962 h 135961"/>
                <a:gd name="connsiteX6" fmla="*/ 233242 w 235225"/>
                <a:gd name="connsiteY6" fmla="*/ 123692 h 135961"/>
                <a:gd name="connsiteX7" fmla="*/ 222726 w 235225"/>
                <a:gd name="connsiteY7" fmla="*/ 94479 h 13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225" h="135961">
                  <a:moveTo>
                    <a:pt x="222726" y="94479"/>
                  </a:moveTo>
                  <a:lnTo>
                    <a:pt x="31378" y="2164"/>
                  </a:lnTo>
                  <a:cubicBezTo>
                    <a:pt x="20569" y="-3094"/>
                    <a:pt x="7423" y="1580"/>
                    <a:pt x="2164" y="12389"/>
                  </a:cubicBezTo>
                  <a:cubicBezTo>
                    <a:pt x="-3094" y="23198"/>
                    <a:pt x="1580" y="36344"/>
                    <a:pt x="12389" y="41602"/>
                  </a:cubicBezTo>
                  <a:lnTo>
                    <a:pt x="203737" y="133917"/>
                  </a:lnTo>
                  <a:cubicBezTo>
                    <a:pt x="206950" y="135377"/>
                    <a:pt x="210164" y="135962"/>
                    <a:pt x="213377" y="135962"/>
                  </a:cubicBezTo>
                  <a:cubicBezTo>
                    <a:pt x="221557" y="135962"/>
                    <a:pt x="229445" y="131288"/>
                    <a:pt x="233242" y="123692"/>
                  </a:cubicBezTo>
                  <a:cubicBezTo>
                    <a:pt x="238209" y="112883"/>
                    <a:pt x="233535" y="99737"/>
                    <a:pt x="222726" y="94479"/>
                  </a:cubicBezTo>
                  <a:close/>
                </a:path>
              </a:pathLst>
            </a:custGeom>
            <a:solidFill>
              <a:srgbClr val="313840"/>
            </a:solidFill>
            <a:ln w="2917" cap="flat">
              <a:noFill/>
              <a:prstDash val="solid"/>
              <a:miter/>
            </a:ln>
          </p:spPr>
          <p:txBody>
            <a:bodyPr rtlCol="0" anchor="ctr"/>
            <a:lstStyle/>
            <a:p>
              <a:endParaRPr lang="it-IT"/>
            </a:p>
          </p:txBody>
        </p:sp>
      </p:grpSp>
      <p:sp>
        <p:nvSpPr>
          <p:cNvPr id="33" name="CasellaDiTesto 32">
            <a:extLst>
              <a:ext uri="{FF2B5EF4-FFF2-40B4-BE49-F238E27FC236}">
                <a16:creationId xmlns:a16="http://schemas.microsoft.com/office/drawing/2014/main" id="{58BF459A-86B4-4B88-8F2F-8A50B14BBA73}"/>
              </a:ext>
            </a:extLst>
          </p:cNvPr>
          <p:cNvSpPr txBox="1"/>
          <p:nvPr/>
        </p:nvSpPr>
        <p:spPr>
          <a:xfrm>
            <a:off x="7651306" y="236664"/>
            <a:ext cx="1224136" cy="253916"/>
          </a:xfrm>
          <a:prstGeom prst="rect">
            <a:avLst/>
          </a:prstGeom>
          <a:noFill/>
        </p:spPr>
        <p:txBody>
          <a:bodyPr wrap="square">
            <a:spAutoFit/>
          </a:bodyPr>
          <a:lstStyle/>
          <a:p>
            <a:pPr>
              <a:spcAft>
                <a:spcPts val="450"/>
              </a:spcAft>
            </a:pPr>
            <a:r>
              <a:rPr lang="it-IT" sz="1050" b="1" dirty="0">
                <a:solidFill>
                  <a:schemeClr val="tx1">
                    <a:lumMod val="75000"/>
                    <a:lumOff val="25000"/>
                  </a:schemeClr>
                </a:solidFill>
              </a:rPr>
              <a:t>Legenda stati</a:t>
            </a:r>
          </a:p>
        </p:txBody>
      </p:sp>
      <p:pic>
        <p:nvPicPr>
          <p:cNvPr id="40" name="Picture 14" descr="Anteprima immagine">
            <a:extLst>
              <a:ext uri="{FF2B5EF4-FFF2-40B4-BE49-F238E27FC236}">
                <a16:creationId xmlns:a16="http://schemas.microsoft.com/office/drawing/2014/main" id="{1D111B34-3DFF-4FB6-9D01-F2B1F4BCA9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9652" y="516793"/>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41" name="CasellaDiTesto 40">
            <a:extLst>
              <a:ext uri="{FF2B5EF4-FFF2-40B4-BE49-F238E27FC236}">
                <a16:creationId xmlns:a16="http://schemas.microsoft.com/office/drawing/2014/main" id="{B5E6538E-3641-4638-80F6-5A7F946E45E8}"/>
              </a:ext>
            </a:extLst>
          </p:cNvPr>
          <p:cNvSpPr txBox="1"/>
          <p:nvPr/>
        </p:nvSpPr>
        <p:spPr>
          <a:xfrm>
            <a:off x="7917254" y="499071"/>
            <a:ext cx="681757" cy="215444"/>
          </a:xfrm>
          <a:prstGeom prst="rect">
            <a:avLst/>
          </a:prstGeom>
          <a:noFill/>
        </p:spPr>
        <p:txBody>
          <a:bodyPr wrap="square">
            <a:spAutoFit/>
          </a:bodyPr>
          <a:lstStyle/>
          <a:p>
            <a:pPr algn="l"/>
            <a:r>
              <a:rPr lang="it-IT" sz="800" b="0" kern="1200" dirty="0">
                <a:solidFill>
                  <a:srgbClr val="404040"/>
                </a:solidFill>
                <a:effectLst/>
                <a:latin typeface="+mn-lt"/>
              </a:rPr>
              <a:t>Pubblicato</a:t>
            </a:r>
            <a:endParaRPr lang="it-IT" sz="800" b="0" kern="1200" dirty="0">
              <a:solidFill>
                <a:srgbClr val="404040"/>
              </a:solidFill>
              <a:effectLst/>
              <a:latin typeface="+mn-lt"/>
              <a:ea typeface="+mn-ea"/>
              <a:cs typeface="+mn-cs"/>
            </a:endParaRPr>
          </a:p>
        </p:txBody>
      </p:sp>
      <p:pic>
        <p:nvPicPr>
          <p:cNvPr id="42" name="Picture 8" descr="Anteprima immagine">
            <a:extLst>
              <a:ext uri="{FF2B5EF4-FFF2-40B4-BE49-F238E27FC236}">
                <a16:creationId xmlns:a16="http://schemas.microsoft.com/office/drawing/2014/main" id="{923D6D08-BFE8-4085-966D-F27E1AA61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2820"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3" name="CasellaDiTesto 42">
            <a:extLst>
              <a:ext uri="{FF2B5EF4-FFF2-40B4-BE49-F238E27FC236}">
                <a16:creationId xmlns:a16="http://schemas.microsoft.com/office/drawing/2014/main" id="{B7EBCD0D-D378-4E25-8D37-F50C4443E68B}"/>
              </a:ext>
            </a:extLst>
          </p:cNvPr>
          <p:cNvSpPr txBox="1"/>
          <p:nvPr/>
        </p:nvSpPr>
        <p:spPr>
          <a:xfrm>
            <a:off x="8814235" y="499071"/>
            <a:ext cx="681757" cy="215444"/>
          </a:xfrm>
          <a:prstGeom prst="rect">
            <a:avLst/>
          </a:prstGeom>
          <a:noFill/>
        </p:spPr>
        <p:txBody>
          <a:bodyPr wrap="square">
            <a:spAutoFit/>
          </a:bodyPr>
          <a:lstStyle/>
          <a:p>
            <a:pPr algn="l"/>
            <a:r>
              <a:rPr lang="it-IT" sz="800" b="0" kern="1200" dirty="0">
                <a:solidFill>
                  <a:srgbClr val="404040"/>
                </a:solidFill>
                <a:effectLst/>
                <a:latin typeface="+mn-lt"/>
              </a:rPr>
              <a:t>Aggiudicato</a:t>
            </a:r>
            <a:endParaRPr lang="it-IT" sz="800" b="0" kern="1200" dirty="0">
              <a:solidFill>
                <a:srgbClr val="404040"/>
              </a:solidFill>
              <a:effectLst/>
              <a:latin typeface="+mn-lt"/>
              <a:ea typeface="+mn-ea"/>
              <a:cs typeface="+mn-cs"/>
            </a:endParaRPr>
          </a:p>
        </p:txBody>
      </p:sp>
      <p:pic>
        <p:nvPicPr>
          <p:cNvPr id="48" name="Picture 4">
            <a:extLst>
              <a:ext uri="{FF2B5EF4-FFF2-40B4-BE49-F238E27FC236}">
                <a16:creationId xmlns:a16="http://schemas.microsoft.com/office/drawing/2014/main" id="{4CF0F7C6-BCB3-4887-AE26-7276BAABA7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8757" y="516793"/>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49" name="CasellaDiTesto 48">
            <a:extLst>
              <a:ext uri="{FF2B5EF4-FFF2-40B4-BE49-F238E27FC236}">
                <a16:creationId xmlns:a16="http://schemas.microsoft.com/office/drawing/2014/main" id="{4F582910-0F44-472E-BDB8-A705404F849B}"/>
              </a:ext>
            </a:extLst>
          </p:cNvPr>
          <p:cNvSpPr txBox="1"/>
          <p:nvPr/>
        </p:nvSpPr>
        <p:spPr>
          <a:xfrm>
            <a:off x="9768676" y="499071"/>
            <a:ext cx="482060" cy="215444"/>
          </a:xfrm>
          <a:prstGeom prst="rect">
            <a:avLst/>
          </a:prstGeom>
          <a:noFill/>
        </p:spPr>
        <p:txBody>
          <a:bodyPr wrap="square">
            <a:spAutoFit/>
          </a:bodyPr>
          <a:lstStyle/>
          <a:p>
            <a:pPr algn="l"/>
            <a:r>
              <a:rPr lang="it-IT" sz="800" b="0" kern="1200" dirty="0">
                <a:solidFill>
                  <a:srgbClr val="404040"/>
                </a:solidFill>
                <a:effectLst/>
                <a:latin typeface="+mn-lt"/>
              </a:rPr>
              <a:t>Attivo</a:t>
            </a:r>
            <a:endParaRPr lang="it-IT" sz="800" b="0" kern="1200" dirty="0">
              <a:solidFill>
                <a:srgbClr val="404040"/>
              </a:solidFill>
              <a:effectLst/>
              <a:latin typeface="+mn-lt"/>
              <a:ea typeface="+mn-ea"/>
              <a:cs typeface="+mn-cs"/>
            </a:endParaRPr>
          </a:p>
        </p:txBody>
      </p:sp>
      <p:pic>
        <p:nvPicPr>
          <p:cNvPr id="50" name="Picture 10" descr="Anteprima immagine">
            <a:extLst>
              <a:ext uri="{FF2B5EF4-FFF2-40B4-BE49-F238E27FC236}">
                <a16:creationId xmlns:a16="http://schemas.microsoft.com/office/drawing/2014/main" id="{A62A3699-0080-4F56-A321-06E70A071F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4786" y="1008079"/>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51" name="CasellaDiTesto 50">
            <a:extLst>
              <a:ext uri="{FF2B5EF4-FFF2-40B4-BE49-F238E27FC236}">
                <a16:creationId xmlns:a16="http://schemas.microsoft.com/office/drawing/2014/main" id="{DFA46BDA-9B27-4046-A192-74B8D64591AC}"/>
              </a:ext>
            </a:extLst>
          </p:cNvPr>
          <p:cNvSpPr txBox="1"/>
          <p:nvPr/>
        </p:nvSpPr>
        <p:spPr>
          <a:xfrm>
            <a:off x="7914764" y="985705"/>
            <a:ext cx="1383779" cy="215444"/>
          </a:xfrm>
          <a:prstGeom prst="rect">
            <a:avLst/>
          </a:prstGeom>
          <a:noFill/>
        </p:spPr>
        <p:txBody>
          <a:bodyPr wrap="square">
            <a:spAutoFit/>
          </a:bodyPr>
          <a:lstStyle/>
          <a:p>
            <a:pPr algn="l"/>
            <a:r>
              <a:rPr lang="it-IT" sz="800" b="0" kern="1200" dirty="0">
                <a:solidFill>
                  <a:srgbClr val="404040"/>
                </a:solidFill>
                <a:effectLst/>
                <a:latin typeface="+mn-lt"/>
              </a:rPr>
              <a:t>Attivo per acquisti successivi</a:t>
            </a:r>
            <a:endParaRPr lang="it-IT" sz="800" b="0" kern="1200" dirty="0">
              <a:solidFill>
                <a:srgbClr val="404040"/>
              </a:solidFill>
              <a:effectLst/>
              <a:latin typeface="+mn-lt"/>
              <a:ea typeface="+mn-ea"/>
              <a:cs typeface="+mn-cs"/>
            </a:endParaRPr>
          </a:p>
        </p:txBody>
      </p:sp>
      <p:pic>
        <p:nvPicPr>
          <p:cNvPr id="52" name="Picture 18" descr="Anteprima immagine">
            <a:extLst>
              <a:ext uri="{FF2B5EF4-FFF2-40B4-BE49-F238E27FC236}">
                <a16:creationId xmlns:a16="http://schemas.microsoft.com/office/drawing/2014/main" id="{E54122D4-E6EA-4352-86E2-1583ACAD17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018"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53" name="CasellaDiTesto 52">
            <a:extLst>
              <a:ext uri="{FF2B5EF4-FFF2-40B4-BE49-F238E27FC236}">
                <a16:creationId xmlns:a16="http://schemas.microsoft.com/office/drawing/2014/main" id="{3957C4CB-9B2B-4887-A806-E42FA63E40DD}"/>
              </a:ext>
            </a:extLst>
          </p:cNvPr>
          <p:cNvSpPr txBox="1"/>
          <p:nvPr/>
        </p:nvSpPr>
        <p:spPr>
          <a:xfrm>
            <a:off x="7935095" y="742388"/>
            <a:ext cx="534965" cy="215444"/>
          </a:xfrm>
          <a:prstGeom prst="rect">
            <a:avLst/>
          </a:prstGeom>
          <a:noFill/>
        </p:spPr>
        <p:txBody>
          <a:bodyPr wrap="square">
            <a:spAutoFit/>
          </a:bodyPr>
          <a:lstStyle/>
          <a:p>
            <a:pPr algn="l"/>
            <a:r>
              <a:rPr lang="it-IT" sz="800" b="0" kern="1200" dirty="0">
                <a:solidFill>
                  <a:srgbClr val="404040"/>
                </a:solidFill>
                <a:effectLst/>
                <a:latin typeface="+mn-lt"/>
              </a:rPr>
              <a:t>Sospeso</a:t>
            </a:r>
            <a:endParaRPr lang="it-IT" sz="800" b="0" kern="1200" dirty="0">
              <a:solidFill>
                <a:srgbClr val="404040"/>
              </a:solidFill>
              <a:effectLst/>
              <a:latin typeface="+mn-lt"/>
              <a:ea typeface="+mn-ea"/>
              <a:cs typeface="+mn-cs"/>
            </a:endParaRPr>
          </a:p>
        </p:txBody>
      </p:sp>
      <p:pic>
        <p:nvPicPr>
          <p:cNvPr id="54" name="Picture 12" descr="Anteprima immagine">
            <a:extLst>
              <a:ext uri="{FF2B5EF4-FFF2-40B4-BE49-F238E27FC236}">
                <a16:creationId xmlns:a16="http://schemas.microsoft.com/office/drawing/2014/main" id="{0DE44D5C-E5AB-4350-A6CD-3D71636553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10035" y="760110"/>
            <a:ext cx="173077" cy="180000"/>
          </a:xfrm>
          <a:prstGeom prst="rect">
            <a:avLst/>
          </a:prstGeom>
          <a:noFill/>
          <a:extLst>
            <a:ext uri="{909E8E84-426E-40DD-AFC4-6F175D3DCCD1}">
              <a14:hiddenFill xmlns:a14="http://schemas.microsoft.com/office/drawing/2010/main">
                <a:solidFill>
                  <a:srgbClr val="FFFFFF"/>
                </a:solidFill>
              </a14:hiddenFill>
            </a:ext>
          </a:extLst>
        </p:spPr>
      </p:pic>
      <p:sp>
        <p:nvSpPr>
          <p:cNvPr id="55" name="CasellaDiTesto 54">
            <a:extLst>
              <a:ext uri="{FF2B5EF4-FFF2-40B4-BE49-F238E27FC236}">
                <a16:creationId xmlns:a16="http://schemas.microsoft.com/office/drawing/2014/main" id="{8CEACAFE-1F75-4CEF-B7C8-6043936EC1A8}"/>
              </a:ext>
            </a:extLst>
          </p:cNvPr>
          <p:cNvSpPr txBox="1"/>
          <p:nvPr/>
        </p:nvSpPr>
        <p:spPr>
          <a:xfrm>
            <a:off x="9761896" y="742388"/>
            <a:ext cx="502806" cy="215444"/>
          </a:xfrm>
          <a:prstGeom prst="rect">
            <a:avLst/>
          </a:prstGeom>
          <a:noFill/>
        </p:spPr>
        <p:txBody>
          <a:bodyPr wrap="square">
            <a:spAutoFit/>
          </a:bodyPr>
          <a:lstStyle/>
          <a:p>
            <a:pPr algn="l"/>
            <a:r>
              <a:rPr lang="it-IT" sz="800" b="0" kern="1200" dirty="0">
                <a:solidFill>
                  <a:srgbClr val="404040"/>
                </a:solidFill>
                <a:effectLst/>
                <a:latin typeface="+mn-lt"/>
              </a:rPr>
              <a:t>Chiuso</a:t>
            </a:r>
            <a:endParaRPr lang="it-IT" sz="800" b="0" kern="1200" dirty="0">
              <a:solidFill>
                <a:srgbClr val="404040"/>
              </a:solidFill>
              <a:effectLst/>
              <a:latin typeface="+mn-lt"/>
              <a:ea typeface="+mn-ea"/>
              <a:cs typeface="+mn-cs"/>
            </a:endParaRPr>
          </a:p>
        </p:txBody>
      </p:sp>
      <p:pic>
        <p:nvPicPr>
          <p:cNvPr id="56" name="Picture 16" descr="Anteprima immagine">
            <a:extLst>
              <a:ext uri="{FF2B5EF4-FFF2-40B4-BE49-F238E27FC236}">
                <a16:creationId xmlns:a16="http://schemas.microsoft.com/office/drawing/2014/main" id="{0878C125-887D-4499-8455-5D3E6A704F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7253" y="760110"/>
            <a:ext cx="180000" cy="180000"/>
          </a:xfrm>
          <a:prstGeom prst="rect">
            <a:avLst/>
          </a:prstGeom>
          <a:noFill/>
          <a:extLst>
            <a:ext uri="{909E8E84-426E-40DD-AFC4-6F175D3DCCD1}">
              <a14:hiddenFill xmlns:a14="http://schemas.microsoft.com/office/drawing/2010/main">
                <a:solidFill>
                  <a:srgbClr val="FFFFFF"/>
                </a:solidFill>
              </a14:hiddenFill>
            </a:ext>
          </a:extLst>
        </p:spPr>
      </p:pic>
      <p:sp>
        <p:nvSpPr>
          <p:cNvPr id="57" name="CasellaDiTesto 56">
            <a:extLst>
              <a:ext uri="{FF2B5EF4-FFF2-40B4-BE49-F238E27FC236}">
                <a16:creationId xmlns:a16="http://schemas.microsoft.com/office/drawing/2014/main" id="{10B92112-0DDB-49AD-A739-54ACE7DCF734}"/>
              </a:ext>
            </a:extLst>
          </p:cNvPr>
          <p:cNvSpPr txBox="1"/>
          <p:nvPr/>
        </p:nvSpPr>
        <p:spPr>
          <a:xfrm>
            <a:off x="8815900" y="742388"/>
            <a:ext cx="625090" cy="215444"/>
          </a:xfrm>
          <a:prstGeom prst="rect">
            <a:avLst/>
          </a:prstGeom>
          <a:noFill/>
        </p:spPr>
        <p:txBody>
          <a:bodyPr wrap="square">
            <a:spAutoFit/>
          </a:bodyPr>
          <a:lstStyle/>
          <a:p>
            <a:pPr algn="l"/>
            <a:r>
              <a:rPr lang="it-IT" sz="800" b="0" kern="1200" dirty="0">
                <a:solidFill>
                  <a:srgbClr val="404040"/>
                </a:solidFill>
                <a:effectLst/>
                <a:latin typeface="+mn-lt"/>
              </a:rPr>
              <a:t>Revocato</a:t>
            </a:r>
            <a:endParaRPr lang="it-IT" sz="800" b="0" kern="1200" dirty="0">
              <a:solidFill>
                <a:srgbClr val="404040"/>
              </a:solidFill>
              <a:effectLst/>
              <a:latin typeface="+mn-lt"/>
              <a:ea typeface="+mn-ea"/>
              <a:cs typeface="+mn-cs"/>
            </a:endParaRPr>
          </a:p>
        </p:txBody>
      </p:sp>
      <p:pic>
        <p:nvPicPr>
          <p:cNvPr id="29" name="Picture 4">
            <a:extLst>
              <a:ext uri="{FF2B5EF4-FFF2-40B4-BE49-F238E27FC236}">
                <a16:creationId xmlns:a16="http://schemas.microsoft.com/office/drawing/2014/main" id="{4CF0F7C6-BCB3-4887-AE26-7276BAABA7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6900" y="2170061"/>
            <a:ext cx="180000" cy="1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56285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a:extLst>
              <a:ext uri="{FF2B5EF4-FFF2-40B4-BE49-F238E27FC236}">
                <a16:creationId xmlns:a16="http://schemas.microsoft.com/office/drawing/2014/main" id="{159B03CB-18AE-455A-B1BC-C320C6551076}"/>
              </a:ext>
            </a:extLst>
          </p:cNvPr>
          <p:cNvSpPr>
            <a:spLocks noGrp="1"/>
          </p:cNvSpPr>
          <p:nvPr>
            <p:ph type="title"/>
          </p:nvPr>
        </p:nvSpPr>
        <p:spPr/>
        <p:txBody>
          <a:bodyPr/>
          <a:lstStyle/>
          <a:p>
            <a:r>
              <a:rPr lang="it-IT" dirty="0"/>
              <a:t>ICT-Fornitura di prodotti e servizi per l'informatica e le telecomunicazioni (1/3)</a:t>
            </a:r>
          </a:p>
        </p:txBody>
      </p:sp>
      <p:sp>
        <p:nvSpPr>
          <p:cNvPr id="35" name="CasellaDiTesto 34">
            <a:extLst>
              <a:ext uri="{FF2B5EF4-FFF2-40B4-BE49-F238E27FC236}">
                <a16:creationId xmlns:a16="http://schemas.microsoft.com/office/drawing/2014/main" id="{DED2DF5D-18DB-4CE4-AC07-DB57CE4B69AB}"/>
              </a:ext>
            </a:extLst>
          </p:cNvPr>
          <p:cNvSpPr txBox="1"/>
          <p:nvPr/>
        </p:nvSpPr>
        <p:spPr>
          <a:xfrm>
            <a:off x="348815" y="3003252"/>
            <a:ext cx="6893998" cy="1577355"/>
          </a:xfrm>
          <a:prstGeom prst="rect">
            <a:avLst/>
          </a:prstGeom>
          <a:noFill/>
        </p:spPr>
        <p:txBody>
          <a:bodyPr wrap="square">
            <a:spAutoFit/>
          </a:bodyPr>
          <a:lstStyle/>
          <a:p>
            <a:pPr marL="214313" indent="-214313">
              <a:spcAft>
                <a:spcPts val="450"/>
              </a:spcAft>
              <a:buFont typeface="Arial" panose="020B0604020202020204" pitchFamily="34" charset="0"/>
              <a:buChar char="•"/>
            </a:pPr>
            <a:r>
              <a:rPr lang="it-IT" sz="1400" dirty="0">
                <a:solidFill>
                  <a:schemeClr val="tx1">
                    <a:lumMod val="75000"/>
                    <a:lumOff val="25000"/>
                  </a:schemeClr>
                </a:solidFill>
              </a:rPr>
              <a:t>Ampia gamma di  prodotti e servizi</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Riduzione degli errori in fase di impostazione della gara grazie alla disponibilità di schede prodotto dettagliate e flessibili alle esigenze della P.A.</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Possibilità di selezionare a sistema, per ciascun articolo, caratteristiche premianti per gestione automatizzata del punteggio tecnico</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Presenza di kit documentale ad hoc per la personalizzazione degli Appalti specifici</a:t>
            </a:r>
          </a:p>
        </p:txBody>
      </p:sp>
      <p:sp>
        <p:nvSpPr>
          <p:cNvPr id="33" name="CasellaDiTesto 32">
            <a:extLst>
              <a:ext uri="{FF2B5EF4-FFF2-40B4-BE49-F238E27FC236}">
                <a16:creationId xmlns:a16="http://schemas.microsoft.com/office/drawing/2014/main" id="{103FD0AA-7B1F-4A9C-8D6C-327625748FFE}"/>
              </a:ext>
            </a:extLst>
          </p:cNvPr>
          <p:cNvSpPr txBox="1"/>
          <p:nvPr/>
        </p:nvSpPr>
        <p:spPr>
          <a:xfrm>
            <a:off x="348816" y="1707739"/>
            <a:ext cx="6893998" cy="738664"/>
          </a:xfrm>
          <a:prstGeom prst="rect">
            <a:avLst/>
          </a:prstGeom>
          <a:noFill/>
        </p:spPr>
        <p:txBody>
          <a:bodyPr wrap="square">
            <a:spAutoFit/>
          </a:bodyPr>
          <a:lstStyle/>
          <a:p>
            <a:pPr>
              <a:spcAft>
                <a:spcPts val="450"/>
              </a:spcAft>
            </a:pPr>
            <a:r>
              <a:rPr lang="it-IT" sz="1400" dirty="0">
                <a:solidFill>
                  <a:schemeClr val="tx1">
                    <a:lumMod val="75000"/>
                    <a:lumOff val="25000"/>
                  </a:schemeClr>
                </a:solidFill>
              </a:rPr>
              <a:t>L’iniziativa offre la possibilità di acquisire una vasta gamma di beni e servizi per l’informatica e le telecomunicazioni, tra cui sistemi di accoglienza, server, stampanti di produzione a foglio singolo, PC e mobile </a:t>
            </a:r>
            <a:r>
              <a:rPr lang="it-IT" sz="1400" dirty="0" err="1">
                <a:solidFill>
                  <a:schemeClr val="tx1">
                    <a:lumMod val="75000"/>
                    <a:lumOff val="25000"/>
                  </a:schemeClr>
                </a:solidFill>
              </a:rPr>
              <a:t>device</a:t>
            </a:r>
            <a:r>
              <a:rPr lang="it-IT" sz="1400" dirty="0">
                <a:solidFill>
                  <a:schemeClr val="tx1">
                    <a:lumMod val="75000"/>
                    <a:lumOff val="25000"/>
                  </a:schemeClr>
                </a:solidFill>
              </a:rPr>
              <a:t>, software.</a:t>
            </a:r>
          </a:p>
        </p:txBody>
      </p:sp>
      <p:sp>
        <p:nvSpPr>
          <p:cNvPr id="37" name="CasellaDiTesto 36">
            <a:extLst>
              <a:ext uri="{FF2B5EF4-FFF2-40B4-BE49-F238E27FC236}">
                <a16:creationId xmlns:a16="http://schemas.microsoft.com/office/drawing/2014/main" id="{5FD5201D-A351-4AAC-B048-D0A88CB1D2BE}"/>
              </a:ext>
            </a:extLst>
          </p:cNvPr>
          <p:cNvSpPr txBox="1"/>
          <p:nvPr/>
        </p:nvSpPr>
        <p:spPr>
          <a:xfrm>
            <a:off x="348815" y="2711289"/>
            <a:ext cx="2940077" cy="307777"/>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Vantaggi</a:t>
            </a:r>
            <a:endParaRPr lang="it-IT" sz="2000" b="1" dirty="0">
              <a:solidFill>
                <a:schemeClr val="tx1">
                  <a:lumMod val="75000"/>
                  <a:lumOff val="25000"/>
                </a:schemeClr>
              </a:solidFill>
            </a:endParaRPr>
          </a:p>
        </p:txBody>
      </p:sp>
      <p:pic>
        <p:nvPicPr>
          <p:cNvPr id="8" name="Segnaposto immagine 7"/>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608" r="3608"/>
          <a:stretch>
            <a:fillRect/>
          </a:stretch>
        </p:blipFill>
        <p:spPr>
          <a:xfrm>
            <a:off x="7587950" y="1141200"/>
            <a:ext cx="2700000" cy="1800000"/>
          </a:xfrm>
        </p:spPr>
      </p:pic>
      <p:sp>
        <p:nvSpPr>
          <p:cNvPr id="38" name="CasellaDiTesto 37">
            <a:extLst>
              <a:ext uri="{FF2B5EF4-FFF2-40B4-BE49-F238E27FC236}">
                <a16:creationId xmlns:a16="http://schemas.microsoft.com/office/drawing/2014/main" id="{E00B9923-BE16-4B51-ABE4-DC485C2CB932}"/>
              </a:ext>
            </a:extLst>
          </p:cNvPr>
          <p:cNvSpPr txBox="1"/>
          <p:nvPr/>
        </p:nvSpPr>
        <p:spPr>
          <a:xfrm>
            <a:off x="353544" y="944399"/>
            <a:ext cx="6889269" cy="707886"/>
          </a:xfrm>
          <a:prstGeom prst="rect">
            <a:avLst/>
          </a:prstGeom>
          <a:noFill/>
        </p:spPr>
        <p:txBody>
          <a:bodyPr wrap="square">
            <a:spAutoFit/>
          </a:bodyPr>
          <a:lstStyle/>
          <a:p>
            <a:pPr>
              <a:spcAft>
                <a:spcPts val="450"/>
              </a:spcAft>
            </a:pPr>
            <a:r>
              <a:rPr lang="it-IT" b="1" dirty="0">
                <a:solidFill>
                  <a:schemeClr val="tx1">
                    <a:lumMod val="75000"/>
                    <a:lumOff val="25000"/>
                  </a:schemeClr>
                </a:solidFill>
              </a:rPr>
              <a:t>ICT-Fornitura di prodotti e servizi per l'informatica e le telecomunicazioni</a:t>
            </a:r>
          </a:p>
        </p:txBody>
      </p:sp>
      <p:grpSp>
        <p:nvGrpSpPr>
          <p:cNvPr id="5" name="Gruppo 4">
            <a:extLst>
              <a:ext uri="{FF2B5EF4-FFF2-40B4-BE49-F238E27FC236}">
                <a16:creationId xmlns:a16="http://schemas.microsoft.com/office/drawing/2014/main" id="{DA38122B-72E1-4512-A4B8-60B6424A2FE9}"/>
              </a:ext>
            </a:extLst>
          </p:cNvPr>
          <p:cNvGrpSpPr/>
          <p:nvPr/>
        </p:nvGrpSpPr>
        <p:grpSpPr>
          <a:xfrm>
            <a:off x="10457552" y="0"/>
            <a:ext cx="74693" cy="7567588"/>
            <a:chOff x="10457552" y="0"/>
            <a:chExt cx="74693" cy="7567588"/>
          </a:xfrm>
          <a:solidFill>
            <a:srgbClr val="2DA4A2"/>
          </a:solidFill>
        </p:grpSpPr>
        <p:sp>
          <p:nvSpPr>
            <p:cNvPr id="4" name="Rettangolo 3">
              <a:extLst>
                <a:ext uri="{FF2B5EF4-FFF2-40B4-BE49-F238E27FC236}">
                  <a16:creationId xmlns:a16="http://schemas.microsoft.com/office/drawing/2014/main" id="{684398B7-5272-4216-B74C-FE0F4C1B0453}"/>
                </a:ext>
              </a:extLst>
            </p:cNvPr>
            <p:cNvSpPr/>
            <p:nvPr/>
          </p:nvSpPr>
          <p:spPr>
            <a:xfrm>
              <a:off x="10457552" y="0"/>
              <a:ext cx="74693" cy="529279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7" name="Rettangolo 46">
              <a:extLst>
                <a:ext uri="{FF2B5EF4-FFF2-40B4-BE49-F238E27FC236}">
                  <a16:creationId xmlns:a16="http://schemas.microsoft.com/office/drawing/2014/main" id="{EECA3354-30A2-4FFA-A863-3A4539086409}"/>
                </a:ext>
              </a:extLst>
            </p:cNvPr>
            <p:cNvSpPr/>
            <p:nvPr/>
          </p:nvSpPr>
          <p:spPr>
            <a:xfrm>
              <a:off x="10457552" y="7296323"/>
              <a:ext cx="74693" cy="27126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pSp>
        <p:nvGrpSpPr>
          <p:cNvPr id="2" name="Gruppo 1">
            <a:extLst>
              <a:ext uri="{FF2B5EF4-FFF2-40B4-BE49-F238E27FC236}">
                <a16:creationId xmlns:a16="http://schemas.microsoft.com/office/drawing/2014/main" id="{F6FB2305-1498-4C4E-86B2-5DECA213E1ED}"/>
              </a:ext>
            </a:extLst>
          </p:cNvPr>
          <p:cNvGrpSpPr/>
          <p:nvPr/>
        </p:nvGrpSpPr>
        <p:grpSpPr>
          <a:xfrm>
            <a:off x="7722964" y="3081600"/>
            <a:ext cx="2545866" cy="4380309"/>
            <a:chOff x="7722964" y="2734419"/>
            <a:chExt cx="2545866" cy="4380309"/>
          </a:xfrm>
        </p:grpSpPr>
        <p:sp>
          <p:nvSpPr>
            <p:cNvPr id="46" name="CasellaDiTesto 45">
              <a:extLst>
                <a:ext uri="{FF2B5EF4-FFF2-40B4-BE49-F238E27FC236}">
                  <a16:creationId xmlns:a16="http://schemas.microsoft.com/office/drawing/2014/main" id="{E0BE3770-B40A-415D-AA95-3140F63953F2}"/>
                </a:ext>
              </a:extLst>
            </p:cNvPr>
            <p:cNvSpPr txBox="1"/>
            <p:nvPr/>
          </p:nvSpPr>
          <p:spPr>
            <a:xfrm>
              <a:off x="7722964" y="5469914"/>
              <a:ext cx="2376264" cy="646331"/>
            </a:xfrm>
            <a:prstGeom prst="rect">
              <a:avLst/>
            </a:prstGeom>
            <a:noFill/>
          </p:spPr>
          <p:txBody>
            <a:bodyPr wrap="square">
              <a:spAutoFit/>
            </a:bodyPr>
            <a:lstStyle/>
            <a:p>
              <a:r>
                <a:rPr lang="it-IT" sz="1200" b="1" dirty="0">
                  <a:solidFill>
                    <a:schemeClr val="tx1">
                      <a:lumMod val="75000"/>
                      <a:lumOff val="25000"/>
                    </a:schemeClr>
                  </a:solidFill>
                </a:rPr>
                <a:t>Criterio aggiudicazione</a:t>
              </a:r>
            </a:p>
            <a:p>
              <a:pPr>
                <a:spcAft>
                  <a:spcPts val="450"/>
                </a:spcAft>
              </a:pPr>
              <a:r>
                <a:rPr lang="it-IT" sz="1200" dirty="0">
                  <a:solidFill>
                    <a:schemeClr val="tx1">
                      <a:lumMod val="75000"/>
                      <a:lumOff val="25000"/>
                    </a:schemeClr>
                  </a:solidFill>
                </a:rPr>
                <a:t>Prezzo più basso / Offerta economicamente più vantaggiosa</a:t>
              </a:r>
            </a:p>
          </p:txBody>
        </p:sp>
        <p:grpSp>
          <p:nvGrpSpPr>
            <p:cNvPr id="56" name="Gruppo 55">
              <a:extLst>
                <a:ext uri="{FF2B5EF4-FFF2-40B4-BE49-F238E27FC236}">
                  <a16:creationId xmlns:a16="http://schemas.microsoft.com/office/drawing/2014/main" id="{5B40962C-2E54-4C9F-B5B8-E16DDA3BD256}"/>
                </a:ext>
              </a:extLst>
            </p:cNvPr>
            <p:cNvGrpSpPr/>
            <p:nvPr/>
          </p:nvGrpSpPr>
          <p:grpSpPr>
            <a:xfrm>
              <a:off x="9727870" y="3809157"/>
              <a:ext cx="188236" cy="200846"/>
              <a:chOff x="3060700" y="4723156"/>
              <a:chExt cx="1401951" cy="1495873"/>
            </a:xfrm>
          </p:grpSpPr>
          <p:sp>
            <p:nvSpPr>
              <p:cNvPr id="57" name="Elemento grafico 41">
                <a:extLst>
                  <a:ext uri="{FF2B5EF4-FFF2-40B4-BE49-F238E27FC236}">
                    <a16:creationId xmlns:a16="http://schemas.microsoft.com/office/drawing/2014/main" id="{D55AB854-B6B2-456D-B415-7A05C0B5255D}"/>
                  </a:ext>
                </a:extLst>
              </p:cNvPr>
              <p:cNvSpPr/>
              <p:nvPr/>
            </p:nvSpPr>
            <p:spPr>
              <a:xfrm>
                <a:off x="3060700" y="4723156"/>
                <a:ext cx="1401951" cy="1495873"/>
              </a:xfrm>
              <a:custGeom>
                <a:avLst/>
                <a:gdLst>
                  <a:gd name="connsiteX0" fmla="*/ 1389682 w 1401951"/>
                  <a:gd name="connsiteY0" fmla="*/ 330258 h 1495873"/>
                  <a:gd name="connsiteX1" fmla="*/ 710470 w 1401951"/>
                  <a:gd name="connsiteY1" fmla="*/ 2191 h 1495873"/>
                  <a:gd name="connsiteX2" fmla="*/ 691482 w 1401951"/>
                  <a:gd name="connsiteY2" fmla="*/ 2191 h 1495873"/>
                  <a:gd name="connsiteX3" fmla="*/ 12270 w 1401951"/>
                  <a:gd name="connsiteY3" fmla="*/ 330258 h 1495873"/>
                  <a:gd name="connsiteX4" fmla="*/ 0 w 1401951"/>
                  <a:gd name="connsiteY4" fmla="*/ 350123 h 1495873"/>
                  <a:gd name="connsiteX5" fmla="*/ 0 w 1401951"/>
                  <a:gd name="connsiteY5" fmla="*/ 1146188 h 1495873"/>
                  <a:gd name="connsiteX6" fmla="*/ 12270 w 1401951"/>
                  <a:gd name="connsiteY6" fmla="*/ 1166054 h 1495873"/>
                  <a:gd name="connsiteX7" fmla="*/ 691482 w 1401951"/>
                  <a:gd name="connsiteY7" fmla="*/ 1493828 h 1495873"/>
                  <a:gd name="connsiteX8" fmla="*/ 701122 w 1401951"/>
                  <a:gd name="connsiteY8" fmla="*/ 1495873 h 1495873"/>
                  <a:gd name="connsiteX9" fmla="*/ 710762 w 1401951"/>
                  <a:gd name="connsiteY9" fmla="*/ 1493828 h 1495873"/>
                  <a:gd name="connsiteX10" fmla="*/ 1389682 w 1401951"/>
                  <a:gd name="connsiteY10" fmla="*/ 1165762 h 1495873"/>
                  <a:gd name="connsiteX11" fmla="*/ 1401952 w 1401951"/>
                  <a:gd name="connsiteY11" fmla="*/ 1145896 h 1495873"/>
                  <a:gd name="connsiteX12" fmla="*/ 1401952 w 1401951"/>
                  <a:gd name="connsiteY12" fmla="*/ 349831 h 1495873"/>
                  <a:gd name="connsiteX13" fmla="*/ 1389682 w 1401951"/>
                  <a:gd name="connsiteY13" fmla="*/ 330258 h 1495873"/>
                  <a:gd name="connsiteX14" fmla="*/ 701122 w 1401951"/>
                  <a:gd name="connsiteY14" fmla="*/ 46303 h 1495873"/>
                  <a:gd name="connsiteX15" fmla="*/ 1329795 w 1401951"/>
                  <a:gd name="connsiteY15" fmla="*/ 349831 h 1495873"/>
                  <a:gd name="connsiteX16" fmla="*/ 1147503 w 1401951"/>
                  <a:gd name="connsiteY16" fmla="*/ 437763 h 1495873"/>
                  <a:gd name="connsiteX17" fmla="*/ 1143705 w 1401951"/>
                  <a:gd name="connsiteY17" fmla="*/ 435426 h 1495873"/>
                  <a:gd name="connsiteX18" fmla="*/ 519415 w 1401951"/>
                  <a:gd name="connsiteY18" fmla="*/ 134236 h 1495873"/>
                  <a:gd name="connsiteX19" fmla="*/ 701122 w 1401951"/>
                  <a:gd name="connsiteY19" fmla="*/ 46303 h 1495873"/>
                  <a:gd name="connsiteX20" fmla="*/ 469752 w 1401951"/>
                  <a:gd name="connsiteY20" fmla="*/ 158775 h 1495873"/>
                  <a:gd name="connsiteX21" fmla="*/ 1097548 w 1401951"/>
                  <a:gd name="connsiteY21" fmla="*/ 461718 h 1495873"/>
                  <a:gd name="connsiteX22" fmla="*/ 969009 w 1401951"/>
                  <a:gd name="connsiteY22" fmla="*/ 523651 h 1495873"/>
                  <a:gd name="connsiteX23" fmla="*/ 341505 w 1401951"/>
                  <a:gd name="connsiteY23" fmla="*/ 221000 h 1495873"/>
                  <a:gd name="connsiteX24" fmla="*/ 469752 w 1401951"/>
                  <a:gd name="connsiteY24" fmla="*/ 158775 h 1495873"/>
                  <a:gd name="connsiteX25" fmla="*/ 1112447 w 1401951"/>
                  <a:gd name="connsiteY25" fmla="*/ 503493 h 1495873"/>
                  <a:gd name="connsiteX26" fmla="*/ 1112447 w 1401951"/>
                  <a:gd name="connsiteY26" fmla="*/ 732819 h 1495873"/>
                  <a:gd name="connsiteX27" fmla="*/ 992380 w 1401951"/>
                  <a:gd name="connsiteY27" fmla="*/ 790661 h 1495873"/>
                  <a:gd name="connsiteX28" fmla="*/ 992380 w 1401951"/>
                  <a:gd name="connsiteY28" fmla="*/ 561336 h 1495873"/>
                  <a:gd name="connsiteX29" fmla="*/ 1112447 w 1401951"/>
                  <a:gd name="connsiteY29" fmla="*/ 503493 h 1495873"/>
                  <a:gd name="connsiteX30" fmla="*/ 1358132 w 1401951"/>
                  <a:gd name="connsiteY30" fmla="*/ 1132458 h 1495873"/>
                  <a:gd name="connsiteX31" fmla="*/ 722740 w 1401951"/>
                  <a:gd name="connsiteY31" fmla="*/ 1439199 h 1495873"/>
                  <a:gd name="connsiteX32" fmla="*/ 722740 w 1401951"/>
                  <a:gd name="connsiteY32" fmla="*/ 691628 h 1495873"/>
                  <a:gd name="connsiteX33" fmla="*/ 874358 w 1401951"/>
                  <a:gd name="connsiteY33" fmla="*/ 618594 h 1495873"/>
                  <a:gd name="connsiteX34" fmla="*/ 884582 w 1401951"/>
                  <a:gd name="connsiteY34" fmla="*/ 589381 h 1495873"/>
                  <a:gd name="connsiteX35" fmla="*/ 855369 w 1401951"/>
                  <a:gd name="connsiteY35" fmla="*/ 579156 h 1495873"/>
                  <a:gd name="connsiteX36" fmla="*/ 701122 w 1401951"/>
                  <a:gd name="connsiteY36" fmla="*/ 653358 h 1495873"/>
                  <a:gd name="connsiteX37" fmla="*/ 640358 w 1401951"/>
                  <a:gd name="connsiteY37" fmla="*/ 624145 h 1495873"/>
                  <a:gd name="connsiteX38" fmla="*/ 611145 w 1401951"/>
                  <a:gd name="connsiteY38" fmla="*/ 634369 h 1495873"/>
                  <a:gd name="connsiteX39" fmla="*/ 621369 w 1401951"/>
                  <a:gd name="connsiteY39" fmla="*/ 663583 h 1495873"/>
                  <a:gd name="connsiteX40" fmla="*/ 679212 w 1401951"/>
                  <a:gd name="connsiteY40" fmla="*/ 691628 h 1495873"/>
                  <a:gd name="connsiteX41" fmla="*/ 679212 w 1401951"/>
                  <a:gd name="connsiteY41" fmla="*/ 1439199 h 1495873"/>
                  <a:gd name="connsiteX42" fmla="*/ 43820 w 1401951"/>
                  <a:gd name="connsiteY42" fmla="*/ 1132458 h 1495873"/>
                  <a:gd name="connsiteX43" fmla="*/ 43820 w 1401951"/>
                  <a:gd name="connsiteY43" fmla="*/ 384887 h 1495873"/>
                  <a:gd name="connsiteX44" fmla="*/ 527594 w 1401951"/>
                  <a:gd name="connsiteY44" fmla="*/ 618302 h 1495873"/>
                  <a:gd name="connsiteX45" fmla="*/ 537235 w 1401951"/>
                  <a:gd name="connsiteY45" fmla="*/ 620347 h 1495873"/>
                  <a:gd name="connsiteX46" fmla="*/ 557100 w 1401951"/>
                  <a:gd name="connsiteY46" fmla="*/ 608077 h 1495873"/>
                  <a:gd name="connsiteX47" fmla="*/ 546875 w 1401951"/>
                  <a:gd name="connsiteY47" fmla="*/ 578864 h 1495873"/>
                  <a:gd name="connsiteX48" fmla="*/ 72449 w 1401951"/>
                  <a:gd name="connsiteY48" fmla="*/ 349831 h 1495873"/>
                  <a:gd name="connsiteX49" fmla="*/ 290089 w 1401951"/>
                  <a:gd name="connsiteY49" fmla="*/ 244662 h 1495873"/>
                  <a:gd name="connsiteX50" fmla="*/ 948268 w 1401951"/>
                  <a:gd name="connsiteY50" fmla="*/ 562504 h 1495873"/>
                  <a:gd name="connsiteX51" fmla="*/ 948560 w 1401951"/>
                  <a:gd name="connsiteY51" fmla="*/ 562797 h 1495873"/>
                  <a:gd name="connsiteX52" fmla="*/ 948560 w 1401951"/>
                  <a:gd name="connsiteY52" fmla="*/ 825717 h 1495873"/>
                  <a:gd name="connsiteX53" fmla="*/ 958784 w 1401951"/>
                  <a:gd name="connsiteY53" fmla="*/ 844414 h 1495873"/>
                  <a:gd name="connsiteX54" fmla="*/ 970470 w 1401951"/>
                  <a:gd name="connsiteY54" fmla="*/ 847627 h 1495873"/>
                  <a:gd name="connsiteX55" fmla="*/ 980110 w 1401951"/>
                  <a:gd name="connsiteY55" fmla="*/ 845582 h 1495873"/>
                  <a:gd name="connsiteX56" fmla="*/ 1143997 w 1401951"/>
                  <a:gd name="connsiteY56" fmla="*/ 766414 h 1495873"/>
                  <a:gd name="connsiteX57" fmla="*/ 1156267 w 1401951"/>
                  <a:gd name="connsiteY57" fmla="*/ 746549 h 1495873"/>
                  <a:gd name="connsiteX58" fmla="*/ 1156267 w 1401951"/>
                  <a:gd name="connsiteY58" fmla="*/ 482167 h 1495873"/>
                  <a:gd name="connsiteX59" fmla="*/ 1358424 w 1401951"/>
                  <a:gd name="connsiteY59" fmla="*/ 384595 h 1495873"/>
                  <a:gd name="connsiteX60" fmla="*/ 1358132 w 1401951"/>
                  <a:gd name="connsiteY60" fmla="*/ 1132458 h 1495873"/>
                  <a:gd name="connsiteX61" fmla="*/ 1358132 w 1401951"/>
                  <a:gd name="connsiteY61" fmla="*/ 1132458 h 149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01951" h="1495873">
                    <a:moveTo>
                      <a:pt x="1389682" y="330258"/>
                    </a:moveTo>
                    <a:lnTo>
                      <a:pt x="710470" y="2191"/>
                    </a:lnTo>
                    <a:cubicBezTo>
                      <a:pt x="704336" y="-730"/>
                      <a:pt x="697324" y="-730"/>
                      <a:pt x="691482" y="2191"/>
                    </a:cubicBezTo>
                    <a:lnTo>
                      <a:pt x="12270" y="330258"/>
                    </a:lnTo>
                    <a:cubicBezTo>
                      <a:pt x="4674" y="334055"/>
                      <a:pt x="0" y="341651"/>
                      <a:pt x="0" y="350123"/>
                    </a:cubicBezTo>
                    <a:lnTo>
                      <a:pt x="0" y="1146188"/>
                    </a:lnTo>
                    <a:cubicBezTo>
                      <a:pt x="0" y="1154660"/>
                      <a:pt x="4674" y="1162256"/>
                      <a:pt x="12270" y="1166054"/>
                    </a:cubicBezTo>
                    <a:lnTo>
                      <a:pt x="691482" y="1493828"/>
                    </a:lnTo>
                    <a:cubicBezTo>
                      <a:pt x="694403" y="1495289"/>
                      <a:pt x="697616" y="1495873"/>
                      <a:pt x="701122" y="1495873"/>
                    </a:cubicBezTo>
                    <a:cubicBezTo>
                      <a:pt x="704336" y="1495873"/>
                      <a:pt x="707549" y="1495289"/>
                      <a:pt x="710762" y="1493828"/>
                    </a:cubicBezTo>
                    <a:lnTo>
                      <a:pt x="1389682" y="1165762"/>
                    </a:lnTo>
                    <a:cubicBezTo>
                      <a:pt x="1397278" y="1161964"/>
                      <a:pt x="1401952" y="1154368"/>
                      <a:pt x="1401952" y="1145896"/>
                    </a:cubicBezTo>
                    <a:lnTo>
                      <a:pt x="1401952" y="349831"/>
                    </a:lnTo>
                    <a:cubicBezTo>
                      <a:pt x="1401952" y="341359"/>
                      <a:pt x="1397278" y="333763"/>
                      <a:pt x="1389682" y="330258"/>
                    </a:cubicBezTo>
                    <a:close/>
                    <a:moveTo>
                      <a:pt x="701122" y="46303"/>
                    </a:moveTo>
                    <a:lnTo>
                      <a:pt x="1329795" y="349831"/>
                    </a:lnTo>
                    <a:lnTo>
                      <a:pt x="1147503" y="437763"/>
                    </a:lnTo>
                    <a:cubicBezTo>
                      <a:pt x="1146335" y="436887"/>
                      <a:pt x="1145166" y="436010"/>
                      <a:pt x="1143705" y="435426"/>
                    </a:cubicBezTo>
                    <a:lnTo>
                      <a:pt x="519415" y="134236"/>
                    </a:lnTo>
                    <a:lnTo>
                      <a:pt x="701122" y="46303"/>
                    </a:lnTo>
                    <a:close/>
                    <a:moveTo>
                      <a:pt x="469752" y="158775"/>
                    </a:moveTo>
                    <a:lnTo>
                      <a:pt x="1097548" y="461718"/>
                    </a:lnTo>
                    <a:lnTo>
                      <a:pt x="969009" y="523651"/>
                    </a:lnTo>
                    <a:lnTo>
                      <a:pt x="341505" y="221000"/>
                    </a:lnTo>
                    <a:lnTo>
                      <a:pt x="469752" y="158775"/>
                    </a:lnTo>
                    <a:close/>
                    <a:moveTo>
                      <a:pt x="1112447" y="503493"/>
                    </a:moveTo>
                    <a:lnTo>
                      <a:pt x="1112447" y="732819"/>
                    </a:lnTo>
                    <a:lnTo>
                      <a:pt x="992380" y="790661"/>
                    </a:lnTo>
                    <a:lnTo>
                      <a:pt x="992380" y="561336"/>
                    </a:lnTo>
                    <a:lnTo>
                      <a:pt x="1112447" y="503493"/>
                    </a:lnTo>
                    <a:close/>
                    <a:moveTo>
                      <a:pt x="1358132" y="1132458"/>
                    </a:moveTo>
                    <a:lnTo>
                      <a:pt x="722740" y="1439199"/>
                    </a:lnTo>
                    <a:lnTo>
                      <a:pt x="722740" y="691628"/>
                    </a:lnTo>
                    <a:lnTo>
                      <a:pt x="874358" y="618594"/>
                    </a:lnTo>
                    <a:cubicBezTo>
                      <a:pt x="885167" y="613336"/>
                      <a:pt x="889841" y="600190"/>
                      <a:pt x="884582" y="589381"/>
                    </a:cubicBezTo>
                    <a:cubicBezTo>
                      <a:pt x="879324" y="578572"/>
                      <a:pt x="866178" y="573898"/>
                      <a:pt x="855369" y="579156"/>
                    </a:cubicBezTo>
                    <a:lnTo>
                      <a:pt x="701122" y="653358"/>
                    </a:lnTo>
                    <a:lnTo>
                      <a:pt x="640358" y="624145"/>
                    </a:lnTo>
                    <a:cubicBezTo>
                      <a:pt x="629549" y="618886"/>
                      <a:pt x="616403" y="623560"/>
                      <a:pt x="611145" y="634369"/>
                    </a:cubicBezTo>
                    <a:cubicBezTo>
                      <a:pt x="605886" y="645178"/>
                      <a:pt x="610560" y="658324"/>
                      <a:pt x="621369" y="663583"/>
                    </a:cubicBezTo>
                    <a:lnTo>
                      <a:pt x="679212" y="691628"/>
                    </a:lnTo>
                    <a:lnTo>
                      <a:pt x="679212" y="1439199"/>
                    </a:lnTo>
                    <a:lnTo>
                      <a:pt x="43820" y="1132458"/>
                    </a:lnTo>
                    <a:lnTo>
                      <a:pt x="43820" y="384887"/>
                    </a:lnTo>
                    <a:lnTo>
                      <a:pt x="527594" y="618302"/>
                    </a:lnTo>
                    <a:cubicBezTo>
                      <a:pt x="530808" y="619763"/>
                      <a:pt x="534021" y="620347"/>
                      <a:pt x="537235" y="620347"/>
                    </a:cubicBezTo>
                    <a:cubicBezTo>
                      <a:pt x="545415" y="620347"/>
                      <a:pt x="553302" y="615673"/>
                      <a:pt x="557100" y="608077"/>
                    </a:cubicBezTo>
                    <a:cubicBezTo>
                      <a:pt x="562358" y="597268"/>
                      <a:pt x="557684" y="584122"/>
                      <a:pt x="546875" y="578864"/>
                    </a:cubicBezTo>
                    <a:lnTo>
                      <a:pt x="72449" y="349831"/>
                    </a:lnTo>
                    <a:lnTo>
                      <a:pt x="290089" y="244662"/>
                    </a:lnTo>
                    <a:lnTo>
                      <a:pt x="948268" y="562504"/>
                    </a:lnTo>
                    <a:cubicBezTo>
                      <a:pt x="948268" y="562504"/>
                      <a:pt x="948560" y="562797"/>
                      <a:pt x="948560" y="562797"/>
                    </a:cubicBezTo>
                    <a:lnTo>
                      <a:pt x="948560" y="825717"/>
                    </a:lnTo>
                    <a:cubicBezTo>
                      <a:pt x="948560" y="833313"/>
                      <a:pt x="952357" y="840324"/>
                      <a:pt x="958784" y="844414"/>
                    </a:cubicBezTo>
                    <a:cubicBezTo>
                      <a:pt x="962290" y="846751"/>
                      <a:pt x="966380" y="847627"/>
                      <a:pt x="970470" y="847627"/>
                    </a:cubicBezTo>
                    <a:cubicBezTo>
                      <a:pt x="973683" y="847627"/>
                      <a:pt x="976897" y="847043"/>
                      <a:pt x="980110" y="845582"/>
                    </a:cubicBezTo>
                    <a:lnTo>
                      <a:pt x="1143997" y="766414"/>
                    </a:lnTo>
                    <a:cubicBezTo>
                      <a:pt x="1151593" y="762616"/>
                      <a:pt x="1156267" y="755021"/>
                      <a:pt x="1156267" y="746549"/>
                    </a:cubicBezTo>
                    <a:lnTo>
                      <a:pt x="1156267" y="482167"/>
                    </a:lnTo>
                    <a:lnTo>
                      <a:pt x="1358424" y="384595"/>
                    </a:lnTo>
                    <a:lnTo>
                      <a:pt x="1358132" y="1132458"/>
                    </a:lnTo>
                    <a:lnTo>
                      <a:pt x="1358132" y="1132458"/>
                    </a:lnTo>
                    <a:close/>
                  </a:path>
                </a:pathLst>
              </a:custGeom>
              <a:solidFill>
                <a:srgbClr val="313840"/>
              </a:solidFill>
              <a:ln w="2917" cap="flat">
                <a:noFill/>
                <a:prstDash val="solid"/>
                <a:miter/>
              </a:ln>
            </p:spPr>
            <p:txBody>
              <a:bodyPr rtlCol="0" anchor="ctr"/>
              <a:lstStyle/>
              <a:p>
                <a:endParaRPr lang="it-IT"/>
              </a:p>
            </p:txBody>
          </p:sp>
          <p:sp>
            <p:nvSpPr>
              <p:cNvPr id="58" name="Elemento grafico 41">
                <a:extLst>
                  <a:ext uri="{FF2B5EF4-FFF2-40B4-BE49-F238E27FC236}">
                    <a16:creationId xmlns:a16="http://schemas.microsoft.com/office/drawing/2014/main" id="{D55AB854-B6B2-456D-B415-7A05C0B5255D}"/>
                  </a:ext>
                </a:extLst>
              </p:cNvPr>
              <p:cNvSpPr/>
              <p:nvPr/>
            </p:nvSpPr>
            <p:spPr>
              <a:xfrm>
                <a:off x="3154355" y="5720237"/>
                <a:ext cx="143495" cy="91849"/>
              </a:xfrm>
              <a:custGeom>
                <a:avLst/>
                <a:gdLst>
                  <a:gd name="connsiteX0" fmla="*/ 130995 w 143495"/>
                  <a:gd name="connsiteY0" fmla="*/ 50366 h 91849"/>
                  <a:gd name="connsiteX1" fmla="*/ 31378 w 143495"/>
                  <a:gd name="connsiteY1" fmla="*/ 2164 h 91849"/>
                  <a:gd name="connsiteX2" fmla="*/ 2164 w 143495"/>
                  <a:gd name="connsiteY2" fmla="*/ 12389 h 91849"/>
                  <a:gd name="connsiteX3" fmla="*/ 12389 w 143495"/>
                  <a:gd name="connsiteY3" fmla="*/ 41602 h 91849"/>
                  <a:gd name="connsiteX4" fmla="*/ 112007 w 143495"/>
                  <a:gd name="connsiteY4" fmla="*/ 89805 h 91849"/>
                  <a:gd name="connsiteX5" fmla="*/ 121647 w 143495"/>
                  <a:gd name="connsiteY5" fmla="*/ 91850 h 91849"/>
                  <a:gd name="connsiteX6" fmla="*/ 141512 w 143495"/>
                  <a:gd name="connsiteY6" fmla="*/ 79580 h 91849"/>
                  <a:gd name="connsiteX7" fmla="*/ 130995 w 143495"/>
                  <a:gd name="connsiteY7" fmla="*/ 50366 h 9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495" h="91849">
                    <a:moveTo>
                      <a:pt x="130995" y="50366"/>
                    </a:moveTo>
                    <a:lnTo>
                      <a:pt x="31378" y="2164"/>
                    </a:lnTo>
                    <a:cubicBezTo>
                      <a:pt x="20569" y="-3094"/>
                      <a:pt x="7423" y="1580"/>
                      <a:pt x="2164" y="12389"/>
                    </a:cubicBezTo>
                    <a:cubicBezTo>
                      <a:pt x="-3094" y="23198"/>
                      <a:pt x="1580" y="36344"/>
                      <a:pt x="12389" y="41602"/>
                    </a:cubicBezTo>
                    <a:lnTo>
                      <a:pt x="112007" y="89805"/>
                    </a:lnTo>
                    <a:cubicBezTo>
                      <a:pt x="115220" y="91265"/>
                      <a:pt x="118434" y="91850"/>
                      <a:pt x="121647" y="91850"/>
                    </a:cubicBezTo>
                    <a:cubicBezTo>
                      <a:pt x="129827" y="91850"/>
                      <a:pt x="137715" y="87175"/>
                      <a:pt x="141512" y="79580"/>
                    </a:cubicBezTo>
                    <a:cubicBezTo>
                      <a:pt x="146479" y="68771"/>
                      <a:pt x="141804" y="55625"/>
                      <a:pt x="130995" y="50366"/>
                    </a:cubicBezTo>
                    <a:close/>
                  </a:path>
                </a:pathLst>
              </a:custGeom>
              <a:solidFill>
                <a:srgbClr val="313840"/>
              </a:solidFill>
              <a:ln w="2917" cap="flat">
                <a:noFill/>
                <a:prstDash val="solid"/>
                <a:miter/>
              </a:ln>
            </p:spPr>
            <p:txBody>
              <a:bodyPr rtlCol="0" anchor="ctr"/>
              <a:lstStyle/>
              <a:p>
                <a:endParaRPr lang="it-IT"/>
              </a:p>
            </p:txBody>
          </p:sp>
          <p:sp>
            <p:nvSpPr>
              <p:cNvPr id="60" name="Elemento grafico 41">
                <a:extLst>
                  <a:ext uri="{FF2B5EF4-FFF2-40B4-BE49-F238E27FC236}">
                    <a16:creationId xmlns:a16="http://schemas.microsoft.com/office/drawing/2014/main" id="{D55AB854-B6B2-456D-B415-7A05C0B5255D}"/>
                  </a:ext>
                </a:extLst>
              </p:cNvPr>
              <p:cNvSpPr/>
              <p:nvPr/>
            </p:nvSpPr>
            <p:spPr>
              <a:xfrm>
                <a:off x="3154355" y="5616237"/>
                <a:ext cx="235225" cy="135961"/>
              </a:xfrm>
              <a:custGeom>
                <a:avLst/>
                <a:gdLst>
                  <a:gd name="connsiteX0" fmla="*/ 222726 w 235225"/>
                  <a:gd name="connsiteY0" fmla="*/ 94479 h 135961"/>
                  <a:gd name="connsiteX1" fmla="*/ 31378 w 235225"/>
                  <a:gd name="connsiteY1" fmla="*/ 2164 h 135961"/>
                  <a:gd name="connsiteX2" fmla="*/ 2164 w 235225"/>
                  <a:gd name="connsiteY2" fmla="*/ 12389 h 135961"/>
                  <a:gd name="connsiteX3" fmla="*/ 12389 w 235225"/>
                  <a:gd name="connsiteY3" fmla="*/ 41602 h 135961"/>
                  <a:gd name="connsiteX4" fmla="*/ 203737 w 235225"/>
                  <a:gd name="connsiteY4" fmla="*/ 133917 h 135961"/>
                  <a:gd name="connsiteX5" fmla="*/ 213377 w 235225"/>
                  <a:gd name="connsiteY5" fmla="*/ 135962 h 135961"/>
                  <a:gd name="connsiteX6" fmla="*/ 233242 w 235225"/>
                  <a:gd name="connsiteY6" fmla="*/ 123692 h 135961"/>
                  <a:gd name="connsiteX7" fmla="*/ 222726 w 235225"/>
                  <a:gd name="connsiteY7" fmla="*/ 94479 h 13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225" h="135961">
                    <a:moveTo>
                      <a:pt x="222726" y="94479"/>
                    </a:moveTo>
                    <a:lnTo>
                      <a:pt x="31378" y="2164"/>
                    </a:lnTo>
                    <a:cubicBezTo>
                      <a:pt x="20569" y="-3094"/>
                      <a:pt x="7423" y="1580"/>
                      <a:pt x="2164" y="12389"/>
                    </a:cubicBezTo>
                    <a:cubicBezTo>
                      <a:pt x="-3094" y="23198"/>
                      <a:pt x="1580" y="36344"/>
                      <a:pt x="12389" y="41602"/>
                    </a:cubicBezTo>
                    <a:lnTo>
                      <a:pt x="203737" y="133917"/>
                    </a:lnTo>
                    <a:cubicBezTo>
                      <a:pt x="206950" y="135377"/>
                      <a:pt x="210164" y="135962"/>
                      <a:pt x="213377" y="135962"/>
                    </a:cubicBezTo>
                    <a:cubicBezTo>
                      <a:pt x="221557" y="135962"/>
                      <a:pt x="229445" y="131288"/>
                      <a:pt x="233242" y="123692"/>
                    </a:cubicBezTo>
                    <a:cubicBezTo>
                      <a:pt x="238209" y="112883"/>
                      <a:pt x="233535" y="99737"/>
                      <a:pt x="222726" y="94479"/>
                    </a:cubicBezTo>
                    <a:close/>
                  </a:path>
                </a:pathLst>
              </a:custGeom>
              <a:solidFill>
                <a:srgbClr val="313840"/>
              </a:solidFill>
              <a:ln w="2917" cap="flat">
                <a:noFill/>
                <a:prstDash val="solid"/>
                <a:miter/>
              </a:ln>
            </p:spPr>
            <p:txBody>
              <a:bodyPr rtlCol="0" anchor="ctr"/>
              <a:lstStyle/>
              <a:p>
                <a:endParaRPr lang="it-IT"/>
              </a:p>
            </p:txBody>
          </p:sp>
        </p:grpSp>
        <p:sp>
          <p:nvSpPr>
            <p:cNvPr id="18" name="CasellaDiTesto 17">
              <a:extLst>
                <a:ext uri="{FF2B5EF4-FFF2-40B4-BE49-F238E27FC236}">
                  <a16:creationId xmlns:a16="http://schemas.microsoft.com/office/drawing/2014/main" id="{D4BECAC2-0645-40D6-B10C-83E6B4308A7C}"/>
                </a:ext>
              </a:extLst>
            </p:cNvPr>
            <p:cNvSpPr txBox="1"/>
            <p:nvPr/>
          </p:nvSpPr>
          <p:spPr>
            <a:xfrm>
              <a:off x="9291680" y="3508576"/>
              <a:ext cx="977150" cy="584775"/>
            </a:xfrm>
            <a:prstGeom prst="rect">
              <a:avLst/>
            </a:prstGeom>
            <a:noFill/>
          </p:spPr>
          <p:txBody>
            <a:bodyPr wrap="square">
              <a:spAutoFit/>
            </a:bodyPr>
            <a:lstStyle/>
            <a:p>
              <a:r>
                <a:rPr lang="it-IT" sz="1200" b="1" dirty="0">
                  <a:solidFill>
                    <a:srgbClr val="313840"/>
                  </a:solidFill>
                </a:rPr>
                <a:t>Categorie</a:t>
              </a:r>
            </a:p>
            <a:p>
              <a:pPr>
                <a:spcAft>
                  <a:spcPts val="450"/>
                </a:spcAft>
              </a:pPr>
              <a:r>
                <a:rPr lang="it-IT" dirty="0">
                  <a:solidFill>
                    <a:srgbClr val="313840"/>
                  </a:solidFill>
                </a:rPr>
                <a:t>17</a:t>
              </a:r>
              <a:endParaRPr lang="it-IT" sz="1200" dirty="0">
                <a:solidFill>
                  <a:srgbClr val="313840"/>
                </a:solidFill>
              </a:endParaRPr>
            </a:p>
          </p:txBody>
        </p:sp>
        <p:sp>
          <p:nvSpPr>
            <p:cNvPr id="19" name="CasellaDiTesto 18">
              <a:extLst>
                <a:ext uri="{FF2B5EF4-FFF2-40B4-BE49-F238E27FC236}">
                  <a16:creationId xmlns:a16="http://schemas.microsoft.com/office/drawing/2014/main" id="{6CD4AB0F-C69A-47B0-B7B4-A9002D1AC72A}"/>
                </a:ext>
              </a:extLst>
            </p:cNvPr>
            <p:cNvSpPr txBox="1"/>
            <p:nvPr/>
          </p:nvSpPr>
          <p:spPr>
            <a:xfrm>
              <a:off x="7722964" y="3513471"/>
              <a:ext cx="1450282" cy="553998"/>
            </a:xfrm>
            <a:prstGeom prst="rect">
              <a:avLst/>
            </a:prstGeom>
            <a:noFill/>
          </p:spPr>
          <p:txBody>
            <a:bodyPr wrap="square">
              <a:spAutoFit/>
            </a:bodyPr>
            <a:lstStyle/>
            <a:p>
              <a:r>
                <a:rPr lang="it-IT" sz="1200" b="1" dirty="0">
                  <a:solidFill>
                    <a:srgbClr val="404040"/>
                  </a:solidFill>
                </a:rPr>
                <a:t>Attiva dal</a:t>
              </a:r>
            </a:p>
            <a:p>
              <a:pPr>
                <a:spcAft>
                  <a:spcPts val="450"/>
                </a:spcAft>
              </a:pPr>
              <a:r>
                <a:rPr lang="it-IT" sz="1800" dirty="0">
                  <a:solidFill>
                    <a:schemeClr val="tx1">
                      <a:lumMod val="75000"/>
                      <a:lumOff val="25000"/>
                    </a:schemeClr>
                  </a:solidFill>
                </a:rPr>
                <a:t>25/05/2022</a:t>
              </a:r>
            </a:p>
          </p:txBody>
        </p:sp>
        <p:sp>
          <p:nvSpPr>
            <p:cNvPr id="29" name="CasellaDiTesto 28">
              <a:extLst>
                <a:ext uri="{FF2B5EF4-FFF2-40B4-BE49-F238E27FC236}">
                  <a16:creationId xmlns:a16="http://schemas.microsoft.com/office/drawing/2014/main" id="{C6BF1491-F2C2-4EA8-9818-DBEA7D41BD8D}"/>
                </a:ext>
              </a:extLst>
            </p:cNvPr>
            <p:cNvSpPr txBox="1"/>
            <p:nvPr/>
          </p:nvSpPr>
          <p:spPr>
            <a:xfrm>
              <a:off x="7722964" y="4836575"/>
              <a:ext cx="2376264" cy="525785"/>
            </a:xfrm>
            <a:prstGeom prst="rect">
              <a:avLst/>
            </a:prstGeom>
            <a:noFill/>
          </p:spPr>
          <p:txBody>
            <a:bodyPr wrap="square">
              <a:spAutoFit/>
            </a:bodyPr>
            <a:lstStyle/>
            <a:p>
              <a:pPr>
                <a:spcAft>
                  <a:spcPts val="450"/>
                </a:spcAft>
              </a:pPr>
              <a:r>
                <a:rPr lang="it-IT" sz="1200" b="1" dirty="0">
                  <a:solidFill>
                    <a:schemeClr val="tx1">
                      <a:lumMod val="75000"/>
                      <a:lumOff val="25000"/>
                    </a:schemeClr>
                  </a:solidFill>
                </a:rPr>
                <a:t>Modalità di acquisto</a:t>
              </a:r>
            </a:p>
            <a:p>
              <a:pPr>
                <a:spcAft>
                  <a:spcPts val="450"/>
                </a:spcAft>
              </a:pPr>
              <a:r>
                <a:rPr lang="it-IT" sz="1200" dirty="0">
                  <a:solidFill>
                    <a:schemeClr val="tx1">
                      <a:lumMod val="75000"/>
                      <a:lumOff val="25000"/>
                    </a:schemeClr>
                  </a:solidFill>
                </a:rPr>
                <a:t>Appalto specifico</a:t>
              </a:r>
            </a:p>
          </p:txBody>
        </p:sp>
        <p:sp>
          <p:nvSpPr>
            <p:cNvPr id="30" name="CasellaDiTesto 29">
              <a:extLst>
                <a:ext uri="{FF2B5EF4-FFF2-40B4-BE49-F238E27FC236}">
                  <a16:creationId xmlns:a16="http://schemas.microsoft.com/office/drawing/2014/main" id="{69CC6538-8930-4B5E-8783-5BED0FFC535D}"/>
                </a:ext>
              </a:extLst>
            </p:cNvPr>
            <p:cNvSpPr txBox="1"/>
            <p:nvPr/>
          </p:nvSpPr>
          <p:spPr>
            <a:xfrm>
              <a:off x="7722964" y="4175023"/>
              <a:ext cx="2376264" cy="553998"/>
            </a:xfrm>
            <a:prstGeom prst="rect">
              <a:avLst/>
            </a:prstGeom>
            <a:noFill/>
          </p:spPr>
          <p:txBody>
            <a:bodyPr wrap="square">
              <a:spAutoFit/>
            </a:bodyPr>
            <a:lstStyle/>
            <a:p>
              <a:r>
                <a:rPr lang="it-IT" sz="1200" b="1" dirty="0">
                  <a:solidFill>
                    <a:schemeClr val="tx1">
                      <a:lumMod val="75000"/>
                      <a:lumOff val="25000"/>
                    </a:schemeClr>
                  </a:solidFill>
                </a:rPr>
                <a:t>Soglia comunitaria</a:t>
              </a:r>
            </a:p>
            <a:p>
              <a:pPr>
                <a:spcAft>
                  <a:spcPts val="450"/>
                </a:spcAft>
              </a:pPr>
              <a:r>
                <a:rPr lang="it-IT" sz="1800" dirty="0">
                  <a:solidFill>
                    <a:schemeClr val="tx1">
                      <a:lumMod val="75000"/>
                      <a:lumOff val="25000"/>
                    </a:schemeClr>
                  </a:solidFill>
                </a:rPr>
                <a:t>sopra soglia</a:t>
              </a:r>
              <a:endParaRPr lang="it-IT" sz="1200" dirty="0">
                <a:solidFill>
                  <a:schemeClr val="tx1">
                    <a:lumMod val="75000"/>
                    <a:lumOff val="25000"/>
                  </a:schemeClr>
                </a:solidFill>
              </a:endParaRPr>
            </a:p>
          </p:txBody>
        </p:sp>
        <p:sp>
          <p:nvSpPr>
            <p:cNvPr id="32" name="CasellaDiTesto 31">
              <a:extLst>
                <a:ext uri="{FF2B5EF4-FFF2-40B4-BE49-F238E27FC236}">
                  <a16:creationId xmlns:a16="http://schemas.microsoft.com/office/drawing/2014/main" id="{05C907B6-0390-44C6-A673-C51F523ECAC7}"/>
                </a:ext>
              </a:extLst>
            </p:cNvPr>
            <p:cNvSpPr txBox="1"/>
            <p:nvPr/>
          </p:nvSpPr>
          <p:spPr>
            <a:xfrm>
              <a:off x="7722964" y="6588943"/>
              <a:ext cx="2376264" cy="525785"/>
            </a:xfrm>
            <a:prstGeom prst="rect">
              <a:avLst/>
            </a:prstGeom>
            <a:noFill/>
          </p:spPr>
          <p:txBody>
            <a:bodyPr wrap="square">
              <a:spAutoFit/>
            </a:bodyPr>
            <a:lstStyle/>
            <a:p>
              <a:pPr>
                <a:spcAft>
                  <a:spcPts val="450"/>
                </a:spcAft>
              </a:pPr>
              <a:r>
                <a:rPr lang="it-IT" sz="1200" b="1" dirty="0">
                  <a:solidFill>
                    <a:srgbClr val="404040"/>
                  </a:solidFill>
                  <a:ea typeface="ＭＳ Ｐゴシック"/>
                </a:rPr>
                <a:t>Link utili</a:t>
              </a:r>
            </a:p>
            <a:p>
              <a:pPr marL="171450" indent="-171450">
                <a:spcAft>
                  <a:spcPts val="450"/>
                </a:spcAft>
                <a:buFont typeface="Arial" panose="020B0604020202020204" pitchFamily="34" charset="0"/>
                <a:buChar char="•"/>
              </a:pPr>
              <a:r>
                <a:rPr lang="it-IT" sz="1200" dirty="0">
                  <a:solidFill>
                    <a:srgbClr val="404040"/>
                  </a:solidFill>
                  <a:ea typeface="ＭＳ Ｐゴシック"/>
                  <a:hlinkClick r:id="rId3"/>
                </a:rPr>
                <a:t>Scheda riassuntiva</a:t>
              </a:r>
              <a:endParaRPr lang="it-IT" sz="1200" dirty="0">
                <a:solidFill>
                  <a:srgbClr val="404040"/>
                </a:solidFill>
                <a:ea typeface="ＭＳ Ｐゴシック"/>
              </a:endParaRPr>
            </a:p>
          </p:txBody>
        </p:sp>
        <p:sp>
          <p:nvSpPr>
            <p:cNvPr id="23" name="CasellaDiTesto 22">
              <a:extLst>
                <a:ext uri="{FF2B5EF4-FFF2-40B4-BE49-F238E27FC236}">
                  <a16:creationId xmlns:a16="http://schemas.microsoft.com/office/drawing/2014/main" id="{0B7D4BB7-6FBE-480D-ABCA-1CE996D71DDC}"/>
                </a:ext>
              </a:extLst>
            </p:cNvPr>
            <p:cNvSpPr txBox="1"/>
            <p:nvPr/>
          </p:nvSpPr>
          <p:spPr>
            <a:xfrm>
              <a:off x="8266949" y="2734419"/>
              <a:ext cx="1985231" cy="600164"/>
            </a:xfrm>
            <a:prstGeom prst="rect">
              <a:avLst/>
            </a:prstGeom>
            <a:noFill/>
          </p:spPr>
          <p:txBody>
            <a:bodyPr wrap="square">
              <a:spAutoFit/>
            </a:bodyPr>
            <a:lstStyle/>
            <a:p>
              <a:pPr algn="l"/>
              <a:r>
                <a:rPr lang="it-IT" sz="1100" dirty="0">
                  <a:solidFill>
                    <a:srgbClr val="313840"/>
                  </a:solidFill>
                  <a:latin typeface="+mj-lt"/>
                </a:rPr>
                <a:t>Informatica, Elettronica, Telecomunicazioni e macchine per l'ufficio</a:t>
              </a:r>
            </a:p>
          </p:txBody>
        </p:sp>
        <p:pic>
          <p:nvPicPr>
            <p:cNvPr id="24" name="Elemento grafico 5">
              <a:extLst>
                <a:ext uri="{FF2B5EF4-FFF2-40B4-BE49-F238E27FC236}">
                  <a16:creationId xmlns:a16="http://schemas.microsoft.com/office/drawing/2014/main" id="{53C85FCD-E78C-4EE6-A9BA-69E69F949F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04779" y="2816067"/>
              <a:ext cx="462170" cy="462170"/>
            </a:xfrm>
            <a:prstGeom prst="rect">
              <a:avLst/>
            </a:prstGeom>
          </p:spPr>
        </p:pic>
      </p:grpSp>
      <p:sp>
        <p:nvSpPr>
          <p:cNvPr id="41" name="Rettangolo con angoli arrotondati 4">
            <a:hlinkClick r:id="rId6"/>
            <a:extLst>
              <a:ext uri="{FF2B5EF4-FFF2-40B4-BE49-F238E27FC236}">
                <a16:creationId xmlns:a16="http://schemas.microsoft.com/office/drawing/2014/main" id="{1C8CB91F-EE29-4308-9957-70CC0370C5A8}"/>
              </a:ext>
            </a:extLst>
          </p:cNvPr>
          <p:cNvSpPr/>
          <p:nvPr/>
        </p:nvSpPr>
        <p:spPr>
          <a:xfrm>
            <a:off x="7594763" y="828000"/>
            <a:ext cx="1570648" cy="223917"/>
          </a:xfrm>
          <a:prstGeom prst="roundRect">
            <a:avLst>
              <a:gd name="adj" fmla="val 27051"/>
            </a:avLst>
          </a:prstGeom>
          <a:solidFill>
            <a:srgbClr val="2DA4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000" b="1" dirty="0">
                <a:solidFill>
                  <a:schemeClr val="bg1"/>
                </a:solidFill>
              </a:rPr>
              <a:t>SISTEMA DINAMICO</a:t>
            </a:r>
            <a:endParaRPr lang="it-IT" sz="1000" b="1" dirty="0">
              <a:highlight>
                <a:srgbClr val="956B9C"/>
              </a:highlight>
            </a:endParaRPr>
          </a:p>
        </p:txBody>
      </p:sp>
      <p:sp>
        <p:nvSpPr>
          <p:cNvPr id="25" name="CasellaDiTesto 24">
            <a:extLst>
              <a:ext uri="{FF2B5EF4-FFF2-40B4-BE49-F238E27FC236}">
                <a16:creationId xmlns:a16="http://schemas.microsoft.com/office/drawing/2014/main" id="{C4D4D3EF-0523-4BB0-99CF-A4A30DD1128D}"/>
              </a:ext>
            </a:extLst>
          </p:cNvPr>
          <p:cNvSpPr txBox="1"/>
          <p:nvPr/>
        </p:nvSpPr>
        <p:spPr>
          <a:xfrm>
            <a:off x="360000" y="4866411"/>
            <a:ext cx="6889271" cy="866904"/>
          </a:xfrm>
          <a:prstGeom prst="rect">
            <a:avLst/>
          </a:prstGeom>
          <a:noFill/>
        </p:spPr>
        <p:txBody>
          <a:bodyPr wrap="square">
            <a:spAutoFit/>
          </a:bodyPr>
          <a:lstStyle/>
          <a:p>
            <a:pPr>
              <a:spcAft>
                <a:spcPts val="450"/>
              </a:spcAft>
            </a:pPr>
            <a:r>
              <a:rPr lang="it-IT" sz="1400" b="1" dirty="0">
                <a:solidFill>
                  <a:schemeClr val="tx1">
                    <a:lumMod val="75000"/>
                    <a:lumOff val="25000"/>
                  </a:schemeClr>
                </a:solidFill>
              </a:rPr>
              <a:t>Numeri</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5.366 operatori economici abilitati</a:t>
            </a:r>
          </a:p>
          <a:p>
            <a:pPr marL="214313" indent="-214313">
              <a:spcAft>
                <a:spcPts val="450"/>
              </a:spcAft>
              <a:buFont typeface="Arial" panose="020B0604020202020204" pitchFamily="34" charset="0"/>
              <a:buChar char="•"/>
            </a:pPr>
            <a:r>
              <a:rPr lang="it-IT" sz="1400" dirty="0">
                <a:solidFill>
                  <a:schemeClr val="tx1">
                    <a:lumMod val="75000"/>
                    <a:lumOff val="25000"/>
                  </a:schemeClr>
                </a:solidFill>
              </a:rPr>
              <a:t>123 appalti specifici pubblicati</a:t>
            </a:r>
          </a:p>
        </p:txBody>
      </p:sp>
    </p:spTree>
    <p:extLst>
      <p:ext uri="{BB962C8B-B14F-4D97-AF65-F5344CB8AC3E}">
        <p14:creationId xmlns:p14="http://schemas.microsoft.com/office/powerpoint/2010/main" val="2335344593"/>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a:spAutoFit/>
      </a:bodyPr>
      <a:lstStyle>
        <a:defPPr algn="r">
          <a:defRPr sz="1100" b="1" dirty="0">
            <a:solidFill>
              <a:srgbClr val="821B4C"/>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17645</TotalTime>
  <Words>7501</Words>
  <Application>Microsoft Office PowerPoint</Application>
  <PresentationFormat>Personalizzato</PresentationFormat>
  <Paragraphs>1775</Paragraphs>
  <Slides>52</Slides>
  <Notes>1</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52</vt:i4>
      </vt:variant>
    </vt:vector>
  </HeadingPairs>
  <TitlesOfParts>
    <vt:vector size="59" baseType="lpstr">
      <vt:lpstr>ＭＳ Ｐゴシック</vt:lpstr>
      <vt:lpstr>Arial</vt:lpstr>
      <vt:lpstr>Calibri</vt:lpstr>
      <vt:lpstr>Lucida Grande</vt:lpstr>
      <vt:lpstr>Trebuchet MS</vt:lpstr>
      <vt:lpstr>Wingdings</vt:lpstr>
      <vt:lpstr>Office Theme</vt:lpstr>
      <vt:lpstr>Presentazione standard di PowerPoint</vt:lpstr>
      <vt:lpstr>Presentazione standard di PowerPoint</vt:lpstr>
      <vt:lpstr>Apparecchiature multifunzione in noleggio 1 (1/2)</vt:lpstr>
      <vt:lpstr>Apparecchiature multifunzione in noleggio 1 (2/2)</vt:lpstr>
      <vt:lpstr>Centrali telefoniche 8 (1/2)</vt:lpstr>
      <vt:lpstr>Centrali telefoniche 8 (2/2)</vt:lpstr>
      <vt:lpstr>Desktop outsourcing 3 (1/2)</vt:lpstr>
      <vt:lpstr>Desktop outsourcing 3 (2/2)</vt:lpstr>
      <vt:lpstr>ICT-Fornitura di prodotti e servizi per l'informatica e le telecomunicazioni (1/3)</vt:lpstr>
      <vt:lpstr>Presentazione standard di PowerPoint</vt:lpstr>
      <vt:lpstr>ICT-Fornitura di prodotti e servizi per l'informatica e le telecomunicazioni (3/3)</vt:lpstr>
      <vt:lpstr>Licenze software multibrand 4 (1/2)</vt:lpstr>
      <vt:lpstr>Licenze software multibrand 4 (2/2)</vt:lpstr>
      <vt:lpstr>Licenze software multibrand 5 (1/2)</vt:lpstr>
      <vt:lpstr>Licenze software multibrand 5 (2/2)</vt:lpstr>
      <vt:lpstr>Microsoft Enterprise Agreement 6 (1/2)</vt:lpstr>
      <vt:lpstr>Microsoft Enterprise Agreement 6 (2/2)</vt:lpstr>
      <vt:lpstr>Microsoft Enterprise Agreement 7 (1/2)</vt:lpstr>
      <vt:lpstr>Microsoft Enterprise Agreement 7 (2/2)</vt:lpstr>
      <vt:lpstr>Multifunzioni A4 B/N (1/2)</vt:lpstr>
      <vt:lpstr>Multifunzioni A4 B/N (2/2)</vt:lpstr>
      <vt:lpstr>Pc desktop 15 (1/2)</vt:lpstr>
      <vt:lpstr>Pc desktop 15 (2/2)</vt:lpstr>
      <vt:lpstr>Pc Desktop e workstation (1/2)</vt:lpstr>
      <vt:lpstr>Pc Desktop e workstation (2/2)</vt:lpstr>
      <vt:lpstr>Pc Desktop e workstation 2 (1/2)</vt:lpstr>
      <vt:lpstr>Pc Desktop e workstation 2 (2/2)</vt:lpstr>
      <vt:lpstr>Personal Computer portatili e Tablet 4 (1/2)</vt:lpstr>
      <vt:lpstr>Personal Computer portatili e Tablet 4 (2/2)</vt:lpstr>
      <vt:lpstr>Reti locali 7 (1/2)</vt:lpstr>
      <vt:lpstr>Reti locali 7 (2/2)</vt:lpstr>
      <vt:lpstr>Servizi di Contact Center (1/2)</vt:lpstr>
      <vt:lpstr>Servizi di Contact Center (2/2)</vt:lpstr>
      <vt:lpstr>Servizi di Contact Center in Outsourcing 2 (1/2)</vt:lpstr>
      <vt:lpstr>Servizi di Contact Center in Outsourcing 2 (2/2)</vt:lpstr>
      <vt:lpstr>Servizi di gestione e manutenzione di sistemi IP e postazioni di lavoro per le Pubbliche Amministrazioni (1/2)</vt:lpstr>
      <vt:lpstr>Servizi di gestione e manutenzione di sistemi IP e postazioni di lavoro per le Pubbliche Amministrazioni (2/2)</vt:lpstr>
      <vt:lpstr>Servizi di Posta Elettronica Certificata (PEC) (1/2)</vt:lpstr>
      <vt:lpstr>Servizi di Posta Elettronica Certificata (PEC) (2/2)</vt:lpstr>
      <vt:lpstr>Servizi di Print &amp; Copy Management 3 (1/2)</vt:lpstr>
      <vt:lpstr>Servizi di Print &amp; Copy Management 3 (2/2)</vt:lpstr>
      <vt:lpstr>Sistemi di videosorveglianza 2 (1/2)</vt:lpstr>
      <vt:lpstr>Sistemi di videosorveglianza 2 (2/2)</vt:lpstr>
      <vt:lpstr>Stampanti 19 (1/2)</vt:lpstr>
      <vt:lpstr>Stampanti 19 (2/2)</vt:lpstr>
      <vt:lpstr>Tecnologie server 3 (1/2)</vt:lpstr>
      <vt:lpstr>Tecnologie server 3 (2/2)</vt:lpstr>
      <vt:lpstr>Tecnologie server 4 (1/2)</vt:lpstr>
      <vt:lpstr>Tecnologie server 4 (2/2)</vt:lpstr>
      <vt:lpstr>Telefonia mobile 8 (1/2)</vt:lpstr>
      <vt:lpstr>Telefonia mobile 8 (2/2)</vt:lpstr>
      <vt:lpstr>Presentazione standard di PowerPoint</vt:lpstr>
    </vt:vector>
  </TitlesOfParts>
  <Company>.Cri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Roberta Pirone</dc:creator>
  <cp:lastModifiedBy>Administrator</cp:lastModifiedBy>
  <cp:revision>1698</cp:revision>
  <cp:lastPrinted>2015-04-20T11:19:35Z</cp:lastPrinted>
  <dcterms:created xsi:type="dcterms:W3CDTF">2015-04-16T14:31:18Z</dcterms:created>
  <dcterms:modified xsi:type="dcterms:W3CDTF">2024-05-09T15:38:40Z</dcterms:modified>
</cp:coreProperties>
</file>