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1" r:id="rId6"/>
    <p:sldId id="262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io.ferraro22@posta.istruzione.it" TargetMode="External"/><Relationship Id="rId2" Type="http://schemas.openxmlformats.org/officeDocument/2006/relationships/hyperlink" Target="mailto:laura.stampini@posta.istruzione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9985A-0BF7-999C-765F-3252ECF64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4296" y="3296651"/>
            <a:ext cx="8791575" cy="646279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FAMI MINORI: </a:t>
            </a:r>
            <a:br>
              <a:rPr lang="it-IT" dirty="0"/>
            </a:br>
            <a:r>
              <a:rPr lang="it-IT" dirty="0"/>
              <a:t>-FONDO ASILO MIGRAZIONE e </a:t>
            </a:r>
            <a:r>
              <a:rPr lang="it-IT" dirty="0" err="1"/>
              <a:t>INteGRAZIONE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49FF90-A499-BCFB-E401-1BE8E7EB9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7372" y="3561349"/>
            <a:ext cx="8791575" cy="5378115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20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561DCF-2493-E86C-0376-F05FAFEC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5228829"/>
          </a:xfrm>
        </p:spPr>
        <p:txBody>
          <a:bodyPr>
            <a:normAutofit fontScale="90000"/>
          </a:bodyPr>
          <a:lstStyle/>
          <a:p>
            <a:r>
              <a:rPr lang="it-IT" dirty="0"/>
              <a:t>Stesura progetto a cura delle docenti: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Elisa Bruno </a:t>
            </a:r>
            <a:br>
              <a:rPr lang="it-IT" dirty="0"/>
            </a:br>
            <a:r>
              <a:rPr lang="it-IT" dirty="0"/>
              <a:t>Anna Maria Rizzo</a:t>
            </a:r>
            <a:br>
              <a:rPr lang="it-IT" dirty="0"/>
            </a:br>
            <a:r>
              <a:rPr lang="it-IT" dirty="0"/>
              <a:t>Tecla Lo Vito</a:t>
            </a:r>
            <a:br>
              <a:rPr lang="it-IT" dirty="0"/>
            </a:br>
            <a:r>
              <a:rPr lang="it-IT" dirty="0"/>
              <a:t>Marta Broi</a:t>
            </a:r>
            <a:br>
              <a:rPr lang="it-IT" dirty="0"/>
            </a:br>
            <a:r>
              <a:rPr lang="it-IT" dirty="0" err="1"/>
              <a:t>sonia</a:t>
            </a:r>
            <a:r>
              <a:rPr lang="it-IT" dirty="0"/>
              <a:t> Froio</a:t>
            </a:r>
            <a:br>
              <a:rPr lang="it-IT" dirty="0"/>
            </a:br>
            <a:r>
              <a:rPr lang="it-IT" dirty="0"/>
              <a:t>Margherita Maccarrone</a:t>
            </a:r>
            <a:br>
              <a:rPr lang="it-IT" dirty="0"/>
            </a:br>
            <a:r>
              <a:rPr lang="it-IT" dirty="0"/>
              <a:t>Samantha Micheli </a:t>
            </a:r>
            <a:br>
              <a:rPr lang="it-IT" dirty="0"/>
            </a:br>
            <a:r>
              <a:rPr lang="it-IT" dirty="0"/>
              <a:t>Patrizia Malinverno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86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A9F216-9139-BD1C-7A29-EA68B07C1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A1E70E-A59E-95D2-AD23-C731F7D59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Progetto presentato il 16 0ttobre 2023 protocollo 3444</a:t>
            </a:r>
          </a:p>
          <a:p>
            <a:r>
              <a:rPr lang="it-IT" dirty="0"/>
              <a:t>Responsabili: Sonia Froio</a:t>
            </a:r>
          </a:p>
          <a:p>
            <a:r>
              <a:rPr lang="it-IT" dirty="0"/>
              <a:t>Scuola infanzia. Scuola primaria .Scuola secondaria di primo grado</a:t>
            </a:r>
          </a:p>
          <a:p>
            <a:r>
              <a:rPr lang="it-IT" dirty="0"/>
              <a:t>Durata del progetto : 36 mesi</a:t>
            </a:r>
          </a:p>
          <a:p>
            <a:r>
              <a:rPr lang="it-IT" dirty="0"/>
              <a:t>Per supporto rivolgersi : prof.ssa  </a:t>
            </a:r>
            <a:r>
              <a:rPr lang="it-IT" dirty="0">
                <a:hlinkClick r:id="rId2"/>
              </a:rPr>
              <a:t>laura.stampini@posta.istruzione.it</a:t>
            </a:r>
            <a:endParaRPr lang="it-IT" dirty="0"/>
          </a:p>
          <a:p>
            <a:r>
              <a:rPr lang="it-IT" dirty="0"/>
              <a:t>Prof. </a:t>
            </a:r>
            <a:r>
              <a:rPr lang="it-IT" dirty="0">
                <a:hlinkClick r:id="rId3"/>
              </a:rPr>
              <a:t>antonio.ferraro22@posta.istruzione.it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498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934529-B426-74FF-EBB9-A6D4BC20D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mondo senza confini - scuola infanzia –</a:t>
            </a:r>
            <a:br>
              <a:rPr lang="it-IT" dirty="0"/>
            </a:br>
            <a:r>
              <a:rPr lang="it-IT" dirty="0"/>
              <a:t>euro 2518,71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32E9D8-002B-3C86-24DA-93421DDA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58143"/>
            <a:ext cx="9905999" cy="35417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Destinatari : tutti i bambini secondo la progettazione allegata</a:t>
            </a:r>
          </a:p>
          <a:p>
            <a:r>
              <a:rPr lang="it-IT" dirty="0"/>
              <a:t>Attività 1. Alla scoperta di me stesso: dentro, fuori, insieme agli altri;</a:t>
            </a:r>
          </a:p>
          <a:p>
            <a:r>
              <a:rPr lang="it-IT" dirty="0"/>
              <a:t>Attività 2. La mia famiglia, l’albero dei bambini del mondo e l’albero delle lingue;</a:t>
            </a:r>
          </a:p>
          <a:p>
            <a:r>
              <a:rPr lang="it-IT" dirty="0"/>
              <a:t>Attività 3.Una scuola grande come il mondo;</a:t>
            </a:r>
          </a:p>
          <a:p>
            <a:r>
              <a:rPr lang="it-IT" dirty="0"/>
              <a:t>Attività 4. Giochiamo a…</a:t>
            </a:r>
          </a:p>
          <a:p>
            <a:r>
              <a:rPr lang="it-IT" dirty="0"/>
              <a:t>Attività 5. Il canto, le parole, i gesti e le immagini</a:t>
            </a:r>
          </a:p>
          <a:p>
            <a:r>
              <a:rPr lang="it-IT" dirty="0"/>
              <a:t>Attività 6. Musica e balli per comunicare</a:t>
            </a:r>
          </a:p>
          <a:p>
            <a:r>
              <a:rPr lang="it-IT" dirty="0"/>
              <a:t>Attività 7. Intrecci di storie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088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731694-BEEA-AA29-5EDE-F9304841C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specifici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140E91-3620-363E-F19E-C5ED2832C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67543"/>
            <a:ext cx="9905999" cy="4223658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● Conoscere e valorizzare aspetti delle diverse culture.</a:t>
            </a:r>
          </a:p>
          <a:p>
            <a:r>
              <a:rPr lang="it-IT" dirty="0"/>
              <a:t>● Sentirsi appartenenti ad una comunità.</a:t>
            </a:r>
          </a:p>
          <a:p>
            <a:r>
              <a:rPr lang="it-IT" dirty="0"/>
              <a:t>● Dare valore a somiglianze e differenze vivendole come opportunità da</a:t>
            </a:r>
          </a:p>
          <a:p>
            <a:r>
              <a:rPr lang="it-IT" dirty="0"/>
              <a:t>condividere.</a:t>
            </a:r>
          </a:p>
          <a:p>
            <a:r>
              <a:rPr lang="it-IT" dirty="0"/>
              <a:t>● Favorire la capacità di collaborare e confrontarsi con gli altri.</a:t>
            </a:r>
          </a:p>
          <a:p>
            <a:r>
              <a:rPr lang="it-IT" dirty="0"/>
              <a:t>● conoscere la situazione linguistica dei bambini inseriti</a:t>
            </a:r>
          </a:p>
          <a:p>
            <a:r>
              <a:rPr lang="it-IT" dirty="0"/>
              <a:t>● individuare i bisogni di comunicazione in italiano ma anche rilevare e</a:t>
            </a:r>
          </a:p>
          <a:p>
            <a:r>
              <a:rPr lang="it-IT" dirty="0"/>
              <a:t>conoscere, per quanto possibile, le competenze nella lingua d’origine</a:t>
            </a:r>
          </a:p>
          <a:p>
            <a:r>
              <a:rPr lang="it-IT" dirty="0"/>
              <a:t>● sostenere e rassicurare i genitori nello sviluppo bilingue dei loro figli,</a:t>
            </a:r>
          </a:p>
          <a:p>
            <a:r>
              <a:rPr lang="it-IT" dirty="0"/>
              <a:t>elaborando opuscoli plurilingui</a:t>
            </a:r>
          </a:p>
          <a:p>
            <a:r>
              <a:rPr lang="it-IT" dirty="0"/>
              <a:t>● rendere visibili le lingue d’origine in classe, per tutti i bambini,</a:t>
            </a:r>
          </a:p>
          <a:p>
            <a:r>
              <a:rPr lang="it-IT" dirty="0"/>
              <a:t>attraverso momenti di narrazione utilizzando fiabe e libri bilingui</a:t>
            </a:r>
          </a:p>
        </p:txBody>
      </p:sp>
    </p:spTree>
    <p:extLst>
      <p:ext uri="{BB962C8B-B14F-4D97-AF65-F5344CB8AC3E}">
        <p14:creationId xmlns:p14="http://schemas.microsoft.com/office/powerpoint/2010/main" val="176333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DA0791-5A8A-078C-2434-C9EB54D8A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5719"/>
          </a:xfrm>
        </p:spPr>
        <p:txBody>
          <a:bodyPr>
            <a:normAutofit fontScale="90000"/>
          </a:bodyPr>
          <a:lstStyle/>
          <a:p>
            <a:r>
              <a:rPr lang="it-IT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430601-5BA1-8F25-1922-09C640C2D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960119"/>
            <a:ext cx="9905999" cy="483108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valorizzare il plurilinguismo</a:t>
            </a:r>
          </a:p>
          <a:p>
            <a:r>
              <a:rPr lang="it-IT" dirty="0"/>
              <a:t>● attivare pratiche inclusive per rendere maggiormente partecipi le</a:t>
            </a:r>
          </a:p>
          <a:p>
            <a:r>
              <a:rPr lang="it-IT" dirty="0"/>
              <a:t>famiglie alla vita della scuola</a:t>
            </a:r>
          </a:p>
          <a:p>
            <a:r>
              <a:rPr lang="it-IT" dirty="0"/>
              <a:t>● coinvolgere tutti i genitori, italiani e stranieri, in un’attività di</a:t>
            </a:r>
          </a:p>
          <a:p>
            <a:r>
              <a:rPr lang="it-IT" dirty="0"/>
              <a:t>condivisione con i bambini</a:t>
            </a:r>
          </a:p>
          <a:p>
            <a:r>
              <a:rPr lang="it-IT" dirty="0"/>
              <a:t>● esplorare e ascoltare i suoni, le parole e i “sapori” di tutte le lingue</a:t>
            </a:r>
          </a:p>
          <a:p>
            <a:r>
              <a:rPr lang="it-IT" dirty="0"/>
              <a:t>● sviluppare le capacità di raccontare/raccontarsi e ascoltare/ascoltarsi,</a:t>
            </a:r>
          </a:p>
          <a:p>
            <a:r>
              <a:rPr lang="it-IT" dirty="0"/>
              <a:t>anche attraverso l’utilizzo della creatività</a:t>
            </a:r>
          </a:p>
          <a:p>
            <a:r>
              <a:rPr lang="it-IT" dirty="0"/>
              <a:t>● educare all’empatia, attraverso l’interesse, il rispetto e l’attenzione alle</a:t>
            </a:r>
          </a:p>
          <a:p>
            <a:r>
              <a:rPr lang="it-IT" dirty="0"/>
              <a:t>vite altrui</a:t>
            </a:r>
          </a:p>
        </p:txBody>
      </p:sp>
    </p:spTree>
    <p:extLst>
      <p:ext uri="{BB962C8B-B14F-4D97-AF65-F5344CB8AC3E}">
        <p14:creationId xmlns:p14="http://schemas.microsoft.com/office/powerpoint/2010/main" val="44984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8D1BA-537C-22C0-81B8-B7CC999C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Progetto arcobaleno: UN PONTE PER L’INTEGRAZIONE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3B6A4D-E88B-2BF5-E43E-E10DF1B6C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Infanzia, Primaria, Secondaria  E 4999,05 durata mesi 8</a:t>
            </a:r>
          </a:p>
          <a:p>
            <a:r>
              <a:rPr lang="it-IT" dirty="0"/>
              <a:t>Obiettivo specifico</a:t>
            </a:r>
          </a:p>
          <a:p>
            <a:r>
              <a:rPr lang="it-IT" dirty="0"/>
              <a:t>Creazione di contesti e spazi educativi e multiculturali per lo sviluppo di</a:t>
            </a:r>
          </a:p>
          <a:p>
            <a:r>
              <a:rPr lang="it-IT" dirty="0"/>
              <a:t>competenze, attraverso un percorso di apprendimento collaborativo,</a:t>
            </a:r>
          </a:p>
          <a:p>
            <a:r>
              <a:rPr lang="it-IT" dirty="0"/>
              <a:t>caratterizzato da attività che si avvalgono di metodologie quali: tutoring,</a:t>
            </a:r>
          </a:p>
          <a:p>
            <a:r>
              <a:rPr lang="it-IT" dirty="0"/>
              <a:t>mentoring , peer </a:t>
            </a:r>
            <a:r>
              <a:rPr lang="it-IT" dirty="0" err="1"/>
              <a:t>education</a:t>
            </a:r>
            <a:r>
              <a:rPr lang="it-IT" dirty="0"/>
              <a:t> e cooperative learning.</a:t>
            </a:r>
          </a:p>
        </p:txBody>
      </p:sp>
    </p:spTree>
    <p:extLst>
      <p:ext uri="{BB962C8B-B14F-4D97-AF65-F5344CB8AC3E}">
        <p14:creationId xmlns:p14="http://schemas.microsoft.com/office/powerpoint/2010/main" val="90588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C12737-0412-9A7F-7E7D-E9137655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MEDIAZIONE LINGUISTICA E CULTURALE: PRIMA ACCOGLIENZA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57FE7A-C866-43CC-4EF9-66A42C3DA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Infanzia, Primaria, Secondaria E 2688,72</a:t>
            </a:r>
          </a:p>
          <a:p>
            <a:pPr marL="0" indent="0">
              <a:buNone/>
            </a:pPr>
            <a:r>
              <a:rPr lang="it-IT" dirty="0"/>
              <a:t>Obiettivo Specifico</a:t>
            </a:r>
          </a:p>
          <a:p>
            <a:r>
              <a:rPr lang="it-IT" dirty="0"/>
              <a:t>-ACCOGLIENZA e MONITORAGGIO DEGLI ALUNNI NEO ARRIVATI</a:t>
            </a:r>
          </a:p>
          <a:p>
            <a:r>
              <a:rPr lang="it-IT" dirty="0"/>
              <a:t>-COLLOQUI PER SITUAZIONI SPECIFICHE</a:t>
            </a:r>
          </a:p>
          <a:p>
            <a:r>
              <a:rPr lang="it-IT" dirty="0"/>
              <a:t>-COLLOQUI INDIVIDUALI e di CONSEGNA SCHEDE</a:t>
            </a:r>
          </a:p>
          <a:p>
            <a:r>
              <a:rPr lang="it-IT" dirty="0"/>
              <a:t>Lingue specifiche:</a:t>
            </a:r>
          </a:p>
          <a:p>
            <a:r>
              <a:rPr lang="it-IT" dirty="0"/>
              <a:t>ALBANESE, ARABO, CINESE, SPAGNOLO (per tutti i paesi del continente</a:t>
            </a:r>
          </a:p>
          <a:p>
            <a:r>
              <a:rPr lang="it-IT" dirty="0"/>
              <a:t>Sudamericano), ROMENO, HINDI.</a:t>
            </a:r>
          </a:p>
        </p:txBody>
      </p:sp>
    </p:spTree>
    <p:extLst>
      <p:ext uri="{BB962C8B-B14F-4D97-AF65-F5344CB8AC3E}">
        <p14:creationId xmlns:p14="http://schemas.microsoft.com/office/powerpoint/2010/main" val="285562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83142-F14F-1BBE-04A1-B199DD5E2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4543029"/>
          </a:xfrm>
        </p:spPr>
        <p:txBody>
          <a:bodyPr/>
          <a:lstStyle/>
          <a:p>
            <a:r>
              <a:rPr lang="it-IT" dirty="0"/>
              <a:t> Grazie per L’attenzione e buon lavoro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18C974-4E31-8490-227A-D201A6E6D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70" y="240213"/>
            <a:ext cx="9905999" cy="1275766"/>
          </a:xfrm>
        </p:spPr>
        <p:txBody>
          <a:bodyPr/>
          <a:lstStyle/>
          <a:p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0641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203</TotalTime>
  <Words>459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Tw Cen MT</vt:lpstr>
      <vt:lpstr>Circuito</vt:lpstr>
      <vt:lpstr>     FAMI MINORI:  -FONDO ASILO MIGRAZIONE e INteGRAZIONE </vt:lpstr>
      <vt:lpstr>Stesura progetto a cura delle docenti:    Elisa Bruno  Anna Maria Rizzo Tecla Lo Vito Marta Broi sonia Froio Margherita Maccarrone Samantha Micheli  Patrizia Malinverno </vt:lpstr>
      <vt:lpstr>Presentazione standard di PowerPoint</vt:lpstr>
      <vt:lpstr>Il mondo senza confini - scuola infanzia – euro 2518,71 </vt:lpstr>
      <vt:lpstr>Obiettivi specifici</vt:lpstr>
      <vt:lpstr>.</vt:lpstr>
      <vt:lpstr>Progetto arcobaleno: UN PONTE PER L’INTEGRAZIONE </vt:lpstr>
      <vt:lpstr>MEDIAZIONE LINGUISTICA E CULTURALE: PRIMA ACCOGLIENZA</vt:lpstr>
      <vt:lpstr> Grazie per L’attenzione e buon lavoro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FAMI MINORI:  -FONDO ASILO MIGRAZIONE e INteGRAZIONE </dc:title>
  <dc:creator>Angelo Lombardi</dc:creator>
  <cp:lastModifiedBy>Assistente9</cp:lastModifiedBy>
  <cp:revision>9</cp:revision>
  <dcterms:created xsi:type="dcterms:W3CDTF">2024-08-30T07:22:34Z</dcterms:created>
  <dcterms:modified xsi:type="dcterms:W3CDTF">2024-09-03T08:44:10Z</dcterms:modified>
</cp:coreProperties>
</file>