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97E3FE-B454-3772-EB12-453D59BB33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Fondi anti Dispersione scolastica </a:t>
            </a:r>
            <a:br>
              <a:rPr lang="it-IT" dirty="0"/>
            </a:br>
            <a:r>
              <a:rPr lang="it-IT" dirty="0"/>
              <a:t>2025 </a:t>
            </a:r>
            <a:br>
              <a:rPr lang="it-IT" dirty="0"/>
            </a:br>
            <a:r>
              <a:rPr lang="it-IT" dirty="0"/>
              <a:t>IC Manzoni Rosate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ABD005A-E59A-9EBD-923D-B9AE8FF19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158" y="4860758"/>
            <a:ext cx="9274232" cy="1323473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Finanziamento ottenuto    74.035,90</a:t>
            </a:r>
          </a:p>
          <a:p>
            <a:r>
              <a:rPr lang="it-IT" dirty="0"/>
              <a:t>scuola secondaria di primo grado</a:t>
            </a:r>
          </a:p>
        </p:txBody>
      </p:sp>
    </p:spTree>
    <p:extLst>
      <p:ext uri="{BB962C8B-B14F-4D97-AF65-F5344CB8AC3E}">
        <p14:creationId xmlns:p14="http://schemas.microsoft.com/office/powerpoint/2010/main" val="1188947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7AC5B0-37A1-2F2F-08EE-CAC69DE30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47EE3F-07BF-D0EC-EE39-C75A2D25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Affiancamento in orario curriculare agli alunni soggetti a dispersione in orario scolastico ed extrascolastico</a:t>
            </a:r>
          </a:p>
          <a:p>
            <a:r>
              <a:rPr lang="it-IT" dirty="0"/>
              <a:t>Acquisto software per il funzionamento dei laboratori d’informatica</a:t>
            </a:r>
          </a:p>
          <a:p>
            <a:r>
              <a:rPr lang="it-IT" dirty="0"/>
              <a:t>Intercettare in questa sede degli interessati ad approfondire l’argomento</a:t>
            </a:r>
          </a:p>
          <a:p>
            <a:r>
              <a:rPr lang="it-IT" dirty="0"/>
              <a:t>Gruppo di lavoro  che potrà confermare l’adesione al progetto solo quando avrà  studiato nel dettaglio il progetto stesso</a:t>
            </a:r>
          </a:p>
          <a:p>
            <a:r>
              <a:rPr lang="it-IT"/>
              <a:t>RINGRAZIO PER L?ATTENZIONE ED AUGURO BUON LAVORO.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842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E1B02-CF22-9E9A-7174-E40462B9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Iter procedimentale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6566F3-086B-F142-4979-F68501399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Decreto per l’avvio di una procedura di selezione per il conferimento dell’incarico; </a:t>
            </a:r>
          </a:p>
          <a:p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Avviso per la selezione; </a:t>
            </a:r>
          </a:p>
          <a:p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3.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Domanda di partecipazione; </a:t>
            </a:r>
          </a:p>
          <a:p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4.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Dichiarazione sostitutiva di inesistenza di cause di incompatibilità/conflitto di interessi (Responsabile del Procedimento); </a:t>
            </a:r>
          </a:p>
          <a:p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5.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Dichiarazione sostitutiva di inesistenza di cause di incompatibilità/conflitto di interessi (componenti Commissione); </a:t>
            </a:r>
          </a:p>
          <a:p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6.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Decreto di nomina della Commissione di valutazione;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374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AE289-95B8-1392-A115-7E628F58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4D998C-1D6E-2B9B-2805-59B84B46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87379"/>
            <a:ext cx="9872871" cy="4961021"/>
          </a:xfrm>
        </p:spPr>
        <p:txBody>
          <a:bodyPr>
            <a:normAutofit lnSpcReduction="10000"/>
          </a:bodyPr>
          <a:lstStyle/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7.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Verbale di selezione; </a:t>
            </a:r>
          </a:p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8.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Decreto per il conferimento dell’incarico individuale; </a:t>
            </a:r>
          </a:p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9.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Lettera di incarico; </a:t>
            </a:r>
          </a:p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Contratto di lavoro autonomo; </a:t>
            </a:r>
          </a:p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11.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Lettera di incarico per il personale già individuato con Delibera del Collegio docenti; </a:t>
            </a:r>
          </a:p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12.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Dichiarazione sostitutiva di inesistenza di causa di incompatibilità/conflitto di interessi (soggetti incaricati); </a:t>
            </a:r>
          </a:p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13.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</a:t>
            </a:r>
            <a:r>
              <a:rPr lang="it-IT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Timesheet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per il personale interno; </a:t>
            </a:r>
          </a:p>
          <a:p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14.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Format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 </a:t>
            </a:r>
            <a:r>
              <a:rPr lang="it-IT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Timesheet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per il personale esterno. </a:t>
            </a:r>
          </a:p>
          <a:p>
            <a:pPr marL="45720" indent="0">
              <a:buNone/>
            </a:pP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641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B2AA9C-DDC4-E340-BDB1-39306A4A3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684" y="974558"/>
            <a:ext cx="9875520" cy="883118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Tipologie di azioni attivabili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Percorsi di mentoring e orientamento</a:t>
            </a:r>
            <a:b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it-IT" sz="44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it-IT" sz="4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A77B78-E782-E535-5F5A-D2551587D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3705726"/>
          </a:xfrm>
        </p:spPr>
        <p:txBody>
          <a:bodyPr>
            <a:normAutofit fontScale="32500" lnSpcReduction="20000"/>
          </a:bodyPr>
          <a:lstStyle/>
          <a:p>
            <a:r>
              <a:rPr lang="it-IT" sz="62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Descrizione  </a:t>
            </a:r>
            <a:r>
              <a:rPr lang="it-IT" sz="6200" i="1" dirty="0">
                <a:solidFill>
                  <a:srgbClr val="000000"/>
                </a:solidFill>
                <a:latin typeface="Calibri" panose="020F0502020204030204" pitchFamily="34" charset="0"/>
              </a:rPr>
              <a:t> minimo 30 % dell’importo totale finanziato –</a:t>
            </a:r>
          </a:p>
          <a:p>
            <a:r>
              <a:rPr lang="it-IT" sz="6200" i="1" dirty="0">
                <a:solidFill>
                  <a:srgbClr val="000000"/>
                </a:solidFill>
                <a:latin typeface="Calibri" panose="020F0502020204030204" pitchFamily="34" charset="0"/>
              </a:rPr>
              <a:t>percorso obbligatorio </a:t>
            </a:r>
          </a:p>
          <a:p>
            <a:r>
              <a:rPr lang="it-IT" sz="6200" i="1" dirty="0">
                <a:solidFill>
                  <a:srgbClr val="000000"/>
                </a:solidFill>
                <a:latin typeface="Calibri" panose="020F0502020204030204" pitchFamily="34" charset="0"/>
              </a:rPr>
              <a:t> massimo 20 h per percorso</a:t>
            </a:r>
          </a:p>
          <a:p>
            <a:r>
              <a:rPr lang="it-IT" sz="6200" i="1" dirty="0">
                <a:solidFill>
                  <a:srgbClr val="000000"/>
                </a:solidFill>
                <a:latin typeface="Calibri" panose="020F0502020204030204" pitchFamily="34" charset="0"/>
              </a:rPr>
              <a:t>Rapporto uno a uno</a:t>
            </a:r>
          </a:p>
          <a:p>
            <a:pPr marL="45720" indent="0">
              <a:buNone/>
            </a:pPr>
            <a:r>
              <a:rPr lang="it-IT" sz="62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Attività formativa che prevede l’erogazione di percorsi individuali di rafforzamento attraverso mentoring e orientamento, sostegno alle competenze disciplinari, coaching motivazionale </a:t>
            </a:r>
            <a:r>
              <a:rPr lang="it-IT" sz="6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endParaRPr lang="it-IT" sz="6200" b="0" i="1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" indent="0">
              <a:buNone/>
            </a:pPr>
            <a:r>
              <a:rPr lang="it-IT" sz="62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Figure previste </a:t>
            </a:r>
            <a:r>
              <a:rPr lang="it-IT" sz="6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45720" indent="0">
              <a:buNone/>
            </a:pPr>
            <a:r>
              <a:rPr lang="it-IT" sz="62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esperto in possesso di specifiche competenze ( non necessario titolo di laurea)</a:t>
            </a:r>
          </a:p>
          <a:p>
            <a:pPr marL="45720" indent="0">
              <a:buNone/>
            </a:pPr>
            <a:r>
              <a:rPr lang="it-IT" sz="6200" i="1" dirty="0">
                <a:solidFill>
                  <a:srgbClr val="000000"/>
                </a:solidFill>
                <a:latin typeface="Calibri" panose="020F0502020204030204" pitchFamily="34" charset="0"/>
              </a:rPr>
              <a:t>Aperto ai docenti di scuola primaria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7207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8FDB74-7658-95BB-3E59-496F29FE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2. </a:t>
            </a:r>
            <a: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Percorsi di potenziamento delle competenze di base, di motivazione e accompagnamento </a:t>
            </a:r>
            <a: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3C16AC-7DE8-FE92-FC7A-2101BD302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86000"/>
            <a:ext cx="9872871" cy="3810000"/>
          </a:xfrm>
        </p:spPr>
        <p:txBody>
          <a:bodyPr/>
          <a:lstStyle/>
          <a:p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Descrizione nessuna percentuale </a:t>
            </a: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30 ore massimo per percorso</a:t>
            </a:r>
          </a:p>
          <a:p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Minimo tre alunni per percorso (meglio più di tre per la questione degli attestati)</a:t>
            </a:r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" indent="0">
              <a:buNone/>
            </a:pP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Attività formativa che prevede l’erogazione di percorsi di potenziamento delle competenze di base, di motivazione e </a:t>
            </a:r>
            <a:r>
              <a:rPr lang="it-IT" sz="1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ri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-motivazione e di accompagnamento ad una maggiore capacità di attenzione e impegno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Figure Previste </a:t>
            </a: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Almeno 1 docente o esperto in possesso di specifiche competenze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6109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F5D0CE-D56E-341E-37E3-8AC3DF90F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.</a:t>
            </a:r>
            <a:r>
              <a:rPr lang="it-IT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3. </a:t>
            </a:r>
            <a: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Percorsi di orientamento con il coinvolgimento delle famiglie </a:t>
            </a:r>
            <a: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F9F9F0-CC05-9723-8677-E9945E9AE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pPr marL="45720" indent="0">
              <a:buNone/>
            </a:pP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Descrizione	massimo 10% del finanziamento</a:t>
            </a:r>
          </a:p>
          <a:p>
            <a:pPr marL="45720" indent="0">
              <a:buNone/>
            </a:pP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Minimo tre alunni</a:t>
            </a:r>
          </a:p>
          <a:p>
            <a:pPr marL="45720" indent="0">
              <a:buNone/>
            </a:pP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 ore massimo di percorso </a:t>
            </a:r>
          </a:p>
          <a:p>
            <a:pPr marL="45720" indent="0">
              <a:buNone/>
            </a:pP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.VORREI NON ATTIVARLO FACOLTATIVO</a:t>
            </a:r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Attività finalizzata a supportare le famiglie che prevede percorsi di orientamento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45720" indent="0">
              <a:buNone/>
            </a:pPr>
            <a:endParaRPr lang="it-IT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Figure previste</a:t>
            </a: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Almeno 1 esperto in possesso di specifiche competenze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524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C1FED-AB60-B65E-DCE1-65B10C97B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.</a:t>
            </a:r>
            <a:r>
              <a:rPr lang="it-IT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4. </a:t>
            </a:r>
            <a: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Percorsi formativi e laboratoriali co-curriculari </a:t>
            </a:r>
            <a: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8E9769-B674-7061-5EBB-5C675E721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pPr marL="45720" indent="0">
              <a:buNone/>
            </a:pP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Descrizione  no percentuale </a:t>
            </a:r>
          </a:p>
          <a:p>
            <a:pPr marL="45720" indent="0">
              <a:buNone/>
            </a:pP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Nr alunni minimo 9</a:t>
            </a:r>
          </a:p>
          <a:p>
            <a:pPr marL="45720" indent="0">
              <a:buNone/>
            </a:pP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Durata massima 30 h</a:t>
            </a: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Attività finalizzata alla realizzazione di percorsi formativi e laboratoriali in coerenza con gli obiettivi dell’intervento e a rafforzamento del curricolo scolastico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45720" indent="0">
              <a:buNone/>
            </a:pP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Figure previste</a:t>
            </a: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Almeno 1 docente esperto con specifiche competenze e </a:t>
            </a: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 tutor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1714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A7369E-CC9C-4610-BAE9-4729FEA3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09074"/>
            <a:ext cx="9875520" cy="1648326"/>
          </a:xfrm>
        </p:spPr>
        <p:txBody>
          <a:bodyPr>
            <a:normAutofit fontScale="90000"/>
          </a:bodyPr>
          <a:lstStyle/>
          <a:p>
            <a:r>
              <a:rPr lang="it-IT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5. </a:t>
            </a:r>
            <a:r>
              <a:rPr lang="it-IT" sz="44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Attività tecnica del Team per la prevenzione della dispersione scolastica </a:t>
            </a:r>
            <a: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it-IT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CDA525-6FA3-E23E-8C7B-F5570370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Descrizione	massimo il 20% del finanziamento</a:t>
            </a: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Attività di progettazione e gestione degli interventi di riduzione dell’abbandono scolastico, nonché dei progetti educativi individuali.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Figure previste</a:t>
            </a:r>
          </a:p>
          <a:p>
            <a:pPr marL="45720" indent="0">
              <a:buNone/>
            </a:pP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Docenti tutor esperti interni o esterni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127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642C05-F9F5-7C03-BD4C-A9F340FAB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Avviso per la selezione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B1E7E7-E1FA-48A3-C4D5-2C90B1EBA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Art. 2, comma 1, </a:t>
            </a:r>
            <a:r>
              <a:rPr lang="en-US" sz="1800" b="1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lett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xi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“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siano in possesso del requisito della particolare e comprovata specializzazione anche universitaria strettamente correlata al contenuto della prestazione richiesta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”. 	Il requisito della particolare e comprovata specializzazione anche universitaria non è richiesto nell’eventualità in cui l’affidamento dell’incarico sia rivolto a personale interno. </a:t>
            </a: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È richiesto, invece, nel caso in cui sia sottoscritto un contratto ai sensi dell’art. 7, comma 6, del </a:t>
            </a:r>
            <a:r>
              <a:rPr lang="it-IT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D.Lgs.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n. 165/2001, in favore di personale esterno, anche in virtù dei chiarimenti forniti dalla Circolare del Dipartimento della Funzione Pubblica n. 2, dell’11 marzo 2008 e dal Parere del Dipartimento della Funzione Pubblica n. 51/08 del 14 ottobre 2008. Si precisa, altresì, che «</a:t>
            </a:r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Si prescinde dal requisito della comprovata specializzazione universitaria in caso di stipulazione di contratti di collaborazione per attività che debbano essere svolte da professionisti iscritti in ordini o albi o con soggetti che operino nel campo dell'arte, dello spettacolo dei mestieri artigianali o dell’attività informatica nonché a supporto dell’attività didattica e di ricerca, per i servizi di orientamento, compreso il collocamento, e di certificazione dei contratti di lavoro di cui al decreto legislativo 10 settembre 2003, n. 276, purché senza nuovi o maggiori oneri a carico della finanza pubblica, ferma restando la necessità di accertare la maturata esperienza nel settore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». 	</a:t>
            </a:r>
          </a:p>
          <a:p>
            <a:pPr marL="4572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863682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169</TotalTime>
  <Words>458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Calibri</vt:lpstr>
      <vt:lpstr>Corbel</vt:lpstr>
      <vt:lpstr>Base</vt:lpstr>
      <vt:lpstr>   Fondi anti Dispersione scolastica  2025  IC Manzoni Rosate</vt:lpstr>
      <vt:lpstr>Iter procedimentale</vt:lpstr>
      <vt:lpstr>.</vt:lpstr>
      <vt:lpstr>   Tipologie di azioni attivabili   1. Percorsi di mentoring e orientamento     </vt:lpstr>
      <vt:lpstr> 2. Percorsi di potenziamento delle competenze di base, di motivazione e accompagnamento  </vt:lpstr>
      <vt:lpstr>. 3. Percorsi di orientamento con il coinvolgimento delle famiglie  </vt:lpstr>
      <vt:lpstr>. 4. Percorsi formativi e laboratoriali co-curriculari  </vt:lpstr>
      <vt:lpstr> 5. Attività tecnica del Team per la prevenzione della dispersione scolastica  </vt:lpstr>
      <vt:lpstr>Avviso per la selezione</vt:lpstr>
      <vt:lpstr>Finalità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Fondi anti Dispersione scolastica  2025  IC Manzoni Rosate</dc:title>
  <dc:creator>Angelo Lombardi</dc:creator>
  <cp:lastModifiedBy>Assistente9</cp:lastModifiedBy>
  <cp:revision>5</cp:revision>
  <dcterms:created xsi:type="dcterms:W3CDTF">2024-09-01T07:51:42Z</dcterms:created>
  <dcterms:modified xsi:type="dcterms:W3CDTF">2024-09-03T08:37:02Z</dcterms:modified>
</cp:coreProperties>
</file>