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71" r:id="rId11"/>
    <p:sldId id="267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4"/>
    <a:srgbClr val="00B1D1"/>
    <a:srgbClr val="69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4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0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68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4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5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2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01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1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1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7023-6E3E-324E-8052-8161A2D4CBE3}" type="datetimeFigureOut">
              <a:rPr lang="it-IT" smtClean="0"/>
              <a:t>11/10/20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1080-27B8-A348-819B-579F4BB75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5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21C95-A499-D84F-B3DA-D85AC12FA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6178"/>
            <a:ext cx="7772400" cy="2387600"/>
          </a:xfrm>
        </p:spPr>
        <p:txBody>
          <a:bodyPr/>
          <a:lstStyle/>
          <a:p>
            <a:r>
              <a:rPr lang="it-IT" sz="8000" b="1" dirty="0">
                <a:solidFill>
                  <a:srgbClr val="0085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OLIVETTI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486698-B044-914B-8A87-5DBC9C97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6985"/>
            <a:ext cx="6858000" cy="1655762"/>
          </a:xfrm>
        </p:spPr>
        <p:txBody>
          <a:bodyPr/>
          <a:lstStyle/>
          <a:p>
            <a:r>
              <a:rPr lang="it-IT" b="1" dirty="0">
                <a:solidFill>
                  <a:srgbClr val="0085C4"/>
                </a:solidFill>
              </a:rPr>
              <a:t>ISTITUTO PROFESSIONALE SERVIZI PER</a:t>
            </a:r>
          </a:p>
          <a:p>
            <a:r>
              <a:rPr lang="it-IT" b="1" dirty="0">
                <a:solidFill>
                  <a:srgbClr val="0085C4"/>
                </a:solidFill>
              </a:rPr>
              <a:t>L’ENOGASTRONOMIA E L’OSPITALITÀ ALBERGHIERA</a:t>
            </a:r>
          </a:p>
        </p:txBody>
      </p:sp>
    </p:spTree>
    <p:extLst>
      <p:ext uri="{BB962C8B-B14F-4D97-AF65-F5344CB8AC3E}">
        <p14:creationId xmlns:p14="http://schemas.microsoft.com/office/powerpoint/2010/main" val="16074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648A42B-5F3B-764D-A34B-20EBCA2F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8" y="333910"/>
            <a:ext cx="4987089" cy="32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ED7051-8567-9040-AF2B-6C39FADD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06" y="3826040"/>
            <a:ext cx="4244591" cy="28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4BA0185-AA71-374B-9637-AB2DEA0C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8" y="3826040"/>
            <a:ext cx="4244591" cy="28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5ABD4CC-89BC-464D-9124-D8B35DEB8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r="17632"/>
          <a:stretch/>
        </p:blipFill>
        <p:spPr bwMode="auto">
          <a:xfrm flipH="1">
            <a:off x="5270237" y="333909"/>
            <a:ext cx="3681260" cy="32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2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F863847-B379-5C44-A343-3655458E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82" y="3717758"/>
            <a:ext cx="4135453" cy="27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3600F-B10A-7246-832A-7B4F71DA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7" y="3717758"/>
            <a:ext cx="4135453" cy="27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FC651AA-67C2-944D-B1ED-E707CBA1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00" y="228600"/>
            <a:ext cx="4838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2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0141A215-86B4-C74C-83A2-9C38A5B9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7" y="348915"/>
            <a:ext cx="2674983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0F3989-955B-8B46-9164-CFDC323F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10" y="348915"/>
            <a:ext cx="2658979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D63D864-7683-0241-8048-D31386AA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14" y="348915"/>
            <a:ext cx="2658979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8D3912E-3856-F74D-B636-084C940E8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453" r="7188" b="-453"/>
          <a:stretch/>
        </p:blipFill>
        <p:spPr bwMode="auto">
          <a:xfrm>
            <a:off x="250110" y="3669631"/>
            <a:ext cx="2658980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57957A9-5BA8-A54F-BE5C-A73E516C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09" y="3669631"/>
            <a:ext cx="2658980" cy="26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BA688153-0997-BA4D-90CA-86427D50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78" y="3669631"/>
            <a:ext cx="2658980" cy="26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3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EB07E8-D966-E04A-B268-05359F31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3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2" y="105675"/>
            <a:ext cx="3826426" cy="41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2C41D8-3661-2544-9720-6A4AEC13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35" y="105676"/>
            <a:ext cx="4798820" cy="66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28E820-8488-7A49-AA58-797103894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2" t="7973" r="10527"/>
          <a:stretch/>
        </p:blipFill>
        <p:spPr bwMode="auto">
          <a:xfrm>
            <a:off x="238224" y="4342501"/>
            <a:ext cx="3802934" cy="24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0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60FC8-52E5-934F-8B87-129D84FC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9" y="1253331"/>
            <a:ext cx="7886700" cy="435133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DISCIPLINE AREA GENERALE</a:t>
            </a:r>
          </a:p>
          <a:p>
            <a:pPr marL="0" indent="0">
              <a:buNone/>
            </a:pPr>
            <a:r>
              <a:rPr lang="it-IT" dirty="0"/>
              <a:t>Per accrescere il bagaglio culturale generale e la  formazione di base</a:t>
            </a:r>
          </a:p>
          <a:p>
            <a:endParaRPr lang="it-IT" dirty="0"/>
          </a:p>
          <a:p>
            <a:r>
              <a:rPr lang="it-IT" dirty="0">
                <a:solidFill>
                  <a:schemeClr val="bg1"/>
                </a:solidFill>
              </a:rPr>
              <a:t>DISCIPLINE LABORATORIALI PROFESSIONALIZZANTI</a:t>
            </a:r>
          </a:p>
          <a:p>
            <a:pPr marL="0" indent="0">
              <a:buNone/>
            </a:pPr>
            <a:r>
              <a:rPr lang="it-IT" dirty="0"/>
              <a:t>Nelle materie di indirizzo si favoriscono le compresenze per potenziare il lavoro laboratoriale.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1C476F0-2075-084F-9737-B105CA363468}"/>
              </a:ext>
            </a:extLst>
          </p:cNvPr>
          <p:cNvSpPr txBox="1">
            <a:spLocks/>
          </p:cNvSpPr>
          <p:nvPr/>
        </p:nvSpPr>
        <p:spPr>
          <a:xfrm>
            <a:off x="540419" y="-2284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3200" b="1" dirty="0">
                <a:solidFill>
                  <a:srgbClr val="0085C4"/>
                </a:solidFill>
              </a:rPr>
            </a:br>
            <a:r>
              <a:rPr lang="it-IT" sz="3200" b="1" dirty="0">
                <a:solidFill>
                  <a:srgbClr val="0085C4"/>
                </a:solidFill>
              </a:rPr>
              <a:t>BIENNIO COMUNE A TUTTI GLI INDIRIZZI</a:t>
            </a:r>
          </a:p>
        </p:txBody>
      </p:sp>
    </p:spTree>
    <p:extLst>
      <p:ext uri="{BB962C8B-B14F-4D97-AF65-F5344CB8AC3E}">
        <p14:creationId xmlns:p14="http://schemas.microsoft.com/office/powerpoint/2010/main" val="284410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889E5-3A5B-344E-9308-737149A8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QUADRO ORARIO </a:t>
            </a:r>
            <a:br>
              <a:rPr lang="it-IT" sz="3200" b="1" dirty="0">
                <a:solidFill>
                  <a:srgbClr val="0085C4"/>
                </a:solidFill>
              </a:rPr>
            </a:br>
            <a:r>
              <a:rPr lang="it-IT" sz="3200" b="1" dirty="0">
                <a:solidFill>
                  <a:srgbClr val="0085C4"/>
                </a:solidFill>
              </a:rPr>
              <a:t>BIENNIO COMUNE A TUTTI GLI INDIRIZZI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17964ECE-27C6-7D4E-8BDD-0EE3A1280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4530"/>
              </p:ext>
            </p:extLst>
          </p:nvPr>
        </p:nvGraphicFramePr>
        <p:xfrm>
          <a:off x="822158" y="2213810"/>
          <a:ext cx="7515727" cy="41984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4620">
                  <a:extLst>
                    <a:ext uri="{9D8B030D-6E8A-4147-A177-3AD203B41FA5}">
                      <a16:colId xmlns:a16="http://schemas.microsoft.com/office/drawing/2014/main" val="1184392149"/>
                    </a:ext>
                  </a:extLst>
                </a:gridCol>
                <a:gridCol w="1498585">
                  <a:extLst>
                    <a:ext uri="{9D8B030D-6E8A-4147-A177-3AD203B41FA5}">
                      <a16:colId xmlns:a16="http://schemas.microsoft.com/office/drawing/2014/main" val="860314826"/>
                    </a:ext>
                  </a:extLst>
                </a:gridCol>
                <a:gridCol w="1472522">
                  <a:extLst>
                    <a:ext uri="{9D8B030D-6E8A-4147-A177-3AD203B41FA5}">
                      <a16:colId xmlns:a16="http://schemas.microsoft.com/office/drawing/2014/main" val="3921372344"/>
                    </a:ext>
                  </a:extLst>
                </a:gridCol>
              </a:tblGrid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6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LINGUA INGLESE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1402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GEO/STORIA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04193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81060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89641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SECONDA LINGUA (FRANCESE/TEDESCO)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2033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SCIENZE MOTORIE E SPORTIVE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287741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RELIGIONE CATTOLICA O ATTIVITÀ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95501"/>
                  </a:ext>
                </a:extLst>
              </a:tr>
            </a:tbl>
          </a:graphicData>
        </a:graphic>
      </p:graphicFrame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F2BA6986-CF61-A54D-92C2-8E0260F3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86069"/>
              </p:ext>
            </p:extLst>
          </p:nvPr>
        </p:nvGraphicFramePr>
        <p:xfrm>
          <a:off x="806116" y="1690689"/>
          <a:ext cx="7515727" cy="52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075">
                  <a:extLst>
                    <a:ext uri="{9D8B030D-6E8A-4147-A177-3AD203B41FA5}">
                      <a16:colId xmlns:a16="http://schemas.microsoft.com/office/drawing/2014/main" val="4058305988"/>
                    </a:ext>
                  </a:extLst>
                </a:gridCol>
                <a:gridCol w="1501841">
                  <a:extLst>
                    <a:ext uri="{9D8B030D-6E8A-4147-A177-3AD203B41FA5}">
                      <a16:colId xmlns:a16="http://schemas.microsoft.com/office/drawing/2014/main" val="4205784936"/>
                    </a:ext>
                  </a:extLst>
                </a:gridCol>
                <a:gridCol w="1451811">
                  <a:extLst>
                    <a:ext uri="{9D8B030D-6E8A-4147-A177-3AD203B41FA5}">
                      <a16:colId xmlns:a16="http://schemas.microsoft.com/office/drawing/2014/main" val="1532238811"/>
                    </a:ext>
                  </a:extLst>
                </a:gridCol>
              </a:tblGrid>
              <a:tr h="523121">
                <a:tc>
                  <a:txBody>
                    <a:bodyPr/>
                    <a:lstStyle/>
                    <a:p>
                      <a:r>
                        <a:rPr lang="it-IT" dirty="0"/>
                        <a:t>DISCIPLINE AREA GENERALE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3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8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17964ECE-27C6-7D4E-8BDD-0EE3A1280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12477"/>
              </p:ext>
            </p:extLst>
          </p:nvPr>
        </p:nvGraphicFramePr>
        <p:xfrm>
          <a:off x="810125" y="2330769"/>
          <a:ext cx="7515727" cy="40666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44620">
                  <a:extLst>
                    <a:ext uri="{9D8B030D-6E8A-4147-A177-3AD203B41FA5}">
                      <a16:colId xmlns:a16="http://schemas.microsoft.com/office/drawing/2014/main" val="1184392149"/>
                    </a:ext>
                  </a:extLst>
                </a:gridCol>
                <a:gridCol w="1498585">
                  <a:extLst>
                    <a:ext uri="{9D8B030D-6E8A-4147-A177-3AD203B41FA5}">
                      <a16:colId xmlns:a16="http://schemas.microsoft.com/office/drawing/2014/main" val="860314826"/>
                    </a:ext>
                  </a:extLst>
                </a:gridCol>
                <a:gridCol w="1472522">
                  <a:extLst>
                    <a:ext uri="{9D8B030D-6E8A-4147-A177-3AD203B41FA5}">
                      <a16:colId xmlns:a16="http://schemas.microsoft.com/office/drawing/2014/main" val="3921372344"/>
                    </a:ext>
                  </a:extLst>
                </a:gridCol>
              </a:tblGrid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LABORATORIO CUCINA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96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LABORATORIO SALA -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1402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LABORATORIO ACCOGLIENZA TURISTICA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104193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SCIENZE </a:t>
                      </a:r>
                      <a:r>
                        <a:rPr lang="it-IT"/>
                        <a:t>DEGLI ALIMENTI / </a:t>
                      </a:r>
                      <a:r>
                        <a:rPr lang="it-IT" dirty="0"/>
                        <a:t>LAB. CUCINA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81060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SCIENZE DEGLI ALIMENTI / LAB. SALA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89641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BIOLOGIA / LABORATORIO SALA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20334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BIOLOGIA / LAB. CUCINA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287741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r>
                        <a:rPr lang="it-IT" dirty="0"/>
                        <a:t>TIC / LAB. ACCOGLIENZA TURISTICA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95501"/>
                  </a:ext>
                </a:extLst>
              </a:tr>
            </a:tbl>
          </a:graphicData>
        </a:graphic>
      </p:graphicFrame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F2BA6986-CF61-A54D-92C2-8E0260F3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23891"/>
              </p:ext>
            </p:extLst>
          </p:nvPr>
        </p:nvGraphicFramePr>
        <p:xfrm>
          <a:off x="806116" y="1690689"/>
          <a:ext cx="751572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075">
                  <a:extLst>
                    <a:ext uri="{9D8B030D-6E8A-4147-A177-3AD203B41FA5}">
                      <a16:colId xmlns:a16="http://schemas.microsoft.com/office/drawing/2014/main" val="4058305988"/>
                    </a:ext>
                  </a:extLst>
                </a:gridCol>
                <a:gridCol w="1501841">
                  <a:extLst>
                    <a:ext uri="{9D8B030D-6E8A-4147-A177-3AD203B41FA5}">
                      <a16:colId xmlns:a16="http://schemas.microsoft.com/office/drawing/2014/main" val="4205784936"/>
                    </a:ext>
                  </a:extLst>
                </a:gridCol>
                <a:gridCol w="1451811">
                  <a:extLst>
                    <a:ext uri="{9D8B030D-6E8A-4147-A177-3AD203B41FA5}">
                      <a16:colId xmlns:a16="http://schemas.microsoft.com/office/drawing/2014/main" val="1532238811"/>
                    </a:ext>
                  </a:extLst>
                </a:gridCol>
              </a:tblGrid>
              <a:tr h="523121">
                <a:tc>
                  <a:txBody>
                    <a:bodyPr/>
                    <a:lstStyle/>
                    <a:p>
                      <a:r>
                        <a:rPr lang="it-IT" dirty="0"/>
                        <a:t>DISCIPLINE LABORATORIALI PROFESSIONALIZZANTI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39400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5920AD91-4052-F744-A5EA-F85D8211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QUADRO ORARIO </a:t>
            </a:r>
            <a:br>
              <a:rPr lang="it-IT" sz="3200" b="1" dirty="0">
                <a:solidFill>
                  <a:srgbClr val="0085C4"/>
                </a:solidFill>
              </a:rPr>
            </a:br>
            <a:r>
              <a:rPr lang="it-IT" sz="3200" b="1" dirty="0">
                <a:solidFill>
                  <a:srgbClr val="0085C4"/>
                </a:solidFill>
              </a:rPr>
              <a:t>BIENNIO COMUNE A TUTTI GLI INDIRIZZI</a:t>
            </a:r>
          </a:p>
        </p:txBody>
      </p:sp>
    </p:spTree>
    <p:extLst>
      <p:ext uri="{BB962C8B-B14F-4D97-AF65-F5344CB8AC3E}">
        <p14:creationId xmlns:p14="http://schemas.microsoft.com/office/powerpoint/2010/main" val="39763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1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>
            <a:extLst>
              <a:ext uri="{FF2B5EF4-FFF2-40B4-BE49-F238E27FC236}">
                <a16:creationId xmlns:a16="http://schemas.microsoft.com/office/drawing/2014/main" id="{A88E7101-5B84-0E4C-A4F6-D70A59F68AF6}"/>
              </a:ext>
            </a:extLst>
          </p:cNvPr>
          <p:cNvSpPr/>
          <p:nvPr/>
        </p:nvSpPr>
        <p:spPr>
          <a:xfrm>
            <a:off x="458060" y="2681312"/>
            <a:ext cx="1227221" cy="1237356"/>
          </a:xfrm>
          <a:prstGeom prst="ellipse">
            <a:avLst/>
          </a:prstGeom>
          <a:solidFill>
            <a:srgbClr val="0085C4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7F6B9F-27AF-0147-BEB3-D8751E339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385" l="10000" r="90000">
                        <a14:foregroundMark x1="43333" y1="40192" x2="43333" y2="40192"/>
                        <a14:foregroundMark x1="68333" y1="26923" x2="68333" y2="26923"/>
                        <a14:foregroundMark x1="65111" y1="15962" x2="65111" y2="15962"/>
                        <a14:foregroundMark x1="58444" y1="14038" x2="58444" y2="14038"/>
                        <a14:foregroundMark x1="50556" y1="13269" x2="50556" y2="13269"/>
                        <a14:foregroundMark x1="61000" y1="2692" x2="61000" y2="2692"/>
                        <a14:foregroundMark x1="31667" y1="13269" x2="31667" y2="13269"/>
                        <a14:foregroundMark x1="42889" y1="95385" x2="42889" y2="95385"/>
                        <a14:foregroundMark x1="62000" y1="34038" x2="62000" y2="34038"/>
                      </a14:backgroundRemoval>
                    </a14:imgEffect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l="19510" r="18907"/>
          <a:stretch/>
        </p:blipFill>
        <p:spPr>
          <a:xfrm>
            <a:off x="560709" y="2815277"/>
            <a:ext cx="1051689" cy="98670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C7B56260-9936-C947-A2D4-5876C76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09" y="78428"/>
            <a:ext cx="78867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SCELTA DEI NOSTRI INDIRIZZI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28B579D-D4AD-1B46-AD58-3C9A2215567A}"/>
              </a:ext>
            </a:extLst>
          </p:cNvPr>
          <p:cNvSpPr/>
          <p:nvPr/>
        </p:nvSpPr>
        <p:spPr>
          <a:xfrm>
            <a:off x="458060" y="1367895"/>
            <a:ext cx="1227221" cy="1237356"/>
          </a:xfrm>
          <a:prstGeom prst="ellipse">
            <a:avLst/>
          </a:prstGeom>
          <a:solidFill>
            <a:srgbClr val="0085C4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538533B-FA4C-7348-B2DE-278AD1FC1C29}"/>
              </a:ext>
            </a:extLst>
          </p:cNvPr>
          <p:cNvSpPr/>
          <p:nvPr/>
        </p:nvSpPr>
        <p:spPr>
          <a:xfrm>
            <a:off x="458060" y="4042723"/>
            <a:ext cx="1227221" cy="1237356"/>
          </a:xfrm>
          <a:prstGeom prst="ellipse">
            <a:avLst/>
          </a:prstGeom>
          <a:solidFill>
            <a:srgbClr val="0085C4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2875EC1-8C52-4640-A61A-A46BE26C3D03}"/>
              </a:ext>
            </a:extLst>
          </p:cNvPr>
          <p:cNvSpPr/>
          <p:nvPr/>
        </p:nvSpPr>
        <p:spPr>
          <a:xfrm>
            <a:off x="458060" y="5392236"/>
            <a:ext cx="1227221" cy="1237356"/>
          </a:xfrm>
          <a:prstGeom prst="ellipse">
            <a:avLst/>
          </a:prstGeom>
          <a:solidFill>
            <a:srgbClr val="0085C4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8048A6-0FEF-154F-A176-ED7D05140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778" y1="46983" x2="56778" y2="46983"/>
                        <a14:foregroundMark x1="50667" y1="47845" x2="50667" y2="47845"/>
                        <a14:foregroundMark x1="43222" y1="50287" x2="43222" y2="50287"/>
                      </a14:backgroundRemoval>
                    </a14:imgEffect>
                    <a14:imgEffect>
                      <a14:sharpenSoften amount="6000"/>
                    </a14:imgEffect>
                    <a14:imgEffect>
                      <a14:colorTemperature colorTemp="723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920" t="5249" r="16698" b="6766"/>
          <a:stretch/>
        </p:blipFill>
        <p:spPr>
          <a:xfrm>
            <a:off x="563407" y="1403991"/>
            <a:ext cx="988349" cy="10445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322ADDA-7FBE-ED4B-B5D5-A3CA7C77C8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8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49" t="5625" r="8751" b="8750"/>
          <a:stretch/>
        </p:blipFill>
        <p:spPr>
          <a:xfrm>
            <a:off x="551375" y="4052633"/>
            <a:ext cx="1040587" cy="108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8E0965-F738-284E-8121-6146634DBC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alphaModFix amt="9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9" b="92374" l="10000" r="90000">
                        <a14:foregroundMark x1="51071" y1="9879" x2="51071" y2="9879"/>
                        <a14:foregroundMark x1="50714" y1="92374" x2="50714" y2="92374"/>
                      </a14:backgroundRemoval>
                    </a14:imgEffect>
                  </a14:imgLayer>
                </a14:imgProps>
              </a:ext>
            </a:extLst>
          </a:blip>
          <a:srcRect l="11251" r="17499"/>
          <a:stretch/>
        </p:blipFill>
        <p:spPr>
          <a:xfrm>
            <a:off x="458060" y="5450082"/>
            <a:ext cx="1122189" cy="1080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BF0C3B-5844-8941-A44B-41C0A324ACC4}"/>
              </a:ext>
            </a:extLst>
          </p:cNvPr>
          <p:cNvSpPr txBox="1"/>
          <p:nvPr/>
        </p:nvSpPr>
        <p:spPr>
          <a:xfrm>
            <a:off x="1912399" y="1500023"/>
            <a:ext cx="690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ENOGATRONOMIA</a:t>
            </a:r>
          </a:p>
          <a:p>
            <a:r>
              <a:rPr lang="it-IT" sz="1400" dirty="0"/>
              <a:t>Il diplomato è in grado di intervenire nella valorizzazione, produzione, trasformazione, conservazione e presentazione dei prodotti enogastronomici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AEE2E9-1751-5E49-BD4F-BCA43A4DE78F}"/>
              </a:ext>
            </a:extLst>
          </p:cNvPr>
          <p:cNvSpPr txBox="1"/>
          <p:nvPr/>
        </p:nvSpPr>
        <p:spPr>
          <a:xfrm>
            <a:off x="1912399" y="2814044"/>
            <a:ext cx="690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SALA - VENDITA</a:t>
            </a:r>
          </a:p>
          <a:p>
            <a:r>
              <a:rPr lang="it-IT" sz="1400" dirty="0"/>
              <a:t>Il diplomato è in grado di svolgere attività di organizzazione e gestione del servizio di sala, di erogazione e vendita dei prodotti relativi al servizio bar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5198E6-B65D-DA42-9AB8-BE78E86CCF8E}"/>
              </a:ext>
            </a:extLst>
          </p:cNvPr>
          <p:cNvSpPr txBox="1"/>
          <p:nvPr/>
        </p:nvSpPr>
        <p:spPr>
          <a:xfrm>
            <a:off x="1884087" y="4128065"/>
            <a:ext cx="690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ACCOGLIENZA TURISTICA</a:t>
            </a:r>
          </a:p>
          <a:p>
            <a:r>
              <a:rPr lang="it-IT" sz="1400" dirty="0"/>
              <a:t>Il diplomato è in grado di intervenire nei diversi ambiti dell’attività di ricevimento, di gestire e organizzare i servizi in relazione alla domanda stagionale e alle esigenze della clientela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B90ECA-CA87-2546-872B-908E558C2195}"/>
              </a:ext>
            </a:extLst>
          </p:cNvPr>
          <p:cNvSpPr txBox="1"/>
          <p:nvPr/>
        </p:nvSpPr>
        <p:spPr>
          <a:xfrm>
            <a:off x="1912399" y="5505836"/>
            <a:ext cx="690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PASTICCERIA</a:t>
            </a:r>
          </a:p>
          <a:p>
            <a:r>
              <a:rPr lang="it-IT" sz="1400" dirty="0"/>
              <a:t>Il diplomato è in grado di intervenire nella valorizzazione, produzione, trasformazione, conservazione e presentazione dei prodotti enogastronomici dolciari e da forno</a:t>
            </a:r>
          </a:p>
        </p:txBody>
      </p:sp>
    </p:spTree>
    <p:extLst>
      <p:ext uri="{BB962C8B-B14F-4D97-AF65-F5344CB8AC3E}">
        <p14:creationId xmlns:p14="http://schemas.microsoft.com/office/powerpoint/2010/main" val="358497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361D4F-E208-634A-B94E-4BDF9276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32" y="1600860"/>
            <a:ext cx="8035718" cy="1219190"/>
          </a:xfrm>
        </p:spPr>
        <p:txBody>
          <a:bodyPr>
            <a:normAutofit fontScale="85000" lnSpcReduction="10000"/>
          </a:bodyPr>
          <a:lstStyle/>
          <a:p>
            <a:r>
              <a:rPr lang="it-IT" sz="1800" dirty="0"/>
              <a:t>Percorso </a:t>
            </a:r>
            <a:r>
              <a:rPr lang="it-IT" sz="1800" b="1" dirty="0"/>
              <a:t>quinquennale</a:t>
            </a:r>
            <a:r>
              <a:rPr lang="it-IT" sz="1800" dirty="0"/>
              <a:t> con </a:t>
            </a:r>
            <a:r>
              <a:rPr lang="it-IT" sz="1800" b="1" dirty="0"/>
              <a:t>DIPLOMA </a:t>
            </a:r>
          </a:p>
          <a:p>
            <a:r>
              <a:rPr lang="it-IT" sz="1800" dirty="0"/>
              <a:t>Il diplomato ha il titolo di </a:t>
            </a:r>
            <a:r>
              <a:rPr lang="it-IT" sz="1800" b="1" dirty="0"/>
              <a:t>Tecnico dei servizi per l’Enogastronomia e l’Ospitalità Alberghiera</a:t>
            </a:r>
            <a:endParaRPr lang="it-IT" sz="1800" dirty="0"/>
          </a:p>
          <a:p>
            <a:r>
              <a:rPr lang="it-IT" sz="1800" dirty="0"/>
              <a:t>La nostra scuola consente di continuare gli </a:t>
            </a:r>
            <a:r>
              <a:rPr lang="it-IT" sz="1800" b="1" dirty="0"/>
              <a:t>studi universitari </a:t>
            </a:r>
            <a:r>
              <a:rPr lang="it-IT" sz="1800" dirty="0"/>
              <a:t>o specializzarsi con </a:t>
            </a:r>
            <a:r>
              <a:rPr lang="it-IT" sz="1800" b="1" dirty="0"/>
              <a:t>corsi post diploma </a:t>
            </a:r>
            <a:r>
              <a:rPr lang="it-IT" sz="1800" dirty="0"/>
              <a:t>(ITS, IFTS e scuole di alta cucina e pasticceria)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303691E-CBEF-8C45-A81B-79B51027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SBOCCHI LAVORATIVI E CULTURALI </a:t>
            </a:r>
            <a:br>
              <a:rPr lang="it-IT" sz="3200" b="1" dirty="0">
                <a:solidFill>
                  <a:srgbClr val="0085C4"/>
                </a:solidFill>
              </a:rPr>
            </a:br>
            <a:r>
              <a:rPr lang="it-IT" sz="3200" b="1" dirty="0">
                <a:solidFill>
                  <a:srgbClr val="0085C4"/>
                </a:solidFill>
              </a:rPr>
              <a:t>ALLA FINE DEI 5 ANNI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827964-9282-DA4F-B297-B95E10A78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778" y1="46983" x2="56778" y2="46983"/>
                        <a14:foregroundMark x1="50667" y1="47845" x2="50667" y2="47845"/>
                        <a14:foregroundMark x1="43222" y1="50287" x2="43222" y2="50287"/>
                      </a14:backgroundRemoval>
                    </a14:imgEffect>
                    <a14:imgEffect>
                      <a14:sharpenSoften amount="6000"/>
                    </a14:imgEffect>
                    <a14:imgEffect>
                      <a14:colorTemperature colorTemp="7236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920" t="5249" r="16698" b="6766"/>
          <a:stretch/>
        </p:blipFill>
        <p:spPr>
          <a:xfrm>
            <a:off x="504445" y="3195478"/>
            <a:ext cx="988349" cy="104452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D1B106-91D5-1D45-9087-2770E0F21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385" l="10000" r="90000">
                        <a14:foregroundMark x1="43333" y1="40192" x2="43333" y2="40192"/>
                        <a14:foregroundMark x1="68333" y1="26923" x2="68333" y2="26923"/>
                        <a14:foregroundMark x1="65111" y1="15962" x2="65111" y2="15962"/>
                        <a14:foregroundMark x1="58444" y1="14038" x2="58444" y2="14038"/>
                        <a14:foregroundMark x1="50556" y1="13269" x2="50556" y2="13269"/>
                        <a14:foregroundMark x1="61000" y1="2692" x2="61000" y2="2692"/>
                        <a14:foregroundMark x1="31667" y1="13269" x2="31667" y2="13269"/>
                        <a14:foregroundMark x1="42889" y1="95385" x2="42889" y2="95385"/>
                        <a14:foregroundMark x1="62000" y1="34038" x2="62000" y2="34038"/>
                      </a14:backgroundRemoval>
                    </a14:imgEffect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l="19510" r="18907"/>
          <a:stretch/>
        </p:blipFill>
        <p:spPr>
          <a:xfrm>
            <a:off x="2544673" y="3296072"/>
            <a:ext cx="1051689" cy="9867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2F8AA3-D5B2-7746-93EF-D4882A2F57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8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49" t="5625" r="8751" b="8750"/>
          <a:stretch/>
        </p:blipFill>
        <p:spPr>
          <a:xfrm>
            <a:off x="4951611" y="3249423"/>
            <a:ext cx="1040587" cy="108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A3A7C49-C544-334D-A49B-77651717C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50000"/>
            <a:alphaModFix amt="9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9" b="92374" l="10000" r="90000">
                        <a14:foregroundMark x1="51071" y1="9879" x2="51071" y2="9879"/>
                        <a14:foregroundMark x1="50714" y1="92374" x2="50714" y2="92374"/>
                      </a14:backgroundRemoval>
                    </a14:imgEffect>
                  </a14:imgLayer>
                </a14:imgProps>
              </a:ext>
            </a:extLst>
          </a:blip>
          <a:srcRect l="11251" r="17499"/>
          <a:stretch/>
        </p:blipFill>
        <p:spPr>
          <a:xfrm>
            <a:off x="7142144" y="3270566"/>
            <a:ext cx="1122189" cy="108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51306F-2941-FC4D-BF2C-09032C74D556}"/>
              </a:ext>
            </a:extLst>
          </p:cNvPr>
          <p:cNvSpPr txBox="1"/>
          <p:nvPr/>
        </p:nvSpPr>
        <p:spPr>
          <a:xfrm>
            <a:off x="132347" y="4281745"/>
            <a:ext cx="173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5C4"/>
                </a:solidFill>
              </a:rPr>
              <a:t>ENOGASTRONOMIA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A2D596-633E-7F4E-AB71-10C93A071EE8}"/>
              </a:ext>
            </a:extLst>
          </p:cNvPr>
          <p:cNvSpPr txBox="1"/>
          <p:nvPr/>
        </p:nvSpPr>
        <p:spPr>
          <a:xfrm>
            <a:off x="2336591" y="4275476"/>
            <a:ext cx="146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5C4"/>
                </a:solidFill>
              </a:rPr>
              <a:t>SALA - VENDITA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B7176B-46DF-8D4A-A97F-00DE3906C69D}"/>
              </a:ext>
            </a:extLst>
          </p:cNvPr>
          <p:cNvSpPr txBox="1"/>
          <p:nvPr/>
        </p:nvSpPr>
        <p:spPr>
          <a:xfrm>
            <a:off x="4648241" y="4299615"/>
            <a:ext cx="14678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85C4"/>
                </a:solidFill>
              </a:rPr>
              <a:t>ACCOGLIENZA TURISTICA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7BE4CB-9320-1942-8108-1CCCDCC61357}"/>
              </a:ext>
            </a:extLst>
          </p:cNvPr>
          <p:cNvSpPr txBox="1"/>
          <p:nvPr/>
        </p:nvSpPr>
        <p:spPr>
          <a:xfrm>
            <a:off x="7196516" y="4333669"/>
            <a:ext cx="146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5C4"/>
                </a:solidFill>
              </a:rPr>
              <a:t>PASTICCERIA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8DC9A4-9E47-2446-914F-4F36C246ECF5}"/>
              </a:ext>
            </a:extLst>
          </p:cNvPr>
          <p:cNvSpPr txBox="1"/>
          <p:nvPr/>
        </p:nvSpPr>
        <p:spPr>
          <a:xfrm>
            <a:off x="132347" y="4753761"/>
            <a:ext cx="173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chef, gestione ristoranti o mense, </a:t>
            </a:r>
            <a:r>
              <a:rPr lang="it-IT" sz="1200" dirty="0" err="1"/>
              <a:t>food</a:t>
            </a:r>
            <a:r>
              <a:rPr lang="it-IT" sz="1200" dirty="0"/>
              <a:t> and </a:t>
            </a:r>
            <a:r>
              <a:rPr lang="it-IT" sz="1200" dirty="0" err="1"/>
              <a:t>beverage</a:t>
            </a:r>
            <a:r>
              <a:rPr lang="it-IT" sz="1200" dirty="0"/>
              <a:t> manager, consulenze a ristoranti, responsabile HACCP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2CD995-AC35-A84C-9954-E2D0187E7F9F}"/>
              </a:ext>
            </a:extLst>
          </p:cNvPr>
          <p:cNvSpPr txBox="1"/>
          <p:nvPr/>
        </p:nvSpPr>
        <p:spPr>
          <a:xfrm>
            <a:off x="2346057" y="4739652"/>
            <a:ext cx="173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camerieri, </a:t>
            </a:r>
            <a:r>
              <a:rPr lang="it-IT" sz="1200" dirty="0" err="1"/>
              <a:t>maitre</a:t>
            </a:r>
            <a:r>
              <a:rPr lang="it-IT" sz="1200" dirty="0"/>
              <a:t>, barman, responsabili di sala e caffetteria, sommelier, consulenze a bar, pub, locali e alberghi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2D3B6A-6874-194B-965C-6319B034877B}"/>
              </a:ext>
            </a:extLst>
          </p:cNvPr>
          <p:cNvSpPr txBox="1"/>
          <p:nvPr/>
        </p:nvSpPr>
        <p:spPr>
          <a:xfrm>
            <a:off x="4736715" y="4764110"/>
            <a:ext cx="173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addetto all’accoglienza in alberghi, ristoranti, fiere e congressi, tour operator, guida turistica, interprete turistico, lavoro nei villaggi, lavoro negli enti turistici, hostess e </a:t>
            </a:r>
            <a:r>
              <a:rPr lang="it-IT" sz="1200" dirty="0" err="1"/>
              <a:t>stuart</a:t>
            </a:r>
            <a:r>
              <a:rPr lang="it-IT" sz="1200" dirty="0"/>
              <a:t> in navi e aerei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DF323CD-E744-F248-B9B8-C659485E1995}"/>
              </a:ext>
            </a:extLst>
          </p:cNvPr>
          <p:cNvSpPr txBox="1"/>
          <p:nvPr/>
        </p:nvSpPr>
        <p:spPr>
          <a:xfrm>
            <a:off x="7211326" y="4764110"/>
            <a:ext cx="1732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pasticcere, panificatore, responsabile di pasticceria presso ristoranti, cake designer, consulente per pasticcerie e industrie alimentari</a:t>
            </a:r>
          </a:p>
        </p:txBody>
      </p:sp>
    </p:spTree>
    <p:extLst>
      <p:ext uri="{BB962C8B-B14F-4D97-AF65-F5344CB8AC3E}">
        <p14:creationId xmlns:p14="http://schemas.microsoft.com/office/powerpoint/2010/main" val="147960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366388-AB8B-E749-B870-61436529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764" y="1469136"/>
            <a:ext cx="7444542" cy="48827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Certificazione lingua inglese e tedesca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Progetto Erasmus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Impresa simulata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Ristorante didattico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Eventi interni ed esterni di settore ed alle fiere più importanti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Alternanza scuola-lavoro in Italia e all’estero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2000" dirty="0"/>
              <a:t>Partecipazione a varie gare sportive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25E2E61-181B-E240-90AB-9EB6062D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I NOSTRI PROGETTI</a:t>
            </a:r>
          </a:p>
        </p:txBody>
      </p:sp>
      <p:pic>
        <p:nvPicPr>
          <p:cNvPr id="7" name="Elemento grafico 6" descr="Calcio">
            <a:extLst>
              <a:ext uri="{FF2B5EF4-FFF2-40B4-BE49-F238E27FC236}">
                <a16:creationId xmlns:a16="http://schemas.microsoft.com/office/drawing/2014/main" id="{DB5ADC9B-8286-BC45-A5DF-DBB27A77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95" y="5864630"/>
            <a:ext cx="469231" cy="469231"/>
          </a:xfrm>
          <a:prstGeom prst="rect">
            <a:avLst/>
          </a:prstGeom>
        </p:spPr>
      </p:pic>
      <p:pic>
        <p:nvPicPr>
          <p:cNvPr id="9" name="Elemento grafico 8" descr="Valigia">
            <a:extLst>
              <a:ext uri="{FF2B5EF4-FFF2-40B4-BE49-F238E27FC236}">
                <a16:creationId xmlns:a16="http://schemas.microsoft.com/office/drawing/2014/main" id="{F2A9B686-F485-D64B-8D16-A5057F6BF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397" y="5157721"/>
            <a:ext cx="469232" cy="469232"/>
          </a:xfrm>
          <a:prstGeom prst="rect">
            <a:avLst/>
          </a:prstGeom>
        </p:spPr>
      </p:pic>
      <p:pic>
        <p:nvPicPr>
          <p:cNvPr id="11" name="Elemento grafico 10" descr="Pasta">
            <a:extLst>
              <a:ext uri="{FF2B5EF4-FFF2-40B4-BE49-F238E27FC236}">
                <a16:creationId xmlns:a16="http://schemas.microsoft.com/office/drawing/2014/main" id="{695257F4-D050-2B46-8FD1-F1F56204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337" y="3606724"/>
            <a:ext cx="601579" cy="601579"/>
          </a:xfrm>
          <a:prstGeom prst="rect">
            <a:avLst/>
          </a:prstGeom>
        </p:spPr>
      </p:pic>
      <p:pic>
        <p:nvPicPr>
          <p:cNvPr id="13" name="Elemento grafico 12" descr="Piatto coperto">
            <a:extLst>
              <a:ext uri="{FF2B5EF4-FFF2-40B4-BE49-F238E27FC236}">
                <a16:creationId xmlns:a16="http://schemas.microsoft.com/office/drawing/2014/main" id="{0043BF57-980E-3843-9470-BE1D7F092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84" y="4404947"/>
            <a:ext cx="601579" cy="601579"/>
          </a:xfrm>
          <a:prstGeom prst="rect">
            <a:avLst/>
          </a:prstGeom>
        </p:spPr>
      </p:pic>
      <p:pic>
        <p:nvPicPr>
          <p:cNvPr id="17" name="Elemento grafico 16" descr="Globo terrestre, Asia">
            <a:extLst>
              <a:ext uri="{FF2B5EF4-FFF2-40B4-BE49-F238E27FC236}">
                <a16:creationId xmlns:a16="http://schemas.microsoft.com/office/drawing/2014/main" id="{0DF97C7C-E40B-504A-B02F-1DA0A05539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721" y="2310023"/>
            <a:ext cx="558195" cy="558195"/>
          </a:xfrm>
          <a:prstGeom prst="rect">
            <a:avLst/>
          </a:prstGeom>
        </p:spPr>
      </p:pic>
      <p:pic>
        <p:nvPicPr>
          <p:cNvPr id="19" name="Elemento grafico 18" descr="Cameriere">
            <a:extLst>
              <a:ext uri="{FF2B5EF4-FFF2-40B4-BE49-F238E27FC236}">
                <a16:creationId xmlns:a16="http://schemas.microsoft.com/office/drawing/2014/main" id="{30D859A9-3D94-C342-8BC2-93BF69C36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1310" y="2932676"/>
            <a:ext cx="553453" cy="553453"/>
          </a:xfrm>
          <a:prstGeom prst="rect">
            <a:avLst/>
          </a:prstGeom>
        </p:spPr>
      </p:pic>
      <p:pic>
        <p:nvPicPr>
          <p:cNvPr id="5" name="Elemento grafico 4" descr="Pergamena diploma">
            <a:extLst>
              <a:ext uri="{FF2B5EF4-FFF2-40B4-BE49-F238E27FC236}">
                <a16:creationId xmlns:a16="http://schemas.microsoft.com/office/drawing/2014/main" id="{922A4FBC-F927-CC49-9C65-63016BF324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84" y="1633183"/>
            <a:ext cx="612382" cy="6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CB40B-AB55-DB41-A452-5FDC5F43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PROGETTI</a:t>
            </a:r>
          </a:p>
          <a:p>
            <a:r>
              <a:rPr lang="it-IT" dirty="0"/>
              <a:t>«Impariamo l’italiano»  | Laboratori linguistici livello A1 e A2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Inserimento NAI (alunni neo arrivati) e piani personalizzati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A649F8C-B04B-E649-9E99-40D5F9C6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85C4"/>
                </a:solidFill>
              </a:rPr>
              <a:t>ATTIVITÀ PER STUDENTI STRANIERI</a:t>
            </a:r>
          </a:p>
        </p:txBody>
      </p:sp>
      <p:pic>
        <p:nvPicPr>
          <p:cNvPr id="6" name="Elemento grafico 5" descr="Globo terrestre, Asia">
            <a:extLst>
              <a:ext uri="{FF2B5EF4-FFF2-40B4-BE49-F238E27FC236}">
                <a16:creationId xmlns:a16="http://schemas.microsoft.com/office/drawing/2014/main" id="{126AAB41-26ED-5447-BAA7-A2656DA8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6757" y="4920915"/>
            <a:ext cx="1732548" cy="17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Pennarello">
            <a:extLst>
              <a:ext uri="{FF2B5EF4-FFF2-40B4-BE49-F238E27FC236}">
                <a16:creationId xmlns:a16="http://schemas.microsoft.com/office/drawing/2014/main" id="{0008AB3A-2B1D-124F-9C10-EFBE6D71C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79" y="1751388"/>
            <a:ext cx="914400" cy="914400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D853B21-6F80-6A40-8F29-B387BF33550A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85C4"/>
                </a:solidFill>
              </a:rPr>
              <a:t>DOVE SIAMO | CONTATTI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5E8E44-3B35-EB42-922F-37C1A3E42F00}"/>
              </a:ext>
            </a:extLst>
          </p:cNvPr>
          <p:cNvSpPr txBox="1"/>
          <p:nvPr/>
        </p:nvSpPr>
        <p:spPr>
          <a:xfrm>
            <a:off x="1622420" y="1977043"/>
            <a:ext cx="46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Lecco 12, 20900 Monza</a:t>
            </a:r>
          </a:p>
        </p:txBody>
      </p:sp>
      <p:pic>
        <p:nvPicPr>
          <p:cNvPr id="8" name="Elemento grafico 7" descr="Telefono">
            <a:extLst>
              <a:ext uri="{FF2B5EF4-FFF2-40B4-BE49-F238E27FC236}">
                <a16:creationId xmlns:a16="http://schemas.microsoft.com/office/drawing/2014/main" id="{6E821613-505F-4341-85A5-3F353ED7F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579" y="4008092"/>
            <a:ext cx="914400" cy="914400"/>
          </a:xfrm>
          <a:prstGeom prst="rect">
            <a:avLst/>
          </a:prstGeom>
        </p:spPr>
      </p:pic>
      <p:pic>
        <p:nvPicPr>
          <p:cNvPr id="10" name="Elemento grafico 9" descr="Internet">
            <a:extLst>
              <a:ext uri="{FF2B5EF4-FFF2-40B4-BE49-F238E27FC236}">
                <a16:creationId xmlns:a16="http://schemas.microsoft.com/office/drawing/2014/main" id="{2FE920CB-C745-8442-B289-E9F8428CE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579" y="2849661"/>
            <a:ext cx="914400" cy="914400"/>
          </a:xfrm>
          <a:prstGeom prst="rect">
            <a:avLst/>
          </a:prstGeom>
        </p:spPr>
      </p:pic>
      <p:pic>
        <p:nvPicPr>
          <p:cNvPr id="12" name="Elemento grafico 11" descr="Busta">
            <a:extLst>
              <a:ext uri="{FF2B5EF4-FFF2-40B4-BE49-F238E27FC236}">
                <a16:creationId xmlns:a16="http://schemas.microsoft.com/office/drawing/2014/main" id="{0244F4E1-9450-CE42-B62F-3D8733754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579" y="5212826"/>
            <a:ext cx="914400" cy="9144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F1198CA-D785-DC43-890F-1E3903EC20F5}"/>
              </a:ext>
            </a:extLst>
          </p:cNvPr>
          <p:cNvSpPr/>
          <p:nvPr/>
        </p:nvSpPr>
        <p:spPr>
          <a:xfrm>
            <a:off x="1622420" y="3175978"/>
            <a:ext cx="26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www.olivettimonza.edu.it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4BD16CF-74A7-BE4D-8046-63064D82C537}"/>
              </a:ext>
            </a:extLst>
          </p:cNvPr>
          <p:cNvSpPr/>
          <p:nvPr/>
        </p:nvSpPr>
        <p:spPr>
          <a:xfrm>
            <a:off x="1622420" y="4390450"/>
            <a:ext cx="177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Open Sans"/>
              </a:rPr>
              <a:t>Tel. 039.32 46 27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87556AE-94CF-F54F-A9CF-2F82EE2BAA74}"/>
              </a:ext>
            </a:extLst>
          </p:cNvPr>
          <p:cNvSpPr/>
          <p:nvPr/>
        </p:nvSpPr>
        <p:spPr>
          <a:xfrm>
            <a:off x="1622420" y="5604922"/>
            <a:ext cx="268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mbrc060002@istruzione.it</a:t>
            </a:r>
          </a:p>
        </p:txBody>
      </p:sp>
    </p:spTree>
    <p:extLst>
      <p:ext uri="{BB962C8B-B14F-4D97-AF65-F5344CB8AC3E}">
        <p14:creationId xmlns:p14="http://schemas.microsoft.com/office/powerpoint/2010/main" val="1506619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1828</TotalTime>
  <Words>535</Words>
  <Application>Microsoft Macintosh PowerPoint</Application>
  <PresentationFormat>Presentazione su schermo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Tema di Office</vt:lpstr>
      <vt:lpstr>A. OLIVETTI MONZA</vt:lpstr>
      <vt:lpstr>Presentazione standard di PowerPoint</vt:lpstr>
      <vt:lpstr>QUADRO ORARIO  BIENNIO COMUNE A TUTTI GLI INDIRIZZI</vt:lpstr>
      <vt:lpstr>QUADRO ORARIO  BIENNIO COMUNE A TUTTI GLI INDIRIZZI</vt:lpstr>
      <vt:lpstr>SCELTA DEI NOSTRI INDIRIZZI</vt:lpstr>
      <vt:lpstr>SBOCCHI LAVORATIVI E CULTURALI  ALLA FINE DEI 5 ANNI</vt:lpstr>
      <vt:lpstr>I NOSTRI PROGETTI</vt:lpstr>
      <vt:lpstr>ATTIVITÀ PER STUDENTI STRANIERI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OLIVETTI MONZA</dc:title>
  <dc:creator>Federica Gorza</dc:creator>
  <cp:lastModifiedBy>Federica Gorza</cp:lastModifiedBy>
  <cp:revision>25</cp:revision>
  <dcterms:created xsi:type="dcterms:W3CDTF">2020-09-28T10:17:22Z</dcterms:created>
  <dcterms:modified xsi:type="dcterms:W3CDTF">2020-10-11T13:13:52Z</dcterms:modified>
</cp:coreProperties>
</file>