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87" r:id="rId8"/>
    <p:sldId id="263" r:id="rId9"/>
    <p:sldId id="264" r:id="rId10"/>
    <p:sldId id="265" r:id="rId11"/>
    <p:sldId id="288" r:id="rId12"/>
    <p:sldId id="266" r:id="rId13"/>
    <p:sldId id="267" r:id="rId14"/>
    <p:sldId id="268" r:id="rId15"/>
    <p:sldId id="289" r:id="rId16"/>
    <p:sldId id="269" r:id="rId17"/>
    <p:sldId id="270" r:id="rId18"/>
    <p:sldId id="271" r:id="rId19"/>
    <p:sldId id="290" r:id="rId20"/>
    <p:sldId id="272" r:id="rId21"/>
    <p:sldId id="273" r:id="rId22"/>
    <p:sldId id="274" r:id="rId23"/>
    <p:sldId id="291" r:id="rId24"/>
    <p:sldId id="275" r:id="rId25"/>
    <p:sldId id="276" r:id="rId26"/>
    <p:sldId id="277" r:id="rId27"/>
    <p:sldId id="292" r:id="rId28"/>
    <p:sldId id="278" r:id="rId29"/>
    <p:sldId id="279" r:id="rId30"/>
    <p:sldId id="280" r:id="rId31"/>
    <p:sldId id="293" r:id="rId32"/>
    <p:sldId id="281" r:id="rId33"/>
    <p:sldId id="282" r:id="rId34"/>
    <p:sldId id="283" r:id="rId35"/>
    <p:sldId id="294" r:id="rId36"/>
    <p:sldId id="284" r:id="rId37"/>
    <p:sldId id="285" r:id="rId38"/>
    <p:sldId id="286" r:id="rId39"/>
    <p:sldId id="295" r:id="rId40"/>
    <p:sldId id="296" r:id="rId41"/>
  </p:sldIdLst>
  <p:sldSz cx="28898850" cy="16256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0" d="100"/>
          <a:sy n="50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356" y="2660416"/>
            <a:ext cx="21674138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2356" y="8538164"/>
            <a:ext cx="21674138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4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5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80739" y="865481"/>
            <a:ext cx="6231315" cy="1377620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6796" y="865481"/>
            <a:ext cx="18332708" cy="1377620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2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745" y="4052714"/>
            <a:ext cx="24925258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745" y="10878728"/>
            <a:ext cx="24925258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8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796" y="4327407"/>
            <a:ext cx="12282011" cy="103142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043" y="4327407"/>
            <a:ext cx="12282011" cy="103142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5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865483"/>
            <a:ext cx="24925258" cy="31420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61" y="3984979"/>
            <a:ext cx="12225567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61" y="5937956"/>
            <a:ext cx="12225567" cy="87338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043" y="3984979"/>
            <a:ext cx="122857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043" y="5937956"/>
            <a:ext cx="12285775" cy="87338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6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3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75" y="2340564"/>
            <a:ext cx="14630043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6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85775" y="2340564"/>
            <a:ext cx="14630043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0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6796" y="865483"/>
            <a:ext cx="24925258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796" y="4327407"/>
            <a:ext cx="24925258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6796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3898-8496-4AEE-8D8B-5E52CDAD6CB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2744" y="15066905"/>
            <a:ext cx="975336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09813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64FC-DCF6-42D3-9B39-1DD73BA2C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3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ejXph9VI6SJ3A9piUf9SY9cwM7MQWPFCgacAtDdtcLu_TGAA/viewform" TargetMode="External"/><Relationship Id="rId5" Type="http://schemas.openxmlformats.org/officeDocument/2006/relationships/hyperlink" Target="https://docs.google.com/forms/d/e/1FAIpQLSfbBrZui5Rwo9n6kRYt73raZGkcR40TjWtPh4VVE_POHeV0YA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K6udcuCeOBXDxUuDHbsqFwzAKUsyoq3sBrpmcuTD4Fbo-9Q/viewform" TargetMode="External"/><Relationship Id="rId5" Type="http://schemas.openxmlformats.org/officeDocument/2006/relationships/hyperlink" Target="https://docs.google.com/forms/d/e/1FAIpQLSfvRobukmYhMHjQCh0nz8NC2Uc8iE2c5K04q1559ofR5rNUlA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embvSHHjigCQDLlPz0vrhz9itvFBQraEqhB1MK5OM9dhJQWA/viewform" TargetMode="External"/><Relationship Id="rId5" Type="http://schemas.openxmlformats.org/officeDocument/2006/relationships/hyperlink" Target="https://docs.google.com/forms/d/e/1FAIpQLSdAE4oK0a7GpSC1IY4TQHvUWRI3c37k1sX7HyxykVE45ffHqA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8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36.xml"/><Relationship Id="rId4" Type="http://schemas.openxmlformats.org/officeDocument/2006/relationships/slide" Target="slide12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e12vc9iaIKlJqfp321oPQ8WHz5xcroObc9NLYYZaBVxoX9Qg/viewform" TargetMode="External"/><Relationship Id="rId5" Type="http://schemas.openxmlformats.org/officeDocument/2006/relationships/hyperlink" Target="https://docs.google.com/forms/d/e/1FAIpQLSfFRvoRSrpAemRzK5qmLYzG7yvgxEQ2qdltdL9rZ4YCMZhPYg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VMxgGY8XesjN6o-PXvPH1ihsCyjH0jQNyXm3IM51PAt2rvA/viewform" TargetMode="External"/><Relationship Id="rId5" Type="http://schemas.openxmlformats.org/officeDocument/2006/relationships/hyperlink" Target="https://docs.google.com/forms/d/e/1FAIpQLSexOzmeewG-SuM_bxBgMBME0ClvQs2F68g20IZ2-PmVvvVBzA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C0so9i10xbslbEdo7wP_SHXnMw5fipked2OagIVwKFLBKhQ/viewform" TargetMode="External"/><Relationship Id="rId5" Type="http://schemas.openxmlformats.org/officeDocument/2006/relationships/hyperlink" Target="https://docs.google.com/forms/d/e/1FAIpQLScNJJAuMpm1TT5yoUZW1GXfrFARiWqIKVfRLnPvKZNMHJbfeA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fo6p-1NUEqIc8nSoDURoGjbERgpojOz6l-V2DpAPmQT22_NQ/viewform" TargetMode="External"/><Relationship Id="rId5" Type="http://schemas.openxmlformats.org/officeDocument/2006/relationships/hyperlink" Target="https://docs.google.com/forms/d/e/1FAIpQLSc25TOj70xRcAOeReNdHpY5Qh3zCOoIKXwio_N2lYX3Y6Tz7Q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fjoHmy94fFosCo57feJFeiKZgABCvBUgCeciDoVTw_5ZwECA/viewform" TargetMode="External"/><Relationship Id="rId5" Type="http://schemas.openxmlformats.org/officeDocument/2006/relationships/hyperlink" Target="https://docs.google.com/forms/d/e/1FAIpQLSeNUOk33F2_WD5ffAoLm_vEeFjx-u0vUuGbTvQJ2GIhjoakjw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istitutocomprensivoasola.edu.it&amp;sa=D&amp;ust=1602235856551000&amp;usg=AFQjCNFAObck9na80kb4ZsWzB909U7mZrQ" TargetMode="External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cMu9hdwgqZn8XWV81lyi_V8GUOqocJRNJ3Guh4LdTqUGIgcw/viewform" TargetMode="External"/><Relationship Id="rId5" Type="http://schemas.openxmlformats.org/officeDocument/2006/relationships/hyperlink" Target="https://docs.google.com/forms/d/e/1FAIpQLSfylH0M_5jJwrhIpzi6aUKS2gX1Mx-pTzZf11C-93uwvYMYAQ/viewform" TargetMode="External"/><Relationship Id="rId4" Type="http://schemas.openxmlformats.org/officeDocument/2006/relationships/hyperlink" Target="https://www.google.com/url?q=http://www.galileiostiglia.edu.it&amp;sa=D&amp;ust=1602235856552000&amp;usg=AFQjCNHpHCR3hJDz7ErS5LD2WjxsqxBDW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1351941" y="1295813"/>
            <a:ext cx="17079198" cy="3521516"/>
          </a:xfrm>
          <a:solidFill>
            <a:schemeClr val="bg1">
              <a:lumMod val="50000"/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it-IT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Titolo del Piano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it-IT" sz="16100" b="1" cap="all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 IL DIRE E IL </a:t>
            </a:r>
            <a:r>
              <a:rPr lang="it-IT" sz="16100" b="1" cap="all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FARE</a:t>
            </a:r>
            <a:endParaRPr lang="it-IT" sz="161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8577933" y="5575610"/>
            <a:ext cx="9853206" cy="5932449"/>
          </a:xfrm>
          <a:solidFill>
            <a:schemeClr val="bg1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endParaRPr lang="it-IT" sz="1000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6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6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endParaRPr lang="it-IT" sz="6500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6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6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6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intermedio</a:t>
            </a:r>
            <a:r>
              <a:rPr lang="it-IT" sz="6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tra pensiero e azione, </a:t>
            </a:r>
            <a:endParaRPr lang="it-IT" sz="6500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6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6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6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professionale </a:t>
            </a:r>
            <a:r>
              <a:rPr lang="it-IT" sz="6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organizzativa</a:t>
            </a:r>
            <a:endParaRPr lang="it-IT" sz="6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it-IT" sz="65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1" b="1893"/>
          <a:stretch/>
        </p:blipFill>
        <p:spPr>
          <a:xfrm>
            <a:off x="452089" y="1295812"/>
            <a:ext cx="10676827" cy="35215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07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7372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fino a n. 6 edizioni in base al n. degli iscritti, raggruppati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ordine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scuola.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2 edizioni per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ambito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40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it-IT" sz="4000" b="1" u="sng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 per istituto con responsabilità</a:t>
                      </a:r>
                      <a:r>
                        <a:rPr lang="it-IT" sz="4000" b="1" u="sng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sistema/interesse specifico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competenza per la cittadinanza digitale.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Atteggiamenti, conoscenze e abilità da promuovere nelle figure adulte di riferimento: insegnanti, educatori,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ompetenze Digitali: cosa sono le digital skills e importanza per le azie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56118"/>
            <a:ext cx="3641725" cy="2360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competenza per la cittadinanza digitale.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Atteggiamenti, conoscenze e abilità da promuovere nelle figure adulte di riferimento: insegnanti, educatori,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ompetenze Digitali: cosa sono le digital skills e importanza per le azie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56118"/>
            <a:ext cx="3641725" cy="2360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27452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9" name="Pagina iniziale 8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3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3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STEAM 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Art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STRUMENTI, METODI, STRATEGIE per una progettazione integrata dell'area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matematico-scientifico-artistico-tecnologica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06769" y="4327406"/>
            <a:ext cx="8784981" cy="1131117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Arial Narrow" panose="020B0606020202030204" pitchFamily="34" charset="0"/>
              </a:rPr>
              <a:t>L’esigenza di sviluppare sul piano didattico </a:t>
            </a:r>
            <a:r>
              <a:rPr lang="it-IT" i="1" dirty="0">
                <a:latin typeface="Arial Narrow" panose="020B0606020202030204" pitchFamily="34" charset="0"/>
              </a:rPr>
              <a:t>approcci operativi integrati </a:t>
            </a:r>
            <a:endParaRPr lang="it-IT" i="1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Arial Narrow" panose="020B0606020202030204" pitchFamily="34" charset="0"/>
              </a:rPr>
              <a:t>per </a:t>
            </a:r>
            <a:r>
              <a:rPr lang="it-IT" dirty="0">
                <a:latin typeface="Arial Narrow" panose="020B0606020202030204" pitchFamily="34" charset="0"/>
              </a:rPr>
              <a:t>far acquisire agli alunni </a:t>
            </a:r>
            <a:r>
              <a:rPr lang="it-IT" b="1" dirty="0">
                <a:latin typeface="Arial Narrow" panose="020B0606020202030204" pitchFamily="34" charset="0"/>
              </a:rPr>
              <a:t>competenze scientifiche, tecnologiche, costruttive e </a:t>
            </a:r>
            <a:r>
              <a:rPr lang="it-IT" b="1" dirty="0" smtClean="0">
                <a:latin typeface="Arial Narrow" panose="020B0606020202030204" pitchFamily="34" charset="0"/>
              </a:rPr>
              <a:t>matematiche</a:t>
            </a:r>
            <a:r>
              <a:rPr lang="it-IT" dirty="0" smtClean="0"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Arial Narrow" panose="020B0606020202030204" pitchFamily="34" charset="0"/>
              </a:rPr>
              <a:t>caratterizzate </a:t>
            </a:r>
            <a:r>
              <a:rPr lang="it-IT" dirty="0">
                <a:latin typeface="Arial Narrow" panose="020B0606020202030204" pitchFamily="34" charset="0"/>
              </a:rPr>
              <a:t>da </a:t>
            </a:r>
            <a:r>
              <a:rPr lang="it-IT" b="1" dirty="0">
                <a:latin typeface="Arial Narrow" panose="020B0606020202030204" pitchFamily="34" charset="0"/>
              </a:rPr>
              <a:t>processi e metodologie laboratoriali</a:t>
            </a:r>
            <a:r>
              <a:rPr lang="it-IT" dirty="0">
                <a:latin typeface="Arial Narrow" panose="020B0606020202030204" pitchFamily="34" charset="0"/>
              </a:rPr>
              <a:t> che </a:t>
            </a:r>
            <a:r>
              <a:rPr lang="it-IT" dirty="0" smtClean="0">
                <a:latin typeface="Arial Narrow" panose="020B0606020202030204" pitchFamily="34" charset="0"/>
              </a:rPr>
              <a:t>riescano </a:t>
            </a:r>
            <a:r>
              <a:rPr lang="it-IT" dirty="0">
                <a:latin typeface="Arial Narrow" panose="020B0606020202030204" pitchFamily="34" charset="0"/>
              </a:rPr>
              <a:t>a collegare linguaggi, conoscenze, abilità afferenti a discipline diverse dal punto di vista teorico, ma connesse invece sul piano reale, </a:t>
            </a:r>
            <a:endParaRPr lang="it-IT" dirty="0" smtClean="0">
              <a:latin typeface="Arial Narrow" panose="020B0606020202030204" pitchFamily="34" charset="0"/>
            </a:endParaRPr>
          </a:p>
          <a:p>
            <a:pPr marL="533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>
                <a:latin typeface="Arial Narrow" panose="020B0606020202030204" pitchFamily="34" charset="0"/>
              </a:rPr>
              <a:t>richiede </a:t>
            </a:r>
            <a:r>
              <a:rPr lang="it-IT" dirty="0">
                <a:latin typeface="Arial Narrow" panose="020B0606020202030204" pitchFamily="34" charset="0"/>
              </a:rPr>
              <a:t>risposte formative che facciano sperimentare ai docenti modalità di lavoro direttamente trasferibili nelle classi</a:t>
            </a:r>
            <a:r>
              <a:rPr lang="it-IT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Arial Narrow" panose="020B0606020202030204" pitchFamily="34" charset="0"/>
              </a:rPr>
              <a:t>La natura stessa </a:t>
            </a:r>
            <a:r>
              <a:rPr lang="it-IT" dirty="0" smtClean="0">
                <a:latin typeface="Arial Narrow" panose="020B0606020202030204" pitchFamily="34" charset="0"/>
              </a:rPr>
              <a:t>di </a:t>
            </a:r>
            <a:r>
              <a:rPr lang="it-IT" dirty="0">
                <a:latin typeface="Arial Narrow" panose="020B0606020202030204" pitchFamily="34" charset="0"/>
              </a:rPr>
              <a:t>STEM e STEAM si pone come approccio didattico che lega </a:t>
            </a:r>
            <a:r>
              <a:rPr lang="it-IT" b="1" dirty="0">
                <a:latin typeface="Arial Narrow" panose="020B0606020202030204" pitchFamily="34" charset="0"/>
              </a:rPr>
              <a:t>due livelli</a:t>
            </a:r>
            <a:r>
              <a:rPr lang="it-IT" dirty="0" smtClean="0"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Arial Narrow" panose="020B0606020202030204" pitchFamily="34" charset="0"/>
              </a:rPr>
              <a:t>quello </a:t>
            </a:r>
            <a:r>
              <a:rPr lang="it-IT" b="1" dirty="0">
                <a:latin typeface="Arial Narrow" panose="020B0606020202030204" pitchFamily="34" charset="0"/>
              </a:rPr>
              <a:t>laboratoriale per </a:t>
            </a:r>
            <a:r>
              <a:rPr lang="it-IT" b="1" dirty="0" smtClean="0">
                <a:latin typeface="Arial Narrow" panose="020B0606020202030204" pitchFamily="34" charset="0"/>
              </a:rPr>
              <a:t>progetti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Arial Narrow" panose="020B0606020202030204" pitchFamily="34" charset="0"/>
              </a:rPr>
              <a:t>quello </a:t>
            </a:r>
            <a:r>
              <a:rPr lang="it-IT" dirty="0">
                <a:latin typeface="Arial Narrow" panose="020B0606020202030204" pitchFamily="34" charset="0"/>
              </a:rPr>
              <a:t>dell’attivazione di competenze </a:t>
            </a:r>
            <a:r>
              <a:rPr lang="it-IT" dirty="0" smtClean="0">
                <a:latin typeface="Arial Narrow" panose="020B0606020202030204" pitchFamily="34" charset="0"/>
              </a:rPr>
              <a:t>trasversali, </a:t>
            </a:r>
            <a:r>
              <a:rPr lang="it-IT" dirty="0">
                <a:latin typeface="Arial Narrow" panose="020B0606020202030204" pitchFamily="34" charset="0"/>
              </a:rPr>
              <a:t>supportate da strategie di </a:t>
            </a:r>
            <a:r>
              <a:rPr lang="it-IT" b="1" i="1" dirty="0" err="1">
                <a:latin typeface="Arial Narrow" panose="020B0606020202030204" pitchFamily="34" charset="0"/>
              </a:rPr>
              <a:t>problem</a:t>
            </a:r>
            <a:r>
              <a:rPr lang="it-IT" b="1" i="1" dirty="0">
                <a:latin typeface="Arial Narrow" panose="020B0606020202030204" pitchFamily="34" charset="0"/>
              </a:rPr>
              <a:t> </a:t>
            </a:r>
            <a:r>
              <a:rPr lang="it-IT" b="1" i="1" dirty="0" err="1">
                <a:latin typeface="Arial Narrow" panose="020B0606020202030204" pitchFamily="34" charset="0"/>
              </a:rPr>
              <a:t>solving</a:t>
            </a:r>
            <a:r>
              <a:rPr lang="it-IT" b="1" dirty="0">
                <a:latin typeface="Arial Narrow" panose="020B0606020202030204" pitchFamily="34" charset="0"/>
              </a:rPr>
              <a:t> collaborativo.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>
              <a:latin typeface="Arial Narrow" panose="020B0606020202030204" pitchFamily="34" charset="0"/>
            </a:endParaRPr>
          </a:p>
        </p:txBody>
      </p:sp>
      <p:pic>
        <p:nvPicPr>
          <p:cNvPr id="3076" name="Picture 4" descr="STEM and STEAM | Stanmore Public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6214" r="14068" b="5862"/>
          <a:stretch/>
        </p:blipFill>
        <p:spPr bwMode="auto">
          <a:xfrm>
            <a:off x="476250" y="1137037"/>
            <a:ext cx="3638550" cy="2598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10629900" y="4327406"/>
            <a:ext cx="17177238" cy="11311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0" indent="-723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La </a:t>
            </a:r>
            <a:r>
              <a:rPr lang="it-IT" sz="8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didattica laboratoriale per progetti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 dovrà fornire ai docenti gli strumenti per l’approfondimento dei processi </a:t>
            </a:r>
          </a:p>
          <a:p>
            <a:pPr marL="1428750" marR="44450" lvl="0" indent="-7048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di matematizzazione e programmazione anche attraverso l’utilizzo di software dinamici e di animazione</a:t>
            </a:r>
            <a:r>
              <a:rPr lang="it-IT" sz="8000" spc="-5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3D:</a:t>
            </a:r>
          </a:p>
          <a:p>
            <a:pPr marL="4305300" marR="44450" lvl="0" indent="-723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it-IT" sz="8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8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05300" marR="44450" lvl="0" indent="-723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tinkering</a:t>
            </a:r>
            <a:r>
              <a:rPr lang="it-IT" sz="8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8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05300" marR="44450" lvl="0" indent="-723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it-IT" sz="8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8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05300" marR="44450" lvl="0" indent="-723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robotica educativa, </a:t>
            </a:r>
          </a:p>
          <a:p>
            <a:pPr marL="1428750" marR="44450" lvl="0" indent="-7048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di creazione e utilizzo di contenuti multimediali, musicali e visivi secondo la metodologia </a:t>
            </a: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STEAM:</a:t>
            </a:r>
            <a:endParaRPr lang="it-IT" sz="8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305300" marR="44450" lvl="0" indent="-8001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editing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305300" marR="44450" lvl="0" indent="-8001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 e musica digitale, </a:t>
            </a:r>
          </a:p>
          <a:p>
            <a:pPr marL="4305300" marR="44450" lvl="0" indent="-8001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musei virtuali</a:t>
            </a: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3900" marR="44450" lvl="0" indent="-72390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0" indent="-723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Lo sviluppo di </a:t>
            </a:r>
            <a:r>
              <a:rPr lang="it-IT" sz="8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metodologie di </a:t>
            </a:r>
            <a:r>
              <a:rPr lang="it-IT" sz="80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problem</a:t>
            </a:r>
            <a:r>
              <a:rPr lang="it-IT" sz="80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it-IT" sz="80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solving</a:t>
            </a:r>
            <a:r>
              <a:rPr lang="it-IT" sz="8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collaborativo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 e la messa a fuoco di alcune competenze trasversali dovrà aiutare i docenti ad utilizzare operativamente percorsi didattici integrati sia nell’ambito STEM sia nell’ambito STEAM.</a:t>
            </a:r>
          </a:p>
          <a:p>
            <a:pPr marL="723900" marR="44450" indent="-72390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6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23900" marR="44450" indent="-723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Altre 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attenzioni a livello di contenuto</a:t>
            </a: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pPr marL="723900" marR="44450" indent="-72390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505200" lvl="0" indent="-6286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STEM/STEAM e curricolo verticale</a:t>
            </a: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it-IT" sz="8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505200" lvl="0" indent="-6286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</a:rPr>
              <a:t>Strumenti per la progettazione e la valutazione di percorsi per lo sviluppo delle competenze STEM/STEAM in ambienti di apprendimento innovativi (ambienti digitali e atelier creativi</a:t>
            </a: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).</a:t>
            </a:r>
          </a:p>
          <a:p>
            <a:pPr marL="3505200" lvl="0" indent="-6286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8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8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realtà virtuale e la realtà aumentata nella didattica delle STEM</a:t>
            </a:r>
            <a:endParaRPr lang="it-IT" sz="8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l’attenzione da parte del formatore a contestualizzare sui diversi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indirizzi/ordini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scuola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SOLO 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>
                <a:latin typeface="Arial Narrow" panose="020B0606020202030204" pitchFamily="34" charset="0"/>
              </a:rPr>
              <a:t>DESTINATARI</a:t>
            </a:r>
            <a:r>
              <a:rPr lang="it-IT" sz="6400" b="1" dirty="0"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3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STEAM 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Art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STRUMENTI, METODI, STRATEGIE per una progettazione integrata dell'area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matematico-scientifico-artistico-tecnologica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STEM and STEAM | Stanmore Public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6214" r="14068" b="5862"/>
          <a:stretch/>
        </p:blipFill>
        <p:spPr bwMode="auto">
          <a:xfrm>
            <a:off x="476250" y="1137037"/>
            <a:ext cx="3638550" cy="2598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/>
        </p:nvCxnSpPr>
        <p:spPr>
          <a:xfrm flipV="1">
            <a:off x="1884118" y="4739149"/>
            <a:ext cx="11659332" cy="10439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9072026">
            <a:off x="4234255" y="7898090"/>
            <a:ext cx="913089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NON ATTIVATO NELL’A.S. 2020-’21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94875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durante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26695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Fino a n. 6 edizioni in base al n. degli iscritti, raggruppati in base all’ordine di scuola.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3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STEAM 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Art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STRUMENTI, METODI, STRATEGIE per una progettazione integrata dell'area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matematico-scientifico-artistico-tecnologica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STEM and STEAM | Stanmore Public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6214" r="14068" b="5862"/>
          <a:stretch/>
        </p:blipFill>
        <p:spPr bwMode="auto">
          <a:xfrm>
            <a:off x="476250" y="1137037"/>
            <a:ext cx="3638550" cy="2598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3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STEAM (Science, Technology,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Art and </a:t>
            </a:r>
            <a:r>
              <a:rPr lang="it-IT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STRUMENTI, METODI, STRATEGIE per una progettazione integrata dell'area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matematico-scientifico-artistico-tecnologica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STEM and STEAM | Stanmore Public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6214" r="14068" b="5862"/>
          <a:stretch/>
        </p:blipFill>
        <p:spPr bwMode="auto">
          <a:xfrm>
            <a:off x="476250" y="1137037"/>
            <a:ext cx="3638550" cy="2598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53046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10" name="Pagina iniziale 9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0" rIns="180000">
            <a:normAutofit fontScale="70000" lnSpcReduction="20000"/>
          </a:bodyPr>
          <a:lstStyle/>
          <a:p>
            <a:pPr marL="800100" lvl="0" indent="-8001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5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Progettazione “a ritroso” e Unità di Apprendimento</a:t>
            </a:r>
            <a:r>
              <a:rPr lang="it-IT" sz="5600" dirty="0">
                <a:latin typeface="Arial Narrow" panose="020B0606020202030204" pitchFamily="34" charset="0"/>
                <a:ea typeface="Times New Roman" panose="02020603050405020304" pitchFamily="18" charset="0"/>
              </a:rPr>
              <a:t>: come articolare il percorso annuale di insegnamento-apprendimento di una competenza in 4, </a:t>
            </a:r>
            <a:r>
              <a:rPr lang="it-IT" sz="5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max</a:t>
            </a:r>
            <a:r>
              <a:rPr lang="it-IT" sz="5600" dirty="0">
                <a:latin typeface="Arial Narrow" panose="020B0606020202030204" pitchFamily="34" charset="0"/>
                <a:ea typeface="Times New Roman" panose="02020603050405020304" pitchFamily="18" charset="0"/>
              </a:rPr>
              <a:t> 5 obiettivi intermedi (ciascuno corrispondente a una Unità di Apprendimento</a:t>
            </a:r>
            <a:r>
              <a:rPr lang="it-IT" sz="5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428750" lvl="1" indent="-9715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73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Le fasi in cui si articola la progettazione di una Unità di Apprendimento</a:t>
            </a:r>
            <a:r>
              <a:rPr lang="it-IT" sz="73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5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8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9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95350" lvl="0" indent="-895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it-IT" sz="5000" dirty="0">
                <a:latin typeface="Arial Narrow" panose="020B0606020202030204" pitchFamily="34" charset="0"/>
                <a:ea typeface="Calibri" panose="020F0502020204030204" pitchFamily="34" charset="0"/>
              </a:rPr>
              <a:t>la </a:t>
            </a:r>
            <a:r>
              <a:rPr lang="it-IT" sz="5000" b="1" dirty="0">
                <a:latin typeface="Arial Narrow" panose="020B0606020202030204" pitchFamily="34" charset="0"/>
                <a:ea typeface="Calibri" panose="020F0502020204030204" pitchFamily="34" charset="0"/>
              </a:rPr>
              <a:t>fase della </a:t>
            </a:r>
            <a:r>
              <a:rPr lang="it-IT" sz="50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preparazione della prestazione</a:t>
            </a:r>
            <a:r>
              <a:rPr lang="it-IT" sz="5000" i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t-IT" sz="5000" dirty="0">
                <a:latin typeface="Arial Narrow" panose="020B0606020202030204" pitchFamily="34" charset="0"/>
                <a:ea typeface="Calibri" panose="020F0502020204030204" pitchFamily="34" charset="0"/>
              </a:rPr>
              <a:t>che valuterà lo sviluppo della competenza (ideazione del compito di prestazione o compito contestualizzato</a:t>
            </a:r>
            <a:r>
              <a:rPr lang="it-IT" sz="5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);</a:t>
            </a:r>
          </a:p>
          <a:p>
            <a:pPr marL="895350" lvl="0" indent="-895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endParaRPr lang="it-IT" sz="5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95350" lvl="0" indent="-895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it-IT" sz="5000" dirty="0">
                <a:latin typeface="Arial Narrow" panose="020B0606020202030204" pitchFamily="34" charset="0"/>
                <a:ea typeface="Calibri" panose="020F0502020204030204" pitchFamily="34" charset="0"/>
              </a:rPr>
              <a:t>la </a:t>
            </a:r>
            <a:r>
              <a:rPr lang="it-IT" sz="5000" b="1" dirty="0">
                <a:latin typeface="Arial Narrow" panose="020B0606020202030204" pitchFamily="34" charset="0"/>
                <a:ea typeface="Calibri" panose="020F0502020204030204" pitchFamily="34" charset="0"/>
              </a:rPr>
              <a:t>fase </a:t>
            </a:r>
            <a:r>
              <a:rPr lang="it-IT" sz="50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diagnostica</a:t>
            </a:r>
            <a:r>
              <a:rPr lang="it-IT" sz="5000" dirty="0">
                <a:latin typeface="Arial Narrow" panose="020B0606020202030204" pitchFamily="34" charset="0"/>
                <a:ea typeface="Calibri" panose="020F0502020204030204" pitchFamily="34" charset="0"/>
              </a:rPr>
              <a:t> (VALUTAZIONE DIAGNOSTICA O PREVENTIVA), che ha l’obiettivo di dare informazioni all’insegnante sulla vicinanza o lontananza o sulla disponibilità (</a:t>
            </a:r>
            <a:r>
              <a:rPr lang="it-IT" sz="5000" i="1" dirty="0" err="1">
                <a:latin typeface="Arial Narrow" panose="020B0606020202030204" pitchFamily="34" charset="0"/>
                <a:ea typeface="Calibri" panose="020F0502020204030204" pitchFamily="34" charset="0"/>
              </a:rPr>
              <a:t>readiness</a:t>
            </a:r>
            <a:r>
              <a:rPr lang="it-IT" sz="5000" dirty="0">
                <a:latin typeface="Arial Narrow" panose="020B0606020202030204" pitchFamily="34" charset="0"/>
                <a:ea typeface="Calibri" panose="020F0502020204030204" pitchFamily="34" charset="0"/>
              </a:rPr>
              <a:t>) degli studenti ad apprendere il nuovo argomento</a:t>
            </a:r>
            <a:r>
              <a:rPr lang="it-IT" sz="5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;</a:t>
            </a:r>
            <a:endParaRPr lang="it-IT" sz="5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442831" y="4327407"/>
            <a:ext cx="13364307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360000" rIns="180000" bIns="45720" rtlCol="0">
            <a:normAutofit fontScale="400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7075" lvl="0" indent="-727075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la </a:t>
            </a:r>
            <a:r>
              <a:rPr lang="it-IT" sz="8800" b="1" dirty="0">
                <a:latin typeface="Arial Narrow" panose="020B0606020202030204" pitchFamily="34" charset="0"/>
                <a:ea typeface="Calibri" panose="020F0502020204030204" pitchFamily="34" charset="0"/>
              </a:rPr>
              <a:t>fase dell’</a:t>
            </a:r>
            <a:r>
              <a:rPr lang="it-IT" sz="8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insegnamento delle conoscenze</a:t>
            </a:r>
            <a:r>
              <a:rPr lang="it-IT" sz="8800" i="1" dirty="0">
                <a:latin typeface="Arial Narrow" panose="020B0606020202030204" pitchFamily="34" charset="0"/>
                <a:ea typeface="Calibri" panose="020F0502020204030204" pitchFamily="34" charset="0"/>
              </a:rPr>
              <a:t>, della comprensione profonda, delle abilità o del “cosa lo studente deve saper fare”</a:t>
            </a: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: </a:t>
            </a:r>
            <a:endParaRPr lang="it-IT" sz="88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0338" lvl="0" indent="-633413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quali sono le conoscenze e i concetti che gli studenti devono comprendere e familiarizzare; </a:t>
            </a: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0338" lvl="0" indent="-633413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quale “comprensione profonda” queste conoscenze devono produrre o suscitare;</a:t>
            </a: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0338" lvl="0" indent="-633413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cosa devono saper fare gli studenti con queste conoscenze</a:t>
            </a:r>
            <a:r>
              <a:rPr lang="it-IT" sz="88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7075" lvl="0" indent="-727075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la </a:t>
            </a:r>
            <a:r>
              <a:rPr lang="it-IT" sz="8800" b="1" dirty="0">
                <a:latin typeface="Arial Narrow" panose="020B0606020202030204" pitchFamily="34" charset="0"/>
                <a:ea typeface="Calibri" panose="020F0502020204030204" pitchFamily="34" charset="0"/>
              </a:rPr>
              <a:t>fase della VALUTAZIONE FORMATIVA (a piccoli passi) e della</a:t>
            </a:r>
            <a:r>
              <a:rPr lang="it-IT" sz="8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 valutazione dopo l</a:t>
            </a:r>
            <a:r>
              <a:rPr lang="it-IT" sz="8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,Italic"/>
              </a:rPr>
              <a:t>’</a:t>
            </a:r>
            <a:r>
              <a:rPr lang="it-IT" sz="8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insegnamento, </a:t>
            </a: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quali strumenti che l’insegnante usa per migliorare l’apprendimento dello studente, eventualmente per modificare le sue scelte didattiche, qualora si fossero dimostrate inefficaci per qualche studente, e infine per promuovere, prima della prova sommativa,</a:t>
            </a:r>
            <a:r>
              <a:rPr lang="it-IT" sz="8800" b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una visione integrata del percorso compiuto; </a:t>
            </a:r>
            <a:endParaRPr lang="it-IT" sz="88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88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727075" lvl="0" indent="-727075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5"/>
            </a:pPr>
            <a:r>
              <a:rPr lang="it-IT" sz="88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la </a:t>
            </a:r>
            <a:r>
              <a:rPr lang="it-IT" sz="8800" b="1" dirty="0">
                <a:latin typeface="Arial Narrow" panose="020B0606020202030204" pitchFamily="34" charset="0"/>
                <a:ea typeface="Calibri" panose="020F0502020204030204" pitchFamily="34" charset="0"/>
              </a:rPr>
              <a:t>fase della </a:t>
            </a:r>
            <a:r>
              <a:rPr lang="it-IT" sz="8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valutazione sommativa o finale </a:t>
            </a:r>
            <a:r>
              <a:rPr lang="it-IT" sz="8800" i="1" dirty="0">
                <a:latin typeface="Arial Narrow" panose="020B0606020202030204" pitchFamily="34" charset="0"/>
                <a:ea typeface="Calibri" panose="020F0502020204030204" pitchFamily="34" charset="0"/>
              </a:rPr>
              <a:t>della competenza </a:t>
            </a:r>
            <a:r>
              <a:rPr lang="it-IT" sz="8800" dirty="0">
                <a:latin typeface="Arial Narrow" panose="020B0606020202030204" pitchFamily="34" charset="0"/>
                <a:ea typeface="Calibri" panose="020F0502020204030204" pitchFamily="34" charset="0"/>
              </a:rPr>
              <a:t>acquisita.</a:t>
            </a: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8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Strumenti di valutazione diagnostica, formativa e sommativa e loro impiego</a:t>
            </a:r>
            <a:endParaRPr lang="it-IT" sz="8400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844925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L'impianto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valutativo nella didattica per competenze: modalità, strumenti e procedure della valutazione DIAGNOSTICA, FORMATIVA e SOMMATIVA nel contesto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dell'UDA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Diario della Quarantena /50 – Valutazione formativa e valutazione sommativa  – il mio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5273" r="5409" b="53"/>
          <a:stretch/>
        </p:blipFill>
        <p:spPr bwMode="auto">
          <a:xfrm>
            <a:off x="425063" y="1062043"/>
            <a:ext cx="4432686" cy="27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l’attenzione da parte del formatore a contestualizzare sui diversi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indirizzi/ordini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scuola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DESTINATARI</a:t>
            </a:r>
            <a:r>
              <a:rPr lang="it-IT" sz="4000" b="1" kern="0" dirty="0">
                <a:latin typeface="Arial Narrow" panose="020B0606020202030204" pitchFamily="34" charset="0"/>
                <a:ea typeface="Times New Roman" panose="02020603050405020304" pitchFamily="18" charset="0"/>
              </a:rPr>
              <a:t>: insegnanti designati dalla scuola in virtù di incarichi specifici (FIGURE DI SISTEMA</a:t>
            </a: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).  </a:t>
            </a: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endParaRPr lang="it-IT" sz="3600" b="1" kern="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>
                <a:latin typeface="Arial Narrow" panose="020B0606020202030204" pitchFamily="34" charset="0"/>
              </a:rPr>
              <a:t>Attività didattiche a distanza, con tecniche di conduzione in modalità sincrone e </a:t>
            </a:r>
            <a:r>
              <a:rPr lang="it-IT" sz="4500" dirty="0" smtClean="0">
                <a:latin typeface="Arial Narrow" panose="020B0606020202030204" pitchFamily="34" charset="0"/>
              </a:rPr>
              <a:t>asincrone.</a:t>
            </a:r>
            <a:endParaRPr lang="it-IT" sz="45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>
                <a:latin typeface="Arial Narrow" panose="020B0606020202030204" pitchFamily="34" charset="0"/>
              </a:rPr>
              <a:t>DESTINATARI</a:t>
            </a:r>
            <a:r>
              <a:rPr lang="it-IT" sz="6400" b="1" dirty="0"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844925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L'impianto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valutativo nella didattica per competenze: modalità, strumenti e procedure della valutazione DIAGNOSTICA, FORMATIVA e SOMMATIVA nel contesto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dell'UDA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Diario della Quarantena /50 – Valutazione formativa e valutazione sommativa  – il mio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5273" r="5409" b="53"/>
          <a:stretch/>
        </p:blipFill>
        <p:spPr bwMode="auto">
          <a:xfrm>
            <a:off x="425063" y="1062043"/>
            <a:ext cx="4432686" cy="27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43661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fino a n. 6 edizioni in base al n. degli iscritti, raggruppati in base all’ordine di scuola.</a:t>
                      </a: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1500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fino a n. 6 edizioni.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844925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L'impianto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valutativo nella didattica per competenze: modalità, strumenti e procedure della valutazione DIAGNOSTICA, FORMATIVA e SOMMATIVA nel contesto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dell'UDA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Diario della Quarantena /50 – Valutazione formativa e valutazione sommativa  – il mio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5273" r="5409" b="53"/>
          <a:stretch/>
        </p:blipFill>
        <p:spPr bwMode="auto">
          <a:xfrm>
            <a:off x="425063" y="1062043"/>
            <a:ext cx="4432686" cy="27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844925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L'impianto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valutativo nella didattica per competenze: modalità, strumenti e procedure della valutazione DIAGNOSTICA, FORMATIVA e SOMMATIVA nel contesto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dell'UDA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Diario della Quarantena /50 – Valutazione formativa e valutazione sommativa  – il mio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5273" r="5409" b="53"/>
          <a:stretch/>
        </p:blipFill>
        <p:spPr bwMode="auto">
          <a:xfrm>
            <a:off x="425063" y="1062043"/>
            <a:ext cx="4432686" cy="27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09613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10" name="Pagina iniziale 9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024" y="428242"/>
            <a:ext cx="14020800" cy="280842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11733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L’OFFERTA FORMATIVA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0978" y="3477532"/>
            <a:ext cx="13103846" cy="12019421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252000" rIns="72000" bIns="252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1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Educazione Civica con particolare riguardo alla conoscenza della Costituzione e alla cultura della sostenibilità (Legge 92/2019 e Linee Guida per l’Educazione Civica; Carta della T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erra 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 Agenda 2030).</a:t>
            </a:r>
          </a:p>
          <a:p>
            <a:pPr marL="1807601" lvl="3" indent="-723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>
                <a:latin typeface="Arial Narrow" panose="020B0606020202030204" pitchFamily="34" charset="0"/>
              </a:rPr>
              <a:t>percorso 1.A </a:t>
            </a:r>
            <a:r>
              <a:rPr lang="it-IT" sz="3800" dirty="0" smtClean="0">
                <a:latin typeface="Arial Narrow" panose="020B0606020202030204" pitchFamily="34" charset="0"/>
              </a:rPr>
              <a:t>- </a:t>
            </a:r>
            <a:r>
              <a:rPr lang="it-IT" sz="3800" dirty="0">
                <a:latin typeface="Arial Narrow" panose="020B0606020202030204" pitchFamily="34" charset="0"/>
              </a:rPr>
              <a:t>Educazione civica e competenze di cittadinanza</a:t>
            </a:r>
          </a:p>
          <a:p>
            <a:pPr marL="1807601" lvl="3" indent="-723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>
                <a:latin typeface="Arial Narrow" panose="020B0606020202030204" pitchFamily="34" charset="0"/>
              </a:rPr>
              <a:t>percorso 1.B </a:t>
            </a:r>
            <a:r>
              <a:rPr lang="it-IT" sz="3800" dirty="0" smtClean="0">
                <a:latin typeface="Arial Narrow" panose="020B0606020202030204" pitchFamily="34" charset="0"/>
              </a:rPr>
              <a:t>– Cittadinanza </a:t>
            </a:r>
            <a:r>
              <a:rPr lang="it-IT" sz="3800" i="1" dirty="0" smtClean="0">
                <a:latin typeface="Arial Narrow" panose="020B0606020202030204" pitchFamily="34" charset="0"/>
              </a:rPr>
              <a:t>planetaria</a:t>
            </a:r>
            <a:endParaRPr lang="it-IT" sz="3800" i="1" dirty="0">
              <a:latin typeface="Arial Narrow" panose="020B0606020202030204" pitchFamily="34" charset="0"/>
            </a:endParaRPr>
          </a:p>
          <a:p>
            <a:pPr marL="1807601" lvl="3" indent="-723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>
                <a:latin typeface="Arial Narrow" panose="020B0606020202030204" pitchFamily="34" charset="0"/>
              </a:rPr>
              <a:t>percorso 1.C </a:t>
            </a:r>
            <a:r>
              <a:rPr lang="it-IT" sz="3800" dirty="0" smtClean="0">
                <a:latin typeface="Arial Narrow" panose="020B0606020202030204" pitchFamily="34" charset="0"/>
              </a:rPr>
              <a:t>- </a:t>
            </a:r>
            <a:r>
              <a:rPr lang="it-IT" sz="3800" dirty="0">
                <a:latin typeface="Arial Narrow" panose="020B0606020202030204" pitchFamily="34" charset="0"/>
              </a:rPr>
              <a:t>Cittadinanza </a:t>
            </a:r>
            <a:r>
              <a:rPr lang="it-IT" sz="3800" i="1" dirty="0">
                <a:latin typeface="Arial Narrow" panose="020B0606020202030204" pitchFamily="34" charset="0"/>
              </a:rPr>
              <a:t>digitale</a:t>
            </a:r>
          </a:p>
          <a:p>
            <a:pPr marL="1807601" lvl="3" indent="-723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>
                <a:latin typeface="Arial Narrow" panose="020B0606020202030204" pitchFamily="34" charset="0"/>
              </a:rPr>
              <a:t>percorso </a:t>
            </a:r>
            <a:r>
              <a:rPr lang="it-IT" sz="3800" b="1" dirty="0" smtClean="0">
                <a:latin typeface="Arial Narrow" panose="020B0606020202030204" pitchFamily="34" charset="0"/>
              </a:rPr>
              <a:t>1.D</a:t>
            </a:r>
            <a:r>
              <a:rPr lang="it-IT" sz="3800" dirty="0" smtClean="0">
                <a:latin typeface="Arial Narrow" panose="020B0606020202030204" pitchFamily="34" charset="0"/>
              </a:rPr>
              <a:t> </a:t>
            </a:r>
            <a:r>
              <a:rPr lang="it-IT" sz="3800" dirty="0">
                <a:latin typeface="Arial Narrow" panose="020B0606020202030204" pitchFamily="34" charset="0"/>
              </a:rPr>
              <a:t>- Educazione alla Cittadinanza </a:t>
            </a:r>
            <a:r>
              <a:rPr lang="it-IT" sz="3800" i="1" dirty="0">
                <a:latin typeface="Arial Narrow" panose="020B0606020202030204" pitchFamily="34" charset="0"/>
              </a:rPr>
              <a:t>sostenibile </a:t>
            </a:r>
            <a:endParaRPr lang="it-IT" sz="3800" i="1" dirty="0" smtClean="0">
              <a:latin typeface="Arial Narrow" panose="020B0606020202030204" pitchFamily="34" charset="0"/>
            </a:endParaRPr>
          </a:p>
          <a:p>
            <a:pPr marL="1083701" lvl="3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000" i="1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2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Sviluppo di competenza per la cittadinanza digitale. Atteggiamenti, conoscenze e abilità da promuovere nelle figure adulte di riferimento: insegnanti, educatori, 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genitori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it-IT" sz="38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0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</a:t>
            </a:r>
            <a:r>
              <a:rPr lang="it-IT" sz="3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STEM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(Science, Technology, </a:t>
            </a:r>
            <a:r>
              <a:rPr lang="it-IT" sz="3800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Engineering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it-IT" sz="3800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Mathematics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 STEAM 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(Science, Technology, </a:t>
            </a:r>
            <a:r>
              <a:rPr lang="it-IT" sz="3800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Engineering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Art and </a:t>
            </a:r>
            <a:r>
              <a:rPr lang="it-IT" sz="3800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Mathematics</a:t>
            </a:r>
            <a:r>
              <a:rPr lang="it-IT" sz="38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) - 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STRUMENTI, METODI, STRATEGIE per una progettazione integrata dell'area 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matematico-scientifico-artistico-tecnologica</a:t>
            </a:r>
            <a:endParaRPr lang="it-IT" sz="3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5452320" y="933450"/>
            <a:ext cx="12850619" cy="14587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252000" rIns="72000" bIns="252000" rtlCol="0">
            <a:noAutofit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4</a:t>
            </a:r>
            <a:r>
              <a:rPr lang="it-IT" sz="3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L'impianto valutativo nella didattica per competenze: modalità, strumenti e procedure della valutazione DIAGNOSTICA, FORMATIVA e SOMMATIVA nel contesto 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dell'UDA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5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Realizzazione del sistema educativo integrato dalla nascita fino ai 6 anni (D.lgs. 65/2017 e Orientamenti pedagogici sui LEAD: legami educativi a distanza)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6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Contrasto alla dispersione e all’insuccesso formativo.</a:t>
            </a:r>
            <a:endParaRPr lang="it-IT" sz="3800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7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Bisogni Educativi Speciali.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 smtClean="0">
                <a:latin typeface="Arial Narrow" panose="020B0606020202030204" pitchFamily="34" charset="0"/>
              </a:rPr>
              <a:t>percorso 7.A </a:t>
            </a:r>
            <a:r>
              <a:rPr lang="it-IT" sz="3800" dirty="0" smtClean="0">
                <a:latin typeface="Arial Narrow" panose="020B0606020202030204" pitchFamily="34" charset="0"/>
              </a:rPr>
              <a:t>- </a:t>
            </a:r>
            <a:r>
              <a:rPr lang="it-IT" sz="3600" dirty="0">
                <a:latin typeface="Arial Narrow" panose="020B0606020202030204" pitchFamily="34" charset="0"/>
              </a:rPr>
              <a:t>I Bisogni Educativi Speciali nel quadro normativo italiano e il profilo delle competenze professionali e specifiche del docente di sostegno</a:t>
            </a:r>
            <a:r>
              <a:rPr lang="it-IT" sz="3600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 smtClean="0">
                <a:latin typeface="Arial Narrow" panose="020B0606020202030204" pitchFamily="34" charset="0"/>
              </a:rPr>
              <a:t>percorso 7.B </a:t>
            </a:r>
            <a:r>
              <a:rPr lang="it-IT" sz="3800" dirty="0">
                <a:latin typeface="Arial Narrow" panose="020B0606020202030204" pitchFamily="34" charset="0"/>
              </a:rPr>
              <a:t>- Nuove risorse digitali per la didattica inclusiva. Strumenti, risorse, strategie</a:t>
            </a:r>
            <a:r>
              <a:rPr lang="it-IT" sz="3800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 smtClean="0">
                <a:latin typeface="Arial Narrow" panose="020B0606020202030204" pitchFamily="34" charset="0"/>
              </a:rPr>
              <a:t>percorso 7.C </a:t>
            </a:r>
            <a:r>
              <a:rPr lang="it-IT" sz="3800" dirty="0">
                <a:latin typeface="Arial Narrow" panose="020B0606020202030204" pitchFamily="34" charset="0"/>
              </a:rPr>
              <a:t>– Iperattivi, oppositivi, aggressivi. </a:t>
            </a:r>
            <a:endParaRPr lang="it-IT" sz="38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800" b="1" dirty="0" smtClean="0">
                <a:latin typeface="Arial Narrow" panose="020B0606020202030204" pitchFamily="34" charset="0"/>
              </a:rPr>
              <a:t>percorso 7.D </a:t>
            </a:r>
            <a:r>
              <a:rPr lang="it-IT" sz="3800" dirty="0">
                <a:latin typeface="Arial Narrow" panose="020B0606020202030204" pitchFamily="34" charset="0"/>
              </a:rPr>
              <a:t>- La relazione con le famiglie e con i servizi del territorio. </a:t>
            </a:r>
            <a:endParaRPr lang="it-IT" sz="38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8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Linee guida per i percorsi per le competenze trasversali e di orientamento (D.M.774/2019): </a:t>
            </a:r>
            <a:r>
              <a:rPr lang="it-IT" sz="3800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dalla progettazione alla certificazione.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AREA 9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- Obblighi in materia di sicurezza e adempimenti della Pubblica Amministrazione (</a:t>
            </a:r>
            <a:r>
              <a:rPr lang="it-IT" sz="3800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privacy</a:t>
            </a:r>
            <a:r>
              <a:rPr lang="it-IT" sz="38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trasparenza).</a:t>
            </a:r>
            <a:endParaRPr lang="it-IT" sz="3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ocumento 4">
            <a:hlinkClick r:id="rId2" action="ppaction://hlinksldjump" highlightClick="1"/>
          </p:cNvPr>
          <p:cNvSpPr/>
          <p:nvPr/>
        </p:nvSpPr>
        <p:spPr>
          <a:xfrm>
            <a:off x="229449" y="4320540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1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cumento 5">
            <a:hlinkClick r:id="rId3" action="ppaction://hlinksldjump" highlightClick="1"/>
          </p:cNvPr>
          <p:cNvSpPr/>
          <p:nvPr/>
        </p:nvSpPr>
        <p:spPr>
          <a:xfrm>
            <a:off x="229449" y="10736580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2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cumento 6">
            <a:hlinkClick r:id="rId4" action="ppaction://hlinksldjump" highlightClick="1"/>
          </p:cNvPr>
          <p:cNvSpPr/>
          <p:nvPr/>
        </p:nvSpPr>
        <p:spPr>
          <a:xfrm>
            <a:off x="191682" y="13106107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3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cumento 7">
            <a:hlinkClick r:id="rId5" action="ppaction://hlinksldjump" highlightClick="1"/>
          </p:cNvPr>
          <p:cNvSpPr/>
          <p:nvPr/>
        </p:nvSpPr>
        <p:spPr>
          <a:xfrm>
            <a:off x="14562906" y="1794461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4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cumento 8">
            <a:hlinkClick r:id="rId6" action="ppaction://hlinksldjump" highlightClick="1"/>
          </p:cNvPr>
          <p:cNvSpPr/>
          <p:nvPr/>
        </p:nvSpPr>
        <p:spPr>
          <a:xfrm>
            <a:off x="14562906" y="3693862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cumento 9">
            <a:hlinkClick r:id="rId7" action="ppaction://hlinksldjump" highlightClick="1"/>
          </p:cNvPr>
          <p:cNvSpPr/>
          <p:nvPr/>
        </p:nvSpPr>
        <p:spPr>
          <a:xfrm>
            <a:off x="27265446" y="4960620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6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cumento 10">
            <a:hlinkClick r:id="rId8" action="ppaction://hlinksldjump" highlightClick="1"/>
          </p:cNvPr>
          <p:cNvSpPr/>
          <p:nvPr/>
        </p:nvSpPr>
        <p:spPr>
          <a:xfrm>
            <a:off x="14585522" y="6464309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7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cumento 11">
            <a:hlinkClick r:id="rId9" action="ppaction://hlinksldjump" highlightClick="1"/>
          </p:cNvPr>
          <p:cNvSpPr/>
          <p:nvPr/>
        </p:nvSpPr>
        <p:spPr>
          <a:xfrm>
            <a:off x="14585522" y="12635248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8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ocumento 12">
            <a:hlinkClick r:id="rId10" action="ppaction://hlinksldjump" highlightClick="1"/>
          </p:cNvPr>
          <p:cNvSpPr/>
          <p:nvPr/>
        </p:nvSpPr>
        <p:spPr>
          <a:xfrm>
            <a:off x="27265446" y="13922735"/>
            <a:ext cx="1317432" cy="128016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9</a:t>
            </a:r>
            <a:endParaRPr lang="it-IT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2640036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0" rIns="180000">
            <a:normAutofit/>
          </a:bodyPr>
          <a:lstStyle/>
          <a:p>
            <a:pPr marL="1804988" lvl="0" indent="-1077913" algn="just" defTabSz="1804988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it-IT" sz="6000" b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PROGETTO EDUCATIVO ed OBIETTIVI STRATEGICI 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804988" lvl="0" indent="-1077913" algn="just" defTabSz="1804988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it-IT" sz="6000" b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CURRICOLO e NUOVE METODOLOGIE </a:t>
            </a:r>
            <a:r>
              <a:rPr lang="it-IT" sz="6000" b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DIDATTICHE 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804988" lvl="0" indent="-1077913" algn="just" defTabSz="1804988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it-IT" sz="6000" b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ATTIVITA' e COMPETENZE del DOCENTE: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88689" lvl="2" indent="-1077913" algn="just" defTabSz="1804988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it-IT" sz="5052" b="1" spc="25" dirty="0">
                <a:latin typeface="Arial Narrow" panose="020B0606020202030204" pitchFamily="34" charset="0"/>
                <a:ea typeface="Times New Roman" panose="02020603050405020304" pitchFamily="18" charset="0"/>
              </a:rPr>
              <a:t>comunicazione ed empatica relazionale, </a:t>
            </a:r>
            <a:endParaRPr lang="it-IT" sz="4452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88689" lvl="2" indent="-1077913" algn="just" defTabSz="1804988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it-IT" sz="5052" b="1" spc="25" dirty="0">
                <a:latin typeface="Arial Narrow" panose="020B0606020202030204" pitchFamily="34" charset="0"/>
                <a:ea typeface="Times New Roman" panose="02020603050405020304" pitchFamily="18" charset="0"/>
              </a:rPr>
              <a:t>tecniche pedagogiche, ludiche e di animazione; </a:t>
            </a:r>
            <a:endParaRPr lang="it-IT" sz="4452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88689" lvl="2" indent="-1077913" algn="just" defTabSz="1804988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it-IT" sz="5052" b="1" spc="25" dirty="0">
                <a:latin typeface="Arial Narrow" panose="020B0606020202030204" pitchFamily="34" charset="0"/>
                <a:ea typeface="Times New Roman" panose="02020603050405020304" pitchFamily="18" charset="0"/>
              </a:rPr>
              <a:t>strumenti e procedure di osservazione, monitoraggio e </a:t>
            </a:r>
            <a:r>
              <a:rPr lang="it-IT" sz="5052" b="1" spc="25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valutazione</a:t>
            </a:r>
            <a:endParaRPr lang="it-IT" sz="5052" b="1" spc="25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810776" lvl="2" indent="0" algn="just" defTabSz="1804988">
              <a:spcAft>
                <a:spcPts val="300"/>
              </a:spcAft>
              <a:buNone/>
            </a:pPr>
            <a:endParaRPr lang="it-IT" sz="1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804988" lvl="0" indent="-1077913" algn="just" defTabSz="1804988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it-IT" sz="6000" b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PROCESSI DI CONDIVISIONE E PROGETTAZIONE PARTECIPATA: 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88689" lvl="2" indent="-1077913" algn="just" defTabSz="1804988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it-IT" sz="5052" b="1" spc="25" dirty="0">
                <a:latin typeface="Arial Narrow" panose="020B0606020202030204" pitchFamily="34" charset="0"/>
                <a:ea typeface="Times New Roman" panose="02020603050405020304" pitchFamily="18" charset="0"/>
              </a:rPr>
              <a:t>progettare nella comunità educante, </a:t>
            </a:r>
            <a:endParaRPr lang="it-IT" sz="4452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88689" lvl="2" indent="-1077913" algn="just" defTabSz="1804988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it-IT" sz="5052" b="1" spc="25" dirty="0">
                <a:latin typeface="Arial Narrow" panose="020B0606020202030204" pitchFamily="34" charset="0"/>
                <a:ea typeface="Times New Roman" panose="02020603050405020304" pitchFamily="18" charset="0"/>
              </a:rPr>
              <a:t>cooperazione e partecipazione </a:t>
            </a:r>
            <a:r>
              <a:rPr lang="it-IT" sz="5052" b="1" spc="25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scuola-famiglia</a:t>
            </a:r>
          </a:p>
          <a:p>
            <a:pPr marL="1810776" lvl="2" indent="0" algn="just" defTabSz="1804988">
              <a:spcAft>
                <a:spcPts val="300"/>
              </a:spcAft>
              <a:buNone/>
            </a:pPr>
            <a:endParaRPr lang="it-IT" sz="1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804988" indent="-1077913" defTabSz="1804988">
              <a:buFont typeface="Wingdings" panose="05000000000000000000" pitchFamily="2" charset="2"/>
              <a:buChar char="§"/>
            </a:pPr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NUOVE ALLEANZE EDUCATIVE SCUOLA, FAMIGLIA E TERRITORIO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3289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 educativo integrato dalla nascita fino ai 6 anni (D.lgs. 65/2017 e Orientamenti pedagogici sui LEAD: legami educativi a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distanza)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Nascono i LEAD: Legami Educativi a Distanza per la scuola dell'Infanzia.  Cosa sono e quali scopi - Orizzonte Scuola Noti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110615"/>
            <a:ext cx="3899388" cy="260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l’attenzione da parte del formatore a contestualizzare sui diversi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indirizzi/ordini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scuola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DESTINATARI</a:t>
            </a:r>
            <a:r>
              <a:rPr lang="it-IT" sz="4000" b="1" kern="0" dirty="0">
                <a:latin typeface="Arial Narrow" panose="020B0606020202030204" pitchFamily="34" charset="0"/>
                <a:ea typeface="Times New Roman" panose="02020603050405020304" pitchFamily="18" charset="0"/>
              </a:rPr>
              <a:t>: insegnanti designati dalla scuola in virtù di incarichi specifici (FIGURE DI SISTEMA</a:t>
            </a: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).  </a:t>
            </a: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endParaRPr lang="it-IT" sz="3600" b="1" kern="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>
                <a:latin typeface="Arial Narrow" panose="020B0606020202030204" pitchFamily="34" charset="0"/>
              </a:rPr>
              <a:t>Attività didattiche a distanza, con tecniche di conduzione in modalità sincrone e </a:t>
            </a:r>
            <a:r>
              <a:rPr lang="it-IT" sz="4500" dirty="0" smtClean="0">
                <a:latin typeface="Arial Narrow" panose="020B0606020202030204" pitchFamily="34" charset="0"/>
              </a:rPr>
              <a:t>asincrone.</a:t>
            </a:r>
            <a:endParaRPr lang="it-IT" sz="45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>
                <a:latin typeface="Arial Narrow" panose="020B0606020202030204" pitchFamily="34" charset="0"/>
              </a:rPr>
              <a:t>DESTINATARI</a:t>
            </a:r>
            <a:r>
              <a:rPr lang="it-IT" sz="6400" b="1" dirty="0"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3289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 educativo integrato dalla nascita fino ai 6 anni (D.lgs. 65/2017 e Orientamenti pedagogici sui LEAD: legami educativi a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distanza)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Nascono i LEAD: Legami Educativi a Distanza per la scuola dell'Infanzia.  Cosa sono e quali scopi - Orizzonte Scuola Noti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110615"/>
            <a:ext cx="3899388" cy="260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44867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fino a n. 6 edizioni,  in base al n. degli iscritti</a:t>
                      </a:r>
                    </a:p>
                    <a:p>
                      <a:pPr marL="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1500" marR="0" indent="-5715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fino a n. 6 edizioni,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base al n. degli iscritti</a:t>
                      </a: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3289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 educativo integrato dalla nascita fino ai 6 anni (D.lgs. 65/2017 e Orientamenti pedagogici sui LEAD: legami educativi a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distanza)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Nascono i LEAD: Legami Educativi a Distanza per la scuola dell'Infanzia.  Cosa sono e quali scopi - Orizzonte Scuola Noti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110615"/>
            <a:ext cx="3899388" cy="260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3289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 educativo integrato dalla nascita fino ai 6 anni (D.lgs. 65/2017 e Orientamenti pedagogici sui LEAD: legami educativi a 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distanza)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Nascono i LEAD: Legami Educativi a Distanza per la scuola dell'Infanzia.  Cosa sono e quali scopi - Orizzonte Scuola Noti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110615"/>
            <a:ext cx="3899388" cy="260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15633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9" name="Pagina iniziale 8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0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2640036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0" rIns="180000">
            <a:normAutofit/>
          </a:bodyPr>
          <a:lstStyle/>
          <a:p>
            <a:pPr marL="723900" indent="0">
              <a:buNone/>
            </a:pPr>
            <a:r>
              <a:rPr lang="it-IT" sz="6000" dirty="0">
                <a:latin typeface="Arial Narrow" panose="020B0606020202030204" pitchFamily="34" charset="0"/>
              </a:rPr>
              <a:t>Interessa agli Ambiti </a:t>
            </a:r>
            <a:r>
              <a:rPr lang="it-IT" sz="6000" dirty="0" smtClean="0">
                <a:latin typeface="Arial Narrow" panose="020B0606020202030204" pitchFamily="34" charset="0"/>
              </a:rPr>
              <a:t>19 e 20 del territorio mantovano contestualizzare </a:t>
            </a:r>
            <a:r>
              <a:rPr lang="it-IT" sz="6000" dirty="0">
                <a:latin typeface="Arial Narrow" panose="020B0606020202030204" pitchFamily="34" charset="0"/>
              </a:rPr>
              <a:t>la tematica in riferimento all'esperienza in </a:t>
            </a:r>
            <a:r>
              <a:rPr lang="it-IT" sz="6000" dirty="0" smtClean="0">
                <a:latin typeface="Arial Narrow" panose="020B0606020202030204" pitchFamily="34" charset="0"/>
              </a:rPr>
              <a:t>Didattica a Distanza vissuta nel precedente anno scolastico. </a:t>
            </a:r>
          </a:p>
          <a:p>
            <a:pPr marL="723900" indent="0">
              <a:buNone/>
            </a:pPr>
            <a:r>
              <a:rPr lang="it-IT" sz="6000" dirty="0" smtClean="0">
                <a:latin typeface="Arial Narrow" panose="020B0606020202030204" pitchFamily="34" charset="0"/>
              </a:rPr>
              <a:t>Molti allievi si sono sottratti all’opportunità formativa costituita dall’impiego di strumenti tecnologici per diverse ragioni. </a:t>
            </a:r>
          </a:p>
          <a:p>
            <a:pPr marL="723900" indent="0">
              <a:buNone/>
            </a:pPr>
            <a:r>
              <a:rPr lang="it-IT" sz="6000" dirty="0" smtClean="0">
                <a:latin typeface="Arial Narrow" panose="020B0606020202030204" pitchFamily="34" charset="0"/>
              </a:rPr>
              <a:t>Il percorso si propone di:</a:t>
            </a:r>
            <a:endParaRPr lang="it-IT" sz="6000" dirty="0">
              <a:latin typeface="Arial Narrow" panose="020B0606020202030204" pitchFamily="34" charset="0"/>
            </a:endParaRPr>
          </a:p>
          <a:p>
            <a:pPr lvl="1"/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</a:t>
            </a:r>
            <a:r>
              <a:rPr lang="it-IT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ornire strumenti 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 l'inquadramento e la lettura critica del fenomeno; </a:t>
            </a:r>
          </a:p>
          <a:p>
            <a:pPr lvl="1"/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</a:t>
            </a:r>
            <a:r>
              <a:rPr lang="it-IT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viluppare competenze 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 metodologie didattiche innovative per contrastare la dispersione scolastica; </a:t>
            </a:r>
          </a:p>
          <a:p>
            <a:pPr lvl="1"/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it-IT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saminare criticamente la 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didattica </a:t>
            </a:r>
            <a:r>
              <a:rPr lang="it-IT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digitale tra i due estremi rappresentati dai concetti di 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rischio e opportunità; </a:t>
            </a:r>
          </a:p>
          <a:p>
            <a:pPr lvl="1"/>
            <a:r>
              <a:rPr lang="it-IT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Illustrare/far sperimentare modelli 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 successo: le Life </a:t>
            </a:r>
            <a:r>
              <a:rPr lang="it-IT" sz="5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Skills</a:t>
            </a:r>
            <a:r>
              <a:rPr lang="it-IT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come contrasto all’abbandono scolastico.</a:t>
            </a:r>
            <a:endParaRPr lang="it-IT" sz="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58140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dispersione e all’insuccesso formativo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e cause della dispersione scolastica - INVALSI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3" y="112207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 da parte del formatore a contestualizzare sui diversi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indirizzi/ordini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b="1" kern="0" dirty="0" smtClean="0"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ea typeface="Times New Roman" panose="02020603050405020304" pitchFamily="18" charset="0"/>
              </a:rPr>
              <a:t>DESTINATARI</a:t>
            </a:r>
            <a:r>
              <a:rPr lang="it-IT" sz="4000" b="1" kern="0" dirty="0">
                <a:ea typeface="Times New Roman" panose="02020603050405020304" pitchFamily="18" charset="0"/>
              </a:rPr>
              <a:t>: insegnanti designati dalla scuola in virtù di incarichi specifici (FIGURE DI SISTEMA</a:t>
            </a:r>
            <a:r>
              <a:rPr lang="it-IT" sz="4000" b="1" kern="0" dirty="0" smtClean="0">
                <a:ea typeface="Times New Roman" panose="02020603050405020304" pitchFamily="18" charset="0"/>
              </a:rPr>
              <a:t>).  </a:t>
            </a: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ea typeface="Times New Roman" panose="02020603050405020304" pitchFamily="18" charset="0"/>
              </a:rPr>
              <a:t>                                           </a:t>
            </a:r>
            <a:endParaRPr lang="it-IT" sz="3600" b="1" kern="0" dirty="0">
              <a:ea typeface="Times New Roman" panose="02020603050405020304" pitchFamily="18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/>
              <a:t>Attività didattiche a distanza, con tecniche di conduzione in modalità sincrone e </a:t>
            </a:r>
            <a:r>
              <a:rPr lang="it-IT" sz="4500" dirty="0" smtClean="0"/>
              <a:t>asincrone.</a:t>
            </a:r>
            <a:endParaRPr lang="it-IT" sz="4500" dirty="0"/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micro-sperimentazioni</a:t>
            </a:r>
            <a:endParaRPr lang="it-IT" sz="6600" b="1" dirty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/>
              <a:t>DESTINATARI</a:t>
            </a:r>
            <a:r>
              <a:rPr lang="it-IT" sz="6400" b="1" dirty="0"/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/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/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/>
              <a:t>feed</a:t>
            </a:r>
            <a:r>
              <a:rPr lang="it-IT" sz="7200" i="1" dirty="0"/>
              <a:t> back</a:t>
            </a:r>
            <a:r>
              <a:rPr lang="it-IT" sz="7200" dirty="0"/>
              <a:t>.</a:t>
            </a:r>
            <a:endParaRPr lang="it-IT" sz="5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/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58140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dispersione e all’insuccesso formativo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Le cause della dispersione scolastica - INVALSI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" y="116205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73841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fino a n. 4 edizioni,  in base al n. degli iscritti</a:t>
                      </a:r>
                    </a:p>
                    <a:p>
                      <a:pPr marL="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1500" marR="0" indent="-5715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fino a n. 6 edizioni,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base al n. degli iscritti</a:t>
                      </a: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58140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dispersione e all’insuccesso formativo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Le cause della dispersione scolastica - INVALSI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" y="116205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58140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dispersione e all’insuccesso formativo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Le cause della dispersione scolastica - INVALSI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" y="116205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94818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10" name="Pagina iniziale 9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1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0"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7.A </a:t>
            </a:r>
            <a:endParaRPr lang="it-IT" sz="8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8000" b="1" dirty="0" smtClean="0">
                <a:latin typeface="Arial Narrow" panose="020B0606020202030204" pitchFamily="34" charset="0"/>
              </a:rPr>
              <a:t>I </a:t>
            </a:r>
            <a:r>
              <a:rPr lang="it-IT" sz="8000" b="1" dirty="0">
                <a:latin typeface="Arial Narrow" panose="020B0606020202030204" pitchFamily="34" charset="0"/>
              </a:rPr>
              <a:t>Bisogni Educativi Speciali nel quadro normativo italiano e il profilo delle competenze professionali e specifiche del docente di sostegno</a:t>
            </a:r>
            <a:r>
              <a:rPr lang="it-IT" sz="8000" b="1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it-IT" sz="8000" dirty="0">
              <a:latin typeface="Arial Narrow" panose="020B0606020202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7000" dirty="0">
                <a:latin typeface="Arial Narrow" panose="020B0606020202030204" pitchFamily="34" charset="0"/>
              </a:rPr>
              <a:t>“Sostegno al sostegno” – I “</a:t>
            </a:r>
            <a:r>
              <a:rPr lang="it-IT" sz="7000" dirty="0" err="1">
                <a:latin typeface="Arial Narrow" panose="020B0606020202030204" pitchFamily="34" charset="0"/>
              </a:rPr>
              <a:t>saperi</a:t>
            </a:r>
            <a:r>
              <a:rPr lang="it-IT" sz="7000" dirty="0">
                <a:latin typeface="Arial Narrow" panose="020B0606020202030204" pitchFamily="34" charset="0"/>
              </a:rPr>
              <a:t> di base” del docente di sostegno per un corretto esercizio dei compiti professionali (percorso per docenti non abilitati o di posto comune interessati alle problematiche inerenti disabilità, disturbi specifici di apprendimento, varie forme di svantaggio</a:t>
            </a:r>
            <a:r>
              <a:rPr lang="it-IT" sz="7000" dirty="0" smtClean="0">
                <a:latin typeface="Arial Narrow" panose="020B0606020202030204" pitchFamily="34" charset="0"/>
              </a:rPr>
              <a:t>)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7000" dirty="0">
              <a:latin typeface="Arial Narrow" panose="020B0606020202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7000" dirty="0">
                <a:latin typeface="Arial Narrow" panose="020B0606020202030204" pitchFamily="34" charset="0"/>
              </a:rPr>
              <a:t>Affondi: Disturbi Specifici, Autismo, Didattica Speciale</a:t>
            </a:r>
          </a:p>
          <a:p>
            <a:pPr marL="0" indent="0">
              <a:buNone/>
            </a:pPr>
            <a:endParaRPr lang="it-IT" sz="6600" dirty="0">
              <a:latin typeface="Arial Narrow" panose="020B0606020202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</a:t>
            </a:r>
            <a:r>
              <a:rPr lang="it-IT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7.B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8000" b="1" dirty="0" smtClean="0">
                <a:latin typeface="Arial Narrow" panose="020B0606020202030204" pitchFamily="34" charset="0"/>
              </a:rPr>
              <a:t>Nuove </a:t>
            </a:r>
            <a:r>
              <a:rPr lang="it-IT" sz="8000" b="1" dirty="0">
                <a:latin typeface="Arial Narrow" panose="020B0606020202030204" pitchFamily="34" charset="0"/>
              </a:rPr>
              <a:t>risorse digitali per la didattica inclusiva. Strumenti, risorse, strategie</a:t>
            </a:r>
            <a:r>
              <a:rPr lang="it-IT" sz="8000" b="1" dirty="0" smtClean="0">
                <a:latin typeface="Arial Narrow" panose="020B0606020202030204" pitchFamily="34" charset="0"/>
              </a:rPr>
              <a:t>.</a:t>
            </a:r>
            <a:endParaRPr lang="it-IT" sz="80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360000" rIns="91440" bIns="45720" rtlCol="0">
            <a:normAutofit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7.C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4400" b="1" dirty="0" smtClean="0">
                <a:latin typeface="Arial Narrow" panose="020B0606020202030204" pitchFamily="34" charset="0"/>
              </a:rPr>
              <a:t>Iperattivi</a:t>
            </a:r>
            <a:r>
              <a:rPr lang="it-IT" sz="4400" b="1" dirty="0">
                <a:latin typeface="Arial Narrow" panose="020B0606020202030204" pitchFamily="34" charset="0"/>
              </a:rPr>
              <a:t>, oppositivi, aggressivi.</a:t>
            </a:r>
            <a:r>
              <a:rPr lang="it-IT" sz="4400" dirty="0">
                <a:latin typeface="Arial Narrow" panose="020B0606020202030204" pitchFamily="34" charset="0"/>
              </a:rPr>
              <a:t> </a:t>
            </a:r>
            <a:endParaRPr lang="it-IT" sz="4400" dirty="0" smtClean="0">
              <a:latin typeface="Arial Narrow" panose="020B0606020202030204" pitchFamily="34" charset="0"/>
            </a:endParaRPr>
          </a:p>
          <a:p>
            <a:pPr marL="1083701" lvl="1" indent="0">
              <a:buNone/>
            </a:pPr>
            <a:r>
              <a:rPr lang="it-IT" sz="4800" dirty="0" smtClean="0">
                <a:latin typeface="Arial Narrow" panose="020B0606020202030204" pitchFamily="34" charset="0"/>
              </a:rPr>
              <a:t>Dal </a:t>
            </a:r>
            <a:r>
              <a:rPr lang="it-IT" sz="4800" dirty="0">
                <a:latin typeface="Arial Narrow" panose="020B0606020202030204" pitchFamily="34" charset="0"/>
              </a:rPr>
              <a:t>profilo alla progettazione degli interventi in una logica sistemica e integrata. Strumenti e strategie per il contenimento, anche da condividere con i colleghi del team docente e con il personale educativo e non docente</a:t>
            </a:r>
            <a:r>
              <a:rPr lang="it-IT" sz="4800" dirty="0" smtClean="0">
                <a:latin typeface="Arial Narrow" panose="020B0606020202030204" pitchFamily="34" charset="0"/>
              </a:rPr>
              <a:t>.</a:t>
            </a:r>
          </a:p>
          <a:p>
            <a:pPr marL="1083701" lvl="1" indent="0">
              <a:buNone/>
            </a:pPr>
            <a:endParaRPr lang="it-IT" sz="4800" dirty="0">
              <a:latin typeface="Arial Narrow" panose="020B0606020202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7.D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4400" b="1" dirty="0" smtClean="0">
                <a:latin typeface="Arial Narrow" panose="020B0606020202030204" pitchFamily="34" charset="0"/>
              </a:rPr>
              <a:t>La </a:t>
            </a:r>
            <a:r>
              <a:rPr lang="it-IT" sz="4400" b="1" dirty="0">
                <a:latin typeface="Arial Narrow" panose="020B0606020202030204" pitchFamily="34" charset="0"/>
              </a:rPr>
              <a:t>relazione con le famiglie e con i servizi del territorio</a:t>
            </a:r>
            <a:r>
              <a:rPr lang="it-IT" sz="4400" dirty="0">
                <a:latin typeface="Arial Narrow" panose="020B0606020202030204" pitchFamily="34" charset="0"/>
              </a:rPr>
              <a:t>. </a:t>
            </a:r>
            <a:endParaRPr lang="it-IT" sz="4400" dirty="0" smtClean="0">
              <a:latin typeface="Arial Narrow" panose="020B0606020202030204" pitchFamily="34" charset="0"/>
            </a:endParaRPr>
          </a:p>
          <a:p>
            <a:pPr marL="1083701" lvl="1" indent="0">
              <a:buNone/>
            </a:pPr>
            <a:r>
              <a:rPr lang="it-IT" sz="4800" dirty="0" smtClean="0">
                <a:latin typeface="Arial Narrow" panose="020B0606020202030204" pitchFamily="34" charset="0"/>
              </a:rPr>
              <a:t>Comprensione </a:t>
            </a:r>
            <a:r>
              <a:rPr lang="it-IT" sz="4800" dirty="0">
                <a:latin typeface="Arial Narrow" panose="020B0606020202030204" pitchFamily="34" charset="0"/>
              </a:rPr>
              <a:t>empatica, approccio dialogico e integrato, nuove alleanze educative.</a:t>
            </a:r>
            <a:endParaRPr lang="it-IT" sz="48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00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</a:t>
            </a: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Educativi Speciali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TELENORD - Il &quot;Superdisabile&quot;, ecco come è cambiata la disabilità negli a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3" y="1226844"/>
            <a:ext cx="5159402" cy="2468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con l’attenzione da parte del formatore a contestualizzare sui diversi ordini 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scuola</a:t>
            </a: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8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b="1" dirty="0" smtClean="0">
                <a:latin typeface="Arial Narrow" panose="020B0606020202030204" pitchFamily="34" charset="0"/>
              </a:rPr>
              <a:t>DESTINATARI</a:t>
            </a:r>
            <a:r>
              <a:rPr lang="it-IT" sz="3800" b="1" dirty="0">
                <a:latin typeface="Arial Narrow" panose="020B0606020202030204" pitchFamily="34" charset="0"/>
              </a:rPr>
              <a:t>: insegnanti interessati di ogni ordine e </a:t>
            </a:r>
            <a:r>
              <a:rPr lang="it-IT" sz="3800" b="1" dirty="0" smtClean="0">
                <a:latin typeface="Arial Narrow" panose="020B0606020202030204" pitchFamily="34" charset="0"/>
              </a:rPr>
              <a:t>grado.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>
                <a:latin typeface="Arial Narrow" panose="020B0606020202030204" pitchFamily="34" charset="0"/>
              </a:rPr>
              <a:t>Attività didattiche a distanza, con tecniche di conduzione in modalità sincrone e </a:t>
            </a:r>
            <a:r>
              <a:rPr lang="it-IT" sz="4500" dirty="0" smtClean="0">
                <a:latin typeface="Arial Narrow" panose="020B0606020202030204" pitchFamily="34" charset="0"/>
              </a:rPr>
              <a:t>asincrone.</a:t>
            </a:r>
            <a:endParaRPr lang="it-IT" sz="45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000" b="1" dirty="0" smtClean="0">
                <a:latin typeface="Arial Narrow" panose="020B0606020202030204" pitchFamily="34" charset="0"/>
              </a:rPr>
              <a:t>DESTINATARI</a:t>
            </a:r>
            <a:r>
              <a:rPr lang="it-IT" sz="6000" b="1" dirty="0"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0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00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</a:t>
            </a: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Educativi Speciali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TELENORD - Il &quot;Superdisabile&quot;, ecco come è cambiata la disabilità negli a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3" y="1226844"/>
            <a:ext cx="5159402" cy="24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11733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IMPOSTAZIONE dei PERCORSI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6796" y="4327407"/>
            <a:ext cx="24925258" cy="11123608"/>
          </a:xfrm>
        </p:spPr>
        <p:txBody>
          <a:bodyPr lIns="180000" tIns="252000" rIns="180000" bIns="25200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Arial Narrow" panose="020B0606020202030204" pitchFamily="34" charset="0"/>
              </a:rPr>
              <a:t>Le seguenti azioni formative, predisposte in accordo con i Dirigenti scolastici della Rete e in riferimento alle proposte pervenute dall’USR, si articoleranno per ciascuna delle aree su due distinti livelli</a:t>
            </a:r>
            <a:r>
              <a:rPr lang="it-IT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200" dirty="0">
              <a:latin typeface="Arial Narrow" panose="020B0606020202030204" pitchFamily="34" charset="0"/>
            </a:endParaRPr>
          </a:p>
          <a:p>
            <a:pPr marL="984250" indent="-984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84250" algn="l"/>
              </a:tabLst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LIVELLO: </a:t>
            </a:r>
            <a:r>
              <a:rPr lang="it-IT" b="1" dirty="0">
                <a:latin typeface="Arial Narrow" panose="020B0606020202030204" pitchFamily="34" charset="0"/>
              </a:rPr>
              <a:t>INQUADRAMENTO TEORICO E NORMATIVO DELLA TEMATICA, </a:t>
            </a:r>
            <a:r>
              <a:rPr lang="it-IT" i="1" dirty="0">
                <a:latin typeface="Arial Narrow" panose="020B0606020202030204" pitchFamily="34" charset="0"/>
              </a:rPr>
              <a:t>con l’attenzione da parte del formatore a contestualizzare sui diversi ordini di scuola; </a:t>
            </a:r>
          </a:p>
          <a:p>
            <a:pPr marL="3048000" lvl="2" indent="-8810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6448425" algn="l"/>
              </a:tabLst>
            </a:pPr>
            <a:r>
              <a:rPr lang="it-IT" sz="5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DESTINATARI: </a:t>
            </a:r>
            <a:r>
              <a:rPr lang="it-IT" sz="5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insegnanti interessati di ogni ordine e grado </a:t>
            </a:r>
            <a:endParaRPr lang="it-IT" sz="5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167402" lvl="2" indent="0">
              <a:lnSpc>
                <a:spcPct val="120000"/>
              </a:lnSpc>
              <a:spcBef>
                <a:spcPts val="0"/>
              </a:spcBef>
              <a:buNone/>
              <a:tabLst>
                <a:tab pos="6448425" algn="l"/>
              </a:tabLst>
            </a:pPr>
            <a:endParaRPr lang="it-IT" dirty="0">
              <a:latin typeface="Arial Narrow" panose="020B0606020202030204" pitchFamily="34" charset="0"/>
            </a:endParaRPr>
          </a:p>
          <a:p>
            <a:pPr marL="1077913" indent="-1077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LIVELLO: </a:t>
            </a:r>
            <a:r>
              <a:rPr lang="it-IT" b="1" dirty="0">
                <a:latin typeface="Arial Narrow" panose="020B0606020202030204" pitchFamily="34" charset="0"/>
              </a:rPr>
              <a:t>RICERCA-AZIONE, </a:t>
            </a:r>
            <a:r>
              <a:rPr lang="it-IT" i="1" dirty="0">
                <a:latin typeface="Arial Narrow" panose="020B0606020202030204" pitchFamily="34" charset="0"/>
              </a:rPr>
              <a:t>con l’attenzione da parte del formatore a bilanciare le dimensioni teorica e pratica e a contestualizzarne la circolarità virtuosa sui diversi ordini di scuola attraverso micro-sperimentazioni; </a:t>
            </a:r>
          </a:p>
          <a:p>
            <a:pPr marL="3048000" lvl="2" indent="-8810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5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DESTINATARI</a:t>
            </a:r>
            <a:r>
              <a:rPr lang="it-IT" sz="5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...). </a:t>
            </a:r>
          </a:p>
        </p:txBody>
      </p:sp>
    </p:spTree>
    <p:extLst>
      <p:ext uri="{BB962C8B-B14F-4D97-AF65-F5344CB8AC3E}">
        <p14:creationId xmlns:p14="http://schemas.microsoft.com/office/powerpoint/2010/main" val="4221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65732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n.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INCONTRI di 3 ore l’uno per un totale di 25 ore di cui 15 in modalità sincrona e 10 in modalità asincrone (letture, esercitazioni e documentazione finale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– PERCORSO 7.A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53720" marR="19113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 n. 5 INCONTRI di 3 ore l’uno per un totale di 25 ore di cui 15 in modalità sincrona e 10 in modalità asincrone/in presenza connesse alle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micro-sperimentazioni</a:t>
                      </a:r>
                      <a:r>
                        <a:rPr lang="it-IT" sz="4000" b="1" kern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PERCORSI 7.B, 7.C, 7.D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fino a n. 6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base al n. degli iscritti, raggruppati in base all’ordine di scuola.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 n. 2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per ambito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ciascuno dei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percorsi (</a:t>
                      </a:r>
                      <a:r>
                        <a:rPr lang="it-IT" sz="40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it-IT" sz="4000" b="1" u="sng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 per istituto con responsabilità</a:t>
                      </a:r>
                      <a:r>
                        <a:rPr lang="it-IT" sz="4000" b="1" u="sng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sistema/interesse specifico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00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</a:t>
            </a: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Educativi Speciali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TELENORD - Il &quot;Superdisabile&quot;, ecco come è cambiata la disabilità negli a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3" y="1226844"/>
            <a:ext cx="5159402" cy="24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00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</a:t>
            </a: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Educativi Speciali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TELENORD - Il &quot;Superdisabile&quot;, ecco come è cambiata la disabilità negli a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3" y="1226844"/>
            <a:ext cx="5159402" cy="24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30079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9" name="Pagina iniziale 8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2640036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0" rIns="180000">
            <a:noAutofit/>
          </a:bodyPr>
          <a:lstStyle/>
          <a:p>
            <a:pPr marL="1430338" lvl="0" indent="-703263"/>
            <a:r>
              <a:rPr lang="it-IT" sz="5800" b="1" dirty="0">
                <a:latin typeface="Arial Narrow" panose="020B0606020202030204" pitchFamily="34" charset="0"/>
              </a:rPr>
              <a:t>Dall’Alternanza Scuola lavoro ai PCTO. </a:t>
            </a:r>
            <a:r>
              <a:rPr lang="it-IT" sz="5800" dirty="0">
                <a:latin typeface="Arial Narrow" panose="020B0606020202030204" pitchFamily="34" charset="0"/>
              </a:rPr>
              <a:t>Presentazione del quadro teorico e normativo</a:t>
            </a:r>
          </a:p>
          <a:p>
            <a:pPr marL="1430338" lvl="0" indent="-703263"/>
            <a:r>
              <a:rPr lang="it-IT" sz="5800" b="1" dirty="0">
                <a:latin typeface="Arial Narrow" panose="020B0606020202030204" pitchFamily="34" charset="0"/>
              </a:rPr>
              <a:t>Attività e analisi da svolgere in maniera preliminare rispetto all’inizio dei percorsi; progettazione dei PCTO, con attenzione particolare alle attività di orientamento </a:t>
            </a:r>
            <a:endParaRPr lang="it-IT" sz="5800" dirty="0">
              <a:latin typeface="Arial Narrow" panose="020B0606020202030204" pitchFamily="34" charset="0"/>
            </a:endParaRPr>
          </a:p>
          <a:p>
            <a:pPr marL="1430338" lvl="0" indent="-703263"/>
            <a:r>
              <a:rPr lang="it-IT" sz="5800" b="1" dirty="0">
                <a:latin typeface="Arial Narrow" panose="020B0606020202030204" pitchFamily="34" charset="0"/>
              </a:rPr>
              <a:t>Project-work: </a:t>
            </a:r>
            <a:r>
              <a:rPr lang="it-IT" sz="5800" i="1" dirty="0">
                <a:latin typeface="Arial Narrow" panose="020B0606020202030204" pitchFamily="34" charset="0"/>
              </a:rPr>
              <a:t>definizione, progettazione (identificazione delle competenze, i diversi </a:t>
            </a:r>
            <a:r>
              <a:rPr lang="it-IT" sz="5800" i="1" dirty="0" err="1">
                <a:latin typeface="Arial Narrow" panose="020B0606020202030204" pitchFamily="34" charset="0"/>
              </a:rPr>
              <a:t>step</a:t>
            </a:r>
            <a:r>
              <a:rPr lang="it-IT" sz="5800" i="1" dirty="0">
                <a:latin typeface="Arial Narrow" panose="020B0606020202030204" pitchFamily="34" charset="0"/>
              </a:rPr>
              <a:t> e loro valutazione, gli attori), la documentazione, il ruolo del consiglio di classe, tutor interno </a:t>
            </a:r>
            <a:endParaRPr lang="it-IT" sz="5800" dirty="0">
              <a:latin typeface="Arial Narrow" panose="020B0606020202030204" pitchFamily="34" charset="0"/>
            </a:endParaRPr>
          </a:p>
          <a:p>
            <a:pPr marL="1430338" lvl="0" indent="-703263"/>
            <a:r>
              <a:rPr lang="it-IT" sz="5800" b="1" dirty="0">
                <a:latin typeface="Arial Narrow" panose="020B0606020202030204" pitchFamily="34" charset="0"/>
              </a:rPr>
              <a:t>Compiti reali e valutazione della progressione del processo formativo: </a:t>
            </a:r>
            <a:r>
              <a:rPr lang="it-IT" sz="5800" i="1" dirty="0">
                <a:latin typeface="Arial Narrow" panose="020B0606020202030204" pitchFamily="34" charset="0"/>
              </a:rPr>
              <a:t>come fare? Griglie, rubriche, curriculum dello studente: quali sono gli strumenti da conoscere e come utilizzarli? </a:t>
            </a:r>
            <a:endParaRPr lang="it-IT" sz="5800" dirty="0">
              <a:latin typeface="Arial Narrow" panose="020B0606020202030204" pitchFamily="34" charset="0"/>
            </a:endParaRPr>
          </a:p>
          <a:p>
            <a:pPr marL="1430338" lvl="0" indent="-703263"/>
            <a:r>
              <a:rPr lang="it-IT" sz="5800" b="1" dirty="0">
                <a:latin typeface="Arial Narrow" panose="020B0606020202030204" pitchFamily="34" charset="0"/>
              </a:rPr>
              <a:t>Come cambia il ruolo del tutor interno? Quali sono i compiti del Consiglio di classe? </a:t>
            </a:r>
            <a:endParaRPr lang="it-IT" sz="5800" dirty="0">
              <a:latin typeface="Arial Narrow" panose="020B0606020202030204" pitchFamily="34" charset="0"/>
            </a:endParaRPr>
          </a:p>
          <a:p>
            <a:pPr marL="1430338" indent="-703263"/>
            <a:r>
              <a:rPr lang="it-IT" sz="5800" b="1" dirty="0">
                <a:latin typeface="Arial Narrow" panose="020B0606020202030204" pitchFamily="34" charset="0"/>
              </a:rPr>
              <a:t>PCTO e PTOF: </a:t>
            </a:r>
            <a:r>
              <a:rPr lang="it-IT" sz="5800" i="1" dirty="0">
                <a:latin typeface="Arial Narrow" panose="020B0606020202030204" pitchFamily="34" charset="0"/>
              </a:rPr>
              <a:t>quale relazione? Che cosa cambia per l’esame di stato a seguito delle nuove linee guida?</a:t>
            </a:r>
            <a:endParaRPr lang="it-IT" sz="5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0322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8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per i percorsi per le competenze trasversali e di orientamento (D.M.774/2019): dalla progettazione alla certificazione dei PCTO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Percorsi per le Competenze Trasversali e per l'Orien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" y="1112679"/>
            <a:ext cx="4723389" cy="2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 da parte del formatore a contestualizzare sui diversi indirizzi del Sistema di Istruzione Superiore</a:t>
            </a:r>
            <a:endParaRPr lang="it-IT" sz="4000" b="1" kern="0" dirty="0" smtClean="0"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endParaRPr lang="it-IT" sz="2000" b="1" kern="0" dirty="0" smtClean="0"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endParaRPr lang="it-IT" sz="4000" b="1" kern="0" dirty="0" smtClean="0"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ea typeface="Times New Roman" panose="02020603050405020304" pitchFamily="18" charset="0"/>
              </a:rPr>
              <a:t>DESTINATARI</a:t>
            </a:r>
            <a:r>
              <a:rPr lang="it-IT" sz="4000" b="1" kern="0" dirty="0">
                <a:ea typeface="Times New Roman" panose="02020603050405020304" pitchFamily="18" charset="0"/>
              </a:rPr>
              <a:t>: insegnanti designati dalla scuola in virtù di incarichi specifici (FIGURE DI SISTEMA</a:t>
            </a:r>
            <a:r>
              <a:rPr lang="it-IT" sz="4000" b="1" kern="0" dirty="0" smtClean="0">
                <a:ea typeface="Times New Roman" panose="02020603050405020304" pitchFamily="18" charset="0"/>
              </a:rPr>
              <a:t>).  </a:t>
            </a: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ea typeface="Times New Roman" panose="02020603050405020304" pitchFamily="18" charset="0"/>
              </a:rPr>
              <a:t>                                           </a:t>
            </a:r>
            <a:endParaRPr lang="it-IT" sz="3600" b="1" kern="0" dirty="0">
              <a:ea typeface="Times New Roman" panose="02020603050405020304" pitchFamily="18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/>
              <a:t>Attività didattiche a distanza, con tecniche di conduzione in modalità sincrone e </a:t>
            </a:r>
            <a:r>
              <a:rPr lang="it-IT" sz="4500" dirty="0" smtClean="0"/>
              <a:t>asincrone.</a:t>
            </a:r>
            <a:endParaRPr lang="it-IT" sz="4500" dirty="0"/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- RICERCA-AZIONE, con l’attenzione da parte del formatore a bilanciare le dimensioni teorica e pratica e a contestualizzarne la circolarità virtuosa sui diversi indirizzi del Sistema di Istruzione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Superiore attraverso micro-sperimentazioni</a:t>
            </a:r>
            <a:endParaRPr lang="it-IT" sz="6600" b="1" dirty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/>
              <a:t>DESTINATARI</a:t>
            </a:r>
            <a:r>
              <a:rPr lang="it-IT" sz="6400" b="1" dirty="0"/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/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/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/>
              <a:t>feed</a:t>
            </a:r>
            <a:r>
              <a:rPr lang="it-IT" sz="7200" i="1" dirty="0"/>
              <a:t> back</a:t>
            </a:r>
            <a:r>
              <a:rPr lang="it-IT" sz="7200" dirty="0"/>
              <a:t>.</a:t>
            </a:r>
            <a:endParaRPr lang="it-IT" sz="5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/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0322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8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per i percorsi per le competenze trasversali e di orientamento (D.M.774/2019): dalla progettazione alla certificazione dei PCTO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Percorsi per le Competenze Trasversali e per l'Orien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" y="1112679"/>
            <a:ext cx="4723389" cy="2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85978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presenza,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fino a n. 2 edizioni per ambito,  in base al n. degli iscritti</a:t>
                      </a:r>
                    </a:p>
                    <a:p>
                      <a:pPr marL="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1500" marR="0" indent="-5715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fino a n. 4 edizioni per ambito,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base al n. degli iscritti</a:t>
                      </a:r>
                      <a:endParaRPr lang="it-IT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0322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8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per i percorsi per le competenze trasversali e di orientamento (D.M.774/2019): dalla progettazione alla certificazione dei PCTO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Percorsi per le Competenze Trasversali e per l'Orien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" y="1112679"/>
            <a:ext cx="4723389" cy="2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0322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8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per i percorsi per le competenze trasversali e di orientamento (D.M.774/2019): dalla progettazione alla certificazione dei PCTO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Percorsi per le Competenze Trasversali e per l'Orien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" y="1112679"/>
            <a:ext cx="4723389" cy="2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33499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9" name="Pagina iniziale 8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2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2640036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0" rIns="180000">
            <a:noAutofit/>
          </a:bodyPr>
          <a:lstStyle/>
          <a:p>
            <a:pPr marL="727075" lvl="0" indent="-7270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4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</a:t>
            </a: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 corso intende fornire quell’insieme di conoscenze e competenze fondamentali per la corretta attuazione, nell’ambito delle attività svolte dai docenti, della normativa vigente in materia in materia di </a:t>
            </a:r>
            <a:r>
              <a:rPr lang="it-IT" sz="4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trasparenza</a:t>
            </a: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, intesa quale misura primaria per la prevenzione della corruzione, con particolare riferimento al </a:t>
            </a:r>
            <a:r>
              <a:rPr lang="it-IT" sz="4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D.Lvo</a:t>
            </a: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 N.33/2013, come modificato dal </a:t>
            </a:r>
            <a:r>
              <a:rPr lang="it-IT" sz="4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D.Lvo</a:t>
            </a: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 N. 97/2016</a:t>
            </a:r>
            <a:r>
              <a:rPr lang="it-IT" sz="4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7075" lvl="0" indent="-7270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Riguardo al tema della </a:t>
            </a:r>
            <a:r>
              <a:rPr lang="it-IT" sz="4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privacy</a:t>
            </a:r>
            <a:r>
              <a:rPr lang="it-IT" sz="4800" dirty="0">
                <a:latin typeface="Arial Narrow" panose="020B0606020202030204" pitchFamily="34" charset="0"/>
                <a:ea typeface="Times New Roman" panose="02020603050405020304" pitchFamily="18" charset="0"/>
              </a:rPr>
              <a:t>, è fondamentale che la scuola tratti correttamente tutte le informazioni degli studenti e delle loro famiglie e riesca a trasmettere ai ragazzi la consapevolezza del diritto alla riservatezza propria e altrui. Si vogliono offrire elementi di riflessione e indicazioni per rispondere ai molteplici quesiti che provengono dalle famiglie e dalle istituzioni in merito a:</a:t>
            </a:r>
            <a:endParaRPr lang="it-IT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90825" indent="-1079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90825" algn="l"/>
              </a:tabLst>
            </a:pP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trattamento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dati sensibili degli studenti (in particolari quelli riferiti a condizione di salute o convinzione religiose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it-IT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0825" indent="-1079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90825" algn="l"/>
              </a:tabLst>
            </a:pP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regole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seguire per la pubblicazione dei dati sul sito della scuola o per la comunicazione alle 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famiglie;</a:t>
            </a:r>
            <a:endParaRPr lang="it-IT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0825" indent="-1079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90825" algn="l"/>
              </a:tabLst>
            </a:pP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corretto 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4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4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nelle aule 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scolastiche;</a:t>
            </a:r>
          </a:p>
          <a:p>
            <a:pPr marL="2790825" indent="-1079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90825" algn="l"/>
              </a:tabLst>
            </a:pP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cautele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adottare nella gestione dei dati riferiti ad allievi </a:t>
            </a:r>
            <a:r>
              <a:rPr lang="it-IT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dsa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0825" indent="-10795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790825" algn="l"/>
              </a:tabLst>
            </a:pP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corretto delle nuove tecnologie al fine di prevenire atti di </a:t>
            </a:r>
            <a:r>
              <a:rPr lang="it-IT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cyberbullismo</a:t>
            </a:r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940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materia di sicurezza e adempimenti della Pubblica Amministrazione </a:t>
            </a: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(privacy, trasparenza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Esiste un trade off tra privacy e trasparenz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9134" r="13822" b="12004"/>
          <a:stretch/>
        </p:blipFill>
        <p:spPr bwMode="auto">
          <a:xfrm>
            <a:off x="445477" y="1079342"/>
            <a:ext cx="4126523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287424"/>
            <a:ext cx="1226233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 da parte del formatore a contestualizzare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 ordini di scuola, a supportare esercitazioni, a fornire modelli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3701" lvl="1" indent="0">
              <a:buNone/>
            </a:pPr>
            <a:r>
              <a:rPr lang="it-IT" sz="4000" b="1" dirty="0"/>
              <a:t>DESTINATARI: insegnanti designati dalla scuola in virtù di incarichi specifici (tutor, coordinatori, referenti, Funzioni strumentali </a:t>
            </a:r>
            <a:r>
              <a:rPr lang="it-IT" sz="4000" b="1" dirty="0" smtClean="0"/>
              <a:t>...).</a:t>
            </a:r>
          </a:p>
          <a:p>
            <a:pPr marL="1083701" lvl="1" indent="0">
              <a:buNone/>
            </a:pPr>
            <a:endParaRPr lang="it-IT" sz="4000" b="1" dirty="0"/>
          </a:p>
          <a:p>
            <a:r>
              <a:rPr lang="it-IT" sz="4500" dirty="0"/>
              <a:t>Attività didattiche a distanza, con tecniche di conduzione in modalità sincrone e asincrone.</a:t>
            </a:r>
            <a:endParaRPr lang="it-IT" sz="4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500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940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materia di sicurezza e adempimenti della Pubblica Amministrazione </a:t>
            </a: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(privacy, trasparenza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Esiste un trade off tra privacy e trasparenz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9134" r="13822" b="12004"/>
          <a:stretch/>
        </p:blipFill>
        <p:spPr bwMode="auto">
          <a:xfrm>
            <a:off x="445477" y="1079342"/>
            <a:ext cx="4126523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- RICERCA-AZIONE, con l’attenzione da parte del formatore a bilanciare le dimensioni teorica e pratica e a contestualizzarne la circolarità virtuosa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 diversi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ordini di scuola,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 micro-sperimentazioni</a:t>
            </a:r>
            <a:endParaRPr lang="it-IT" sz="6600" b="1" dirty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/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/>
              <a:t>DESTINATARI</a:t>
            </a:r>
            <a:r>
              <a:rPr lang="it-IT" sz="6400" b="1" dirty="0"/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/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/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/>
              <a:t>feed</a:t>
            </a:r>
            <a:r>
              <a:rPr lang="it-IT" sz="7200" i="1" dirty="0"/>
              <a:t> back</a:t>
            </a:r>
            <a:r>
              <a:rPr lang="it-IT" sz="7200" dirty="0"/>
              <a:t>.</a:t>
            </a:r>
            <a:endParaRPr lang="it-IT" sz="5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/>
          </a:p>
        </p:txBody>
      </p:sp>
      <p:cxnSp>
        <p:nvCxnSpPr>
          <p:cNvPr id="14" name="Connettore diritto 13"/>
          <p:cNvCxnSpPr/>
          <p:nvPr/>
        </p:nvCxnSpPr>
        <p:spPr>
          <a:xfrm flipV="1">
            <a:off x="15744825" y="4575026"/>
            <a:ext cx="11659332" cy="10439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19072026">
            <a:off x="18094962" y="7733967"/>
            <a:ext cx="913089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NON ATTIVATO NELL’A.S. 2020-’21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4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37899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 (letture, esercitazioni e documentazione finale)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1135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PRIMO LIVELLO: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fino a n. 2 edizioni per ambito,  in base al n. degli iscritti</a:t>
                      </a: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940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materia di sicurezza e adempimenti della Pubblica Amministrazione </a:t>
            </a: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(privacy, trasparenza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Esiste un trade off tra privacy e trasparenz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9134" r="13822" b="12004"/>
          <a:stretch/>
        </p:blipFill>
        <p:spPr bwMode="auto">
          <a:xfrm>
            <a:off x="445477" y="1079342"/>
            <a:ext cx="4126523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94088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materia di sicurezza e adempimenti della Pubblica Amministrazione </a:t>
            </a: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(privacy, trasparenza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Esiste un trade off tra privacy e trasparenz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9134" r="13822" b="12004"/>
          <a:stretch/>
        </p:blipFill>
        <p:spPr bwMode="auto">
          <a:xfrm>
            <a:off x="445477" y="1079342"/>
            <a:ext cx="4126523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68841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10" name="Pagina iniziale 9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1.A (n. 25 ore)</a:t>
            </a:r>
            <a:endParaRPr lang="it-IT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7200" b="1" dirty="0">
                <a:latin typeface="Arial Narrow" panose="020B0606020202030204" pitchFamily="34" charset="0"/>
              </a:rPr>
              <a:t>Educazione civica e competenze di cittadinanza - </a:t>
            </a:r>
            <a:r>
              <a:rPr lang="it-IT" sz="7200" i="1" dirty="0">
                <a:latin typeface="Arial Narrow" panose="020B0606020202030204" pitchFamily="34" charset="0"/>
              </a:rPr>
              <a:t>inquadramento culturale e normativo; aggiornamento dei curricoli e del PTOF alla luce delle Linee guida per l’insegnamento dell’educazione civica.</a:t>
            </a:r>
            <a:endParaRPr lang="it-IT" sz="6600" dirty="0">
              <a:latin typeface="Arial Narrow" panose="020B0606020202030204" pitchFamily="34" charset="0"/>
            </a:endParaRP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it-IT" sz="6000" b="1" dirty="0">
                <a:latin typeface="Arial Narrow" panose="020B0606020202030204" pitchFamily="34" charset="0"/>
              </a:rPr>
              <a:t>La valutazione delle competenze di Cittadinanza </a:t>
            </a:r>
            <a:r>
              <a:rPr lang="it-IT" sz="6000" i="1" dirty="0">
                <a:latin typeface="Arial Narrow" panose="020B0606020202030204" pitchFamily="34" charset="0"/>
              </a:rPr>
              <a:t>nell’ottica della trasversalità e dell’interconnessione dei </a:t>
            </a:r>
            <a:r>
              <a:rPr lang="it-IT" sz="6000" i="1" dirty="0" err="1">
                <a:latin typeface="Arial Narrow" panose="020B0606020202030204" pitchFamily="34" charset="0"/>
              </a:rPr>
              <a:t>saperi</a:t>
            </a:r>
            <a:r>
              <a:rPr lang="it-IT" sz="6000" i="1" dirty="0">
                <a:latin typeface="Arial Narrow" panose="020B0606020202030204" pitchFamily="34" charset="0"/>
              </a:rPr>
              <a:t>: analisi dei risultati e dei processi, strumenti di valutazione</a:t>
            </a:r>
            <a:r>
              <a:rPr lang="it-IT" sz="6000" dirty="0">
                <a:latin typeface="Arial Narrow" panose="020B0606020202030204" pitchFamily="34" charset="0"/>
              </a:rPr>
              <a:t>.</a:t>
            </a:r>
            <a:endParaRPr lang="it-IT" sz="5400" dirty="0">
              <a:latin typeface="Arial Narrow" panose="020B0606020202030204" pitchFamily="34" charset="0"/>
            </a:endParaRP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it-IT" sz="6000" b="1" dirty="0">
                <a:latin typeface="Arial Narrow" panose="020B0606020202030204" pitchFamily="34" charset="0"/>
              </a:rPr>
              <a:t>Cittadinanza attiva: </a:t>
            </a:r>
            <a:r>
              <a:rPr lang="it-IT" sz="6000" i="1" dirty="0">
                <a:latin typeface="Arial Narrow" panose="020B0606020202030204" pitchFamily="34" charset="0"/>
              </a:rPr>
              <a:t>come promuovere/favorire dialogo e collaborazione con famiglie e territorio; verso nuove alleanze educative (patto territoriale di comunità, Patto di corresponsabilità educativa</a:t>
            </a:r>
            <a:r>
              <a:rPr lang="it-IT" sz="6000" i="1" dirty="0" smtClean="0">
                <a:latin typeface="Arial Narrow" panose="020B0606020202030204" pitchFamily="34" charset="0"/>
              </a:rPr>
              <a:t>)</a:t>
            </a:r>
          </a:p>
          <a:p>
            <a:pPr marL="1083701" lvl="1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it-IT" sz="5400" dirty="0">
              <a:latin typeface="Arial Narrow" panose="020B060602020203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it-IT" sz="800" i="1" dirty="0">
                <a:latin typeface="Arial Narrow" panose="020B0606020202030204" pitchFamily="34" charset="0"/>
              </a:rPr>
              <a:t> </a:t>
            </a:r>
            <a:endParaRPr lang="it-IT" sz="9600" dirty="0">
              <a:latin typeface="Arial Narrow" panose="020B0606020202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1.B (n. 25 ore)</a:t>
            </a:r>
            <a:endParaRPr lang="it-IT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7200" b="1" dirty="0">
                <a:latin typeface="Arial Narrow" panose="020B0606020202030204" pitchFamily="34" charset="0"/>
              </a:rPr>
              <a:t>Cittadinanza interculturale - </a:t>
            </a:r>
            <a:r>
              <a:rPr lang="it-IT" sz="7200" i="1" dirty="0">
                <a:latin typeface="Arial Narrow" panose="020B0606020202030204" pitchFamily="34" charset="0"/>
              </a:rPr>
              <a:t>comprensione e apprezzamento delle differenze culturali; riconoscimento del valore del dialogo con il “diverso” come fondamento della convivenza civile; valorizzazione della responsabilità personale nella vita collettiva; strumenti di lavoro, esperienze, buone pratiche interculturali.</a:t>
            </a:r>
            <a:endParaRPr lang="it-IT" sz="66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800" dirty="0">
                <a:latin typeface="Arial Narrow" panose="020B0606020202030204" pitchFamily="34" charset="0"/>
              </a:rPr>
              <a:t> </a:t>
            </a:r>
            <a:endParaRPr lang="it-IT" sz="96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400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800" dirty="0" smtClean="0">
                <a:latin typeface="Arial Narrow" panose="020B0606020202030204" pitchFamily="34" charset="0"/>
              </a:rPr>
              <a:t> </a:t>
            </a:r>
            <a:endParaRPr lang="it-IT" sz="96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1.C (n. 25 ore)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latin typeface="Arial Narrow" panose="020B0606020202030204" pitchFamily="34" charset="0"/>
              </a:rPr>
              <a:t>Cittadinanza digitale: curricolo, progettazione didattica, strumenti e metodi di valutazione</a:t>
            </a:r>
            <a:r>
              <a:rPr lang="it-IT" sz="10000" dirty="0" smtClean="0">
                <a:latin typeface="Arial Narrow" panose="020B0606020202030204" pitchFamily="34" charset="0"/>
              </a:rPr>
              <a:t> </a:t>
            </a:r>
          </a:p>
          <a:p>
            <a:pPr marL="727075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it-IT" sz="1300" i="1" dirty="0" smtClean="0">
              <a:latin typeface="Arial Narrow" panose="020B0606020202030204" pitchFamily="34" charset="0"/>
            </a:endParaRPr>
          </a:p>
          <a:p>
            <a:pPr marL="727075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400" i="1" dirty="0" smtClean="0">
                <a:latin typeface="Arial Narrow" panose="020B0606020202030204" pitchFamily="34" charset="0"/>
              </a:rPr>
              <a:t>Essere cittadini digitali: che cosa significa e cosa comporta; come si declina la competenza digitale; promozione delle competenze trasversali attraverso l’uso degli strumenti digitali;</a:t>
            </a:r>
            <a:r>
              <a:rPr lang="it-IT" sz="8400" dirty="0" smtClean="0">
                <a:latin typeface="Arial Narrow" panose="020B0606020202030204" pitchFamily="34" charset="0"/>
              </a:rPr>
              <a:t> </a:t>
            </a:r>
            <a:r>
              <a:rPr lang="it-IT" sz="8400" i="1" dirty="0" smtClean="0">
                <a:latin typeface="Arial Narrow" panose="020B0606020202030204" pitchFamily="34" charset="0"/>
              </a:rPr>
              <a:t>impiego critico e consapevole della Rete esprimendo e valorizzando sé stessi, proteggendosi dalle insidie (plagio, truffe, adescamento…), e nel rispetto della legge (rispetto della privacy, del diritto d’autore…).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it-IT" sz="66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800" dirty="0" smtClean="0">
                <a:latin typeface="Arial Narrow" panose="020B0606020202030204" pitchFamily="34" charset="0"/>
              </a:rPr>
              <a:t> </a:t>
            </a:r>
            <a:endParaRPr lang="it-IT" sz="96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percorso 1.D (n. 25 ore)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latin typeface="Arial Narrow" panose="020B0606020202030204" pitchFamily="34" charset="0"/>
              </a:rPr>
              <a:t>Educazione alla Cittadinanza sostenibile</a:t>
            </a:r>
            <a:r>
              <a:rPr lang="it-IT" sz="10000" dirty="0" smtClean="0">
                <a:latin typeface="Arial Narrow" panose="020B0606020202030204" pitchFamily="34" charset="0"/>
              </a:rPr>
              <a:t> </a:t>
            </a:r>
            <a:r>
              <a:rPr lang="it-IT" sz="10000" i="1" dirty="0" smtClean="0">
                <a:latin typeface="Arial Narrow" panose="020B0606020202030204" pitchFamily="34" charset="0"/>
              </a:rPr>
              <a:t>in riferimento ai principali riferimenti internazionali, con particolare attenzione per la Carta della Terra e per Agenda 2030</a:t>
            </a:r>
            <a:r>
              <a:rPr lang="it-IT" sz="10000" dirty="0" smtClean="0">
                <a:latin typeface="Arial Narrow" panose="020B0606020202030204" pitchFamily="34" charset="0"/>
              </a:rPr>
              <a:t>:</a:t>
            </a:r>
            <a:r>
              <a:rPr lang="it-IT" sz="10000" i="1" dirty="0" smtClean="0">
                <a:latin typeface="Arial Narrow" panose="020B0606020202030204" pitchFamily="34" charset="0"/>
              </a:rPr>
              <a:t> </a:t>
            </a:r>
          </a:p>
          <a:p>
            <a:pPr marL="727075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300" i="1" dirty="0" smtClean="0">
              <a:latin typeface="Arial Narrow" panose="020B0606020202030204" pitchFamily="34" charset="0"/>
            </a:endParaRPr>
          </a:p>
          <a:p>
            <a:pPr marL="7270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400" i="1" dirty="0" smtClean="0">
                <a:latin typeface="Arial Narrow" panose="020B0606020202030204" pitchFamily="34" charset="0"/>
              </a:rPr>
              <a:t>la visione sistemica; i principi dell’Educazione Sostenibile; l’economia circolare; l’importanza e la coerenza di essere e fare “rete” per un futuro sostenibili; i contenuti di Carta della Terra e di Agenda 2030; atteggiamenti, metodi e attività in grado di favorire lo sviluppo contestualizzato di sensibilità ecologica.</a:t>
            </a:r>
            <a:endParaRPr lang="it-IT" sz="8400" dirty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2876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1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Civica 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particolare riguardo alla conoscenza della Costituzione e alla cultura 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(Legge 92/2019 e Linee Guida per l’Educazione Civica; Carta della T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Agenda 2030)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" y="1084091"/>
            <a:ext cx="3238740" cy="2687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0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0867077" y="2697870"/>
            <a:ext cx="7564062" cy="1809928"/>
          </a:xfrm>
          <a:solidFill>
            <a:schemeClr val="bg1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intermedio</a:t>
            </a:r>
            <a:r>
              <a:rPr lang="it-IT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tra pensiero e azione, </a:t>
            </a:r>
            <a:endParaRPr lang="it-IT" sz="3200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professionale </a:t>
            </a:r>
            <a:r>
              <a:rPr lang="it-IT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organizzativa</a:t>
            </a:r>
            <a:endParaRPr lang="it-IT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1" b="1893"/>
          <a:stretch/>
        </p:blipFill>
        <p:spPr>
          <a:xfrm>
            <a:off x="22414523" y="4761132"/>
            <a:ext cx="6016616" cy="19844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5416" b="26984"/>
          <a:stretch/>
        </p:blipFill>
        <p:spPr>
          <a:xfrm>
            <a:off x="19436862" y="611471"/>
            <a:ext cx="9144000" cy="1833065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339966" y="400456"/>
            <a:ext cx="9038495" cy="1540225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vert="horz" lIns="360000" tIns="45720" rIns="360000" bIns="45720" rtlCol="0">
            <a:no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«Facciamo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modo </a:t>
            </a:r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che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nostra epoca venga ricordata </a:t>
            </a:r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 risvegliarsi di un nuovo rispetto per la vita, </a:t>
            </a:r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tenacia nel raggiungere la sostenibilità, </a:t>
            </a:r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rinnovato impegno nella lotta per la giustizia e la pace </a:t>
            </a:r>
            <a:endParaRPr lang="it-IT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 </a:t>
            </a: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 la gioiosa celebrazione della </a:t>
            </a:r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vita»</a:t>
            </a:r>
            <a:endParaRPr lang="it-IT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endParaRPr lang="it-IT" sz="3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it-IT" sz="3600" dirty="0" smtClean="0">
                <a:latin typeface="Arial Narrow" panose="020B0606020202030204" pitchFamily="34" charset="0"/>
              </a:rPr>
              <a:t>da</a:t>
            </a:r>
            <a:r>
              <a:rPr lang="it-IT" sz="3600" b="1" dirty="0" smtClean="0">
                <a:latin typeface="Arial Narrow" panose="020B0606020202030204" pitchFamily="34" charset="0"/>
              </a:rPr>
              <a:t> </a:t>
            </a:r>
            <a:r>
              <a:rPr lang="it-IT" sz="3600" b="1" i="1" dirty="0" smtClean="0">
                <a:latin typeface="Arial Narrow" panose="020B0606020202030204" pitchFamily="34" charset="0"/>
              </a:rPr>
              <a:t>La Carta della Terra </a:t>
            </a:r>
            <a:endParaRPr lang="it-IT" sz="3600" b="1" i="1" dirty="0">
              <a:latin typeface="Arial Narrow" panose="020B0606020202030204" pitchFamily="34" charset="0"/>
            </a:endParaRPr>
          </a:p>
        </p:txBody>
      </p:sp>
      <p:sp>
        <p:nvSpPr>
          <p:cNvPr id="8" name="Sottotitolo 4"/>
          <p:cNvSpPr txBox="1">
            <a:spLocks/>
          </p:cNvSpPr>
          <p:nvPr/>
        </p:nvSpPr>
        <p:spPr>
          <a:xfrm>
            <a:off x="19178954" y="8389621"/>
            <a:ext cx="9401908" cy="74130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Buon </a:t>
            </a:r>
            <a:r>
              <a:rPr lang="it-IT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percorso formativo </a:t>
            </a:r>
            <a:endParaRPr lang="it-IT" sz="44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r"/>
            <a:r>
              <a:rPr lang="it-IT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 </a:t>
            </a:r>
            <a:r>
              <a:rPr lang="it-IT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tutti noi, </a:t>
            </a:r>
            <a:endParaRPr lang="it-IT" sz="44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r"/>
            <a:r>
              <a:rPr lang="it-IT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 </a:t>
            </a:r>
            <a:r>
              <a:rPr lang="it-IT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crescere e far crescere le nostre comunità scolastiche </a:t>
            </a:r>
            <a:endParaRPr lang="it-IT" sz="44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r"/>
            <a:r>
              <a:rPr lang="it-IT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come </a:t>
            </a:r>
            <a:r>
              <a:rPr lang="it-IT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luoghi di apprendimento per la vita,</a:t>
            </a:r>
          </a:p>
          <a:p>
            <a:pPr algn="r"/>
            <a:endParaRPr lang="it-IT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 Dirigenti Scolastici di tutte le Scuole degli Ambiti 19 e 20</a:t>
            </a:r>
          </a:p>
          <a:p>
            <a:pPr algn="r"/>
            <a:r>
              <a:rPr lang="it-IT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</a:t>
            </a:r>
            <a:endParaRPr lang="it-IT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con l’attenzione da parte del formatore a contestualizzare sui diversi ordini di scuola </a:t>
            </a:r>
            <a:r>
              <a:rPr lang="it-IT" sz="4500" i="1" dirty="0">
                <a:latin typeface="Arial Narrow" panose="020B0606020202030204" pitchFamily="34" charset="0"/>
              </a:rPr>
              <a:t>sul percorso 1.A + n. 1 incontro su una delle tematiche dei percorsi 1.B o 1.C o 1.D.</a:t>
            </a:r>
            <a:endParaRPr lang="it-IT" sz="45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b="1" dirty="0" smtClean="0">
                <a:latin typeface="Arial Narrow" panose="020B0606020202030204" pitchFamily="34" charset="0"/>
              </a:rPr>
              <a:t>DESTINATARI</a:t>
            </a:r>
            <a:r>
              <a:rPr lang="it-IT" sz="3800" b="1" dirty="0">
                <a:latin typeface="Arial Narrow" panose="020B0606020202030204" pitchFamily="34" charset="0"/>
              </a:rPr>
              <a:t>: insegnanti interessati di ogni ordine e </a:t>
            </a:r>
            <a:r>
              <a:rPr lang="it-IT" sz="3800" b="1" dirty="0" smtClean="0">
                <a:latin typeface="Arial Narrow" panose="020B0606020202030204" pitchFamily="34" charset="0"/>
              </a:rPr>
              <a:t>grado.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>
                <a:latin typeface="Arial Narrow" panose="020B0606020202030204" pitchFamily="34" charset="0"/>
              </a:rPr>
              <a:t>Attività didattiche a distanza, con tecniche di conduzione in modalità sincrone e </a:t>
            </a:r>
            <a:r>
              <a:rPr lang="it-IT" sz="4500" dirty="0" smtClean="0">
                <a:latin typeface="Arial Narrow" panose="020B0606020202030204" pitchFamily="34" charset="0"/>
              </a:rPr>
              <a:t>asincrone.</a:t>
            </a:r>
            <a:endParaRPr lang="it-IT" sz="45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r>
              <a:rPr lang="it-IT" sz="7200" b="1" dirty="0" smtClean="0">
                <a:latin typeface="Arial Narrow" panose="020B0606020202030204" pitchFamily="34" charset="0"/>
              </a:rPr>
              <a:t> </a:t>
            </a:r>
            <a:r>
              <a:rPr lang="it-IT" sz="7200" i="1" dirty="0" smtClean="0">
                <a:latin typeface="Arial Narrow" panose="020B0606020202030204" pitchFamily="34" charset="0"/>
              </a:rPr>
              <a:t>sui percorsi 1.B, 1.C, 1.D.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000" b="1" dirty="0">
                <a:latin typeface="Arial Narrow" panose="020B0606020202030204" pitchFamily="34" charset="0"/>
              </a:rPr>
              <a:t>DESTINATARI: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0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2876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1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Civica 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particolare riguardo alla conoscenza della Costituzione e alla cultura 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(Legge 92/2019 e Linee Guida per l’Educazione Civica; Carta della T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Agenda 2030)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" y="1084091"/>
            <a:ext cx="3238740" cy="2687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3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vincoli didattici e organizzativi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2876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1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Civica 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particolare riguardo alla conoscenza della Costituzione e alla cultura 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(Legge 92/2019 e Linee Guida per l’Educazione Civica; Carta della T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Agenda 2030)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" y="1084091"/>
            <a:ext cx="3238740" cy="2687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35129"/>
              </p:ext>
            </p:extLst>
          </p:nvPr>
        </p:nvGraphicFramePr>
        <p:xfrm>
          <a:off x="1406768" y="4226166"/>
          <a:ext cx="26400369" cy="1141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9526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380843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083230"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FINALI 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prodotto finale sarà costituito dalla revisione dei documenti prodotti dai corsisti durante: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attività in FAD (PRIMO e 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266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micro-sperimentazioni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negli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Istituti di provenienza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(SOLO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488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 (percorso 1.A) : 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4 + 1 INCONTRI di 3 ore l’uno per un totale di 25 ore di cui 15 in modalità sincrona e 10 in modalità asincrone (letture, esercitazioni e documentazione finale)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53720" marR="19113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1911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</a:t>
                      </a:r>
                      <a:r>
                        <a:rPr lang="it-IT" sz="4000" b="1" kern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LIVELLO (percorsi 1.B, 1.C, 1.D): </a:t>
                      </a:r>
                      <a:r>
                        <a:rPr lang="it-IT" sz="4000" b="1" kern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5 INCONTRI di 3 ore l’uno per un totale di 25 ore di cui 15 in modalità sincrona e 10 in modalità asincrone/in presenza connesse alle micro-sperimentazioni.</a:t>
                      </a:r>
                      <a:endParaRPr lang="it-IT" sz="40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129"/>
                  </a:ext>
                </a:extLst>
              </a:tr>
              <a:tr h="34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annualità,</a:t>
                      </a:r>
                      <a:r>
                        <a:rPr lang="it-IT" sz="4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4000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incrementabili nel triennio</a:t>
                      </a:r>
                      <a:endParaRPr lang="it-IT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PRIMO LIVELLO: fino a n. 6 edizioni in base al n. degli iscritti, raggruppati in base all’ordine di scuola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marR="226695" indent="-5715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SECONDO LIVELLO: n. 2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edizioni per ambito </a:t>
                      </a:r>
                      <a:r>
                        <a:rPr lang="it-IT" sz="4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ciascuno dei 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percorsi (</a:t>
                      </a:r>
                      <a:r>
                        <a:rPr lang="it-IT" sz="40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it-IT" sz="4000" b="1" u="sng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 per istituto con responsabilità</a:t>
                      </a:r>
                      <a:r>
                        <a:rPr lang="it-IT" sz="4000" b="1" u="sng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sistema/interesse specifico</a:t>
                      </a:r>
                      <a:r>
                        <a:rPr lang="it-IT" sz="4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modulo iscrizione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287655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1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Civica 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particolare riguardo alla conoscenza della Costituzione e alla cultura 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(Legge 92/2019 e Linee Guida per l’Educazione Civica; Carta della T</a:t>
            </a:r>
            <a:r>
              <a:rPr lang="it-IT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 </a:t>
            </a:r>
            <a:r>
              <a:rPr lang="it-IT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Agenda 2030)</a:t>
            </a:r>
            <a:endParaRPr lang="it-IT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" y="1084091"/>
            <a:ext cx="3238740" cy="2687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05058"/>
              </p:ext>
            </p:extLst>
          </p:nvPr>
        </p:nvGraphicFramePr>
        <p:xfrm>
          <a:off x="1406768" y="5047948"/>
          <a:ext cx="26400369" cy="978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5632">
                  <a:extLst>
                    <a:ext uri="{9D8B030D-6E8A-4147-A177-3AD203B41FA5}">
                      <a16:colId xmlns:a16="http://schemas.microsoft.com/office/drawing/2014/main" val="4228898752"/>
                    </a:ext>
                  </a:extLst>
                </a:gridCol>
                <a:gridCol w="20034737">
                  <a:extLst>
                    <a:ext uri="{9D8B030D-6E8A-4147-A177-3AD203B41FA5}">
                      <a16:colId xmlns:a16="http://schemas.microsoft.com/office/drawing/2014/main" val="530074012"/>
                    </a:ext>
                  </a:extLst>
                </a:gridCol>
              </a:tblGrid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UTILI </a:t>
                      </a:r>
                      <a:r>
                        <a:rPr lang="it-IT" sz="4267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 scaricare il catalogo e acquisire INFO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1400" marR="2266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19: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www.istitutocomprensivoasola.edu.it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4000" dirty="0" smtClean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it-IT" sz="4000" dirty="0" smtClean="0">
                          <a:latin typeface="Arial Narrow" panose="020B0606020202030204" pitchFamily="34" charset="0"/>
                        </a:rPr>
                      </a:b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SITO SCUOLA POLO AMBITO 20: </a:t>
                      </a:r>
                      <a:r>
                        <a:rPr lang="it-IT" sz="4267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www.galileiostiglia.edu.it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69077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19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VAI AL MODULO</a:t>
                      </a:r>
                      <a:endParaRPr lang="it-IT" sz="4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2211"/>
                  </a:ext>
                </a:extLst>
              </a:tr>
              <a:tr h="32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 20</a:t>
                      </a: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05300" marR="226695" indent="-723900" algn="l" defTabSz="216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4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VAI AL MODULO</a:t>
                      </a:r>
                      <a:endParaRPr lang="it-IT" sz="4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07950" marB="10795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1820"/>
                  </a:ext>
                </a:extLst>
              </a:tr>
            </a:tbl>
          </a:graphicData>
        </a:graphic>
      </p:graphicFrame>
      <p:sp>
        <p:nvSpPr>
          <p:cNvPr id="2" name="Pagina iniziale 1">
            <a:hlinkClick r:id="rId7" action="ppaction://hlinksldjump" highlightClick="1"/>
          </p:cNvPr>
          <p:cNvSpPr/>
          <p:nvPr/>
        </p:nvSpPr>
        <p:spPr>
          <a:xfrm>
            <a:off x="26311860" y="14596169"/>
            <a:ext cx="1042416" cy="1042416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26400369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pPr marL="723900" lvl="0" indent="0" algn="just" defTabSz="2033588">
              <a:lnSpc>
                <a:spcPct val="120000"/>
              </a:lnSpc>
              <a:spcBef>
                <a:spcPts val="0"/>
              </a:spcBef>
              <a:buNone/>
              <a:tabLst>
                <a:tab pos="26193750" algn="l"/>
              </a:tabLst>
            </a:pPr>
            <a:r>
              <a:rPr lang="it-IT" sz="9600" dirty="0">
                <a:latin typeface="Arial Narrow" panose="020B0606020202030204" pitchFamily="34" charset="0"/>
                <a:ea typeface="Times New Roman" panose="02020603050405020304" pitchFamily="18" charset="0"/>
              </a:rPr>
              <a:t>La competenza digitale presuppone l’interesse per le tecnologie digitali e il loro utilizzo con dimestichezza, spirito critico e responsabile per apprendere, lavorare e partecipare alla società (Raccomandazioni del Consiglio sulle Competenze Chiave per l’Apprendimento permanente, maggio 2018).</a:t>
            </a:r>
            <a:endParaRPr lang="it-I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96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LE </a:t>
            </a:r>
            <a:r>
              <a:rPr lang="it-IT" sz="10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COMPETENZE DI BASE:</a:t>
            </a:r>
            <a:r>
              <a:rPr lang="it-IT" sz="1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 comunicazione tramite e-mail; scrittura di documenti di testo in formato digitale, condivisione in ambienti </a:t>
            </a:r>
            <a:r>
              <a:rPr lang="it-IT" sz="100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cloud</a:t>
            </a:r>
            <a:r>
              <a:rPr lang="it-IT" sz="1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it-IT" sz="10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Conoscere e usare Internet come luogo in cui si cercano e trovano informazioni, in cui si comunica, in cui si condivide e si lavora; 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Usare uno strumento di scrittura digitale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Il computer con le sue periferiche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Conoscere il valore pedagogico delle tecnologie digitali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35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LE </a:t>
            </a:r>
            <a:r>
              <a:rPr lang="it-IT" sz="10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COMPETENZE DI PEDAGOGIA E DIDIDATTICA DIGITALE: </a:t>
            </a:r>
            <a:endParaRPr lang="it-IT" sz="10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Progettare la didattica nella Scuola digitale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Valutazione con le tecnologie digitali e delle competenze digitali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0" lvl="2" indent="-8953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it-IT" sz="10000" dirty="0">
                <a:latin typeface="Arial Narrow" panose="020B0606020202030204" pitchFamily="34" charset="0"/>
                <a:ea typeface="Times New Roman" panose="02020603050405020304" pitchFamily="18" charset="0"/>
              </a:rPr>
              <a:t>INCLUSIONE</a:t>
            </a:r>
            <a:endParaRPr lang="it-IT" sz="1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35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LE </a:t>
            </a:r>
            <a:r>
              <a:rPr lang="it-IT" sz="10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COMPETENZE ORGANIZZATIVE E DI GESTIONE DEI </a:t>
            </a: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PROCESSI</a:t>
            </a: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35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0" lvl="0" indent="-8191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0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E-SAFETY</a:t>
            </a:r>
            <a:endParaRPr lang="it-IT" sz="10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CONTENUTI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competenza per la cittadinanza digitale.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Atteggiamenti, conoscenze e abilità da promuovere nelle figure adulte di riferimento: insegnanti, educatori,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mpetenze Digitali: cosa sono le digital skills e importanza per le azie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56118"/>
            <a:ext cx="3641725" cy="2360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06769" y="4327407"/>
            <a:ext cx="12614031" cy="1131117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PRIMO LIVELLO – INQUADRAMENTO TEORICO E NORMATIVO DELLA TEMATICA, </a:t>
            </a:r>
            <a:endParaRPr lang="it-IT" sz="4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l’attenzione da parte del formatore a contestualizzare sui diversi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indirizzi/ordini </a:t>
            </a:r>
            <a:r>
              <a:rPr lang="it-IT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 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scuola</a:t>
            </a:r>
          </a:p>
          <a:p>
            <a:pPr marL="533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endParaRPr lang="it-IT" sz="4000" b="1" kern="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DESTINATARI</a:t>
            </a:r>
            <a:r>
              <a:rPr lang="it-IT" sz="4000" b="1" kern="0" dirty="0">
                <a:latin typeface="Arial Narrow" panose="020B0606020202030204" pitchFamily="34" charset="0"/>
                <a:ea typeface="Times New Roman" panose="02020603050405020304" pitchFamily="18" charset="0"/>
              </a:rPr>
              <a:t>: insegnanti designati dalla scuola in virtù di incarichi specifici (FIGURE DI SISTEMA</a:t>
            </a: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).  </a:t>
            </a:r>
          </a:p>
          <a:p>
            <a:pPr marL="457200" marR="191135" lvl="1" indent="0" algn="just">
              <a:spcAft>
                <a:spcPts val="300"/>
              </a:spcAft>
              <a:buNone/>
            </a:pPr>
            <a:r>
              <a:rPr lang="it-IT" sz="4000" b="1" kern="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endParaRPr lang="it-IT" sz="3600" b="1" kern="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8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500" dirty="0">
                <a:latin typeface="Arial Narrow" panose="020B0606020202030204" pitchFamily="34" charset="0"/>
              </a:rPr>
              <a:t>Attività didattiche a distanza, con tecniche di conduzione in modalità sincrone e </a:t>
            </a:r>
            <a:r>
              <a:rPr lang="it-IT" sz="4500" dirty="0" smtClean="0">
                <a:latin typeface="Arial Narrow" panose="020B0606020202030204" pitchFamily="34" charset="0"/>
              </a:rPr>
              <a:t>asincrone.</a:t>
            </a:r>
            <a:endParaRPr lang="it-IT" sz="4500" dirty="0">
              <a:latin typeface="Arial Narrow" panose="020B0606020202030204" pitchFamily="34" charset="0"/>
            </a:endParaRP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14888308" y="4327407"/>
            <a:ext cx="12918830" cy="1131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41851" indent="-541851" algn="l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Char char="•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5552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253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2954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55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356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058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759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460" indent="-541851" algn="l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SECONDO </a:t>
            </a:r>
            <a:r>
              <a:rPr lang="it-IT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LIVELLO - RICERCA-AZIONE, con l’attenzione da parte del formatore a bilanciare le dimensioni teorica e pratica e a contestualizzarne la circolarità virtuosa sui diversi ordini di scuola attraverso </a:t>
            </a:r>
            <a:r>
              <a:rPr lang="it-IT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micro-sperimentazioni</a:t>
            </a:r>
            <a:endParaRPr lang="it-IT" sz="6600" b="1" dirty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6000" b="1" dirty="0" smtClean="0">
              <a:latin typeface="Arial Narrow" panose="020B0606020202030204" pitchFamily="34" charset="0"/>
            </a:endParaRP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 smtClean="0">
                <a:latin typeface="Arial Narrow" panose="020B0606020202030204" pitchFamily="34" charset="0"/>
              </a:rPr>
              <a:t>DESTINATARI</a:t>
            </a:r>
            <a:r>
              <a:rPr lang="it-IT" sz="6400" b="1" dirty="0">
                <a:latin typeface="Arial Narrow" panose="020B0606020202030204" pitchFamily="34" charset="0"/>
              </a:rPr>
              <a:t>: insegnanti motivati da un particolare interesse o da una specifica competenza, anche designati dalla scuola in virtù di incarichi specifici (tutor, coordinatori, referenti, Funzioni strumentali </a:t>
            </a:r>
            <a:r>
              <a:rPr lang="it-IT" sz="6400" b="1" dirty="0" smtClean="0">
                <a:latin typeface="Arial Narrow" panose="020B0606020202030204" pitchFamily="34" charset="0"/>
              </a:rPr>
              <a:t>...).</a:t>
            </a:r>
          </a:p>
          <a:p>
            <a:pPr marL="1083701" lvl="1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5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latin typeface="Arial Narrow" panose="020B0606020202030204" pitchFamily="34" charset="0"/>
              </a:rPr>
              <a:t>Attività didattiche a distanza, con tecniche di conduzione in modalità sincrone e asincrone; il percorso dovrà prevedere almeno 9 ore in presenza per tutoraggio/consulenza/</a:t>
            </a:r>
            <a:r>
              <a:rPr lang="it-IT" sz="7200" i="1" dirty="0" err="1">
                <a:latin typeface="Arial Narrow" panose="020B0606020202030204" pitchFamily="34" charset="0"/>
              </a:rPr>
              <a:t>feed</a:t>
            </a:r>
            <a:r>
              <a:rPr lang="it-IT" sz="7200" i="1" dirty="0">
                <a:latin typeface="Arial Narrow" panose="020B0606020202030204" pitchFamily="34" charset="0"/>
              </a:rPr>
              <a:t> back</a:t>
            </a:r>
            <a:r>
              <a:rPr lang="it-IT" sz="7200" dirty="0">
                <a:latin typeface="Arial Narrow" panose="020B0606020202030204" pitchFamily="34" charset="0"/>
              </a:rPr>
              <a:t>.</a:t>
            </a:r>
            <a:endParaRPr lang="it-IT" sz="531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9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6690493" y="7794834"/>
            <a:ext cx="147731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IMPOSTAZIONE METODOLOGICA</a:t>
            </a:r>
            <a:endParaRPr lang="it-IT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06769" y="865483"/>
            <a:ext cx="26400369" cy="3142075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76550"/>
            <a:r>
              <a:rPr lang="it-IT" sz="9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it-IT" sz="9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competenza per la cittadinanza digitale. </a:t>
            </a:r>
            <a:r>
              <a:rPr lang="it-IT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Atteggiamenti, conoscenze e abilità da promuovere nelle figure adulte di riferimento: insegnanti, educatori, </a:t>
            </a: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</a:t>
            </a:r>
            <a:endParaRPr lang="it-IT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ompetenze Digitali: cosa sono le digital skills e importanza per le azie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56118"/>
            <a:ext cx="3641725" cy="2360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4680</Words>
  <Application>Microsoft Office PowerPoint</Application>
  <PresentationFormat>Personalizzato</PresentationFormat>
  <Paragraphs>546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Segoe Print</vt:lpstr>
      <vt:lpstr>Tahoma</vt:lpstr>
      <vt:lpstr>Times New Roman</vt:lpstr>
      <vt:lpstr>Times New Roman,Italic</vt:lpstr>
      <vt:lpstr>Wingdings</vt:lpstr>
      <vt:lpstr>Tema di Office</vt:lpstr>
      <vt:lpstr>Titolo del Piano TRA IL DIRE E IL FARE</vt:lpstr>
      <vt:lpstr>L’OFFERTA FORMATIVA</vt:lpstr>
      <vt:lpstr>IMPOSTAZIONE dei PERCORSI</vt:lpstr>
      <vt:lpstr>AREA 1 Educazione Civica con particolare riguardo alla conoscenza della Costituzione e alla cultura  della sostenibilità (Legge 92/2019 e Linee Guida per l’Educazione Civica; Carta della Terra e Agenda 2030)</vt:lpstr>
      <vt:lpstr>AREA 1 Educazione Civica con particolare riguardo alla conoscenza della Costituzione e alla cultura  della sostenibilità (Legge 92/2019 e Linee Guida per l’Educazione Civica; Carta della Terra e Agenda 2030)</vt:lpstr>
      <vt:lpstr>AREA 1 Educazione Civica con particolare riguardo alla conoscenza della Costituzione e alla cultura  della sostenibilità (Legge 92/2019 e Linee Guida per l’Educazione Civica; Carta della Terra e Agenda 2030)</vt:lpstr>
      <vt:lpstr>AREA 1 Educazione Civica con particolare riguardo alla conoscenza della Costituzione e alla cultura  della sostenibilità (Legge 92/2019 e Linee Guida per l’Educazione Civica; Carta della Terra e Agenda 2030)</vt:lpstr>
      <vt:lpstr>AREA 2 Sviluppo di competenza per la cittadinanza digitale. Atteggiamenti, conoscenze e abilità da promuovere nelle figure adulte di riferimento: insegnanti, educatori, genitori</vt:lpstr>
      <vt:lpstr>AREA 2 Sviluppo di competenza per la cittadinanza digitale. Atteggiamenti, conoscenze e abilità da promuovere nelle figure adulte di riferimento: insegnanti, educatori, genitori</vt:lpstr>
      <vt:lpstr>AREA 2 Sviluppo di competenza per la cittadinanza digitale. Atteggiamenti, conoscenze e abilità da promuovere nelle figure adulte di riferimento: insegnanti, educatori, genitori</vt:lpstr>
      <vt:lpstr>AREA 2 Sviluppo di competenza per la cittadinanza digitale. Atteggiamenti, conoscenze e abilità da promuovere nelle figure adulte di riferimento: insegnanti, educatori, genitori</vt:lpstr>
      <vt:lpstr>AREA 3 STEM (Science, Technology, Engineering and Mathematics) e STEAM (Science, Technology, Engineering, Art and Mathematics) - STRUMENTI, METODI, STRATEGIE per una progettazione integrata dell'area matematico-scientifico-artistico-tecnologica</vt:lpstr>
      <vt:lpstr>AREA 3 STEM (Science, Technology, Engineering and Mathematics) e STEAM (Science, Technology, Engineering, Art and Mathematics) - STRUMENTI, METODI, STRATEGIE per una progettazione integrata dell'area matematico-scientifico-artistico-tecnologica</vt:lpstr>
      <vt:lpstr>AREA 3 STEM (Science, Technology, Engineering and Mathematics) e STEAM (Science, Technology, Engineering, Art and Mathematics) - STRUMENTI, METODI, STRATEGIE per una progettazione integrata dell'area matematico-scientifico-artistico-tecnologica</vt:lpstr>
      <vt:lpstr>AREA 3 STEM (Science, Technology, Engineering and Mathematics) e STEAM (Science, Technology, Engineering, Art and Mathematics) - STRUMENTI, METODI, STRATEGIE per una progettazione integrata dell'area matematico-scientifico-artistico-tecnologica</vt:lpstr>
      <vt:lpstr>AREA 4 L'impianto valutativo nella didattica per competenze: modalità, strumenti e procedure della valutazione DIAGNOSTICA, FORMATIVA e SOMMATIVA nel contesto dell'UDA</vt:lpstr>
      <vt:lpstr>AREA 4 L'impianto valutativo nella didattica per competenze: modalità, strumenti e procedure della valutazione DIAGNOSTICA, FORMATIVA e SOMMATIVA nel contesto dell'UDA</vt:lpstr>
      <vt:lpstr>AREA 4 L'impianto valutativo nella didattica per competenze: modalità, strumenti e procedure della valutazione DIAGNOSTICA, FORMATIVA e SOMMATIVA nel contesto dell'UDA</vt:lpstr>
      <vt:lpstr>AREA 4 L'impianto valutativo nella didattica per competenze: modalità, strumenti e procedure della valutazione DIAGNOSTICA, FORMATIVA e SOMMATIVA nel contesto dell'UDA</vt:lpstr>
      <vt:lpstr>AREA 5 Realizzazione del sistema educativo integrato dalla nascita fino ai 6 anni (D.lgs. 65/2017 e Orientamenti pedagogici sui LEAD: legami educativi a distanza)</vt:lpstr>
      <vt:lpstr>AREA 5 Realizzazione del sistema educativo integrato dalla nascita fino ai 6 anni (D.lgs. 65/2017 e Orientamenti pedagogici sui LEAD: legami educativi a distanza)</vt:lpstr>
      <vt:lpstr>AREA 5 Realizzazione del sistema educativo integrato dalla nascita fino ai 6 anni (D.lgs. 65/2017 e Orientamenti pedagogici sui LEAD: legami educativi a distanza)</vt:lpstr>
      <vt:lpstr>AREA 5 Realizzazione del sistema educativo integrato dalla nascita fino ai 6 anni (D.lgs. 65/2017 e Orientamenti pedagogici sui LEAD: legami educativi a distanza)</vt:lpstr>
      <vt:lpstr>AREA 6 Contrasto alla dispersione e all’insuccesso formativo</vt:lpstr>
      <vt:lpstr>AREA 6 Contrasto alla dispersione e all’insuccesso formativo</vt:lpstr>
      <vt:lpstr>AREA 6 Contrasto alla dispersione e all’insuccesso formativo</vt:lpstr>
      <vt:lpstr>AREA 6 Contrasto alla dispersione e all’insuccesso formativo</vt:lpstr>
      <vt:lpstr>AREA 7 Bisogni Educativi Speciali</vt:lpstr>
      <vt:lpstr>AREA 7 Bisogni Educativi Speciali</vt:lpstr>
      <vt:lpstr>AREA 7 Bisogni Educativi Speciali</vt:lpstr>
      <vt:lpstr>AREA 7 Bisogni Educativi Speciali</vt:lpstr>
      <vt:lpstr>AREA 8 Linee guida per i percorsi per le competenze trasversali e di orientamento (D.M.774/2019): dalla progettazione alla certificazione dei PCTO</vt:lpstr>
      <vt:lpstr>AREA 8 Linee guida per i percorsi per le competenze trasversali e di orientamento (D.M.774/2019): dalla progettazione alla certificazione dei PCTO</vt:lpstr>
      <vt:lpstr>AREA 8 Linee guida per i percorsi per le competenze trasversali e di orientamento (D.M.774/2019): dalla progettazione alla certificazione dei PCTO</vt:lpstr>
      <vt:lpstr>AREA 8 Linee guida per i percorsi per le competenze trasversali e di orientamento (D.M.774/2019): dalla progettazione alla certificazione dei PCTO</vt:lpstr>
      <vt:lpstr>AREA 9 Obblighi in materia di sicurezza e adempimenti della Pubblica Amministrazione  (privacy, trasparenza)</vt:lpstr>
      <vt:lpstr>AREA 9 Obblighi in materia di sicurezza e adempimenti della Pubblica Amministrazione  (privacy, trasparenza)</vt:lpstr>
      <vt:lpstr>AREA 9 Obblighi in materia di sicurezza e adempimenti della Pubblica Amministrazione  (privacy, trasparenza)</vt:lpstr>
      <vt:lpstr>AREA 9 Obblighi in materia di sicurezza e adempimenti della Pubblica Amministrazione  (privacy, trasparenza)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Piano TRA IL DIRE E IL FARE</dc:title>
  <dc:creator>Luisa L.B. Bartoli</dc:creator>
  <cp:lastModifiedBy>Luisa L.B. Bartoli</cp:lastModifiedBy>
  <cp:revision>89</cp:revision>
  <dcterms:created xsi:type="dcterms:W3CDTF">2020-08-23T09:38:17Z</dcterms:created>
  <dcterms:modified xsi:type="dcterms:W3CDTF">2020-10-09T16:00:25Z</dcterms:modified>
</cp:coreProperties>
</file>