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94" r:id="rId2"/>
  </p:sldMasterIdLst>
  <p:notesMasterIdLst>
    <p:notesMasterId r:id="rId64"/>
  </p:notesMasterIdLst>
  <p:handoutMasterIdLst>
    <p:handoutMasterId r:id="rId65"/>
  </p:handoutMasterIdLst>
  <p:sldIdLst>
    <p:sldId id="256" r:id="rId3"/>
    <p:sldId id="377" r:id="rId4"/>
    <p:sldId id="338" r:id="rId5"/>
    <p:sldId id="336" r:id="rId6"/>
    <p:sldId id="337" r:id="rId7"/>
    <p:sldId id="302" r:id="rId8"/>
    <p:sldId id="340" r:id="rId9"/>
    <p:sldId id="353" r:id="rId10"/>
    <p:sldId id="354" r:id="rId11"/>
    <p:sldId id="341" r:id="rId12"/>
    <p:sldId id="283" r:id="rId13"/>
    <p:sldId id="369" r:id="rId14"/>
    <p:sldId id="293" r:id="rId15"/>
    <p:sldId id="284" r:id="rId16"/>
    <p:sldId id="286" r:id="rId17"/>
    <p:sldId id="345" r:id="rId18"/>
    <p:sldId id="347" r:id="rId19"/>
    <p:sldId id="299" r:id="rId20"/>
    <p:sldId id="346" r:id="rId21"/>
    <p:sldId id="289" r:id="rId22"/>
    <p:sldId id="348" r:id="rId23"/>
    <p:sldId id="350" r:id="rId24"/>
    <p:sldId id="370" r:id="rId25"/>
    <p:sldId id="261" r:id="rId26"/>
    <p:sldId id="264" r:id="rId27"/>
    <p:sldId id="339" r:id="rId28"/>
    <p:sldId id="277" r:id="rId29"/>
    <p:sldId id="276" r:id="rId30"/>
    <p:sldId id="372" r:id="rId31"/>
    <p:sldId id="349" r:id="rId32"/>
    <p:sldId id="263" r:id="rId33"/>
    <p:sldId id="262" r:id="rId34"/>
    <p:sldId id="258" r:id="rId35"/>
    <p:sldId id="356" r:id="rId36"/>
    <p:sldId id="281" r:id="rId37"/>
    <p:sldId id="291" r:id="rId38"/>
    <p:sldId id="301" r:id="rId39"/>
    <p:sldId id="304" r:id="rId40"/>
    <p:sldId id="373" r:id="rId41"/>
    <p:sldId id="374" r:id="rId42"/>
    <p:sldId id="357" r:id="rId43"/>
    <p:sldId id="358" r:id="rId44"/>
    <p:sldId id="292" r:id="rId45"/>
    <p:sldId id="359" r:id="rId46"/>
    <p:sldId id="361" r:id="rId47"/>
    <p:sldId id="362" r:id="rId48"/>
    <p:sldId id="312" r:id="rId49"/>
    <p:sldId id="310" r:id="rId50"/>
    <p:sldId id="308" r:id="rId51"/>
    <p:sldId id="311" r:id="rId52"/>
    <p:sldId id="309" r:id="rId53"/>
    <p:sldId id="376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63" r:id="rId63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A64BD-A80B-41FE-B3E1-6A073D2EAA6F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AA83-258E-49F0-AC1D-68DA37D379D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63290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38FD2-EB45-464D-A8A0-673B447343A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7335-3775-4515-92BA-3386EB86CA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75589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865E86-F117-4789-A327-664BEBB07F83}" type="datetime1">
              <a:rPr lang="en-US" smtClean="0"/>
              <a:pPr>
                <a:defRPr/>
              </a:pPr>
              <a:t>3/10/2017</a:t>
            </a:fld>
            <a:endParaRPr lang="en-US"/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746FE6-AD33-4F95-921A-A6E68C3D507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FD81-2ED2-415B-B95D-441FAA12ABBF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FED2-682A-4B9D-B357-80B3E4118E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2657-EF27-4A97-AA03-24B4D75161E4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030-ECFF-44DF-A173-C75652AB64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val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F6109F-7C12-491E-945F-5D33F1F6820F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746FE6-AD33-4F95-921A-A6E68C3D5071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623989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78C0F-4F96-4411-98D3-29647A51F266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49B90-C39B-47D5-A561-DFD42002521B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334065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tango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546863-078C-4FA5-8C28-CDABF7418140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733B31-1C84-4119-B8EC-AD64BB7E5D48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67505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EC0EA-79DD-4A72-8E77-F1F36E258088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4A79C-9DFA-449F-8CD3-0532763FA4C4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293370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C48704-F139-4633-98AA-792E0A37CA94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6516A3-B198-4E49-90A1-84B4FCCAF7E2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1221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97F14-67CC-4C8F-8A77-8F58A9B567BE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C27D8-460E-4CFC-ABCC-7DC4B372208B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7056768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ttango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C83F34-7866-4C28-A990-53E847E338A6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25BFD2-25C4-43EF-967D-B52E6433C53C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266924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6AEE4-9DFE-4674-A059-C3EE89FA53C6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517F2C-3226-4FE1-80ED-2BACA88A4884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2628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C24E0-B514-4D98-B55A-62DD7664B67C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49B90-C39B-47D5-A561-DFD4200252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Elaborazione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laborazione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E68B85-864C-4251-92F4-F6A0641304DD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CA907-2CF8-48F6-AC96-0A55AB4FF92A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573299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FA7AD-596C-4444-819A-FF11FA836369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FED2-682A-4B9D-B357-80B3E4118EC3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3418062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23C7-D57A-440C-97EE-E30CDEBEBA57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030-ECFF-44DF-A173-C75652AB646D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66262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2F029B-F489-4065-9971-44AC72BC0011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733B31-1C84-4119-B8EC-AD64BB7E5D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F3E0-22E2-41CC-819C-A174580FED8D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4A79C-9DFA-449F-8CD3-0532763FA4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A9463E-8A96-40B2-93E4-5C3DC3D218A6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6516A3-B198-4E49-90A1-84B4FCCAF7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9BCE-0DB8-4E68-9A49-18EF18729B21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C27D8-460E-4CFC-ABCC-7DC4B37220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ttango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997680-D96F-46F0-81CB-466F60D43FA9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25BFD2-25C4-43EF-967D-B52E6433C5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2D7434-C831-459A-ABF6-2777EE587BA6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517F2C-3226-4FE1-80ED-2BACA88A48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Elaborazione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aborazione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6E572-FEF2-442A-8EA9-29EFDCB0BAC7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CA907-2CF8-48F6-AC96-0A55AB4FF9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DF77109-DA7D-489B-9280-DC42A96F949A}" type="datetime1">
              <a:rPr lang="en-US" smtClean="0"/>
              <a:pPr>
                <a:defRPr/>
              </a:pPr>
              <a:t>3/10/2017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C005DA-D125-46D7-A6CE-0451CA9B94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5" r:id="rId2"/>
    <p:sldLayoutId id="2147483877" r:id="rId3"/>
    <p:sldLayoutId id="2147483874" r:id="rId4"/>
    <p:sldLayoutId id="2147483878" r:id="rId5"/>
    <p:sldLayoutId id="2147483873" r:id="rId6"/>
    <p:sldLayoutId id="2147483879" r:id="rId7"/>
    <p:sldLayoutId id="2147483880" r:id="rId8"/>
    <p:sldLayoutId id="2147483881" r:id="rId9"/>
    <p:sldLayoutId id="2147483872" r:id="rId10"/>
    <p:sldLayoutId id="2147483871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47DBA81-4ACA-4A03-8AE1-612DF61729BB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3/10/2017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C005DA-D125-46D7-A6CE-0451CA9B94AB}" type="slidenum">
              <a:rPr lang="it-IT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091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03350" y="333375"/>
            <a:ext cx="7407275" cy="1471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5400" b="1" dirty="0" smtClean="0">
                <a:solidFill>
                  <a:schemeClr val="tx2">
                    <a:satMod val="130000"/>
                  </a:schemeClr>
                </a:solidFill>
              </a:rPr>
              <a:t>Mobilità</a:t>
            </a:r>
            <a:endParaRPr lang="it-IT" sz="5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1925" y="2708275"/>
            <a:ext cx="7407275" cy="1512888"/>
          </a:xfrm>
        </p:spPr>
        <p:txBody>
          <a:bodyPr>
            <a:noAutofit/>
          </a:bodyPr>
          <a:lstStyle/>
          <a:p>
            <a:pPr marL="26988"/>
            <a:r>
              <a:rPr lang="it-IT" sz="4800" b="1" i="1" dirty="0" smtClean="0">
                <a:solidFill>
                  <a:srgbClr val="FF0000"/>
                </a:solidFill>
              </a:rPr>
              <a:t>               Le novità </a:t>
            </a:r>
          </a:p>
          <a:p>
            <a:pPr marL="26988"/>
            <a:r>
              <a:rPr lang="it-IT" sz="4800" b="1" i="1" dirty="0" smtClean="0">
                <a:solidFill>
                  <a:srgbClr val="FF0000"/>
                </a:solidFill>
              </a:rPr>
              <a:t>        del CCNI 2017/18</a:t>
            </a:r>
          </a:p>
        </p:txBody>
      </p:sp>
      <p:pic>
        <p:nvPicPr>
          <p:cNvPr id="13315" name="Immagine 3" descr="CISLScuol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5429250"/>
            <a:ext cx="2525712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46FE6-AD33-4F95-921A-A6E68C3D50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169348" cy="34933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82550" indent="0" algn="ctr">
              <a:buNone/>
            </a:pPr>
            <a:endParaRPr lang="it-IT" sz="2400" dirty="0" smtClean="0">
              <a:solidFill>
                <a:srgbClr val="C00000"/>
              </a:solidFill>
            </a:endParaRPr>
          </a:p>
          <a:p>
            <a:pPr marL="82550" indent="0" algn="ctr">
              <a:buNone/>
            </a:pPr>
            <a:r>
              <a:rPr lang="it-IT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PREFERENZE</a:t>
            </a:r>
          </a:p>
          <a:p>
            <a:pPr marL="82550" indent="0" algn="ctr">
              <a:buNone/>
            </a:pPr>
            <a:r>
              <a:rPr lang="it-IT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ESPRIMIBILI</a:t>
            </a:r>
          </a:p>
          <a:p>
            <a:pPr marL="82550" indent="0" algn="ctr">
              <a:buNone/>
            </a:pP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10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405027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LE PREFERENZE ESPRIMIBILI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01559" y="4653136"/>
            <a:ext cx="7676985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Tutte le combinazioni sono possibili nel limite massimo di 5 scuole e per un massimo  di 15 preferenze totali.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Non c’è un limite minimo.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77272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403648" y="1703844"/>
            <a:ext cx="727280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dirty="0" smtClean="0">
                <a:solidFill>
                  <a:prstClr val="black"/>
                </a:solidFill>
              </a:rPr>
              <a:t>per ciascuna domanda: massimo 15 preferenze 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1852077" y="2318746"/>
            <a:ext cx="504056" cy="50405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4932040" y="2353617"/>
            <a:ext cx="504056" cy="50405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1403648" y="2953533"/>
            <a:ext cx="1800200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prstClr val="black"/>
                </a:solidFill>
              </a:rPr>
              <a:t>5  </a:t>
            </a:r>
            <a:r>
              <a:rPr lang="it-IT" sz="2800" dirty="0" smtClean="0">
                <a:solidFill>
                  <a:prstClr val="black"/>
                </a:solidFill>
              </a:rPr>
              <a:t>scuole</a:t>
            </a:r>
          </a:p>
          <a:p>
            <a:pPr algn="ctr"/>
            <a:r>
              <a:rPr lang="it-IT" sz="2800" dirty="0" smtClean="0">
                <a:solidFill>
                  <a:prstClr val="black"/>
                </a:solidFill>
              </a:rPr>
              <a:t>+</a:t>
            </a:r>
          </a:p>
          <a:p>
            <a:pPr algn="ctr"/>
            <a:r>
              <a:rPr lang="it-IT" sz="2800" dirty="0" smtClean="0">
                <a:solidFill>
                  <a:prstClr val="black"/>
                </a:solidFill>
              </a:rPr>
              <a:t>10 ambiti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4572000" y="2953533"/>
            <a:ext cx="1224135" cy="15081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it-IT" sz="1000" dirty="0" smtClean="0">
              <a:solidFill>
                <a:prstClr val="black"/>
              </a:solidFill>
            </a:endParaRPr>
          </a:p>
          <a:p>
            <a:pPr algn="ctr"/>
            <a:r>
              <a:rPr lang="it-IT" sz="2800" dirty="0" smtClean="0">
                <a:solidFill>
                  <a:prstClr val="black"/>
                </a:solidFill>
              </a:rPr>
              <a:t>15 </a:t>
            </a:r>
          </a:p>
          <a:p>
            <a:pPr algn="ctr"/>
            <a:r>
              <a:rPr lang="it-IT" sz="2800" dirty="0" smtClean="0">
                <a:solidFill>
                  <a:prstClr val="black"/>
                </a:solidFill>
              </a:rPr>
              <a:t>Ambiti</a:t>
            </a:r>
          </a:p>
          <a:p>
            <a:pPr algn="ctr"/>
            <a:endParaRPr lang="it-IT" sz="1600" dirty="0" smtClean="0">
              <a:solidFill>
                <a:prstClr val="black"/>
              </a:solidFill>
            </a:endParaRPr>
          </a:p>
          <a:p>
            <a:pPr algn="ctr"/>
            <a:endParaRPr lang="it-IT" sz="1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318276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C00000"/>
                </a:solidFill>
              </a:rPr>
              <a:t>oppure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4A79C-9DFA-449F-8CD3-0532763FA4C4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928409" y="3182766"/>
            <a:ext cx="1306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oppure</a:t>
            </a:r>
            <a:endParaRPr lang="it-IT" sz="28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227370" y="2951933"/>
            <a:ext cx="1620688" cy="15081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t-IT" sz="800" dirty="0" smtClean="0"/>
          </a:p>
          <a:p>
            <a:pPr algn="ctr"/>
            <a:r>
              <a:rPr lang="it-IT" sz="2800" dirty="0" smtClean="0"/>
              <a:t>15 province</a:t>
            </a:r>
          </a:p>
          <a:p>
            <a:pPr algn="ctr"/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16" name="Freccia in giù 15"/>
          <p:cNvSpPr/>
          <p:nvPr/>
        </p:nvSpPr>
        <p:spPr>
          <a:xfrm>
            <a:off x="7446687" y="2342244"/>
            <a:ext cx="504056" cy="50405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47599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 smtClean="0">
                <a:solidFill>
                  <a:srgbClr val="C00000"/>
                </a:solidFill>
              </a:rPr>
              <a:t>LE PREFERENZE ESPRIMIBILI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</a:t>
            </a:r>
            <a:r>
              <a:rPr lang="it-IT" sz="2800" dirty="0" smtClean="0"/>
              <a:t>Tutte le combinazioni sono possibili  nel limite massimo di 5 scuole e per un massimo  di 15 preferenze totali.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</a:rPr>
              <a:t>Esempi :</a:t>
            </a:r>
          </a:p>
          <a:p>
            <a:pPr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3 scuole       +        2 ambiti</a:t>
            </a:r>
          </a:p>
          <a:p>
            <a:pPr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5 scuole       e basta</a:t>
            </a:r>
          </a:p>
          <a:p>
            <a:pPr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5 scuole della provincia A  +  2 ambiti provincia B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</a:rPr>
              <a:t>4 </a:t>
            </a:r>
            <a:r>
              <a:rPr lang="it-IT" sz="2800" dirty="0" smtClean="0">
                <a:solidFill>
                  <a:srgbClr val="C00000"/>
                </a:solidFill>
              </a:rPr>
              <a:t>scuole della provincia A +  1 scuola provincia B</a:t>
            </a:r>
          </a:p>
          <a:p>
            <a:pPr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Provincia A     +    Provincia B        +     Provincia C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1262133"/>
              </p:ext>
            </p:extLst>
          </p:nvPr>
        </p:nvGraphicFramePr>
        <p:xfrm>
          <a:off x="1547664" y="1052736"/>
          <a:ext cx="6912768" cy="4991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473472"/>
                <a:gridCol w="2180934"/>
                <a:gridCol w="232225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Numero d’ordine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TIPOLOGIA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CODICE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DESCRIZIONE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RMIS03100Q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IIS</a:t>
                      </a:r>
                      <a:r>
                        <a:rPr lang="it-IT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PAOLO BAFFI -FIUMICINO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LAZ0000013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LAZIO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AMBITO 0013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3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</a:t>
                      </a:r>
                      <a:r>
                        <a:rPr lang="it-IT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XXXXXXX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PROVINCIA DI ROMA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4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5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6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7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8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9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10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11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12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13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14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15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188640"/>
            <a:ext cx="6912768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PREFERENZE</a:t>
            </a:r>
            <a:endParaRPr lang="it-IT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2647730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rgbClr val="C00000"/>
                </a:solidFill>
              </a:rPr>
              <a:t>LE PREFERENZE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03648" y="1600200"/>
            <a:ext cx="7488832" cy="197281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200" dirty="0" smtClean="0">
                <a:solidFill>
                  <a:srgbClr val="C00000"/>
                </a:solidFill>
              </a:rPr>
              <a:t>Domanda di trasferimento</a:t>
            </a:r>
          </a:p>
          <a:p>
            <a:pPr algn="just"/>
            <a:r>
              <a:rPr lang="it-IT" sz="3200" dirty="0" smtClean="0"/>
              <a:t>Max</a:t>
            </a:r>
            <a:r>
              <a:rPr lang="it-IT" sz="3200" dirty="0"/>
              <a:t>. 15 preferenze </a:t>
            </a:r>
            <a:r>
              <a:rPr lang="it-IT" sz="3200" dirty="0" smtClean="0"/>
              <a:t>(di </a:t>
            </a:r>
            <a:r>
              <a:rPr lang="it-IT" sz="3200" dirty="0"/>
              <a:t>cui </a:t>
            </a:r>
            <a:r>
              <a:rPr lang="it-IT" sz="3200" dirty="0" err="1"/>
              <a:t>max</a:t>
            </a:r>
            <a:r>
              <a:rPr lang="it-IT" sz="3200" dirty="0"/>
              <a:t> 5 scuole </a:t>
            </a:r>
            <a:r>
              <a:rPr lang="it-IT" sz="3200" dirty="0" smtClean="0"/>
              <a:t>e </a:t>
            </a:r>
            <a:r>
              <a:rPr lang="it-IT" sz="3200" dirty="0" err="1"/>
              <a:t>max</a:t>
            </a:r>
            <a:r>
              <a:rPr lang="it-IT" sz="3200" dirty="0"/>
              <a:t> 15 </a:t>
            </a:r>
            <a:r>
              <a:rPr lang="it-IT" sz="3200" dirty="0" smtClean="0"/>
              <a:t>ambiti o province)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403648" y="3861048"/>
            <a:ext cx="7488832" cy="187220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 smtClean="0">
                <a:solidFill>
                  <a:srgbClr val="C00000"/>
                </a:solidFill>
              </a:rPr>
              <a:t>Domanda di Passaggio</a:t>
            </a:r>
          </a:p>
          <a:p>
            <a:pPr marL="0" indent="0" algn="just">
              <a:buNone/>
            </a:pPr>
            <a:r>
              <a:rPr lang="it-IT" sz="3200" dirty="0" smtClean="0"/>
              <a:t>Max</a:t>
            </a:r>
            <a:r>
              <a:rPr lang="it-IT" sz="3200" dirty="0"/>
              <a:t>. 15 preferenze (di cui </a:t>
            </a:r>
            <a:r>
              <a:rPr lang="it-IT" sz="3200" dirty="0" err="1"/>
              <a:t>max</a:t>
            </a:r>
            <a:r>
              <a:rPr lang="it-IT" sz="3200" dirty="0"/>
              <a:t> 5 scuole </a:t>
            </a:r>
            <a:r>
              <a:rPr lang="it-IT" sz="3200" dirty="0" smtClean="0"/>
              <a:t>e </a:t>
            </a:r>
            <a:r>
              <a:rPr lang="it-IT" sz="3200" dirty="0" err="1"/>
              <a:t>max</a:t>
            </a:r>
            <a:r>
              <a:rPr lang="it-IT" sz="3200" dirty="0"/>
              <a:t> 15 </a:t>
            </a:r>
            <a:r>
              <a:rPr lang="it-IT" sz="3200" dirty="0" smtClean="0"/>
              <a:t>ambiti o province)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77272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4A79C-9DFA-449F-8CD3-0532763FA4C4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17910629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77272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0976" y="1340768"/>
            <a:ext cx="7344816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 smtClean="0"/>
              <a:t>Non sono esprimibili le preferenze coincidenti o comprensive della scuola di titolarità o di incarico 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Non è esprimibile 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il codice della scuola sede di </a:t>
            </a:r>
            <a:r>
              <a:rPr lang="it-IT" sz="2800" b="1" dirty="0">
                <a:solidFill>
                  <a:srgbClr val="C00000"/>
                </a:solidFill>
              </a:rPr>
              <a:t>incarico triennale </a:t>
            </a:r>
            <a:endParaRPr lang="it-IT" sz="28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 smtClean="0"/>
              <a:t>Il </a:t>
            </a:r>
            <a:r>
              <a:rPr lang="it-IT" sz="2800" dirty="0"/>
              <a:t>posto occupato con l’incarico viene considerato indisponibile per i movimenti fino a quando gli interessati non otterranno, a domanda, una diversa titolarità di scuola o di ambito .</a:t>
            </a:r>
            <a:endParaRPr lang="it-IT" sz="2800" dirty="0" smtClean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LE PREFERENZE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4572000" y="3356992"/>
            <a:ext cx="720080" cy="43204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23670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57380" cy="70609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PREFERENZE</a:t>
            </a:r>
            <a:endParaRPr lang="it-IT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836712"/>
            <a:ext cx="7427342" cy="720080"/>
          </a:xfrm>
        </p:spPr>
        <p:txBody>
          <a:bodyPr/>
          <a:lstStyle/>
          <a:p>
            <a:pPr marL="82550" indent="0">
              <a:buNone/>
            </a:pPr>
            <a:r>
              <a:rPr lang="it-IT" sz="2000" dirty="0" smtClean="0"/>
              <a:t>Non sono esprimibili le preferenze coincidenti o comprensive della scuola di titolarità o di incarico </a:t>
            </a:r>
          </a:p>
          <a:p>
            <a:pPr marL="82550" indent="0"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Fanno eccezione:</a:t>
            </a:r>
          </a:p>
          <a:p>
            <a:pPr marL="82550" indent="0"/>
            <a:r>
              <a:rPr lang="it-IT" sz="2800" dirty="0" smtClean="0"/>
              <a:t>La domanda condizionata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392340" y="2924943"/>
            <a:ext cx="6912768" cy="52135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550" indent="0" algn="just">
              <a:buNone/>
            </a:pPr>
            <a:r>
              <a:rPr lang="it-IT" sz="2800" dirty="0"/>
              <a:t>Si può esprimere anche l’ambito di </a:t>
            </a:r>
            <a:r>
              <a:rPr lang="it-IT" sz="2800" dirty="0" smtClean="0"/>
              <a:t>titolarità</a:t>
            </a:r>
            <a:endParaRPr lang="it-IT" sz="2800" dirty="0"/>
          </a:p>
        </p:txBody>
      </p:sp>
      <p:sp>
        <p:nvSpPr>
          <p:cNvPr id="8" name="Rettangolo 7"/>
          <p:cNvSpPr/>
          <p:nvPr/>
        </p:nvSpPr>
        <p:spPr>
          <a:xfrm>
            <a:off x="1392340" y="4931755"/>
            <a:ext cx="6983865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550" lvl="0" algn="just"/>
            <a:r>
              <a:rPr lang="it-IT" sz="2800" dirty="0" smtClean="0">
                <a:solidFill>
                  <a:prstClr val="black"/>
                </a:solidFill>
              </a:rPr>
              <a:t>Si </a:t>
            </a:r>
            <a:r>
              <a:rPr lang="it-IT" sz="2800" dirty="0">
                <a:solidFill>
                  <a:prstClr val="black"/>
                </a:solidFill>
              </a:rPr>
              <a:t>può esprimere anche la propria scuola di titolarità/l’ambito o la provincia di titolarità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392340" y="3573016"/>
            <a:ext cx="6906659" cy="9541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prstClr val="black"/>
                </a:solidFill>
              </a:rPr>
              <a:t>Il </a:t>
            </a:r>
            <a:r>
              <a:rPr lang="it-IT" sz="2800" dirty="0">
                <a:solidFill>
                  <a:prstClr val="black"/>
                </a:solidFill>
              </a:rPr>
              <a:t>trasferimento su altro tipo di posto </a:t>
            </a:r>
            <a:r>
              <a:rPr lang="it-IT" sz="2800" dirty="0" smtClean="0">
                <a:solidFill>
                  <a:prstClr val="black"/>
                </a:solidFill>
              </a:rPr>
              <a:t>o la domanda di passaggio</a:t>
            </a:r>
            <a:endParaRPr lang="it-IT" sz="2800" dirty="0">
              <a:solidFill>
                <a:prstClr val="black"/>
              </a:solidFill>
            </a:endParaRPr>
          </a:p>
        </p:txBody>
      </p:sp>
      <p:pic>
        <p:nvPicPr>
          <p:cNvPr id="10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ccia in giù 10"/>
          <p:cNvSpPr/>
          <p:nvPr/>
        </p:nvSpPr>
        <p:spPr>
          <a:xfrm>
            <a:off x="4716016" y="2564904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4716016" y="4509120"/>
            <a:ext cx="4846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4396107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CASO PARTICOLARE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837184"/>
          </a:xfrm>
        </p:spPr>
        <p:txBody>
          <a:bodyPr/>
          <a:lstStyle/>
          <a:p>
            <a:pPr marL="82550" indent="0" algn="just">
              <a:buClrTx/>
              <a:buNone/>
            </a:pPr>
            <a:r>
              <a:rPr lang="it-IT" sz="2600" dirty="0" smtClean="0"/>
              <a:t>Nel </a:t>
            </a:r>
            <a:r>
              <a:rPr lang="it-IT" sz="2600" dirty="0"/>
              <a:t>trasferimento su altro tipo di posto o nei </a:t>
            </a:r>
            <a:r>
              <a:rPr lang="it-IT" sz="2600" dirty="0" smtClean="0"/>
              <a:t>passaggi, dunque:</a:t>
            </a:r>
            <a:endParaRPr lang="it-IT" sz="2600" dirty="0"/>
          </a:p>
          <a:p>
            <a:pPr marL="82550" indent="0" algn="just">
              <a:buNone/>
            </a:pPr>
            <a:r>
              <a:rPr lang="it-IT" sz="2600" dirty="0"/>
              <a:t>S</a:t>
            </a:r>
            <a:r>
              <a:rPr lang="it-IT" sz="2600" dirty="0" smtClean="0"/>
              <a:t>i </a:t>
            </a:r>
            <a:r>
              <a:rPr lang="it-IT" sz="2600" dirty="0"/>
              <a:t>può esprimere anche la propria </a:t>
            </a:r>
            <a:r>
              <a:rPr lang="it-IT" sz="2600" dirty="0" smtClean="0"/>
              <a:t>scuola/ambito </a:t>
            </a:r>
            <a:r>
              <a:rPr lang="it-IT" sz="2600" dirty="0"/>
              <a:t>di </a:t>
            </a:r>
            <a:r>
              <a:rPr lang="it-IT" sz="2600" dirty="0" smtClean="0"/>
              <a:t>titolarità  </a:t>
            </a:r>
            <a:r>
              <a:rPr lang="it-IT" sz="2600" dirty="0"/>
              <a:t>o la provincia di titolarità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485535" y="3284984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+mn-lt"/>
              </a:rPr>
              <a:t>Il docente della primaria incaricato </a:t>
            </a:r>
            <a:r>
              <a:rPr lang="it-IT" sz="2800" b="1" dirty="0" smtClean="0">
                <a:solidFill>
                  <a:srgbClr val="00B050"/>
                </a:solidFill>
                <a:latin typeface="+mn-lt"/>
              </a:rPr>
              <a:t>su posto comune</a:t>
            </a:r>
            <a:r>
              <a:rPr lang="it-IT" sz="2800" dirty="0" smtClean="0">
                <a:latin typeface="+mn-lt"/>
              </a:rPr>
              <a:t> nella scuola A può esprimere la preferenza relativa alla scuola A per posto di </a:t>
            </a:r>
            <a:r>
              <a:rPr lang="it-IT" sz="2800" dirty="0" smtClean="0">
                <a:solidFill>
                  <a:srgbClr val="C00000"/>
                </a:solidFill>
                <a:latin typeface="+mn-lt"/>
              </a:rPr>
              <a:t>lingua inglese </a:t>
            </a:r>
            <a:r>
              <a:rPr lang="it-IT" sz="2800" dirty="0" smtClean="0">
                <a:latin typeface="+mn-lt"/>
              </a:rPr>
              <a:t>– ottiene la titolarità di scuola  (non più di incarico)  sulla scuola A</a:t>
            </a:r>
          </a:p>
          <a:p>
            <a:pPr algn="just"/>
            <a:r>
              <a:rPr lang="it-IT" sz="2800" dirty="0" smtClean="0">
                <a:latin typeface="+mn-lt"/>
              </a:rPr>
              <a:t>Lo stesso vale da posto comune a sostegno</a:t>
            </a:r>
            <a:r>
              <a:rPr lang="it-IT" sz="2800" dirty="0" smtClean="0"/>
              <a:t>. </a:t>
            </a:r>
            <a:endParaRPr lang="it-IT" sz="2800" dirty="0"/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66411032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PREFERENZE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12794" y="1268760"/>
            <a:ext cx="75608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b="1" dirty="0" smtClean="0">
                <a:solidFill>
                  <a:srgbClr val="C00000"/>
                </a:solidFill>
                <a:latin typeface="+mn-lt"/>
              </a:rPr>
              <a:t>ATTENZIONE</a:t>
            </a:r>
            <a:r>
              <a:rPr lang="it-IT" sz="2800" dirty="0" smtClean="0">
                <a:latin typeface="+mn-lt"/>
              </a:rPr>
              <a:t> all’</a:t>
            </a:r>
            <a:r>
              <a:rPr lang="it-IT" sz="2800" b="1" dirty="0" smtClean="0">
                <a:solidFill>
                  <a:srgbClr val="00B050"/>
                </a:solidFill>
                <a:latin typeface="+mn-lt"/>
              </a:rPr>
              <a:t>organico </a:t>
            </a:r>
            <a:r>
              <a:rPr lang="it-IT" sz="2800" b="1" dirty="0">
                <a:solidFill>
                  <a:srgbClr val="00B050"/>
                </a:solidFill>
                <a:latin typeface="+mn-lt"/>
              </a:rPr>
              <a:t>unico </a:t>
            </a:r>
            <a:r>
              <a:rPr lang="it-IT" sz="2800" b="1" dirty="0" smtClean="0">
                <a:solidFill>
                  <a:srgbClr val="00B050"/>
                </a:solidFill>
                <a:latin typeface="+mn-lt"/>
              </a:rPr>
              <a:t>dell’autonomia.</a:t>
            </a:r>
          </a:p>
          <a:p>
            <a:pPr algn="just"/>
            <a:r>
              <a:rPr lang="it-IT" sz="2800" dirty="0" smtClean="0">
                <a:latin typeface="+mn-lt"/>
              </a:rPr>
              <a:t>Il codice della scuola è quello sede di organico per l’intera istituzione scolastica.</a:t>
            </a:r>
          </a:p>
          <a:p>
            <a:pPr algn="just"/>
            <a:r>
              <a:rPr lang="it-IT" sz="2800" dirty="0" smtClean="0">
                <a:latin typeface="+mn-lt"/>
              </a:rPr>
              <a:t>Fino all’anno scorso le sedi ubicate in comuni diversi o i diversi indirizzi negli IIS potevano essere richiesti distintamente.</a:t>
            </a:r>
          </a:p>
          <a:p>
            <a:pPr algn="just"/>
            <a:endParaRPr lang="it-IT" sz="800" dirty="0" smtClean="0">
              <a:latin typeface="+mn-lt"/>
            </a:endParaRPr>
          </a:p>
          <a:p>
            <a:pPr algn="just"/>
            <a:r>
              <a:rPr lang="it-IT" sz="2800" b="1" dirty="0" smtClean="0">
                <a:solidFill>
                  <a:srgbClr val="C00000"/>
                </a:solidFill>
                <a:latin typeface="+mn-lt"/>
              </a:rPr>
              <a:t>Oggi non più.</a:t>
            </a:r>
          </a:p>
          <a:p>
            <a:pPr algn="just"/>
            <a:r>
              <a:rPr lang="it-IT" sz="2800" dirty="0" smtClean="0">
                <a:latin typeface="+mn-lt"/>
              </a:rPr>
              <a:t>Il codice sede di organico dell’IIS «Pippo» contiene sia i posti del Liceo Scientifico «Paperino» che quelli dell’Istituto tecnico «Pluto» che non hanno più organici distinti</a:t>
            </a:r>
            <a:endParaRPr lang="it-IT" sz="2800" dirty="0">
              <a:latin typeface="+mn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18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6878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rgbClr val="C00000"/>
                </a:solidFill>
              </a:rPr>
              <a:t>LE PREFERENZE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11186" y="1340768"/>
            <a:ext cx="7499350" cy="3637384"/>
          </a:xfrm>
        </p:spPr>
        <p:txBody>
          <a:bodyPr/>
          <a:lstStyle/>
          <a:p>
            <a:pPr marL="82550" indent="0">
              <a:buNone/>
            </a:pPr>
            <a:r>
              <a:rPr lang="it-IT" sz="2800" dirty="0" smtClean="0"/>
              <a:t>Con il  nuovo codice  sede di organico sono pertanto richiedibili tutti i posti disponibili: </a:t>
            </a:r>
          </a:p>
          <a:p>
            <a:pPr>
              <a:buClrTx/>
            </a:pPr>
            <a:r>
              <a:rPr lang="it-IT" sz="2400" dirty="0" smtClean="0"/>
              <a:t>Per il rientro nella scuola di precedente titolarità </a:t>
            </a:r>
          </a:p>
          <a:p>
            <a:pPr>
              <a:buClrTx/>
            </a:pPr>
            <a:r>
              <a:rPr lang="it-IT" sz="2400" dirty="0" smtClean="0"/>
              <a:t>Nella domanda condizionata ( compilando l’apposita casella</a:t>
            </a:r>
            <a:r>
              <a:rPr lang="it-IT" sz="2800" dirty="0" smtClean="0"/>
              <a:t>)</a:t>
            </a:r>
          </a:p>
          <a:p>
            <a:pPr>
              <a:buClrTx/>
            </a:pPr>
            <a:r>
              <a:rPr lang="it-IT" sz="2400" dirty="0" smtClean="0"/>
              <a:t>Per tutti gli altri casi in cui viene espressa quella preferenza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19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11186" y="4715702"/>
            <a:ext cx="741682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550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it-IT" sz="2800" dirty="0" smtClean="0">
                <a:solidFill>
                  <a:prstClr val="black"/>
                </a:solidFill>
              </a:rPr>
              <a:t>NB: </a:t>
            </a:r>
            <a:r>
              <a:rPr lang="it-IT" sz="2800" dirty="0">
                <a:solidFill>
                  <a:prstClr val="black"/>
                </a:solidFill>
              </a:rPr>
              <a:t>unica sarà anche la graduatoria interna per l’individuazione del soprannumerario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1387241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404664"/>
            <a:ext cx="7499350" cy="5843736"/>
          </a:xfrm>
        </p:spPr>
        <p:txBody>
          <a:bodyPr/>
          <a:lstStyle/>
          <a:p>
            <a:pPr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INDICE degli ARGOMENTI</a:t>
            </a:r>
          </a:p>
          <a:p>
            <a:r>
              <a:rPr lang="it-IT" sz="2800" dirty="0" smtClean="0"/>
              <a:t>Le novità sulla presentazione delle domande</a:t>
            </a:r>
          </a:p>
          <a:p>
            <a:pPr>
              <a:buNone/>
            </a:pPr>
            <a:r>
              <a:rPr lang="it-IT" sz="2800" dirty="0" smtClean="0"/>
              <a:t>    ( </a:t>
            </a:r>
            <a:r>
              <a:rPr lang="it-IT" sz="2800" dirty="0" err="1" smtClean="0"/>
              <a:t>slides</a:t>
            </a:r>
            <a:r>
              <a:rPr lang="it-IT" sz="2800" dirty="0" smtClean="0"/>
              <a:t> da 3 a 9 )</a:t>
            </a:r>
          </a:p>
          <a:p>
            <a:r>
              <a:rPr lang="it-IT" sz="2800" dirty="0" smtClean="0"/>
              <a:t>Le preferenze esprimibili </a:t>
            </a:r>
          </a:p>
          <a:p>
            <a:pPr>
              <a:buNone/>
            </a:pPr>
            <a:r>
              <a:rPr lang="it-IT" sz="2800" dirty="0" smtClean="0"/>
              <a:t>    ( </a:t>
            </a:r>
            <a:r>
              <a:rPr lang="it-IT" sz="2800" dirty="0" err="1" smtClean="0"/>
              <a:t>slides</a:t>
            </a:r>
            <a:r>
              <a:rPr lang="it-IT" sz="2800" dirty="0" smtClean="0"/>
              <a:t> da 10 a 25 )</a:t>
            </a:r>
          </a:p>
          <a:p>
            <a:r>
              <a:rPr lang="it-IT" sz="2800" dirty="0" smtClean="0"/>
              <a:t>Qualche esempio pratico</a:t>
            </a:r>
          </a:p>
          <a:p>
            <a:pPr>
              <a:buNone/>
            </a:pPr>
            <a:r>
              <a:rPr lang="it-IT" sz="2800" dirty="0" smtClean="0"/>
              <a:t>    (</a:t>
            </a:r>
            <a:r>
              <a:rPr lang="it-IT" sz="2800" dirty="0" err="1" smtClean="0"/>
              <a:t>slides</a:t>
            </a:r>
            <a:r>
              <a:rPr lang="it-IT" sz="2800" dirty="0" smtClean="0"/>
              <a:t> da 26 a 33 )</a:t>
            </a:r>
          </a:p>
          <a:p>
            <a:r>
              <a:rPr lang="it-IT" sz="2800" dirty="0" smtClean="0"/>
              <a:t>Le regole </a:t>
            </a:r>
          </a:p>
          <a:p>
            <a:pPr>
              <a:buNone/>
            </a:pPr>
            <a:r>
              <a:rPr lang="it-IT" sz="2800" dirty="0" smtClean="0"/>
              <a:t>    (</a:t>
            </a:r>
            <a:r>
              <a:rPr lang="it-IT" sz="2800" dirty="0" err="1" smtClean="0"/>
              <a:t>slides</a:t>
            </a:r>
            <a:r>
              <a:rPr lang="it-IT" sz="2800" dirty="0" smtClean="0"/>
              <a:t> da 34 a 51 )</a:t>
            </a:r>
          </a:p>
          <a:p>
            <a:r>
              <a:rPr lang="it-IT" sz="2800" dirty="0" smtClean="0"/>
              <a:t>I licei musicali</a:t>
            </a:r>
          </a:p>
          <a:p>
            <a:pPr>
              <a:buNone/>
            </a:pPr>
            <a:r>
              <a:rPr lang="it-IT" sz="2800" dirty="0" smtClean="0"/>
              <a:t>    (</a:t>
            </a:r>
            <a:r>
              <a:rPr lang="it-IT" sz="2800" dirty="0" err="1" smtClean="0"/>
              <a:t>slides</a:t>
            </a:r>
            <a:r>
              <a:rPr lang="it-IT" sz="2800" dirty="0" smtClean="0"/>
              <a:t> da 52 a 60 )</a:t>
            </a:r>
          </a:p>
          <a:p>
            <a:pPr>
              <a:buNone/>
            </a:pPr>
            <a:endParaRPr lang="it-IT" sz="2800" dirty="0" smtClean="0"/>
          </a:p>
          <a:p>
            <a:endParaRPr lang="it-IT" sz="2800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1004475" y="2383990"/>
            <a:ext cx="247305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Arial" panose="020B0604020202020204" pitchFamily="34" charset="0"/>
              <a:buChar char="•"/>
            </a:pPr>
            <a:r>
              <a:rPr lang="it-IT" sz="2400" dirty="0" smtClean="0"/>
              <a:t>Posti speciali</a:t>
            </a:r>
            <a:endParaRPr lang="it-IT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o</a:t>
            </a:r>
            <a:r>
              <a:rPr lang="it-IT" sz="2800" dirty="0" smtClean="0"/>
              <a:t>spedali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c</a:t>
            </a:r>
            <a:r>
              <a:rPr lang="it-IT" sz="2800" dirty="0" smtClean="0"/>
              <a:t>arcere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 smtClean="0"/>
              <a:t>Adulti </a:t>
            </a:r>
            <a:r>
              <a:rPr lang="it-IT" sz="2000" dirty="0" smtClean="0"/>
              <a:t>(CTP)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 smtClean="0"/>
              <a:t>serali</a:t>
            </a:r>
            <a:endParaRPr lang="it-IT" sz="28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341935" y="1888144"/>
            <a:ext cx="4558852" cy="3262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Nella mobilità per scuola sono richiesti con preferenza puntuale e in ordine di preferenza</a:t>
            </a:r>
          </a:p>
          <a:p>
            <a:endParaRPr lang="it-IT" sz="1000" dirty="0" smtClean="0"/>
          </a:p>
          <a:p>
            <a:r>
              <a:rPr lang="it-IT" sz="2800" dirty="0" smtClean="0"/>
              <a:t>Nella mobilità per ambiti è prevista la dichiarazione di disponibilità</a:t>
            </a:r>
            <a:endParaRPr lang="it-IT" sz="2800" dirty="0"/>
          </a:p>
        </p:txBody>
      </p:sp>
      <p:sp>
        <p:nvSpPr>
          <p:cNvPr id="13" name="Parentesi graffa chiusa 12"/>
          <p:cNvSpPr/>
          <p:nvPr/>
        </p:nvSpPr>
        <p:spPr>
          <a:xfrm>
            <a:off x="3477528" y="2383990"/>
            <a:ext cx="661459" cy="2353077"/>
          </a:xfrm>
          <a:prstGeom prst="rightBrac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5042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PREFERENZE</a:t>
            </a:r>
            <a:endParaRPr lang="it-IT" sz="4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C27D8-460E-4CFC-ABCC-7DC4B372208B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pic>
        <p:nvPicPr>
          <p:cNvPr id="8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63008940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94122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LE PREFERENZE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9350" cy="4560936"/>
          </a:xfrm>
        </p:spPr>
        <p:txBody>
          <a:bodyPr/>
          <a:lstStyle/>
          <a:p>
            <a:pPr marL="82550" indent="0">
              <a:buNone/>
            </a:pPr>
            <a:r>
              <a:rPr lang="it-IT" sz="3600" dirty="0" smtClean="0"/>
              <a:t>Nel nuovo CCNI è stata eliminata la fase Comunale dei movimenti </a:t>
            </a:r>
          </a:p>
          <a:p>
            <a:pPr marL="82550" indent="0">
              <a:buNone/>
            </a:pPr>
            <a:endParaRPr lang="it-IT" dirty="0" smtClean="0"/>
          </a:p>
          <a:p>
            <a:pPr marL="82550" indent="0">
              <a:buNone/>
            </a:pPr>
            <a:r>
              <a:rPr lang="it-IT" sz="3600" b="1" dirty="0">
                <a:solidFill>
                  <a:srgbClr val="C00000"/>
                </a:solidFill>
              </a:rPr>
              <a:t>Ne </a:t>
            </a:r>
            <a:r>
              <a:rPr lang="it-IT" sz="3600" b="1" dirty="0" smtClean="0">
                <a:solidFill>
                  <a:srgbClr val="C00000"/>
                </a:solidFill>
              </a:rPr>
              <a:t>consegue</a:t>
            </a:r>
            <a:endParaRPr lang="it-IT" b="1" dirty="0">
              <a:solidFill>
                <a:srgbClr val="C00000"/>
              </a:solidFill>
            </a:endParaRPr>
          </a:p>
          <a:p>
            <a:pPr>
              <a:buClrTx/>
              <a:buNone/>
            </a:pPr>
            <a:r>
              <a:rPr lang="it-IT" sz="3600" dirty="0" smtClean="0"/>
              <a:t>che non è più esprimibile il codice sintetico «COMUNE»</a:t>
            </a:r>
          </a:p>
          <a:p>
            <a:pPr marL="8255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21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97583657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241356" cy="4800600"/>
          </a:xfrm>
        </p:spPr>
        <p:txBody>
          <a:bodyPr/>
          <a:lstStyle/>
          <a:p>
            <a:pPr algn="just"/>
            <a:endParaRPr lang="it-IT" sz="2800" dirty="0" smtClean="0"/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I </a:t>
            </a:r>
            <a:r>
              <a:rPr lang="it-IT" sz="2800" b="1" dirty="0"/>
              <a:t>6 punti per il ricongiungimento </a:t>
            </a:r>
            <a:r>
              <a:rPr lang="it-IT" sz="2800" dirty="0"/>
              <a:t>valgono </a:t>
            </a:r>
            <a:r>
              <a:rPr lang="it-IT" sz="2800" dirty="0" smtClean="0"/>
              <a:t>per tutte </a:t>
            </a:r>
            <a:r>
              <a:rPr lang="it-IT" sz="2800" dirty="0"/>
              <a:t>le preferenze di scuola comprese nel comune </a:t>
            </a:r>
            <a:r>
              <a:rPr lang="it-IT" sz="2800" dirty="0" smtClean="0"/>
              <a:t>anche se coincidente con il Comune di titolarità e per l’ambito comprendente </a:t>
            </a:r>
            <a:r>
              <a:rPr lang="it-IT" sz="2800" dirty="0"/>
              <a:t>il comune o la parte del Comune di </a:t>
            </a:r>
            <a:r>
              <a:rPr lang="it-IT" sz="2800" dirty="0" smtClean="0"/>
              <a:t>ricongiungimento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22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SOPPRESSA LA FASE COMUNALE</a:t>
            </a:r>
            <a:endParaRPr lang="it-IT" b="1" dirty="0">
              <a:solidFill>
                <a:srgbClr val="C00000"/>
              </a:solidFill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93935412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SOPPRESSA LA FASE COMUNALE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precedenze che valevano nella mobilità tra Comuni diversi della provincia di titolarità (ex fase II) valgono ora anche per le preferenze relative a scuole  del medesimo comune di titolarità se coincidente  con il Comune in cui si esercita la precedenza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C00000"/>
                </a:solidFill>
              </a:rPr>
              <a:t>LE PREFERENZE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1536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 2" pitchFamily="18" charset="2"/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Per il rientro nella scuola di precedente titolarità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occorre indicare </a:t>
            </a:r>
            <a:r>
              <a:rPr lang="it-IT" sz="2800" dirty="0" smtClean="0"/>
              <a:t>: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it-IT" sz="2800" dirty="0" smtClean="0"/>
              <a:t>IL </a:t>
            </a:r>
            <a:r>
              <a:rPr lang="it-IT" sz="2800" dirty="0" smtClean="0">
                <a:solidFill>
                  <a:srgbClr val="00B050"/>
                </a:solidFill>
              </a:rPr>
              <a:t>CODICE DELLA SCUOLA </a:t>
            </a:r>
            <a:r>
              <a:rPr lang="it-IT" sz="2800" dirty="0" smtClean="0"/>
              <a:t>di precedente titolarità </a:t>
            </a:r>
            <a:r>
              <a:rPr lang="it-IT" sz="2800" dirty="0" smtClean="0">
                <a:solidFill>
                  <a:srgbClr val="00B050"/>
                </a:solidFill>
              </a:rPr>
              <a:t>prima</a:t>
            </a:r>
            <a:r>
              <a:rPr lang="it-IT" sz="2800" dirty="0" smtClean="0"/>
              <a:t> di preferenze di altre scuole relative ad altri Comuni della medesima Provincia.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it-IT" sz="2800" dirty="0" smtClean="0"/>
              <a:t>E’ possibile, invece, </a:t>
            </a:r>
            <a:r>
              <a:rPr lang="it-IT" sz="2800" dirty="0" smtClean="0">
                <a:solidFill>
                  <a:srgbClr val="C00000"/>
                </a:solidFill>
              </a:rPr>
              <a:t>essendo unica  la domanda </a:t>
            </a:r>
            <a:r>
              <a:rPr lang="it-IT" sz="2800" dirty="0" smtClean="0"/>
              <a:t>indicare prima del codice della scuola di precedente titolarità, scuole/ambiti di altra provincia/province  nel caso si desideri prioritariamente trasferirsi di provincia.</a:t>
            </a:r>
          </a:p>
          <a:p>
            <a:pPr marL="0" indent="0" algn="just">
              <a:buFont typeface="Wingdings 2" pitchFamily="18" charset="2"/>
              <a:buNone/>
            </a:pPr>
            <a:endParaRPr lang="it-IT" sz="2800" dirty="0" smtClean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385372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C00000"/>
                </a:solidFill>
              </a:rPr>
              <a:t>LE PREFERENZE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200149"/>
            <a:ext cx="7169348" cy="480060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800" dirty="0" smtClean="0"/>
              <a:t>Per tutte le precedenze previste dall’art. 13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800" b="1" dirty="0" smtClean="0">
                <a:solidFill>
                  <a:srgbClr val="C00000"/>
                </a:solidFill>
              </a:rPr>
              <a:t>Occorre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800" dirty="0" smtClean="0"/>
              <a:t>indicare </a:t>
            </a:r>
            <a:r>
              <a:rPr lang="it-IT" sz="2800" dirty="0" smtClean="0">
                <a:solidFill>
                  <a:srgbClr val="00B050"/>
                </a:solidFill>
              </a:rPr>
              <a:t>almeno una scuola del comune </a:t>
            </a:r>
            <a:r>
              <a:rPr lang="it-IT" sz="2800" dirty="0" smtClean="0"/>
              <a:t>per il quale si ha diritto alla precedenza prima di altre scuole  di comuni diversi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800" b="1" dirty="0" smtClean="0">
                <a:solidFill>
                  <a:srgbClr val="C00000"/>
                </a:solidFill>
              </a:rPr>
              <a:t>Ovvero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800" dirty="0" smtClean="0">
                <a:solidFill>
                  <a:srgbClr val="00B050"/>
                </a:solidFill>
              </a:rPr>
              <a:t>L’ambito che contiene il C</a:t>
            </a:r>
            <a:r>
              <a:rPr lang="it-IT" sz="2800" dirty="0" smtClean="0"/>
              <a:t>omune per il quale si ha diritto alla precedenza prima di indicare ambiti relativi ad altri Comuni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241356" cy="36373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82550" indent="0" algn="ctr">
              <a:buNone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marL="82550" indent="0" algn="ctr">
              <a:buNone/>
            </a:pPr>
            <a:r>
              <a:rPr lang="it-IT" sz="6600" b="1" dirty="0" smtClean="0">
                <a:solidFill>
                  <a:srgbClr val="00B050"/>
                </a:solidFill>
              </a:rPr>
              <a:t>QUALCHE </a:t>
            </a:r>
          </a:p>
          <a:p>
            <a:pPr marL="82550" indent="0" algn="ctr">
              <a:buNone/>
            </a:pPr>
            <a:r>
              <a:rPr lang="it-IT" sz="6600" b="1" dirty="0" smtClean="0">
                <a:solidFill>
                  <a:srgbClr val="00B050"/>
                </a:solidFill>
              </a:rPr>
              <a:t>ESEMPIO PRATICO</a:t>
            </a:r>
            <a:endParaRPr lang="it-IT" sz="6600" b="1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81212968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dirty="0" smtClean="0">
                <a:solidFill>
                  <a:srgbClr val="00B050"/>
                </a:solidFill>
              </a:rPr>
              <a:t>QUALCHE ESEMPIO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169348" cy="480060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i="1" dirty="0" smtClean="0"/>
              <a:t>Sono titolare in una scuola di Bologna e vorrei il trasferimento in un’altra scuola di Bologna</a:t>
            </a:r>
          </a:p>
          <a:p>
            <a:pPr marL="0" indent="0" algn="just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Occorre</a:t>
            </a:r>
          </a:p>
          <a:p>
            <a:pPr marL="0" indent="0" algn="just">
              <a:buNone/>
            </a:pPr>
            <a:r>
              <a:rPr lang="it-IT" sz="2800" dirty="0" smtClean="0"/>
              <a:t>Indicare esclusivamente il codice della scuola desiderata</a:t>
            </a:r>
          </a:p>
          <a:p>
            <a:pPr marL="0" indent="0" algn="just">
              <a:buNone/>
            </a:pPr>
            <a:r>
              <a:rPr lang="it-IT" sz="2800" dirty="0" smtClean="0"/>
              <a:t>In caso di più scuole desiderate vanno indicate secondo l’ordine di gradimento.</a:t>
            </a:r>
          </a:p>
          <a:p>
            <a:pPr marL="0" indent="0" algn="just">
              <a:buNone/>
            </a:pPr>
            <a:r>
              <a:rPr lang="it-IT" sz="2800" dirty="0" smtClean="0"/>
              <a:t>MAX  5 scuole</a:t>
            </a:r>
            <a:endParaRPr lang="it-IT" sz="2800" dirty="0"/>
          </a:p>
        </p:txBody>
      </p:sp>
      <p:pic>
        <p:nvPicPr>
          <p:cNvPr id="4" name="Immagine 3" descr="CISLScuol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830887"/>
            <a:ext cx="9286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B050"/>
                </a:solidFill>
              </a:rPr>
              <a:t>QUALCHE ESEMPIO</a:t>
            </a:r>
            <a:endParaRPr lang="it-IT" sz="40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207206"/>
            <a:ext cx="7169348" cy="5246130"/>
          </a:xfrm>
        </p:spPr>
        <p:txBody>
          <a:bodyPr/>
          <a:lstStyle/>
          <a:p>
            <a:pPr marL="9525" indent="-9525" algn="just">
              <a:buNone/>
            </a:pPr>
            <a:r>
              <a:rPr lang="it-IT" sz="2800" i="1" dirty="0" smtClean="0"/>
              <a:t>Sono titolare di un ambito di Bologna, vorrei il trasferimento a Roma e, se non lo ottengo, vorrei cambiare scuola o ambito di Bologna</a:t>
            </a:r>
          </a:p>
          <a:p>
            <a:pPr marL="9525" indent="-9525" algn="just">
              <a:buNone/>
            </a:pP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Occorre</a:t>
            </a:r>
          </a:p>
          <a:p>
            <a:pPr marL="0" indent="0" algn="just">
              <a:buNone/>
            </a:pPr>
            <a:r>
              <a:rPr lang="it-IT" sz="2800" dirty="0" smtClean="0"/>
              <a:t>indicare scuole e ambiti della provincia desiderata (Roma)</a:t>
            </a:r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successivamente</a:t>
            </a:r>
          </a:p>
          <a:p>
            <a:pPr marL="0" indent="0" algn="just">
              <a:buNone/>
            </a:pPr>
            <a:r>
              <a:rPr lang="it-IT" sz="2800" dirty="0" smtClean="0"/>
              <a:t>scuole (non più di 5 comprese quelle per diversa provincia) e/o ambiti della provincia di titolarità </a:t>
            </a:r>
            <a:r>
              <a:rPr lang="it-IT" sz="2800" dirty="0"/>
              <a:t>(di Bologna</a:t>
            </a:r>
            <a:r>
              <a:rPr lang="it-IT" sz="2800" dirty="0" smtClean="0"/>
              <a:t>)</a:t>
            </a:r>
          </a:p>
          <a:p>
            <a:pPr marL="0" indent="0" algn="just">
              <a:buNone/>
            </a:pPr>
            <a:r>
              <a:rPr lang="it-IT" sz="2800" dirty="0" smtClean="0"/>
              <a:t>Non più di 15 preferenze in tutto</a:t>
            </a:r>
            <a:endParaRPr lang="it-IT" sz="2800" dirty="0"/>
          </a:p>
        </p:txBody>
      </p:sp>
      <p:pic>
        <p:nvPicPr>
          <p:cNvPr id="4" name="Immagine 3" descr="CISLScuol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830887"/>
            <a:ext cx="9286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1262133"/>
              </p:ext>
            </p:extLst>
          </p:nvPr>
        </p:nvGraphicFramePr>
        <p:xfrm>
          <a:off x="1547664" y="1052736"/>
          <a:ext cx="6912768" cy="4991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473472"/>
                <a:gridCol w="2180934"/>
                <a:gridCol w="232225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Numero d’ordine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TIPOLOGIA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CODICE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DESCRIZIONE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Scuola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di Roma</a:t>
                      </a:r>
                      <a:endParaRPr lang="it-IT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Scuola</a:t>
                      </a:r>
                      <a:r>
                        <a:rPr lang="it-IT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 di Roma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3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Scuola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di Roma</a:t>
                      </a:r>
                      <a:endParaRPr lang="it-IT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4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Ambito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</a:rPr>
                        <a:t> 1 di Roma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5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Ambito 2 di Roma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6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Ambito 3 di Roma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7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Ambito 4 di Roma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8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Ambito 8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</a:rPr>
                        <a:t> di Roma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9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Scuola </a:t>
                      </a:r>
                      <a:r>
                        <a:rPr lang="it-IT" sz="1200" baseline="0" dirty="0" smtClean="0"/>
                        <a:t> A di Bologna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10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Scuola B di </a:t>
                      </a:r>
                      <a:r>
                        <a:rPr lang="it-IT" sz="1200" baseline="0" dirty="0" smtClean="0"/>
                        <a:t> Bologna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11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Ambito 4 di Bologna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12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13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14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7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15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188640"/>
            <a:ext cx="6912768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PREFERENZE</a:t>
            </a:r>
            <a:endParaRPr lang="it-IT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264773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169348" cy="39254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2550" indent="0" algn="ctr">
              <a:buNone/>
            </a:pPr>
            <a:endParaRPr lang="it-IT" sz="48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novità </a:t>
            </a: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 presentazione </a:t>
            </a: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domanda</a:t>
            </a:r>
            <a:endParaRPr lang="it-IT" sz="4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32259156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B050"/>
                </a:solidFill>
              </a:rPr>
              <a:t>QUALCHE ESEMPIO</a:t>
            </a:r>
            <a:endParaRPr lang="it-IT" sz="4000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9350" cy="4800600"/>
          </a:xfrm>
        </p:spPr>
        <p:txBody>
          <a:bodyPr/>
          <a:lstStyle/>
          <a:p>
            <a:pPr marL="82550" indent="0">
              <a:buNone/>
            </a:pPr>
            <a:r>
              <a:rPr lang="it-IT" sz="3000" i="1" dirty="0" smtClean="0"/>
              <a:t>Ero titolare nella scuola «Pippo» di Bologna e sono stato trasferito nell’ottennio nella scuola «Paperino» di Bologna.</a:t>
            </a:r>
          </a:p>
          <a:p>
            <a:pPr marL="82550" indent="0">
              <a:buNone/>
            </a:pPr>
            <a:r>
              <a:rPr lang="it-IT" sz="3000" i="1" dirty="0" smtClean="0"/>
              <a:t>Voglio partecipare al movimento per Napoli, ma se non lo ottengo, vorrei rientrare con precedenza nella scuola «Pippo»</a:t>
            </a:r>
          </a:p>
          <a:p>
            <a:pPr marL="82550" indent="0">
              <a:buNone/>
            </a:pPr>
            <a:r>
              <a:rPr lang="it-IT" sz="3000" dirty="0" smtClean="0"/>
              <a:t>Compilerò la domanda indicando ai primi posti scuole/ambiti/Provincia di Napoli e successivamente il codice della scuola «Pippo» di Bologna.</a:t>
            </a:r>
            <a:endParaRPr lang="it-IT" sz="3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6298431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385372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>
                <a:solidFill>
                  <a:srgbClr val="00B050"/>
                </a:solidFill>
              </a:rPr>
              <a:t>Il rientro nel comune - ESEMPIO </a:t>
            </a:r>
            <a:endParaRPr lang="it-IT" sz="40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169348" cy="4501480"/>
          </a:xfrm>
        </p:spPr>
        <p:txBody>
          <a:bodyPr>
            <a:no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dirty="0" smtClean="0"/>
              <a:t>Ho la precedenza al rientro nella scuola «Pippo» di Bologna e voglio usufruire della precedenza per il  rientro nel comune di Bologna . Voglio evitare la titolarità di ambito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b="1" dirty="0" smtClean="0">
                <a:solidFill>
                  <a:srgbClr val="C00000"/>
                </a:solidFill>
              </a:rPr>
              <a:t>Occorre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dirty="0" smtClean="0"/>
              <a:t>Indicare come prima preferenza la scuola PIPPO.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dirty="0" smtClean="0"/>
              <a:t>Poi posso indicare fino ad un massimo di altre 4 scuole di Bologna (per avere su queste scuole la precedenza V -rientro nel comune)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b="1" dirty="0" smtClean="0"/>
              <a:t>Non sono obbligato ad indicare l’ambito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it-IT" sz="2200" dirty="0" smtClean="0"/>
              <a:t>Devo indicare l’ambito che contiene il comune di Bologna o una parte di esso  solo se indico, con successive preferenze, altri ambiti della provincia</a:t>
            </a:r>
            <a:endParaRPr lang="it-IT" sz="22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Le preferenze nella domanda condizionata</a:t>
            </a:r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9911" y="1268760"/>
            <a:ext cx="7499350" cy="1261120"/>
          </a:xfrm>
        </p:spPr>
        <p:txBody>
          <a:bodyPr>
            <a:normAutofit/>
          </a:bodyPr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it-IT" sz="2800" i="1" dirty="0" smtClean="0"/>
              <a:t>Sono perdente posto e vorrei rimanere nella mia scuola, se si libera un posto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69029" y="2333685"/>
            <a:ext cx="7344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  <a:latin typeface="+mn-lt"/>
              </a:rPr>
              <a:t>Occorre:</a:t>
            </a:r>
          </a:p>
          <a:p>
            <a:pPr algn="just"/>
            <a:r>
              <a:rPr lang="it-IT" sz="2800" dirty="0" smtClean="0">
                <a:solidFill>
                  <a:srgbClr val="FF0000"/>
                </a:solidFill>
                <a:latin typeface="+mn-lt"/>
              </a:rPr>
              <a:t>Barrare NO alla casella specifica </a:t>
            </a:r>
            <a:r>
              <a:rPr lang="it-IT" sz="2800" dirty="0" smtClean="0">
                <a:latin typeface="+mn-lt"/>
              </a:rPr>
              <a:t>(</a:t>
            </a:r>
            <a:r>
              <a:rPr lang="it-IT" dirty="0" smtClean="0">
                <a:latin typeface="+mn-lt"/>
              </a:rPr>
              <a:t>non partecipa al movimento a domanda )</a:t>
            </a:r>
          </a:p>
          <a:p>
            <a:pPr algn="just"/>
            <a:r>
              <a:rPr lang="it-IT" sz="2800" dirty="0" smtClean="0">
                <a:solidFill>
                  <a:srgbClr val="FF0000"/>
                </a:solidFill>
                <a:latin typeface="+mn-lt"/>
              </a:rPr>
              <a:t>Indicare le preferenze senza alcun vincolo </a:t>
            </a:r>
            <a:r>
              <a:rPr lang="it-IT" sz="2800" dirty="0" smtClean="0">
                <a:latin typeface="+mn-lt"/>
              </a:rPr>
              <a:t>(</a:t>
            </a:r>
            <a:r>
              <a:rPr lang="it-IT" sz="2400" dirty="0" smtClean="0">
                <a:latin typeface="+mn-lt"/>
              </a:rPr>
              <a:t>non si deve più indicare l’intero comune prima di preferenze per altri comuni )</a:t>
            </a:r>
            <a:endParaRPr lang="it-IT" sz="1400" dirty="0" smtClean="0">
              <a:latin typeface="+mn-lt"/>
            </a:endParaRPr>
          </a:p>
          <a:p>
            <a:pPr algn="just"/>
            <a:r>
              <a:rPr lang="it-IT" sz="2800" dirty="0" smtClean="0">
                <a:latin typeface="+mn-lt"/>
              </a:rPr>
              <a:t>Se ha espresso ai primi posti preferenze per altra provincia,il docente </a:t>
            </a:r>
            <a:r>
              <a:rPr lang="it-IT" sz="2800" dirty="0" smtClean="0">
                <a:solidFill>
                  <a:srgbClr val="00B050"/>
                </a:solidFill>
                <a:latin typeface="+mn-lt"/>
              </a:rPr>
              <a:t>non viene riassorbito se sono soddisfatte le  preferenze interprovinciali </a:t>
            </a:r>
            <a:endParaRPr lang="it-IT" sz="2800" dirty="0">
              <a:latin typeface="+mn-lt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93296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Un esempio particolare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2492896"/>
            <a:ext cx="7344816" cy="3312368"/>
          </a:xfrm>
        </p:spPr>
        <p:txBody>
          <a:bodyPr>
            <a:normAutofit fontScale="92500" lnSpcReduction="10000"/>
          </a:bodyPr>
          <a:lstStyle/>
          <a:p>
            <a:pPr marL="539496" indent="-457200" fontAlgn="auto">
              <a:spcAft>
                <a:spcPts val="0"/>
              </a:spcAft>
              <a:buClrTx/>
              <a:buSzPct val="100000"/>
              <a:defRPr/>
            </a:pPr>
            <a:r>
              <a:rPr lang="it-IT" dirty="0" smtClean="0">
                <a:solidFill>
                  <a:srgbClr val="FF0000"/>
                </a:solidFill>
              </a:rPr>
              <a:t>Presenta domanda condizionata</a:t>
            </a:r>
          </a:p>
          <a:p>
            <a:pPr marL="539496" indent="-457200" fontAlgn="auto">
              <a:spcAft>
                <a:spcPts val="0"/>
              </a:spcAft>
              <a:buClrTx/>
              <a:buSzPct val="100000"/>
              <a:defRPr/>
            </a:pPr>
            <a:r>
              <a:rPr lang="it-IT" dirty="0" smtClean="0"/>
              <a:t>Indica 5 scuole della medesima provincia</a:t>
            </a:r>
          </a:p>
          <a:p>
            <a:pPr marL="539496" indent="-457200" fontAlgn="auto">
              <a:spcAft>
                <a:spcPts val="0"/>
              </a:spcAft>
              <a:buClrTx/>
              <a:buSzPct val="100000"/>
              <a:defRPr/>
            </a:pPr>
            <a:r>
              <a:rPr lang="it-IT" dirty="0" smtClean="0"/>
              <a:t>Non indica ambiti se non vuole una nuova titolarità di ambito</a:t>
            </a:r>
          </a:p>
          <a:p>
            <a:pPr marL="539496" indent="-457200" fontAlgn="auto">
              <a:spcAft>
                <a:spcPts val="0"/>
              </a:spcAft>
              <a:buClrTx/>
              <a:buSzPct val="100000"/>
              <a:defRPr/>
            </a:pPr>
            <a:r>
              <a:rPr lang="it-IT" dirty="0" smtClean="0">
                <a:solidFill>
                  <a:srgbClr val="FF0000"/>
                </a:solidFill>
              </a:rPr>
              <a:t>Se viene riassorbito perché nella scuola Pippo si libera un posto diventa TITOLARE della scuola Pippo</a:t>
            </a:r>
          </a:p>
        </p:txBody>
      </p:sp>
      <p:sp>
        <p:nvSpPr>
          <p:cNvPr id="4" name="Rettangolo 3"/>
          <p:cNvSpPr/>
          <p:nvPr/>
        </p:nvSpPr>
        <p:spPr>
          <a:xfrm>
            <a:off x="1331640" y="1268760"/>
            <a:ext cx="7416824" cy="9541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296" lvl="0" fontAlgn="auto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defRPr/>
            </a:pPr>
            <a:r>
              <a:rPr lang="it-IT" sz="2800" dirty="0">
                <a:solidFill>
                  <a:srgbClr val="FF0000"/>
                </a:solidFill>
              </a:rPr>
              <a:t>Perdente posto incaricato </a:t>
            </a:r>
            <a:r>
              <a:rPr lang="it-IT" sz="2800" dirty="0" smtClean="0">
                <a:solidFill>
                  <a:schemeClr val="tx1"/>
                </a:solidFill>
              </a:rPr>
              <a:t>nella </a:t>
            </a:r>
            <a:r>
              <a:rPr lang="it-IT" sz="2800" dirty="0" smtClean="0">
                <a:solidFill>
                  <a:prstClr val="black"/>
                </a:solidFill>
              </a:rPr>
              <a:t>scuola  Pippo.   Vuole prioritariamente restare </a:t>
            </a:r>
            <a:r>
              <a:rPr lang="it-IT" sz="2800" dirty="0">
                <a:solidFill>
                  <a:prstClr val="black"/>
                </a:solidFill>
              </a:rPr>
              <a:t>nella scuola </a:t>
            </a:r>
            <a:r>
              <a:rPr lang="it-IT" sz="2800" dirty="0" smtClean="0">
                <a:solidFill>
                  <a:prstClr val="black"/>
                </a:solidFill>
              </a:rPr>
              <a:t>Pippo</a:t>
            </a:r>
            <a:endParaRPr lang="it-IT" sz="2800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097340" cy="31333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82550" indent="0">
              <a:buNone/>
            </a:pPr>
            <a:endParaRPr lang="it-IT" dirty="0" smtClean="0"/>
          </a:p>
          <a:p>
            <a:pPr marL="82550" indent="0" algn="ctr">
              <a:buNone/>
            </a:pPr>
            <a:endParaRPr lang="it-IT" sz="900" b="1" dirty="0" smtClean="0">
              <a:solidFill>
                <a:srgbClr val="7030A0"/>
              </a:solidFill>
            </a:endParaRPr>
          </a:p>
          <a:p>
            <a:pPr marL="82550" indent="0" algn="ctr">
              <a:buNone/>
            </a:pPr>
            <a:r>
              <a:rPr lang="it-IT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REGOLE</a:t>
            </a:r>
            <a:endParaRPr lang="it-IT" sz="6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43776349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8207" y="260648"/>
            <a:ext cx="7499350" cy="100811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LE REGOLE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700808"/>
            <a:ext cx="7488832" cy="93610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 smtClean="0"/>
              <a:t>Unica fase per ciascun grado di scuola</a:t>
            </a:r>
          </a:p>
          <a:p>
            <a:pPr marL="0" indent="0" algn="ctr">
              <a:buNone/>
            </a:pPr>
            <a:endParaRPr lang="it-IT" sz="36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1403648" y="2996952"/>
            <a:ext cx="7488832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600" dirty="0">
                <a:solidFill>
                  <a:prstClr val="black"/>
                </a:solidFill>
              </a:rPr>
              <a:t>Il movimento in provincia precede quello per diversa provincia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403648" y="4509120"/>
            <a:ext cx="7272808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La mobilità territoriale precede quella professionale</a:t>
            </a:r>
            <a:endParaRPr lang="it-IT" sz="36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  <p:pic>
        <p:nvPicPr>
          <p:cNvPr id="8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887286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7030A0"/>
                </a:solidFill>
                <a:latin typeface="+mn-lt"/>
              </a:rPr>
              <a:t>LE REGOLE</a:t>
            </a:r>
            <a:endParaRPr lang="it-IT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393130" y="1447800"/>
            <a:ext cx="7355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0" algn="ctr" fontAlgn="auto">
              <a:spcAft>
                <a:spcPts val="0"/>
              </a:spcAft>
              <a:buNone/>
            </a:pPr>
            <a:r>
              <a:rPr lang="it-IT" sz="2800" dirty="0">
                <a:solidFill>
                  <a:srgbClr val="C00000"/>
                </a:solidFill>
                <a:latin typeface="Calibri"/>
              </a:rPr>
              <a:t>DISPONIBILITA’ </a:t>
            </a:r>
            <a:r>
              <a:rPr lang="it-IT" sz="2800" dirty="0" smtClean="0">
                <a:solidFill>
                  <a:srgbClr val="C00000"/>
                </a:solidFill>
                <a:latin typeface="Calibri"/>
              </a:rPr>
              <a:t>POSTI AI FINI DELLA MOBILITA’</a:t>
            </a:r>
            <a:endParaRPr lang="it-IT" sz="2800" dirty="0">
              <a:solidFill>
                <a:srgbClr val="C00000"/>
              </a:solidFill>
              <a:latin typeface="Calibri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653810"/>
              </p:ext>
            </p:extLst>
          </p:nvPr>
        </p:nvGraphicFramePr>
        <p:xfrm>
          <a:off x="1259632" y="2132856"/>
          <a:ext cx="7488832" cy="2597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6"/>
                <a:gridCol w="4104456"/>
              </a:tblGrid>
              <a:tr h="773891">
                <a:tc rowSpan="3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Disponibilità per i movimenti al termine dei movimenti 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</a:rPr>
                        <a:t>provinciali 100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Accantonamento per le assunzioni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38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Mobilità territoriale interprovinciale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63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Mobilità professionale provinciale e interprovinciale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168525" y="2905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259632" y="4975447"/>
            <a:ext cx="748883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Arrotondamento del decimale più alto </a:t>
            </a:r>
          </a:p>
          <a:p>
            <a:r>
              <a:rPr lang="it-IT" b="1" dirty="0" smtClean="0"/>
              <a:t>In caso di resto pari si assegna il posto alla mobilità territoriale</a:t>
            </a:r>
          </a:p>
          <a:p>
            <a:r>
              <a:rPr lang="it-IT" b="1" dirty="0" smtClean="0"/>
              <a:t>Il CCNL riporta la tabella puntuale con i conteggi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393130" y="260648"/>
            <a:ext cx="7499350" cy="85010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9pPr>
            <a:extLst/>
          </a:lstStyle>
          <a:p>
            <a:pPr algn="ctr"/>
            <a:r>
              <a:rPr lang="it-IT" sz="4000" b="1" dirty="0" smtClean="0">
                <a:solidFill>
                  <a:srgbClr val="7030A0"/>
                </a:solidFill>
                <a:effectLst/>
                <a:latin typeface="+mn-lt"/>
              </a:rPr>
              <a:t>LE REGOLE</a:t>
            </a:r>
            <a:endParaRPr lang="it-IT" sz="4000" b="1" dirty="0">
              <a:solidFill>
                <a:srgbClr val="7030A0"/>
              </a:solidFill>
              <a:effectLst/>
              <a:latin typeface="+mn-lt"/>
            </a:endParaRPr>
          </a:p>
        </p:txBody>
      </p:sp>
      <p:pic>
        <p:nvPicPr>
          <p:cNvPr id="12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52103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226279" cy="922114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rgbClr val="7030A0"/>
                </a:solidFill>
                <a:latin typeface="+mn-lt"/>
              </a:rPr>
              <a:t>LE REGOLE</a:t>
            </a:r>
            <a:endParaRPr lang="it-IT" sz="4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88571" y="1028175"/>
            <a:ext cx="7272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600" dirty="0" smtClean="0">
                <a:latin typeface="+mn-lt"/>
              </a:rPr>
              <a:t>La mobilità avviene esaminando :</a:t>
            </a:r>
            <a:endParaRPr lang="it-IT" sz="2600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n-lt"/>
              </a:rPr>
              <a:t>le </a:t>
            </a:r>
            <a:r>
              <a:rPr lang="it-IT" sz="2600" dirty="0">
                <a:solidFill>
                  <a:srgbClr val="C00000"/>
                </a:solidFill>
                <a:latin typeface="+mn-lt"/>
              </a:rPr>
              <a:t>preferenze</a:t>
            </a:r>
            <a:r>
              <a:rPr lang="it-IT" sz="2600" dirty="0">
                <a:latin typeface="+mn-lt"/>
              </a:rPr>
              <a:t> </a:t>
            </a:r>
            <a:r>
              <a:rPr lang="it-IT" sz="2600" dirty="0" smtClean="0">
                <a:latin typeface="+mn-lt"/>
              </a:rPr>
              <a:t> </a:t>
            </a:r>
            <a:r>
              <a:rPr lang="it-IT" sz="2600" dirty="0">
                <a:latin typeface="+mn-lt"/>
              </a:rPr>
              <a:t>secondo l’ordine in cui sono riportate nella domanda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600" dirty="0" smtClean="0">
                <a:latin typeface="+mn-lt"/>
              </a:rPr>
              <a:t>i </a:t>
            </a:r>
            <a:r>
              <a:rPr lang="it-IT" sz="2600" dirty="0" smtClean="0">
                <a:solidFill>
                  <a:srgbClr val="7030A0"/>
                </a:solidFill>
                <a:latin typeface="+mn-lt"/>
              </a:rPr>
              <a:t>trasferimenti</a:t>
            </a:r>
            <a:r>
              <a:rPr lang="it-IT" sz="2600" dirty="0" smtClean="0">
                <a:latin typeface="+mn-lt"/>
              </a:rPr>
              <a:t> e i </a:t>
            </a:r>
            <a:r>
              <a:rPr lang="it-IT" sz="2600" dirty="0" smtClean="0">
                <a:solidFill>
                  <a:srgbClr val="7030A0"/>
                </a:solidFill>
                <a:latin typeface="+mn-lt"/>
              </a:rPr>
              <a:t>passaggi</a:t>
            </a:r>
            <a:r>
              <a:rPr lang="it-IT" sz="2600" dirty="0" smtClean="0">
                <a:latin typeface="+mn-lt"/>
              </a:rPr>
              <a:t> </a:t>
            </a:r>
            <a:r>
              <a:rPr lang="it-IT" sz="2600" dirty="0">
                <a:latin typeface="+mn-lt"/>
              </a:rPr>
              <a:t>sono disposti, per ciascuna preferenza, considerando: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it-IT" sz="2600" dirty="0">
                <a:solidFill>
                  <a:srgbClr val="C00000"/>
                </a:solidFill>
                <a:latin typeface="+mn-lt"/>
              </a:rPr>
              <a:t> le precedenze</a:t>
            </a:r>
            <a:r>
              <a:rPr lang="it-IT" sz="2600" dirty="0">
                <a:latin typeface="+mn-lt"/>
              </a:rPr>
              <a:t> 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it-IT" sz="2600" dirty="0">
                <a:solidFill>
                  <a:srgbClr val="C00000"/>
                </a:solidFill>
                <a:latin typeface="+mn-lt"/>
              </a:rPr>
              <a:t>il più alto </a:t>
            </a:r>
            <a:r>
              <a:rPr lang="it-IT" sz="2600" dirty="0" smtClean="0">
                <a:solidFill>
                  <a:srgbClr val="C00000"/>
                </a:solidFill>
                <a:latin typeface="+mn-lt"/>
              </a:rPr>
              <a:t>punteggio </a:t>
            </a:r>
            <a:endParaRPr lang="it-IT" sz="2600" dirty="0">
              <a:solidFill>
                <a:srgbClr val="C00000"/>
              </a:solidFill>
              <a:latin typeface="+mn-lt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it-IT" sz="2600" dirty="0">
                <a:latin typeface="+mn-lt"/>
              </a:rPr>
              <a:t>a parità di precedenza prevale il punteggio, a parità di punteggio prevale la </a:t>
            </a:r>
            <a:r>
              <a:rPr lang="it-IT" sz="2600" dirty="0">
                <a:solidFill>
                  <a:srgbClr val="00B050"/>
                </a:solidFill>
                <a:latin typeface="+mn-lt"/>
              </a:rPr>
              <a:t>maggiore età </a:t>
            </a:r>
            <a:r>
              <a:rPr lang="it-IT" sz="2600" dirty="0" smtClean="0">
                <a:latin typeface="+mn-lt"/>
              </a:rPr>
              <a:t>anagrafica</a:t>
            </a:r>
          </a:p>
          <a:p>
            <a:pPr lvl="0" algn="just"/>
            <a:endParaRPr lang="it-IT" sz="800" dirty="0">
              <a:latin typeface="+mn-lt"/>
            </a:endParaRPr>
          </a:p>
          <a:p>
            <a:pPr lvl="0" algn="just"/>
            <a:r>
              <a:rPr lang="it-IT" sz="2600" dirty="0" smtClean="0">
                <a:latin typeface="+mn-lt"/>
              </a:rPr>
              <a:t>la </a:t>
            </a:r>
            <a:r>
              <a:rPr lang="it-IT" sz="2600" dirty="0">
                <a:latin typeface="+mn-lt"/>
              </a:rPr>
              <a:t>sequenza delle operazioni </a:t>
            </a:r>
            <a:r>
              <a:rPr lang="it-IT" sz="2600" dirty="0" smtClean="0">
                <a:latin typeface="+mn-lt"/>
              </a:rPr>
              <a:t>è indicata </a:t>
            </a:r>
            <a:r>
              <a:rPr lang="it-IT" sz="2600" dirty="0">
                <a:latin typeface="+mn-lt"/>
              </a:rPr>
              <a:t>nell’allegato 1 </a:t>
            </a:r>
            <a:r>
              <a:rPr lang="it-IT" sz="2600" dirty="0" smtClean="0">
                <a:latin typeface="+mn-lt"/>
              </a:rPr>
              <a:t>(dal punto 24 iniziano i  </a:t>
            </a:r>
            <a:r>
              <a:rPr lang="it-IT" sz="2600" dirty="0">
                <a:latin typeface="+mn-lt"/>
              </a:rPr>
              <a:t>movimenti </a:t>
            </a:r>
            <a:r>
              <a:rPr lang="it-IT" sz="2600" dirty="0" smtClean="0">
                <a:latin typeface="+mn-lt"/>
              </a:rPr>
              <a:t>interprovinciali)</a:t>
            </a:r>
            <a:endParaRPr lang="it-IT" sz="2600" dirty="0">
              <a:latin typeface="+mn-lt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384654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7030A0"/>
                </a:solidFill>
                <a:latin typeface="+mn-lt"/>
              </a:rPr>
              <a:t>LE REGOLE</a:t>
            </a:r>
            <a:endParaRPr lang="it-IT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31640" y="1196752"/>
            <a:ext cx="7344816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2600" b="1" dirty="0" smtClean="0">
                <a:solidFill>
                  <a:srgbClr val="C00000"/>
                </a:solidFill>
                <a:latin typeface="+mn-lt"/>
              </a:rPr>
              <a:t>Le preferenze di scuola e di ambito sono preferenze puntuali</a:t>
            </a:r>
          </a:p>
          <a:p>
            <a:pPr lvl="0" algn="just"/>
            <a:endParaRPr lang="it-IT" sz="2600" b="1" dirty="0" smtClean="0">
              <a:solidFill>
                <a:srgbClr val="C00000"/>
              </a:solidFill>
              <a:latin typeface="+mn-lt"/>
            </a:endParaRPr>
          </a:p>
          <a:p>
            <a:pPr lvl="0" algn="just"/>
            <a:r>
              <a:rPr lang="it-IT" sz="2600" dirty="0" smtClean="0">
                <a:latin typeface="+mn-lt"/>
              </a:rPr>
              <a:t>Il docente soddisfatto su una </a:t>
            </a:r>
            <a:r>
              <a:rPr lang="it-IT" sz="2600" b="1" dirty="0" smtClean="0">
                <a:solidFill>
                  <a:srgbClr val="C00000"/>
                </a:solidFill>
                <a:latin typeface="+mn-lt"/>
              </a:rPr>
              <a:t>preferenza di scuola </a:t>
            </a:r>
            <a:r>
              <a:rPr lang="it-IT" sz="2600" dirty="0" smtClean="0">
                <a:latin typeface="+mn-lt"/>
              </a:rPr>
              <a:t>acquisisce la </a:t>
            </a:r>
            <a:r>
              <a:rPr lang="it-IT" sz="2600" b="1" dirty="0" smtClean="0">
                <a:solidFill>
                  <a:srgbClr val="C00000"/>
                </a:solidFill>
                <a:latin typeface="+mn-lt"/>
              </a:rPr>
              <a:t>titolarità di scuola</a:t>
            </a:r>
          </a:p>
          <a:p>
            <a:pPr lvl="0" algn="just"/>
            <a:endParaRPr lang="it-IT" sz="2600" b="1" dirty="0" smtClean="0">
              <a:solidFill>
                <a:srgbClr val="C00000"/>
              </a:solidFill>
              <a:latin typeface="+mn-lt"/>
            </a:endParaRPr>
          </a:p>
          <a:p>
            <a:pPr lvl="0" algn="just"/>
            <a:r>
              <a:rPr lang="it-IT" sz="2600" dirty="0" smtClean="0">
                <a:latin typeface="+mn-lt"/>
              </a:rPr>
              <a:t>Il docente soddisfatto su una </a:t>
            </a:r>
            <a:r>
              <a:rPr lang="it-IT" sz="2600" b="1" dirty="0" smtClean="0">
                <a:solidFill>
                  <a:srgbClr val="00B050"/>
                </a:solidFill>
                <a:latin typeface="+mn-lt"/>
              </a:rPr>
              <a:t>preferenza di ambito </a:t>
            </a:r>
            <a:r>
              <a:rPr lang="it-IT" sz="2600" dirty="0" smtClean="0">
                <a:latin typeface="+mn-lt"/>
              </a:rPr>
              <a:t>acquisisce la </a:t>
            </a:r>
            <a:r>
              <a:rPr lang="it-IT" sz="2600" b="1" dirty="0" smtClean="0">
                <a:solidFill>
                  <a:srgbClr val="00B050"/>
                </a:solidFill>
                <a:latin typeface="+mn-lt"/>
              </a:rPr>
              <a:t>titolarità di ambito</a:t>
            </a:r>
          </a:p>
          <a:p>
            <a:pPr lvl="0" algn="just"/>
            <a:endParaRPr lang="it-IT" sz="2600" b="1" dirty="0" smtClean="0">
              <a:solidFill>
                <a:srgbClr val="00B050"/>
              </a:solidFill>
              <a:latin typeface="+mn-lt"/>
            </a:endParaRPr>
          </a:p>
          <a:p>
            <a:pPr lvl="0" algn="just"/>
            <a:endParaRPr lang="it-IT" sz="2600" b="1" dirty="0" smtClean="0">
              <a:solidFill>
                <a:srgbClr val="00B050"/>
              </a:solidFill>
              <a:latin typeface="+mn-lt"/>
            </a:endParaRPr>
          </a:p>
          <a:p>
            <a:pPr lvl="0" algn="just"/>
            <a:endParaRPr lang="it-IT" sz="2600" b="1" dirty="0" smtClean="0">
              <a:solidFill>
                <a:srgbClr val="00B050"/>
              </a:solidFill>
              <a:latin typeface="+mn-lt"/>
            </a:endParaRPr>
          </a:p>
          <a:p>
            <a:pPr lvl="0" algn="just"/>
            <a:endParaRPr lang="it-IT" sz="800" b="1" dirty="0" smtClean="0">
              <a:solidFill>
                <a:srgbClr val="00B050"/>
              </a:solidFill>
              <a:latin typeface="+mn-lt"/>
            </a:endParaRPr>
          </a:p>
          <a:p>
            <a:pPr lvl="0" algn="just"/>
            <a:r>
              <a:rPr lang="it-IT" sz="2600" b="1" dirty="0">
                <a:latin typeface="+mn-lt"/>
              </a:rPr>
              <a:t>Ne deriva che: </a:t>
            </a:r>
          </a:p>
          <a:p>
            <a:pPr lvl="0" algn="just"/>
            <a:r>
              <a:rPr lang="it-IT" sz="2300" dirty="0" smtClean="0">
                <a:latin typeface="+mn-lt"/>
              </a:rPr>
              <a:t>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38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393130" y="26064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alibri" pitchFamily="34" charset="0"/>
              </a:defRPr>
            </a:lvl9pPr>
            <a:extLst/>
          </a:lstStyle>
          <a:p>
            <a:pPr algn="ctr"/>
            <a:r>
              <a:rPr lang="it-IT" b="1" dirty="0" smtClean="0">
                <a:solidFill>
                  <a:srgbClr val="7030A0"/>
                </a:solidFill>
              </a:rPr>
              <a:t>LE REGOLE</a:t>
            </a:r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583370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</a:rPr>
              <a:t>                  LE REGOLE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 dirty="0" smtClean="0"/>
          </a:p>
          <a:p>
            <a:pPr lvl="0" algn="just"/>
            <a:r>
              <a:rPr lang="it-IT" dirty="0" smtClean="0"/>
              <a:t>In presenza di un posto disponibile, il movimento tra un aspirante che ha richiesto la </a:t>
            </a:r>
            <a:r>
              <a:rPr lang="it-IT" dirty="0" smtClean="0">
                <a:solidFill>
                  <a:srgbClr val="C00000"/>
                </a:solidFill>
              </a:rPr>
              <a:t>preferenza puntuale di scuola </a:t>
            </a:r>
            <a:r>
              <a:rPr lang="it-IT" dirty="0" smtClean="0"/>
              <a:t>e un aspirante cha ha richiesto la </a:t>
            </a:r>
            <a:r>
              <a:rPr lang="it-IT" dirty="0" smtClean="0">
                <a:solidFill>
                  <a:srgbClr val="00B050"/>
                </a:solidFill>
              </a:rPr>
              <a:t>preferenza puntuale di ambito </a:t>
            </a:r>
            <a:r>
              <a:rPr lang="it-IT" b="1" dirty="0" smtClean="0"/>
              <a:t>prevale l’aspirante con più punti.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39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935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LA PRESENTAZIONE DELLA DOMANDA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861582"/>
            <a:ext cx="7313364" cy="7570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82550" indent="0" algn="ctr">
              <a:buNone/>
            </a:pPr>
            <a:r>
              <a:rPr lang="it-IT" dirty="0" smtClean="0"/>
              <a:t>Com’era in passato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75656" y="2438283"/>
            <a:ext cx="266429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Domanda nella PROVINCIA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298177" y="2455112"/>
            <a:ext cx="345638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Domanda </a:t>
            </a:r>
          </a:p>
          <a:p>
            <a:pPr algn="ctr"/>
            <a:r>
              <a:rPr lang="it-IT" sz="2800" dirty="0" smtClean="0"/>
              <a:t>Per PROVINCIA DIVERSA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391980" y="2678142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+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6594321" y="3916045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824028" y="4494420"/>
            <a:ext cx="393053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Se soddisfatta </a:t>
            </a:r>
          </a:p>
          <a:p>
            <a:pPr algn="ctr"/>
            <a:r>
              <a:rPr lang="it-IT" sz="2400" dirty="0" smtClean="0"/>
              <a:t>annulla quella nella Provincia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69557" y="5603222"/>
            <a:ext cx="728500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Per le SUPERIORI		un’unica domanda </a:t>
            </a:r>
            <a:endParaRPr lang="it-IT" sz="2800" dirty="0"/>
          </a:p>
        </p:txBody>
      </p:sp>
      <p:sp>
        <p:nvSpPr>
          <p:cNvPr id="10" name="Freccia a destra 9"/>
          <p:cNvSpPr/>
          <p:nvPr/>
        </p:nvSpPr>
        <p:spPr>
          <a:xfrm>
            <a:off x="4319972" y="5772499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475656" y="1772816"/>
            <a:ext cx="72789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it-IT" sz="2800" dirty="0" smtClean="0">
                <a:solidFill>
                  <a:prstClr val="black"/>
                </a:solidFill>
                <a:latin typeface="Calibri"/>
              </a:rPr>
              <a:t>Per Infanzia, Primaria e Medie:</a:t>
            </a:r>
            <a:endParaRPr lang="it-IT" sz="28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6264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83761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</a:rPr>
              <a:t>                  LE REGOLE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>
                <a:solidFill>
                  <a:srgbClr val="FF0000"/>
                </a:solidFill>
              </a:rPr>
              <a:t>In presenza di due posti 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B050"/>
                </a:solidFill>
              </a:rPr>
              <a:t>viene soddisfatto sulla  scuola  chi l’ha  espressa puntualmente rispetto </a:t>
            </a:r>
            <a:r>
              <a:rPr lang="it-IT" dirty="0" smtClean="0"/>
              <a:t>ad altro aspirante, anche con più punti,  che abbia chiesto  solo preferenza di ambito. </a:t>
            </a:r>
          </a:p>
          <a:p>
            <a:pPr algn="just"/>
            <a:r>
              <a:rPr lang="it-IT" dirty="0" smtClean="0"/>
              <a:t>La domanda del secondo aspirante </a:t>
            </a:r>
            <a:r>
              <a:rPr lang="it-IT" dirty="0" smtClean="0">
                <a:solidFill>
                  <a:srgbClr val="FF0000"/>
                </a:solidFill>
              </a:rPr>
              <a:t>viene soddisfatta con la titolarità di ambito essendoci  comunque capienza di  posto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40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78160"/>
            <a:ext cx="7499350" cy="4759151"/>
          </a:xfrm>
        </p:spPr>
        <p:txBody>
          <a:bodyPr/>
          <a:lstStyle/>
          <a:p>
            <a:pPr marL="82550" lvl="0" indent="0">
              <a:buNone/>
            </a:pPr>
            <a:r>
              <a:rPr lang="it-IT" b="1" dirty="0">
                <a:solidFill>
                  <a:srgbClr val="C00000"/>
                </a:solidFill>
              </a:rPr>
              <a:t>Le preferenze di provincia sono preferenze </a:t>
            </a:r>
            <a:r>
              <a:rPr lang="it-IT" b="1" dirty="0" smtClean="0">
                <a:solidFill>
                  <a:srgbClr val="C00000"/>
                </a:solidFill>
              </a:rPr>
              <a:t>sintetiche</a:t>
            </a:r>
          </a:p>
          <a:p>
            <a:pPr marL="82550" lvl="0" indent="0">
              <a:buNone/>
            </a:pPr>
            <a:r>
              <a:rPr lang="it-IT" dirty="0" smtClean="0"/>
              <a:t>Il docente soddisfatto sulla preferenza sintetica di </a:t>
            </a:r>
            <a:r>
              <a:rPr lang="it-IT" b="1" dirty="0" smtClean="0">
                <a:solidFill>
                  <a:srgbClr val="00B050"/>
                </a:solidFill>
              </a:rPr>
              <a:t>provincia</a:t>
            </a:r>
            <a:r>
              <a:rPr lang="it-IT" dirty="0" smtClean="0"/>
              <a:t> acquisisce la </a:t>
            </a:r>
            <a:r>
              <a:rPr lang="it-IT" b="1" dirty="0" smtClean="0">
                <a:solidFill>
                  <a:srgbClr val="00B050"/>
                </a:solidFill>
              </a:rPr>
              <a:t>titolarità sul primo ambito disponibile</a:t>
            </a:r>
            <a:r>
              <a:rPr lang="it-IT" dirty="0" smtClean="0"/>
              <a:t> secondo la </a:t>
            </a:r>
            <a:r>
              <a:rPr lang="it-IT" b="1" dirty="0" smtClean="0">
                <a:solidFill>
                  <a:srgbClr val="00B050"/>
                </a:solidFill>
              </a:rPr>
              <a:t>catena di prossimità</a:t>
            </a:r>
            <a:r>
              <a:rPr lang="it-IT" dirty="0" smtClean="0"/>
              <a:t> tra gli ambiti stabilita dagli USR</a:t>
            </a:r>
          </a:p>
          <a:p>
            <a:pPr marL="82550" lvl="0" indent="0">
              <a:buNone/>
            </a:pPr>
            <a:endParaRPr lang="it-IT" sz="1000" dirty="0" smtClean="0"/>
          </a:p>
          <a:p>
            <a:pPr marL="82550" lvl="0" indent="0">
              <a:buNone/>
            </a:pPr>
            <a:r>
              <a:rPr lang="it-IT" b="1" dirty="0" smtClean="0"/>
              <a:t>Ne deriva che:</a:t>
            </a:r>
          </a:p>
          <a:p>
            <a:pPr marL="8255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41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31640" y="548680"/>
            <a:ext cx="7272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LE REGOLE</a:t>
            </a:r>
            <a:endParaRPr lang="it-IT" dirty="0">
              <a:latin typeface="+mn-lt"/>
            </a:endParaRPr>
          </a:p>
        </p:txBody>
      </p:sp>
      <p:pic>
        <p:nvPicPr>
          <p:cNvPr id="11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42829932"/>
      </p:ext>
    </p:extLst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lvl="0" indent="0">
              <a:buNone/>
            </a:pPr>
            <a:r>
              <a:rPr lang="it-IT" sz="2800" dirty="0"/>
              <a:t>In caso in cui un</a:t>
            </a:r>
            <a:r>
              <a:rPr lang="it-IT" sz="2800" b="1" dirty="0"/>
              <a:t> ambito sia stato richiesto con indicazione puntuale da un aspirante</a:t>
            </a:r>
            <a:r>
              <a:rPr lang="it-IT" sz="2800" dirty="0"/>
              <a:t>, anche con punteggio inferiore, poiché con la preferenza sintetica si richiedono indifferentemente tutti gli ambiti compresi nella provincia, </a:t>
            </a:r>
            <a:r>
              <a:rPr lang="it-IT" sz="2800" b="1" dirty="0"/>
              <a:t>il primo ambito con posto disponibile </a:t>
            </a:r>
            <a:r>
              <a:rPr lang="it-IT" sz="2800" b="1" dirty="0" err="1"/>
              <a:t>é</a:t>
            </a:r>
            <a:r>
              <a:rPr lang="it-IT" sz="2800" b="1" dirty="0"/>
              <a:t> assegnato al docente che l’ha richiesto puntualmente </a:t>
            </a:r>
            <a:r>
              <a:rPr lang="it-IT" sz="2800" dirty="0"/>
              <a:t>e al docente che ha espresso la preferenza sintetica, anche con punteggio superiore, viene assegnato il successivo ambito disponibile.</a:t>
            </a:r>
          </a:p>
          <a:p>
            <a:pPr marL="8255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42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548680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 REGOLE</a:t>
            </a:r>
            <a:endParaRPr lang="it-IT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57427370"/>
      </p:ext>
    </p:extLst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241356" cy="994122"/>
          </a:xfrm>
        </p:spPr>
        <p:txBody>
          <a:bodyPr>
            <a:norm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it-IT" sz="4000" b="1" dirty="0" smtClean="0">
                <a:solidFill>
                  <a:srgbClr val="7030A0"/>
                </a:solidFill>
              </a:rPr>
              <a:t>LE REGOLE nelle precedenze</a:t>
            </a:r>
            <a:endParaRPr lang="it-IT" sz="4000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86503" y="1249617"/>
            <a:ext cx="7499350" cy="5077544"/>
          </a:xfrm>
        </p:spPr>
        <p:txBody>
          <a:bodyPr/>
          <a:lstStyle/>
          <a:p>
            <a:pPr marL="82550" indent="0" algn="just">
              <a:buNone/>
            </a:pPr>
            <a:r>
              <a:rPr lang="it-IT" sz="2400" dirty="0"/>
              <a:t>L</a:t>
            </a:r>
            <a:r>
              <a:rPr lang="it-IT" sz="2400" dirty="0" smtClean="0"/>
              <a:t>e </a:t>
            </a:r>
            <a:r>
              <a:rPr lang="it-IT" sz="2400" dirty="0"/>
              <a:t>precedenze valgono </a:t>
            </a:r>
            <a:r>
              <a:rPr lang="it-IT" sz="2400" dirty="0" smtClean="0"/>
              <a:t>all’interno e per la provincia  in cui è ubicato il comune di:</a:t>
            </a:r>
          </a:p>
          <a:p>
            <a:pPr algn="just"/>
            <a:r>
              <a:rPr lang="it-IT" sz="2400" dirty="0" smtClean="0"/>
              <a:t>domicilio (precedenza III - art. 21 e 33 c. 6 L. 104/92)</a:t>
            </a:r>
          </a:p>
          <a:p>
            <a:pPr algn="just"/>
            <a:r>
              <a:rPr lang="it-IT" sz="2400" dirty="0" smtClean="0"/>
              <a:t> </a:t>
            </a:r>
            <a:r>
              <a:rPr lang="it-IT" sz="2400" dirty="0"/>
              <a:t>luogo in </a:t>
            </a:r>
            <a:r>
              <a:rPr lang="it-IT" sz="2400" dirty="0" smtClean="0"/>
              <a:t>cura (precedenza III gravi </a:t>
            </a:r>
            <a:r>
              <a:rPr lang="it-IT" sz="2400" dirty="0"/>
              <a:t>patologie) </a:t>
            </a:r>
            <a:endParaRPr lang="it-IT" sz="2400" dirty="0" smtClean="0"/>
          </a:p>
          <a:p>
            <a:pPr algn="just"/>
            <a:r>
              <a:rPr lang="it-IT" sz="2400" dirty="0" smtClean="0"/>
              <a:t>assistenza al figlio e al coniuge disabile (precedenza IV)</a:t>
            </a:r>
          </a:p>
          <a:p>
            <a:pPr algn="just"/>
            <a:r>
              <a:rPr lang="it-IT" sz="2400" dirty="0" smtClean="0"/>
              <a:t>assistenza al genitore (precedenza IV solo all’interno della provincia)</a:t>
            </a:r>
            <a:endParaRPr lang="it-IT" sz="2400" dirty="0"/>
          </a:p>
          <a:p>
            <a:pPr algn="just"/>
            <a:r>
              <a:rPr lang="it-IT" sz="2400" dirty="0" smtClean="0"/>
              <a:t>precedente titolarità (precedenza V)</a:t>
            </a:r>
          </a:p>
          <a:p>
            <a:pPr algn="just"/>
            <a:r>
              <a:rPr lang="it-IT" sz="2400" dirty="0" smtClean="0"/>
              <a:t>trasferimento del coniuge  militare(precedenza VI)</a:t>
            </a:r>
          </a:p>
          <a:p>
            <a:pPr algn="just"/>
            <a:r>
              <a:rPr lang="it-IT" sz="2400" dirty="0" smtClean="0"/>
              <a:t>esercizio del mandato (preferenza VII)</a:t>
            </a:r>
          </a:p>
          <a:p>
            <a:pPr algn="just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A condizione che :</a:t>
            </a:r>
          </a:p>
          <a:p>
            <a:endParaRPr lang="it-IT" sz="2800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43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26171480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94122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rgbClr val="7030A0"/>
                </a:solidFill>
              </a:rPr>
              <a:t>LE REGOLE nelle precedenze</a:t>
            </a:r>
            <a:endParaRPr lang="it-IT" sz="4000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241356" cy="4800600"/>
          </a:xfrm>
        </p:spPr>
        <p:txBody>
          <a:bodyPr/>
          <a:lstStyle/>
          <a:p>
            <a:pPr marL="82550" indent="0" algn="just">
              <a:buNone/>
            </a:pPr>
            <a:r>
              <a:rPr lang="it-IT" dirty="0">
                <a:solidFill>
                  <a:srgbClr val="FF0000"/>
                </a:solidFill>
              </a:rPr>
              <a:t>A condizione </a:t>
            </a:r>
            <a:r>
              <a:rPr lang="it-IT" dirty="0"/>
              <a:t>che sia </a:t>
            </a:r>
            <a:r>
              <a:rPr lang="it-IT" b="1" dirty="0">
                <a:solidFill>
                  <a:srgbClr val="7030A0"/>
                </a:solidFill>
              </a:rPr>
              <a:t>espressa come prima preferenza </a:t>
            </a:r>
            <a:r>
              <a:rPr lang="it-IT" dirty="0"/>
              <a:t>della provincia, una o più scuole del comune prima di indicare scuole di diverso comune </a:t>
            </a:r>
            <a:endParaRPr lang="it-IT" dirty="0" smtClean="0"/>
          </a:p>
          <a:p>
            <a:pPr marL="8255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oppure</a:t>
            </a:r>
          </a:p>
          <a:p>
            <a:pPr marL="8255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condizione</a:t>
            </a:r>
            <a:r>
              <a:rPr lang="it-IT" dirty="0"/>
              <a:t> che si sia espresso l’ambito corrispondente al comune, o alla parte di esso, prima di indicare altri ambiti nella provincia</a:t>
            </a:r>
            <a:r>
              <a:rPr lang="it-IT" dirty="0" smtClean="0"/>
              <a:t>.</a:t>
            </a:r>
          </a:p>
          <a:p>
            <a:pPr marL="82550" indent="0" algn="just">
              <a:buNone/>
            </a:pPr>
            <a:endParaRPr lang="it-IT" sz="3600" dirty="0"/>
          </a:p>
          <a:p>
            <a:pPr marL="8255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44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75677278"/>
      </p:ext>
    </p:extLst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MOBILITA’ D’UFFICIO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313364" cy="4800600"/>
          </a:xfrm>
        </p:spPr>
        <p:txBody>
          <a:bodyPr/>
          <a:lstStyle/>
          <a:p>
            <a:pPr marL="82550" indent="0" algn="just">
              <a:buNone/>
            </a:pPr>
            <a:r>
              <a:rPr lang="it-IT" sz="2600" b="1" dirty="0" smtClean="0">
                <a:solidFill>
                  <a:srgbClr val="C00000"/>
                </a:solidFill>
              </a:rPr>
              <a:t>Soprannumerario</a:t>
            </a:r>
            <a:r>
              <a:rPr lang="it-IT" sz="2600" dirty="0" smtClean="0"/>
              <a:t> in caso di mancata presentazione della domanda o con domanda non soddisfatta:</a:t>
            </a:r>
          </a:p>
          <a:p>
            <a:pPr marL="82550" indent="0" algn="just">
              <a:buNone/>
            </a:pPr>
            <a:r>
              <a:rPr lang="it-IT" sz="2600" dirty="0" smtClean="0"/>
              <a:t>Ottiene </a:t>
            </a:r>
            <a:r>
              <a:rPr lang="it-IT" sz="2600" dirty="0" smtClean="0">
                <a:solidFill>
                  <a:srgbClr val="FF0000"/>
                </a:solidFill>
              </a:rPr>
              <a:t>un trasferimento su scuola </a:t>
            </a:r>
            <a:r>
              <a:rPr lang="it-IT" sz="2600" dirty="0" smtClean="0"/>
              <a:t>a partire dalle disponibilità nell’ambito comprendente la scuola di precedente titolarità (seguendo la catena di prossimità  tra scuole come stabilito dagli uffici territoriali)</a:t>
            </a:r>
          </a:p>
          <a:p>
            <a:pPr marL="82550" indent="0" algn="just">
              <a:buNone/>
            </a:pPr>
            <a:r>
              <a:rPr lang="it-IT" sz="2600" dirty="0" smtClean="0"/>
              <a:t>In mancanza di disponibilità, ottiene il trasferimento su una scuola di altro ambito della provincia secondo la catena di prossimità tra ambiti.</a:t>
            </a:r>
          </a:p>
          <a:p>
            <a:pPr marL="82550" indent="0" algn="just">
              <a:buNone/>
            </a:pPr>
            <a:r>
              <a:rPr lang="it-IT" sz="2600" dirty="0" smtClean="0">
                <a:solidFill>
                  <a:srgbClr val="00B050"/>
                </a:solidFill>
              </a:rPr>
              <a:t>Se vuole una scuola non metta  ambiti.</a:t>
            </a:r>
            <a:endParaRPr lang="it-IT" sz="2600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45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98772052"/>
      </p:ext>
    </p:extLst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MOBILITA’ D’UFFICIO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313364" cy="4800600"/>
          </a:xfrm>
        </p:spPr>
        <p:txBody>
          <a:bodyPr/>
          <a:lstStyle/>
          <a:p>
            <a:pPr marL="82550" indent="0" algn="just">
              <a:buNone/>
            </a:pPr>
            <a:r>
              <a:rPr lang="it-IT" sz="2800" dirty="0" smtClean="0"/>
              <a:t>Personale in </a:t>
            </a:r>
            <a:r>
              <a:rPr lang="it-IT" sz="2800" b="1" dirty="0" smtClean="0">
                <a:solidFill>
                  <a:srgbClr val="C00000"/>
                </a:solidFill>
              </a:rPr>
              <a:t>esubero</a:t>
            </a:r>
            <a:r>
              <a:rPr lang="it-IT" sz="2800" dirty="0" smtClean="0">
                <a:solidFill>
                  <a:srgbClr val="C00000"/>
                </a:solidFill>
              </a:rPr>
              <a:t> </a:t>
            </a:r>
            <a:r>
              <a:rPr lang="it-IT" sz="2800" dirty="0" smtClean="0"/>
              <a:t>in caso di mancata soddisfazione della domanda </a:t>
            </a:r>
          </a:p>
          <a:p>
            <a:pPr marL="82550" indent="0" algn="just">
              <a:buNone/>
            </a:pPr>
            <a:r>
              <a:rPr lang="it-IT" sz="2800" dirty="0" smtClean="0"/>
              <a:t>Viene trattato </a:t>
            </a:r>
            <a:r>
              <a:rPr lang="it-IT" sz="2800" dirty="0" smtClean="0">
                <a:solidFill>
                  <a:srgbClr val="C00000"/>
                </a:solidFill>
              </a:rPr>
              <a:t>su tutti gli ambiti della provincia </a:t>
            </a:r>
            <a:r>
              <a:rPr lang="it-IT" sz="2800" dirty="0" smtClean="0"/>
              <a:t>a partire dall’ambito corrispondente alla prima preferenza espressa.</a:t>
            </a:r>
          </a:p>
          <a:p>
            <a:pPr marL="82550" indent="0" algn="just">
              <a:buNone/>
            </a:pPr>
            <a:r>
              <a:rPr lang="it-IT" sz="2800" dirty="0" smtClean="0"/>
              <a:t>Se non ha presentato la domanda la mobilità avviene d’ufficio a punti 0 a partire dall’ambito corrispondente all’ultima scuola di servizio (se è una scuola della provincia) o dall’ambito di attuale titolarità in soprannumero.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46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1547520"/>
      </p:ext>
    </p:extLst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ESUBERI NAZIONALI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259632" y="1196752"/>
            <a:ext cx="756084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300" dirty="0" smtClean="0">
                <a:latin typeface="+mn-lt"/>
              </a:rPr>
              <a:t>docenti </a:t>
            </a:r>
            <a:r>
              <a:rPr lang="it-IT" sz="2300" dirty="0">
                <a:latin typeface="+mn-lt"/>
              </a:rPr>
              <a:t>assunti </a:t>
            </a:r>
            <a:r>
              <a:rPr lang="it-IT" sz="2300" dirty="0" smtClean="0">
                <a:latin typeface="+mn-lt"/>
              </a:rPr>
              <a:t>Fasi </a:t>
            </a:r>
            <a:r>
              <a:rPr lang="it-IT" sz="2300" dirty="0">
                <a:latin typeface="+mn-lt"/>
              </a:rPr>
              <a:t>B e C </a:t>
            </a:r>
            <a:r>
              <a:rPr lang="it-IT" sz="2300" dirty="0" smtClean="0">
                <a:latin typeface="+mn-lt"/>
              </a:rPr>
              <a:t>L.107 </a:t>
            </a:r>
            <a:r>
              <a:rPr lang="it-IT" sz="2300" dirty="0">
                <a:latin typeface="+mn-lt"/>
              </a:rPr>
              <a:t>che non hanno ottenuto una titolarità di ambito in una </a:t>
            </a:r>
            <a:r>
              <a:rPr lang="it-IT" sz="2300" dirty="0" smtClean="0">
                <a:latin typeface="+mn-lt"/>
              </a:rPr>
              <a:t>provincia</a:t>
            </a:r>
          </a:p>
          <a:p>
            <a:pPr algn="just"/>
            <a:endParaRPr lang="it-IT" sz="2300" dirty="0">
              <a:latin typeface="+mn-lt"/>
            </a:endParaRPr>
          </a:p>
          <a:p>
            <a:pPr algn="just"/>
            <a:endParaRPr lang="it-IT" sz="2300" dirty="0" smtClean="0">
              <a:latin typeface="+mn-lt"/>
            </a:endParaRPr>
          </a:p>
          <a:p>
            <a:pPr lvl="0" algn="just"/>
            <a:r>
              <a:rPr lang="it-IT" sz="2300" dirty="0" smtClean="0">
                <a:latin typeface="+mn-lt"/>
              </a:rPr>
              <a:t>domanda </a:t>
            </a:r>
            <a:r>
              <a:rPr lang="it-IT" sz="2300" dirty="0">
                <a:latin typeface="+mn-lt"/>
              </a:rPr>
              <a:t>di trasferimento per ottenere una titolarità su scuola o su </a:t>
            </a:r>
            <a:r>
              <a:rPr lang="it-IT" sz="2300" dirty="0" smtClean="0">
                <a:latin typeface="+mn-lt"/>
              </a:rPr>
              <a:t>ambito. Sono </a:t>
            </a:r>
            <a:r>
              <a:rPr lang="it-IT" sz="2300" dirty="0">
                <a:latin typeface="+mn-lt"/>
              </a:rPr>
              <a:t>trattati nel movimento tra province diverse </a:t>
            </a:r>
            <a:endParaRPr lang="it-IT" sz="2300" dirty="0" smtClean="0">
              <a:latin typeface="+mn-lt"/>
            </a:endParaRPr>
          </a:p>
          <a:p>
            <a:pPr lvl="0" algn="just"/>
            <a:r>
              <a:rPr lang="it-IT" sz="2300" dirty="0" smtClean="0">
                <a:latin typeface="+mn-lt"/>
              </a:rPr>
              <a:t>In </a:t>
            </a:r>
            <a:r>
              <a:rPr lang="it-IT" sz="2300" dirty="0">
                <a:latin typeface="+mn-lt"/>
              </a:rPr>
              <a:t>caso di mancato trasferimento a domanda sono assegnati </a:t>
            </a:r>
            <a:r>
              <a:rPr lang="it-IT" sz="2300" b="1" dirty="0">
                <a:latin typeface="+mn-lt"/>
              </a:rPr>
              <a:t>d’ufficio su un ambito</a:t>
            </a:r>
            <a:r>
              <a:rPr lang="it-IT" sz="2300" dirty="0">
                <a:latin typeface="+mn-lt"/>
              </a:rPr>
              <a:t> </a:t>
            </a:r>
            <a:r>
              <a:rPr lang="it-IT" sz="2300" b="1" dirty="0" smtClean="0">
                <a:latin typeface="+mn-lt"/>
              </a:rPr>
              <a:t>tra tutti gli ambiti d’Italia </a:t>
            </a:r>
            <a:r>
              <a:rPr lang="it-IT" sz="2300" dirty="0" smtClean="0">
                <a:latin typeface="+mn-lt"/>
              </a:rPr>
              <a:t>seguendo </a:t>
            </a:r>
            <a:r>
              <a:rPr lang="it-IT" sz="2300" dirty="0">
                <a:latin typeface="+mn-lt"/>
              </a:rPr>
              <a:t>la tabella di prossimità tra le </a:t>
            </a:r>
            <a:r>
              <a:rPr lang="it-IT" sz="2300" dirty="0" smtClean="0">
                <a:latin typeface="+mn-lt"/>
              </a:rPr>
              <a:t>province </a:t>
            </a:r>
            <a:r>
              <a:rPr lang="it-IT" sz="2300" b="1" dirty="0" smtClean="0">
                <a:latin typeface="+mn-lt"/>
              </a:rPr>
              <a:t>a </a:t>
            </a:r>
            <a:r>
              <a:rPr lang="it-IT" sz="2300" b="1" dirty="0">
                <a:latin typeface="+mn-lt"/>
              </a:rPr>
              <a:t>partire </a:t>
            </a:r>
            <a:r>
              <a:rPr lang="it-IT" sz="2300" b="1" dirty="0" smtClean="0">
                <a:latin typeface="+mn-lt"/>
              </a:rPr>
              <a:t>da quella espressa nella </a:t>
            </a:r>
            <a:r>
              <a:rPr lang="it-IT" sz="2300" b="1" dirty="0">
                <a:latin typeface="+mn-lt"/>
              </a:rPr>
              <a:t>prima </a:t>
            </a:r>
            <a:r>
              <a:rPr lang="it-IT" sz="2300" b="1" dirty="0" smtClean="0">
                <a:latin typeface="+mn-lt"/>
              </a:rPr>
              <a:t>preferenza.</a:t>
            </a:r>
            <a:endParaRPr lang="it-IT" sz="2300" b="1" dirty="0">
              <a:latin typeface="+mn-lt"/>
            </a:endParaRPr>
          </a:p>
          <a:p>
            <a:pPr lvl="0" algn="just"/>
            <a:r>
              <a:rPr lang="it-IT" sz="2300" dirty="0">
                <a:latin typeface="+mn-lt"/>
              </a:rPr>
              <a:t>In caso di mancata presentazione della domanda il trasferimento d’ufficio è disposto con zero punti </a:t>
            </a:r>
            <a:r>
              <a:rPr lang="it-IT" sz="2300" b="1" dirty="0">
                <a:latin typeface="+mn-lt"/>
              </a:rPr>
              <a:t>a partire dalla provincia di assunzione.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4463988" y="2060848"/>
            <a:ext cx="576064" cy="43204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180127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0070C0"/>
                </a:solidFill>
              </a:rPr>
              <a:t>Tabelle </a:t>
            </a:r>
            <a:r>
              <a:rPr lang="it-IT" sz="3600" b="1" dirty="0">
                <a:solidFill>
                  <a:srgbClr val="0070C0"/>
                </a:solidFill>
              </a:rPr>
              <a:t>di valutazione dei titoli </a:t>
            </a:r>
            <a:r>
              <a:rPr lang="it-IT" sz="3600" dirty="0">
                <a:solidFill>
                  <a:srgbClr val="0070C0"/>
                </a:solidFill>
              </a:rPr>
              <a:t/>
            </a:r>
            <a:br>
              <a:rPr lang="it-IT" sz="3600" dirty="0">
                <a:solidFill>
                  <a:srgbClr val="0070C0"/>
                </a:solidFill>
              </a:rPr>
            </a:br>
            <a:endParaRPr lang="it-IT" sz="3600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03648" y="1305342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>
                <a:latin typeface="+mn-lt"/>
              </a:rPr>
              <a:t>Nelle </a:t>
            </a:r>
            <a:r>
              <a:rPr lang="it-IT" sz="2800" dirty="0">
                <a:latin typeface="+mn-lt"/>
              </a:rPr>
              <a:t>Tabelle di valutazione dei titoli, sia per la mobilità territoriale </a:t>
            </a:r>
            <a:r>
              <a:rPr lang="it-IT" sz="2800" b="1" dirty="0">
                <a:latin typeface="+mn-lt"/>
              </a:rPr>
              <a:t>a domanda</a:t>
            </a:r>
            <a:r>
              <a:rPr lang="it-IT" sz="2800" dirty="0">
                <a:latin typeface="+mn-lt"/>
              </a:rPr>
              <a:t> che per la mobilità professionale, </a:t>
            </a:r>
            <a:r>
              <a:rPr lang="it-IT" sz="2800" dirty="0" smtClean="0">
                <a:latin typeface="+mn-lt"/>
              </a:rPr>
              <a:t>è stata prevista </a:t>
            </a:r>
            <a:r>
              <a:rPr lang="it-IT" sz="2800" b="1" dirty="0">
                <a:latin typeface="+mn-lt"/>
              </a:rPr>
              <a:t>l’equiparazione del punteggio del servizio di ruolo e del servizio </a:t>
            </a:r>
            <a:r>
              <a:rPr lang="it-IT" sz="2800" b="1" dirty="0" err="1">
                <a:latin typeface="+mn-lt"/>
              </a:rPr>
              <a:t>pre</a:t>
            </a:r>
            <a:r>
              <a:rPr lang="it-IT" sz="2800" b="1" dirty="0">
                <a:latin typeface="+mn-lt"/>
              </a:rPr>
              <a:t>-ruolo o svolto in altro ruolo docente</a:t>
            </a:r>
            <a:r>
              <a:rPr lang="it-IT" sz="2800" dirty="0">
                <a:latin typeface="+mn-lt"/>
              </a:rPr>
              <a:t> (6 punti per ciascun anno</a:t>
            </a:r>
            <a:r>
              <a:rPr lang="it-IT" sz="2800" dirty="0" smtClean="0">
                <a:latin typeface="+mn-lt"/>
              </a:rPr>
              <a:t>)</a:t>
            </a:r>
            <a:endParaRPr lang="it-IT" sz="2800" dirty="0"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08846" y="4149080"/>
            <a:ext cx="7488832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800" dirty="0">
                <a:solidFill>
                  <a:prstClr val="black"/>
                </a:solidFill>
              </a:rPr>
              <a:t>Nessun cambiamento è stato previsto per la formulazione delle graduatorie interne per l’individuazione dei perdenti posto e per la mobilità d’ufficio.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48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902383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>
                <a:solidFill>
                  <a:srgbClr val="0070C0"/>
                </a:solidFill>
              </a:rPr>
              <a:t>Personale </a:t>
            </a:r>
            <a:r>
              <a:rPr lang="it-IT" b="1" dirty="0">
                <a:solidFill>
                  <a:srgbClr val="0070C0"/>
                </a:solidFill>
              </a:rPr>
              <a:t>Educativo art. 28</a:t>
            </a:r>
            <a:r>
              <a:rPr lang="it-IT" dirty="0">
                <a:solidFill>
                  <a:srgbClr val="0070C0"/>
                </a:solidFill>
              </a:rPr>
              <a:t/>
            </a:r>
            <a:br>
              <a:rPr lang="it-IT" dirty="0">
                <a:solidFill>
                  <a:srgbClr val="0070C0"/>
                </a:solidFill>
              </a:rPr>
            </a:b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41519" y="1628800"/>
            <a:ext cx="74888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+mn-lt"/>
              </a:rPr>
              <a:t>preferenze: esprimibili:</a:t>
            </a:r>
          </a:p>
          <a:p>
            <a:endParaRPr lang="it-IT" sz="32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latin typeface="+mn-lt"/>
              </a:rPr>
              <a:t>fino </a:t>
            </a:r>
            <a:r>
              <a:rPr lang="it-IT" sz="3200" b="1" dirty="0">
                <a:latin typeface="+mn-lt"/>
              </a:rPr>
              <a:t>a 9 province oltre la </a:t>
            </a:r>
            <a:r>
              <a:rPr lang="it-IT" sz="3200" b="1" dirty="0" smtClean="0">
                <a:latin typeface="+mn-lt"/>
              </a:rPr>
              <a:t>propria</a:t>
            </a:r>
            <a:endParaRPr lang="it-IT" sz="32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1475657" y="4005064"/>
            <a:ext cx="7056784" cy="138499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800" dirty="0" err="1" smtClean="0">
                <a:solidFill>
                  <a:prstClr val="black"/>
                </a:solidFill>
              </a:rPr>
              <a:t>dall’a.s</a:t>
            </a:r>
            <a:r>
              <a:rPr lang="it-IT" sz="2800" dirty="0" err="1">
                <a:solidFill>
                  <a:prstClr val="black"/>
                </a:solidFill>
              </a:rPr>
              <a:t>.</a:t>
            </a:r>
            <a:r>
              <a:rPr lang="it-IT" sz="2800" dirty="0">
                <a:solidFill>
                  <a:prstClr val="black"/>
                </a:solidFill>
              </a:rPr>
              <a:t> </a:t>
            </a:r>
            <a:r>
              <a:rPr lang="it-IT" sz="2800" dirty="0" smtClean="0">
                <a:solidFill>
                  <a:prstClr val="black"/>
                </a:solidFill>
              </a:rPr>
              <a:t>2018/19 l’amministrazione </a:t>
            </a:r>
            <a:r>
              <a:rPr lang="it-IT" sz="2800" dirty="0">
                <a:solidFill>
                  <a:prstClr val="black"/>
                </a:solidFill>
              </a:rPr>
              <a:t>si è impegnata ad introdurre la presentazione delle domande tramite </a:t>
            </a:r>
            <a:r>
              <a:rPr lang="it-IT" sz="2800" dirty="0" smtClean="0">
                <a:solidFill>
                  <a:prstClr val="black"/>
                </a:solidFill>
              </a:rPr>
              <a:t>POLIS.</a:t>
            </a:r>
            <a:endParaRPr lang="it-IT" sz="2800" dirty="0">
              <a:solidFill>
                <a:prstClr val="black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49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776348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Con il nuovo CCNI </a:t>
            </a:r>
            <a:br>
              <a:rPr lang="it-IT" b="1" dirty="0" smtClean="0">
                <a:solidFill>
                  <a:srgbClr val="0070C0"/>
                </a:solidFill>
              </a:rPr>
            </a:br>
            <a:r>
              <a:rPr lang="it-IT" b="1" dirty="0" smtClean="0">
                <a:solidFill>
                  <a:srgbClr val="0070C0"/>
                </a:solidFill>
              </a:rPr>
              <a:t>UNICA DOMANDA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50711"/>
            <a:ext cx="7499350" cy="613048"/>
          </a:xfrm>
        </p:spPr>
        <p:txBody>
          <a:bodyPr/>
          <a:lstStyle/>
          <a:p>
            <a:pPr marL="82550" indent="0" algn="ctr">
              <a:buNone/>
            </a:pPr>
            <a:r>
              <a:rPr lang="it-IT" dirty="0" smtClean="0"/>
              <a:t>Con cui chiedere 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 rot="1619920">
            <a:off x="3937757" y="2348880"/>
            <a:ext cx="432048" cy="648072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rot="19889259">
            <a:off x="5276541" y="2347816"/>
            <a:ext cx="432048" cy="648072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691680" y="3429000"/>
            <a:ext cx="280831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Posti della propria Provincia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28084" y="3475629"/>
            <a:ext cx="280831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Posti di altra  Provincia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4869160"/>
            <a:ext cx="644471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VALE L’ORDINE delle preferenze ESPRESSO</a:t>
            </a:r>
            <a:endParaRPr lang="it-IT" sz="320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6264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08702397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38537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>
                <a:solidFill>
                  <a:srgbClr val="0070C0"/>
                </a:solidFill>
              </a:rPr>
              <a:t>Docenti e PERSONALE </a:t>
            </a:r>
            <a:r>
              <a:rPr lang="it-IT" b="1" dirty="0">
                <a:solidFill>
                  <a:srgbClr val="0070C0"/>
                </a:solidFill>
              </a:rPr>
              <a:t>ATA</a:t>
            </a:r>
            <a:r>
              <a:rPr lang="it-IT" dirty="0">
                <a:solidFill>
                  <a:srgbClr val="0070C0"/>
                </a:solidFill>
              </a:rPr>
              <a:t/>
            </a:r>
            <a:br>
              <a:rPr lang="it-IT" dirty="0">
                <a:solidFill>
                  <a:srgbClr val="0070C0"/>
                </a:solidFill>
              </a:rPr>
            </a:b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31640" y="1196752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b="1" dirty="0">
                <a:latin typeface="+mn-lt"/>
              </a:rPr>
              <a:t> </a:t>
            </a:r>
            <a:r>
              <a:rPr lang="it-IT" sz="2800" b="1" dirty="0" smtClean="0">
                <a:solidFill>
                  <a:srgbClr val="FF0000"/>
                </a:solidFill>
                <a:latin typeface="+mn-lt"/>
              </a:rPr>
              <a:t>PRECEDENZE </a:t>
            </a:r>
            <a:endParaRPr lang="it-IT" sz="2800" dirty="0">
              <a:solidFill>
                <a:srgbClr val="FF0000"/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800" b="1" dirty="0" smtClean="0">
                <a:latin typeface="+mn-lt"/>
              </a:rPr>
              <a:t>l’assistenza </a:t>
            </a:r>
            <a:r>
              <a:rPr lang="it-IT" sz="2800" b="1" dirty="0">
                <a:latin typeface="+mn-lt"/>
              </a:rPr>
              <a:t>ai familiari disabili</a:t>
            </a:r>
            <a:r>
              <a:rPr lang="it-IT" sz="2800" dirty="0">
                <a:latin typeface="+mn-lt"/>
              </a:rPr>
              <a:t> (figlio, coniuge, genitori solo nella provincia di titolarità) è stata </a:t>
            </a:r>
            <a:r>
              <a:rPr lang="it-IT" sz="2800" b="1" dirty="0">
                <a:latin typeface="+mn-lt"/>
              </a:rPr>
              <a:t>“anticipata” al punto IV</a:t>
            </a:r>
            <a:r>
              <a:rPr lang="it-IT" sz="2800" dirty="0" smtClean="0">
                <a:latin typeface="+mn-lt"/>
              </a:rPr>
              <a:t>.</a:t>
            </a:r>
          </a:p>
          <a:p>
            <a:pPr algn="just"/>
            <a:endParaRPr lang="it-IT" sz="2800" dirty="0" smtClean="0">
              <a:latin typeface="+mn-lt"/>
            </a:endParaRP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  <a:latin typeface="+mn-lt"/>
              </a:rPr>
              <a:t>Assegnazione alle sedi in comuni diversi</a:t>
            </a:r>
            <a:endParaRPr lang="it-IT" sz="2800" b="1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it-IT" sz="2800" b="1" dirty="0" smtClean="0">
                <a:latin typeface="+mn-lt"/>
              </a:rPr>
              <a:t>L</a:t>
            </a:r>
            <a:r>
              <a:rPr lang="it-IT" sz="2800" dirty="0" smtClean="0">
                <a:latin typeface="+mn-lt"/>
              </a:rPr>
              <a:t>’assegnazione </a:t>
            </a:r>
            <a:r>
              <a:rPr lang="it-IT" sz="2800" dirty="0">
                <a:latin typeface="+mn-lt"/>
              </a:rPr>
              <a:t>ai posti disponibili ubicati in comune diverso rispetto a quello sede di organico è effettuata con i criteri definiti dalla </a:t>
            </a:r>
            <a:r>
              <a:rPr lang="it-IT" sz="2800" b="1" dirty="0">
                <a:latin typeface="+mn-lt"/>
              </a:rPr>
              <a:t>contrattazione d’istituto</a:t>
            </a:r>
            <a:r>
              <a:rPr lang="it-IT" sz="2800" dirty="0" smtClean="0">
                <a:latin typeface="+mn-lt"/>
              </a:rPr>
              <a:t>.</a:t>
            </a:r>
          </a:p>
          <a:p>
            <a:pPr algn="just"/>
            <a:endParaRPr lang="it-IT" sz="1000" dirty="0">
              <a:latin typeface="+mn-lt"/>
            </a:endParaRPr>
          </a:p>
          <a:p>
            <a:r>
              <a:rPr lang="it-IT" dirty="0"/>
              <a:t> 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50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952668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PERSONALE ATA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268760"/>
            <a:ext cx="7344816" cy="5112568"/>
          </a:xfrm>
        </p:spPr>
        <p:txBody>
          <a:bodyPr/>
          <a:lstStyle/>
          <a:p>
            <a:pPr algn="just"/>
            <a:r>
              <a:rPr lang="it-IT" sz="2400" b="1" dirty="0"/>
              <a:t>Nella tabella di valutazione dei titoli </a:t>
            </a:r>
            <a:r>
              <a:rPr lang="it-IT" sz="2400" b="1" dirty="0" smtClean="0"/>
              <a:t>(</a:t>
            </a:r>
            <a:r>
              <a:rPr lang="it-IT" sz="2400" dirty="0" smtClean="0"/>
              <a:t>Allegato E)</a:t>
            </a:r>
            <a:endParaRPr lang="it-IT" sz="2400" dirty="0"/>
          </a:p>
          <a:p>
            <a:pPr lvl="0" algn="just"/>
            <a:r>
              <a:rPr lang="it-IT" sz="2400" dirty="0" smtClean="0"/>
              <a:t>per  </a:t>
            </a:r>
            <a:r>
              <a:rPr lang="it-IT" sz="2400" dirty="0"/>
              <a:t>trasferimenti </a:t>
            </a:r>
            <a:r>
              <a:rPr lang="it-IT" sz="2400" b="1" dirty="0"/>
              <a:t>a domanda</a:t>
            </a:r>
            <a:r>
              <a:rPr lang="it-IT" sz="2400" dirty="0"/>
              <a:t> </a:t>
            </a:r>
            <a:r>
              <a:rPr lang="it-IT" sz="2400" dirty="0" smtClean="0"/>
              <a:t>e mobilità </a:t>
            </a:r>
            <a:r>
              <a:rPr lang="it-IT" sz="2400" dirty="0"/>
              <a:t>professionale è stata introdotta </a:t>
            </a:r>
            <a:r>
              <a:rPr lang="it-IT" sz="2400" b="1" dirty="0"/>
              <a:t>l’equiparazione del punteggio relativo al servizio svolto nella medesima area di appartenenza</a:t>
            </a:r>
            <a:r>
              <a:rPr lang="it-IT" sz="2400" dirty="0"/>
              <a:t> </a:t>
            </a:r>
            <a:r>
              <a:rPr lang="it-IT" sz="2400" b="1" dirty="0"/>
              <a:t>di ruolo e </a:t>
            </a:r>
            <a:r>
              <a:rPr lang="it-IT" sz="2400" b="1" dirty="0" err="1"/>
              <a:t>pre</a:t>
            </a:r>
            <a:r>
              <a:rPr lang="it-IT" sz="2400" b="1" dirty="0"/>
              <a:t>-ruolo </a:t>
            </a:r>
            <a:r>
              <a:rPr lang="it-IT" sz="2400" dirty="0"/>
              <a:t>(2 punti per ciascun mese). </a:t>
            </a:r>
            <a:endParaRPr lang="it-IT" sz="2400" dirty="0" smtClean="0"/>
          </a:p>
          <a:p>
            <a:pPr lvl="0" algn="just"/>
            <a:r>
              <a:rPr lang="it-IT" sz="2400" dirty="0" smtClean="0"/>
              <a:t>resta </a:t>
            </a:r>
            <a:r>
              <a:rPr lang="it-IT" sz="2400" dirty="0"/>
              <a:t>invariata la valutazione del servizio di ruolo e </a:t>
            </a:r>
            <a:r>
              <a:rPr lang="it-IT" sz="2400" dirty="0" err="1"/>
              <a:t>pre</a:t>
            </a:r>
            <a:r>
              <a:rPr lang="it-IT" sz="2400" dirty="0"/>
              <a:t>-ruolo svolto in area diversa</a:t>
            </a:r>
            <a:r>
              <a:rPr lang="it-IT" sz="2400" dirty="0" smtClean="0"/>
              <a:t>.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619671" y="4581128"/>
            <a:ext cx="7128791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550" lvl="0" algn="just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it-IT" sz="2400" dirty="0">
                <a:solidFill>
                  <a:prstClr val="black"/>
                </a:solidFill>
              </a:rPr>
              <a:t>Per il personale transitato nei ruoli ATA dalla </a:t>
            </a:r>
            <a:r>
              <a:rPr lang="it-IT" sz="2400" b="1" dirty="0">
                <a:solidFill>
                  <a:srgbClr val="C00000"/>
                </a:solidFill>
              </a:rPr>
              <a:t>Croce rossa e dalle </a:t>
            </a:r>
            <a:r>
              <a:rPr lang="it-IT" sz="2400" b="1" dirty="0" smtClean="0">
                <a:solidFill>
                  <a:srgbClr val="C00000"/>
                </a:solidFill>
              </a:rPr>
              <a:t>Province</a:t>
            </a:r>
            <a:r>
              <a:rPr lang="it-IT" sz="2400" dirty="0" smtClean="0">
                <a:solidFill>
                  <a:prstClr val="black"/>
                </a:solidFill>
              </a:rPr>
              <a:t>,  </a:t>
            </a:r>
            <a:r>
              <a:rPr lang="it-IT" sz="2400" dirty="0">
                <a:solidFill>
                  <a:prstClr val="black"/>
                </a:solidFill>
              </a:rPr>
              <a:t>i</a:t>
            </a:r>
            <a:r>
              <a:rPr lang="it-IT" sz="2400" dirty="0" smtClean="0">
                <a:solidFill>
                  <a:prstClr val="black"/>
                </a:solidFill>
              </a:rPr>
              <a:t>l </a:t>
            </a:r>
            <a:r>
              <a:rPr lang="it-IT" sz="2400" dirty="0">
                <a:solidFill>
                  <a:prstClr val="black"/>
                </a:solidFill>
              </a:rPr>
              <a:t>servizio prestato negli Enti di provenienza è valutato 1 punto per ogni anno.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51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663713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169348" cy="39254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2550" indent="0" algn="ctr">
              <a:buNone/>
            </a:pPr>
            <a:endParaRPr lang="it-IT" sz="48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passaggi nei </a:t>
            </a: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Licei  </a:t>
            </a:r>
          </a:p>
          <a:p>
            <a:pPr marL="82550" indent="0"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/>
              <a:pPr>
                <a:defRPr/>
              </a:pPr>
              <a:t>52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32259156"/>
      </p:ext>
    </p:extLst>
  </p:cSld>
  <p:clrMapOvr>
    <a:masterClrMapping/>
  </p:clrMapOvr>
  <p:transition spd="med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50950" y="1556792"/>
            <a:ext cx="7272808" cy="44627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P</a:t>
            </a:r>
            <a:r>
              <a:rPr lang="it-IT" sz="2800" dirty="0" smtClean="0"/>
              <a:t>assaggi </a:t>
            </a:r>
            <a:r>
              <a:rPr lang="it-IT" sz="2800" dirty="0"/>
              <a:t>di cattedra o di ruolo </a:t>
            </a:r>
            <a:r>
              <a:rPr lang="it-IT" sz="2800" dirty="0" smtClean="0"/>
              <a:t>su </a:t>
            </a:r>
            <a:r>
              <a:rPr lang="it-IT" sz="2800" b="1" dirty="0" smtClean="0"/>
              <a:t>50</a:t>
            </a:r>
            <a:r>
              <a:rPr lang="it-IT" sz="2800" b="1" dirty="0"/>
              <a:t>% dei posti </a:t>
            </a:r>
            <a:r>
              <a:rPr lang="it-IT" sz="2800" b="1" dirty="0" smtClean="0"/>
              <a:t>disponibili</a:t>
            </a:r>
          </a:p>
          <a:p>
            <a:pPr algn="just"/>
            <a:endParaRPr lang="it-IT" sz="800" b="1" dirty="0" smtClean="0"/>
          </a:p>
          <a:p>
            <a:pPr algn="just"/>
            <a:r>
              <a:rPr lang="it-IT" sz="2800" dirty="0" smtClean="0"/>
              <a:t>In caso di posto unico o resto dispari il residuo è assegnato alla mobilità professionale.</a:t>
            </a:r>
          </a:p>
          <a:p>
            <a:pPr algn="just"/>
            <a:endParaRPr lang="it-IT" sz="800" b="1" dirty="0" smtClean="0"/>
          </a:p>
          <a:p>
            <a:pPr algn="just"/>
            <a:r>
              <a:rPr lang="it-IT" sz="2800" b="1" dirty="0" smtClean="0"/>
              <a:t>Precedenza</a:t>
            </a:r>
            <a:r>
              <a:rPr lang="it-IT" sz="2800" dirty="0" smtClean="0"/>
              <a:t> </a:t>
            </a:r>
            <a:r>
              <a:rPr lang="it-IT" sz="2800" dirty="0"/>
              <a:t>sul liceo di attuale </a:t>
            </a:r>
            <a:r>
              <a:rPr lang="it-IT" sz="2800" dirty="0" smtClean="0"/>
              <a:t>servizio</a:t>
            </a:r>
          </a:p>
          <a:p>
            <a:pPr algn="just"/>
            <a:endParaRPr lang="it-IT" sz="800" dirty="0"/>
          </a:p>
          <a:p>
            <a:pPr algn="just"/>
            <a:r>
              <a:rPr lang="it-IT" sz="2800" dirty="0" smtClean="0"/>
              <a:t>Anche per i docenti in </a:t>
            </a:r>
            <a:r>
              <a:rPr lang="it-IT" sz="2800" dirty="0"/>
              <a:t>attesa della conferma in </a:t>
            </a:r>
            <a:r>
              <a:rPr lang="it-IT" sz="2800" dirty="0" smtClean="0"/>
              <a:t>ruolo </a:t>
            </a:r>
          </a:p>
          <a:p>
            <a:pPr algn="just"/>
            <a:endParaRPr lang="it-IT" sz="800" dirty="0" smtClean="0"/>
          </a:p>
          <a:p>
            <a:pPr algn="just"/>
            <a:r>
              <a:rPr lang="it-IT" sz="2800" dirty="0" smtClean="0"/>
              <a:t>Anche in provincia diversa da quella di attuale titolarità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53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8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423528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03648" y="1628800"/>
            <a:ext cx="7272808" cy="449353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600" dirty="0" smtClean="0"/>
              <a:t>Docenti   che hanno insegnato per 10 anni continuativi nei </a:t>
            </a:r>
            <a:r>
              <a:rPr lang="it-IT" sz="2600" dirty="0"/>
              <a:t>licei </a:t>
            </a:r>
            <a:r>
              <a:rPr lang="it-IT" sz="2600" dirty="0" smtClean="0"/>
              <a:t>sperimentali (graduati con tabella mobilità professionale)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600" dirty="0" smtClean="0"/>
              <a:t>Docenti degli altri licei in base </a:t>
            </a:r>
            <a:r>
              <a:rPr lang="it-IT" sz="2600" dirty="0"/>
              <a:t>al numero degli anni di servizio </a:t>
            </a:r>
            <a:r>
              <a:rPr lang="it-IT" sz="2600" dirty="0" smtClean="0"/>
              <a:t>a </a:t>
            </a:r>
            <a:r>
              <a:rPr lang="it-IT" sz="2600" dirty="0"/>
              <a:t>partire dall’ </a:t>
            </a:r>
            <a:r>
              <a:rPr lang="it-IT" sz="2600" dirty="0" err="1"/>
              <a:t>a.s.</a:t>
            </a:r>
            <a:r>
              <a:rPr lang="it-IT" sz="2600" dirty="0"/>
              <a:t> </a:t>
            </a:r>
            <a:r>
              <a:rPr lang="it-IT" sz="2600" dirty="0" smtClean="0"/>
              <a:t>2010/11</a:t>
            </a:r>
            <a:r>
              <a:rPr lang="it-IT" sz="2600" dirty="0"/>
              <a:t> </a:t>
            </a:r>
            <a:r>
              <a:rPr lang="it-IT" sz="2600" dirty="0" smtClean="0"/>
              <a:t>(a </a:t>
            </a:r>
            <a:r>
              <a:rPr lang="it-IT" sz="2600" dirty="0"/>
              <a:t>parità di anni di servizio </a:t>
            </a:r>
            <a:r>
              <a:rPr lang="it-IT" sz="2600" dirty="0" smtClean="0"/>
              <a:t>graduati </a:t>
            </a:r>
            <a:r>
              <a:rPr lang="it-IT" sz="2600" dirty="0"/>
              <a:t>con la tabella della mobilità </a:t>
            </a:r>
            <a:r>
              <a:rPr lang="it-IT" sz="2600" dirty="0" smtClean="0"/>
              <a:t>professionale)</a:t>
            </a:r>
          </a:p>
          <a:p>
            <a:pPr algn="just"/>
            <a:r>
              <a:rPr lang="it-IT" sz="2600" b="1" dirty="0" smtClean="0">
                <a:solidFill>
                  <a:srgbClr val="C00000"/>
                </a:solidFill>
              </a:rPr>
              <a:t>Successivamente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dirty="0" smtClean="0"/>
              <a:t>docenti sulla </a:t>
            </a:r>
            <a:r>
              <a:rPr lang="it-IT" sz="2600" dirty="0"/>
              <a:t>base degli  anni di  servizio </a:t>
            </a:r>
            <a:r>
              <a:rPr lang="it-IT" sz="2600" dirty="0" smtClean="0"/>
              <a:t>nei licei musicali (graduati </a:t>
            </a:r>
            <a:r>
              <a:rPr lang="it-IT" sz="2600" dirty="0"/>
              <a:t>con la tabella della mobilità professionale</a:t>
            </a:r>
            <a:r>
              <a:rPr lang="it-IT" sz="2600" dirty="0" smtClean="0"/>
              <a:t>)</a:t>
            </a:r>
            <a:endParaRPr lang="it-IT" sz="26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54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696686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949280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1331640" y="1700808"/>
            <a:ext cx="7344816" cy="41395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3600" dirty="0" smtClean="0">
                <a:solidFill>
                  <a:prstClr val="black"/>
                </a:solidFill>
              </a:rPr>
              <a:t>I </a:t>
            </a:r>
            <a:r>
              <a:rPr lang="it-IT" sz="3600" b="1" dirty="0" smtClean="0">
                <a:solidFill>
                  <a:srgbClr val="C00000"/>
                </a:solidFill>
              </a:rPr>
              <a:t>passaggi</a:t>
            </a:r>
            <a:r>
              <a:rPr lang="it-IT" sz="3600" dirty="0" smtClean="0">
                <a:solidFill>
                  <a:prstClr val="black"/>
                </a:solidFill>
              </a:rPr>
              <a:t> avvengono </a:t>
            </a:r>
          </a:p>
          <a:p>
            <a:pPr lvl="0"/>
            <a:endParaRPr lang="it-IT" sz="11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600" dirty="0" smtClean="0">
                <a:solidFill>
                  <a:prstClr val="black"/>
                </a:solidFill>
              </a:rPr>
              <a:t>prima </a:t>
            </a:r>
            <a:r>
              <a:rPr lang="it-IT" sz="3600" dirty="0">
                <a:solidFill>
                  <a:prstClr val="black"/>
                </a:solidFill>
              </a:rPr>
              <a:t>delle operazioni di mobilità, </a:t>
            </a:r>
            <a:endParaRPr lang="it-IT" sz="36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600" dirty="0" smtClean="0">
                <a:solidFill>
                  <a:prstClr val="black"/>
                </a:solidFill>
              </a:rPr>
              <a:t>manualmente </a:t>
            </a:r>
            <a:r>
              <a:rPr lang="it-IT" sz="3600" dirty="0">
                <a:solidFill>
                  <a:prstClr val="black"/>
                </a:solidFill>
              </a:rPr>
              <a:t>dagli Uffici </a:t>
            </a:r>
            <a:r>
              <a:rPr lang="it-IT" sz="3600" dirty="0" smtClean="0">
                <a:solidFill>
                  <a:prstClr val="black"/>
                </a:solidFill>
              </a:rPr>
              <a:t>Territoriali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600" dirty="0" smtClean="0">
                <a:solidFill>
                  <a:prstClr val="black"/>
                </a:solidFill>
              </a:rPr>
              <a:t>con domanda cartacea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600" dirty="0" smtClean="0">
                <a:solidFill>
                  <a:prstClr val="black"/>
                </a:solidFill>
              </a:rPr>
              <a:t>sulla base di graduatorie per ciascun liceo e per ciascuna disciplina</a:t>
            </a:r>
            <a:endParaRPr lang="it-IT" sz="2800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55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88122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537195"/>
            <a:ext cx="7416824" cy="406104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Casi particolari:</a:t>
            </a:r>
          </a:p>
          <a:p>
            <a:pPr>
              <a:buClrTx/>
            </a:pPr>
            <a:r>
              <a:rPr lang="it-IT" sz="2800" dirty="0" smtClean="0"/>
              <a:t>Docente che insegna due diverse discipline </a:t>
            </a:r>
          </a:p>
          <a:p>
            <a:pPr marL="0" indent="0" algn="ctr">
              <a:buNone/>
            </a:pPr>
            <a:r>
              <a:rPr lang="it-IT" sz="2400" dirty="0" smtClean="0"/>
              <a:t>(es. Esecuzione e interpretazione + storia della musica)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2800" dirty="0" smtClean="0"/>
              <a:t>Presenta domanda di passaggio per entrambe le discipline indicando l’ordine di priorità </a:t>
            </a:r>
          </a:p>
          <a:p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78" y="5912868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4523777" y="3090959"/>
            <a:ext cx="792088" cy="64807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56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8361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00201"/>
            <a:ext cx="7283152" cy="398904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Casi particolari:</a:t>
            </a:r>
          </a:p>
          <a:p>
            <a:pPr algn="just"/>
            <a:r>
              <a:rPr lang="it-IT" dirty="0" smtClean="0"/>
              <a:t>Docente che insegna in due diversi licei musicali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dirty="0" smtClean="0"/>
              <a:t>Presenta domanda di passaggio per entrambi i licei indicando l’ordine di priorità</a:t>
            </a:r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77271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4585131" y="3162770"/>
            <a:ext cx="792088" cy="64807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93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600201"/>
            <a:ext cx="7355160" cy="413305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Casi particolari:</a:t>
            </a:r>
          </a:p>
          <a:p>
            <a:pPr algn="just">
              <a:buClrTx/>
            </a:pPr>
            <a:r>
              <a:rPr lang="it-IT" dirty="0" smtClean="0"/>
              <a:t>Docente che insegna due discipline diverse  in due diversi licei musicali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dirty="0" smtClean="0"/>
              <a:t>Presenta domanda di passaggio per entrambe le discipline e per entrambi i licei indicando l’ordine di priorità</a:t>
            </a:r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7727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4499992" y="3318291"/>
            <a:ext cx="792088" cy="64807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58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8309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28800"/>
            <a:ext cx="7488832" cy="4133055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Casi particolari:</a:t>
            </a:r>
          </a:p>
          <a:p>
            <a:pPr algn="just"/>
            <a:r>
              <a:rPr lang="it-IT" dirty="0" smtClean="0"/>
              <a:t>Docente che insegna interessato al passaggio sul liceo di attuale servizio e anche al passaggio in un altro liceo di provincia diversa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1200" dirty="0" smtClean="0"/>
          </a:p>
          <a:p>
            <a:pPr marL="0" indent="0" algn="just">
              <a:buNone/>
            </a:pPr>
            <a:r>
              <a:rPr lang="it-IT" dirty="0" smtClean="0"/>
              <a:t>Il passaggio nel proprio liceo rende nulla la domanda per altro liceo di altra provincia</a:t>
            </a:r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7727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4499992" y="3883565"/>
            <a:ext cx="792088" cy="64807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59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67929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PRESENTAZIONE DELLE DOMANDE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295895" y="1251351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2800" b="1" dirty="0">
                <a:solidFill>
                  <a:srgbClr val="C00000"/>
                </a:solidFill>
                <a:latin typeface="+mn-lt"/>
              </a:rPr>
              <a:t>D</a:t>
            </a:r>
            <a:r>
              <a:rPr lang="it-IT" sz="2800" b="1" dirty="0" smtClean="0">
                <a:solidFill>
                  <a:srgbClr val="C00000"/>
                </a:solidFill>
                <a:latin typeface="+mn-lt"/>
              </a:rPr>
              <a:t>omande </a:t>
            </a:r>
            <a:r>
              <a:rPr lang="it-IT" sz="2800" b="1" dirty="0">
                <a:solidFill>
                  <a:srgbClr val="C00000"/>
                </a:solidFill>
                <a:latin typeface="+mn-lt"/>
              </a:rPr>
              <a:t>distinte</a:t>
            </a:r>
            <a:r>
              <a:rPr lang="it-IT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invece per </a:t>
            </a:r>
            <a:r>
              <a:rPr lang="it-IT" sz="2800" dirty="0">
                <a:latin typeface="+mn-lt"/>
              </a:rPr>
              <a:t>la mobilità </a:t>
            </a:r>
            <a:r>
              <a:rPr lang="it-IT" sz="2800" b="1" dirty="0">
                <a:latin typeface="+mn-lt"/>
              </a:rPr>
              <a:t>territoriale </a:t>
            </a:r>
            <a:r>
              <a:rPr lang="it-IT" sz="2800" dirty="0">
                <a:latin typeface="+mn-lt"/>
              </a:rPr>
              <a:t>e </a:t>
            </a:r>
            <a:r>
              <a:rPr lang="it-IT" sz="2800" dirty="0" smtClean="0">
                <a:latin typeface="+mn-lt"/>
              </a:rPr>
              <a:t>per la mobilità</a:t>
            </a:r>
            <a:r>
              <a:rPr lang="it-IT" sz="2800" b="1" dirty="0" smtClean="0">
                <a:latin typeface="+mn-lt"/>
              </a:rPr>
              <a:t> professionale</a:t>
            </a:r>
            <a:r>
              <a:rPr lang="it-IT" sz="2800" dirty="0" smtClean="0">
                <a:latin typeface="+mn-lt"/>
              </a:rPr>
              <a:t>.</a:t>
            </a:r>
          </a:p>
          <a:p>
            <a:pPr lvl="0" algn="just"/>
            <a:endParaRPr lang="it-IT" sz="1000" dirty="0" smtClean="0">
              <a:latin typeface="+mn-lt"/>
            </a:endParaRPr>
          </a:p>
          <a:p>
            <a:pPr lvl="0" algn="just"/>
            <a:endParaRPr lang="it-IT" sz="800" dirty="0" smtClean="0">
              <a:latin typeface="+mn-lt"/>
            </a:endParaRPr>
          </a:p>
          <a:p>
            <a:pPr lvl="0" algn="ctr"/>
            <a:r>
              <a:rPr lang="it-IT" sz="2800" b="1" dirty="0" smtClean="0">
                <a:solidFill>
                  <a:srgbClr val="C00000"/>
                </a:solidFill>
                <a:latin typeface="+mn-lt"/>
              </a:rPr>
              <a:t>MOBILITA’ PROFESSIONALE</a:t>
            </a:r>
            <a:endParaRPr lang="it-IT" sz="2800" b="1" dirty="0">
              <a:solidFill>
                <a:srgbClr val="C00000"/>
              </a:solidFill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800" dirty="0" smtClean="0">
                <a:latin typeface="+mn-lt"/>
              </a:rPr>
              <a:t>una domanda </a:t>
            </a:r>
            <a:r>
              <a:rPr lang="it-IT" sz="2800" dirty="0">
                <a:latin typeface="+mn-lt"/>
              </a:rPr>
              <a:t>di </a:t>
            </a:r>
            <a:r>
              <a:rPr lang="it-IT" sz="2800" b="1" dirty="0">
                <a:latin typeface="+mn-lt"/>
              </a:rPr>
              <a:t>passaggio di ruolo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provinciale </a:t>
            </a:r>
            <a:r>
              <a:rPr lang="it-IT" sz="2800" dirty="0">
                <a:latin typeface="+mn-lt"/>
              </a:rPr>
              <a:t>e/o </a:t>
            </a:r>
            <a:r>
              <a:rPr lang="it-IT" sz="2800" dirty="0" smtClean="0">
                <a:latin typeface="+mn-lt"/>
              </a:rPr>
              <a:t>interprovinciale </a:t>
            </a:r>
            <a:r>
              <a:rPr lang="it-IT" sz="2800" b="1" dirty="0" smtClean="0">
                <a:latin typeface="+mn-lt"/>
              </a:rPr>
              <a:t>(per un solo grado di scuola)</a:t>
            </a:r>
            <a:endParaRPr lang="it-IT" sz="2800" b="1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una distinta domanda di </a:t>
            </a:r>
            <a:r>
              <a:rPr lang="it-IT" sz="2800" b="1" dirty="0">
                <a:latin typeface="+mn-lt"/>
              </a:rPr>
              <a:t>passaggio di cattedra</a:t>
            </a:r>
            <a:r>
              <a:rPr lang="it-IT" sz="2800" dirty="0">
                <a:latin typeface="+mn-lt"/>
              </a:rPr>
              <a:t> provinciale e/o interprovinciale per ciascuna classe di concorso </a:t>
            </a:r>
            <a:r>
              <a:rPr lang="it-IT" sz="2800" dirty="0" smtClean="0">
                <a:latin typeface="+mn-lt"/>
              </a:rPr>
              <a:t>richiesta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it-IT" sz="800" dirty="0" smtClean="0">
              <a:latin typeface="+mn-lt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rgbClr val="00B050"/>
                </a:solidFill>
                <a:latin typeface="+mn-lt"/>
              </a:rPr>
              <a:t>15 Preferenze esprimibili </a:t>
            </a:r>
            <a:endParaRPr lang="it-IT" sz="2800" b="1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615" y="6068380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7682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LICEI MUSICALI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600201"/>
            <a:ext cx="7416824" cy="420506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Casi particolari:</a:t>
            </a:r>
          </a:p>
          <a:p>
            <a:pPr algn="just"/>
            <a:r>
              <a:rPr lang="it-IT" dirty="0" smtClean="0"/>
              <a:t>Docente interessato al passaggio sul liceo musicale e anche alla mobilità sulla propria  classe di concorso di titolarità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1600" dirty="0" smtClean="0"/>
          </a:p>
          <a:p>
            <a:pPr marL="0" indent="0" algn="just">
              <a:buNone/>
            </a:pPr>
            <a:r>
              <a:rPr lang="it-IT" dirty="0" smtClean="0"/>
              <a:t>Il passaggio sul liceo musicale annulla la domanda di trasferimento eventualmente presentata.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4499992" y="3493522"/>
            <a:ext cx="792088" cy="64807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60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9484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TEMPISTICA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60032" y="2427199"/>
            <a:ext cx="3744416" cy="3378065"/>
          </a:xfrm>
        </p:spPr>
        <p:txBody>
          <a:bodyPr/>
          <a:lstStyle/>
          <a:p>
            <a:pPr marL="82550" indent="0" algn="ctr">
              <a:buNone/>
            </a:pPr>
            <a:r>
              <a:rPr lang="it-IT" sz="4400" dirty="0" smtClean="0"/>
              <a:t>Aspettiamo la firma definitiva del contratto…</a:t>
            </a:r>
            <a:endParaRPr lang="it-IT" sz="4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61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690" y="1844824"/>
            <a:ext cx="2982675" cy="29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85862"/>
            <a:ext cx="1080707" cy="43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1103212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259632" y="476672"/>
            <a:ext cx="7272808" cy="51706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ClrTx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prstClr val="black"/>
                </a:solidFill>
              </a:rPr>
              <a:t>la </a:t>
            </a:r>
            <a:r>
              <a:rPr lang="it-IT" b="1" dirty="0">
                <a:solidFill>
                  <a:srgbClr val="C00000"/>
                </a:solidFill>
              </a:rPr>
              <a:t>domanda di passaggio di </a:t>
            </a:r>
            <a:r>
              <a:rPr lang="it-IT" b="1" dirty="0" smtClean="0">
                <a:solidFill>
                  <a:srgbClr val="C00000"/>
                </a:solidFill>
              </a:rPr>
              <a:t>ruolo</a:t>
            </a:r>
            <a:r>
              <a:rPr lang="it-IT" dirty="0" smtClean="0">
                <a:solidFill>
                  <a:schemeClr val="tx1"/>
                </a:solidFill>
              </a:rPr>
              <a:t>, se soddisfatta,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prevale sul trasferimento</a:t>
            </a:r>
          </a:p>
          <a:p>
            <a:pPr marL="457200" lvl="0" indent="-457200" algn="just">
              <a:buClrTx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prstClr val="black"/>
                </a:solidFill>
              </a:rPr>
              <a:t>per </a:t>
            </a:r>
            <a:r>
              <a:rPr lang="it-IT" dirty="0">
                <a:solidFill>
                  <a:prstClr val="black"/>
                </a:solidFill>
              </a:rPr>
              <a:t>i </a:t>
            </a:r>
            <a:r>
              <a:rPr lang="it-IT" b="1" dirty="0">
                <a:solidFill>
                  <a:srgbClr val="C00000"/>
                </a:solidFill>
              </a:rPr>
              <a:t>passaggi di cattedra </a:t>
            </a:r>
            <a:r>
              <a:rPr lang="it-IT" dirty="0">
                <a:solidFill>
                  <a:prstClr val="black"/>
                </a:solidFill>
              </a:rPr>
              <a:t>si segue l’ordine di priorità delle classi di concorso </a:t>
            </a:r>
            <a:r>
              <a:rPr lang="it-IT" dirty="0" smtClean="0">
                <a:solidFill>
                  <a:prstClr val="black"/>
                </a:solidFill>
              </a:rPr>
              <a:t>richieste come indicato  nella domanda</a:t>
            </a:r>
          </a:p>
          <a:p>
            <a:pPr marL="457200" lvl="0" indent="-457200" algn="just">
              <a:buClrTx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prstClr val="black"/>
                </a:solidFill>
              </a:rPr>
              <a:t>in caso di richiesta sia di </a:t>
            </a:r>
            <a:r>
              <a:rPr lang="it-IT" b="1" dirty="0" smtClean="0">
                <a:solidFill>
                  <a:srgbClr val="C00000"/>
                </a:solidFill>
              </a:rPr>
              <a:t>trasferimento</a:t>
            </a:r>
            <a:r>
              <a:rPr lang="it-IT" dirty="0" smtClean="0">
                <a:solidFill>
                  <a:prstClr val="black"/>
                </a:solidFill>
              </a:rPr>
              <a:t> che di </a:t>
            </a:r>
            <a:r>
              <a:rPr lang="it-IT" b="1" dirty="0" smtClean="0">
                <a:solidFill>
                  <a:srgbClr val="C00000"/>
                </a:solidFill>
              </a:rPr>
              <a:t>passaggio di cattedra</a:t>
            </a:r>
            <a:r>
              <a:rPr lang="it-IT" dirty="0" smtClean="0">
                <a:solidFill>
                  <a:prstClr val="black"/>
                </a:solidFill>
              </a:rPr>
              <a:t> si deve indicare a quale dei due movimenti dare la preferenza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6211453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TITOLARITA’ DI PARTENZA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385372" cy="4800600"/>
          </a:xfrm>
        </p:spPr>
        <p:txBody>
          <a:bodyPr/>
          <a:lstStyle/>
          <a:p>
            <a:pPr marL="82550" indent="0" algn="just">
              <a:buNone/>
            </a:pPr>
            <a:r>
              <a:rPr lang="it-IT" dirty="0" smtClean="0"/>
              <a:t>Prima dell’apertura delle funzioni per la presentazione delle domande tutti i docenti dovranno essere </a:t>
            </a:r>
            <a:r>
              <a:rPr lang="it-IT" dirty="0" smtClean="0">
                <a:solidFill>
                  <a:srgbClr val="C00000"/>
                </a:solidFill>
              </a:rPr>
              <a:t>TITOLARIZZATI</a:t>
            </a:r>
            <a:r>
              <a:rPr lang="it-IT" dirty="0" smtClean="0"/>
              <a:t>  o su scuola o su ambito.</a:t>
            </a:r>
          </a:p>
          <a:p>
            <a:pPr marL="82550" indent="0" algn="just">
              <a:buNone/>
            </a:pPr>
            <a:r>
              <a:rPr lang="it-IT" dirty="0" smtClean="0"/>
              <a:t>I docenti in esubero sono </a:t>
            </a:r>
            <a:r>
              <a:rPr lang="it-IT" dirty="0" err="1" smtClean="0"/>
              <a:t>titolarizzati</a:t>
            </a:r>
            <a:r>
              <a:rPr lang="it-IT" dirty="0" smtClean="0"/>
              <a:t> su un ambito della provincia in soprannumero.</a:t>
            </a:r>
          </a:p>
          <a:p>
            <a:pPr marL="82550" indent="0" algn="just">
              <a:buNone/>
            </a:pPr>
            <a:endParaRPr lang="it-IT" dirty="0" smtClean="0"/>
          </a:p>
          <a:p>
            <a:pPr marL="82550" indent="0" algn="just">
              <a:buNone/>
            </a:pPr>
            <a:r>
              <a:rPr lang="it-IT" b="1" dirty="0" smtClean="0">
                <a:solidFill>
                  <a:srgbClr val="C00000"/>
                </a:solidFill>
              </a:rPr>
              <a:t>Fanno eccezione: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8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0028533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268760"/>
            <a:ext cx="7499350" cy="4968552"/>
          </a:xfrm>
        </p:spPr>
        <p:txBody>
          <a:bodyPr/>
          <a:lstStyle/>
          <a:p>
            <a:pPr marL="82550" indent="0" algn="just">
              <a:buNone/>
            </a:pPr>
            <a:r>
              <a:rPr lang="it-IT" sz="2600" dirty="0" smtClean="0"/>
              <a:t>I </a:t>
            </a:r>
            <a:r>
              <a:rPr lang="it-IT" sz="2600" dirty="0"/>
              <a:t>docenti assunti in ruolo nel 15/16 che, nella mobilità 16/17 non hanno ottenuto alcuna titolarità di </a:t>
            </a:r>
            <a:r>
              <a:rPr lang="it-IT" sz="2600" dirty="0" smtClean="0"/>
              <a:t>ambito.</a:t>
            </a:r>
          </a:p>
          <a:p>
            <a:pPr marL="82550" indent="0" algn="just">
              <a:buNone/>
            </a:pPr>
            <a:r>
              <a:rPr lang="it-IT" sz="2600" dirty="0" smtClean="0"/>
              <a:t>Questi docenti  sono </a:t>
            </a:r>
            <a:r>
              <a:rPr lang="it-IT" sz="2600" b="1" dirty="0" smtClean="0">
                <a:solidFill>
                  <a:srgbClr val="FF0000"/>
                </a:solidFill>
              </a:rPr>
              <a:t>«appoggiati» </a:t>
            </a:r>
            <a:r>
              <a:rPr lang="it-IT" sz="2600" dirty="0" smtClean="0">
                <a:solidFill>
                  <a:srgbClr val="FF0000"/>
                </a:solidFill>
              </a:rPr>
              <a:t>sulla Provincia </a:t>
            </a:r>
            <a:r>
              <a:rPr lang="it-IT" sz="2600" dirty="0" smtClean="0"/>
              <a:t>di assunzione in ruolo e per qualunque preferenza espressa partecipano alle operazioni di  mobilità tra Province diverse.</a:t>
            </a:r>
          </a:p>
          <a:p>
            <a:pPr marL="82550" indent="0" algn="just">
              <a:buNone/>
            </a:pPr>
            <a:r>
              <a:rPr lang="it-IT" sz="2600" dirty="0" smtClean="0"/>
              <a:t>Tale condizione verrà comunicata agli interessati prima dell’avvio delle operazioni di mobilità, per posta elettronica all’indirizzo inserito all’atto della registrazione nel portale Istanze on Line.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9B90-C39B-47D5-A561-DFD42002521B}" type="slidenum">
              <a:rPr lang="it-IT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9</a:t>
            </a:fld>
            <a:endParaRPr lang="it-IT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Fanno eccezione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8777"/>
            <a:ext cx="108012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99959631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1267</TotalTime>
  <Words>3019</Words>
  <Application>Microsoft Office PowerPoint</Application>
  <PresentationFormat>Presentazione su schermo (4:3)</PresentationFormat>
  <Paragraphs>478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61</vt:i4>
      </vt:variant>
    </vt:vector>
  </HeadingPairs>
  <TitlesOfParts>
    <vt:vector size="63" baseType="lpstr">
      <vt:lpstr>Solstizio</vt:lpstr>
      <vt:lpstr>1_Solstizio</vt:lpstr>
      <vt:lpstr>Mobilità</vt:lpstr>
      <vt:lpstr>Diapositiva 2</vt:lpstr>
      <vt:lpstr>Diapositiva 3</vt:lpstr>
      <vt:lpstr>LA PRESENTAZIONE DELLA DOMANDA</vt:lpstr>
      <vt:lpstr>Con il nuovo CCNI  UNICA DOMANDA</vt:lpstr>
      <vt:lpstr>PRESENTAZIONE DELLE DOMANDE</vt:lpstr>
      <vt:lpstr>Diapositiva 7</vt:lpstr>
      <vt:lpstr>TITOLARITA’ DI PARTENZA</vt:lpstr>
      <vt:lpstr>Fanno eccezione</vt:lpstr>
      <vt:lpstr>Diapositiva 10</vt:lpstr>
      <vt:lpstr>LE PREFERENZE ESPRIMIBILI</vt:lpstr>
      <vt:lpstr>LE PREFERENZE ESPRIMIBILI</vt:lpstr>
      <vt:lpstr>Diapositiva 13</vt:lpstr>
      <vt:lpstr>LE PREFERENZE</vt:lpstr>
      <vt:lpstr>LE PREFERENZE</vt:lpstr>
      <vt:lpstr>LE PREFERENZE</vt:lpstr>
      <vt:lpstr>UN CASO PARTICOLARE</vt:lpstr>
      <vt:lpstr>LE PREFERENZE</vt:lpstr>
      <vt:lpstr>LE PREFERENZE</vt:lpstr>
      <vt:lpstr>LE PREFERENZE</vt:lpstr>
      <vt:lpstr>LE PREFERENZE</vt:lpstr>
      <vt:lpstr>SOPPRESSA LA FASE COMUNALE</vt:lpstr>
      <vt:lpstr>SOPPRESSA LA FASE COMUNALE</vt:lpstr>
      <vt:lpstr>LE PREFERENZE</vt:lpstr>
      <vt:lpstr>LE PREFERENZE</vt:lpstr>
      <vt:lpstr>Diapositiva 26</vt:lpstr>
      <vt:lpstr>QUALCHE ESEMPIO</vt:lpstr>
      <vt:lpstr>QUALCHE ESEMPIO</vt:lpstr>
      <vt:lpstr>Diapositiva 29</vt:lpstr>
      <vt:lpstr>QUALCHE ESEMPIO</vt:lpstr>
      <vt:lpstr>Il rientro nel comune - ESEMPIO </vt:lpstr>
      <vt:lpstr>Le preferenze nella domanda condizionata</vt:lpstr>
      <vt:lpstr>Un esempio particolare</vt:lpstr>
      <vt:lpstr>Diapositiva 34</vt:lpstr>
      <vt:lpstr>LE REGOLE</vt:lpstr>
      <vt:lpstr>LE REGOLE</vt:lpstr>
      <vt:lpstr>LE REGOLE</vt:lpstr>
      <vt:lpstr>LE REGOLE</vt:lpstr>
      <vt:lpstr>                  LE REGOLE</vt:lpstr>
      <vt:lpstr>                  LE REGOLE</vt:lpstr>
      <vt:lpstr>Diapositiva 41</vt:lpstr>
      <vt:lpstr>Diapositiva 42</vt:lpstr>
      <vt:lpstr>LE REGOLE nelle precedenze</vt:lpstr>
      <vt:lpstr>LE REGOLE nelle precedenze</vt:lpstr>
      <vt:lpstr>MOBILITA’ D’UFFICIO</vt:lpstr>
      <vt:lpstr>MOBILITA’ D’UFFICIO</vt:lpstr>
      <vt:lpstr>ESUBERI NAZIONALI</vt:lpstr>
      <vt:lpstr> Tabelle di valutazione dei titoli  </vt:lpstr>
      <vt:lpstr> Personale Educativo art. 28 </vt:lpstr>
      <vt:lpstr> Docenti e PERSONALE ATA </vt:lpstr>
      <vt:lpstr>PERSONALE ATA</vt:lpstr>
      <vt:lpstr>Diapositiva 52</vt:lpstr>
      <vt:lpstr>LICEI MUSICALI</vt:lpstr>
      <vt:lpstr>LICEI MUSICALI</vt:lpstr>
      <vt:lpstr>LICEI MUSICALI</vt:lpstr>
      <vt:lpstr>LICEI MUSICALI</vt:lpstr>
      <vt:lpstr>LICEI MUSICALI</vt:lpstr>
      <vt:lpstr>LICEI MUSICALI</vt:lpstr>
      <vt:lpstr>LICEI MUSICALI</vt:lpstr>
      <vt:lpstr>LICEI MUSICALI</vt:lpstr>
      <vt:lpstr>LA TEMPISTICA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Mobilità</dc:title>
  <dc:creator>Daniela Amore</dc:creator>
  <cp:lastModifiedBy>utente</cp:lastModifiedBy>
  <cp:revision>153</cp:revision>
  <cp:lastPrinted>2017-03-03T10:42:09Z</cp:lastPrinted>
  <dcterms:created xsi:type="dcterms:W3CDTF">2014-02-06T10:00:22Z</dcterms:created>
  <dcterms:modified xsi:type="dcterms:W3CDTF">2017-03-10T06:05:41Z</dcterms:modified>
</cp:coreProperties>
</file>