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9"/>
  </p:notesMasterIdLst>
  <p:sldIdLst>
    <p:sldId id="723" r:id="rId3"/>
    <p:sldId id="703" r:id="rId4"/>
    <p:sldId id="705" r:id="rId5"/>
    <p:sldId id="257" r:id="rId6"/>
    <p:sldId id="722" r:id="rId7"/>
    <p:sldId id="704" r:id="rId8"/>
    <p:sldId id="708" r:id="rId9"/>
    <p:sldId id="709" r:id="rId10"/>
    <p:sldId id="711" r:id="rId11"/>
    <p:sldId id="713" r:id="rId12"/>
    <p:sldId id="729" r:id="rId13"/>
    <p:sldId id="715" r:id="rId14"/>
    <p:sldId id="716" r:id="rId15"/>
    <p:sldId id="717" r:id="rId16"/>
    <p:sldId id="719" r:id="rId17"/>
    <p:sldId id="7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BCE19BD-4FAD-4705-A596-4D662C402282}">
          <p14:sldIdLst>
            <p14:sldId id="723"/>
            <p14:sldId id="703"/>
            <p14:sldId id="705"/>
            <p14:sldId id="257"/>
            <p14:sldId id="722"/>
            <p14:sldId id="704"/>
            <p14:sldId id="708"/>
            <p14:sldId id="709"/>
            <p14:sldId id="711"/>
            <p14:sldId id="713"/>
            <p14:sldId id="729"/>
            <p14:sldId id="715"/>
            <p14:sldId id="716"/>
            <p14:sldId id="717"/>
            <p14:sldId id="719"/>
            <p14:sldId id="7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14"/>
    <a:srgbClr val="282F39"/>
    <a:srgbClr val="007A7D"/>
    <a:srgbClr val="CB1B4A"/>
    <a:srgbClr val="074D67"/>
    <a:srgbClr val="42AFB6"/>
    <a:srgbClr val="C2C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2" autoAdjust="0"/>
    <p:restoredTop sz="95128" autoAdjust="0"/>
  </p:normalViewPr>
  <p:slideViewPr>
    <p:cSldViewPr snapToGrid="0">
      <p:cViewPr varScale="1">
        <p:scale>
          <a:sx n="78" d="100"/>
          <a:sy n="78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23FF4-EF9C-4113-BB27-78650A8D0890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5858A-C79A-4A91-94BB-6B72F8773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79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5858A-C79A-4A91-94BB-6B72F877320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48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A2E8502-96DE-8DC0-8A32-4B8831333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7E708-9289-44E1-ABAA-FBCF6715753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010352D-CCD0-1BDC-8979-F503368B1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FC96FB2-B4DC-6D18-0247-E54503AED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5283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A2E8502-96DE-8DC0-8A32-4B8831333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7E708-9289-44E1-ABAA-FBCF6715753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010352D-CCD0-1BDC-8979-F503368B1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FC96FB2-B4DC-6D18-0247-E54503AED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290435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175450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117626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2925750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1766396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52FE2-DD14-B160-B28C-B57B4D6A5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73A63-C46F-435D-9310-40860CC0649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3C1354-1E05-8391-62C7-C9668EC37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0BAE806-0090-E545-F79C-8E7D80A2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234113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4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4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305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4BEA247-B0B7-9C90-7B1C-16F4DB693B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12800" y="565150"/>
            <a:ext cx="1016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it-IT" altLang="it-IT" noProof="0"/>
              <a:t>Fare clic per modificare lo stile del titolo dello schema</a:t>
            </a:r>
            <a:endParaRPr lang="en-US" altLang="it-IT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AC62A7D-6AF1-5FD8-C43F-54CA9233CF2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12800" y="1311276"/>
            <a:ext cx="1016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  <a:endParaRPr lang="en-US" altLang="it-IT" noProof="0"/>
          </a:p>
        </p:txBody>
      </p:sp>
    </p:spTree>
    <p:extLst>
      <p:ext uri="{BB962C8B-B14F-4D97-AF65-F5344CB8AC3E}">
        <p14:creationId xmlns:p14="http://schemas.microsoft.com/office/powerpoint/2010/main" val="2047298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680F72-AB85-318C-05FF-DBFAD657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94FF4B-09D3-CA4E-0DB4-D7244A2F6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1301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CDCD8-7AF5-0A86-648D-FC0726C0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7D5B80-B31B-5082-0D2C-CE7692BA9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62606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94228-6EB1-8BE1-4757-97B62A55C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5FC9B8-57D5-D9C8-7630-F9D7CE31E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5600" y="1447800"/>
            <a:ext cx="4775200" cy="4267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A92758-3F3B-140D-886F-850846AEC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4000" y="1447800"/>
            <a:ext cx="4775200" cy="4267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6180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A5D5C0-8166-CF2B-2EBF-DE6B2C39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EE92B1-243E-51FA-675B-B405DD030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276726-2E8B-F7A1-3336-6E3525A92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3675A79-6DF1-6C9A-0D88-55896910D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E73995F-4AA2-04A6-9011-7541FF5A5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7160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30D03-44B3-1923-AC5B-11269CEA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2841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0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52FD7B-AF62-9717-B39E-3B2852C0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A50FDF-41E5-D241-0FE5-6EADAA090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4CEB09-1EEE-B0DB-F91C-05B1D41C3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1264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58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6F170-236D-B876-9292-3CB0379F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9AA820-0348-B9B9-6CB1-D0ACE7DD5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922792-F6B1-046B-59C4-B1BF28E00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9242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8E500-2A3F-5D79-5568-2C5CBA9B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C74B03-DDDB-0010-6BB8-C4314D369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96945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CC9DFC-EBAE-C843-881A-EF792C7E0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42401" y="219076"/>
            <a:ext cx="2908300" cy="54959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C3768BC-FFF8-5AC7-8895-273EA7C89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7501" y="219076"/>
            <a:ext cx="8521700" cy="54959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874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2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00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5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1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9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71E50E-DD08-2555-291B-ECF8F4B8B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219076"/>
            <a:ext cx="11633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5E6F8D-CBF9-6DF6-30DB-12832D9F5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14478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506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borgonovo.edu.it/" TargetMode="Externa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unica.istruzione.gov.it/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548AEE-B8B4-C7BA-4854-88D0A8280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1485508"/>
            <a:ext cx="9753600" cy="426720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052B63-042A-BF0A-BF41-E8A9AF523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56" y="812491"/>
            <a:ext cx="9030486" cy="5079648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CC71EC-6A2D-C1CD-059F-2795944BC405}"/>
              </a:ext>
            </a:extLst>
          </p:cNvPr>
          <p:cNvSpPr txBox="1">
            <a:spLocks/>
          </p:cNvSpPr>
          <p:nvPr/>
        </p:nvSpPr>
        <p:spPr bwMode="auto">
          <a:xfrm>
            <a:off x="3384224" y="5372492"/>
            <a:ext cx="8375846" cy="7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4800" dirty="0">
                <a:latin typeface="Brush Script MT" panose="03060802040406070304" pitchFamily="66" charset="0"/>
              </a:rPr>
              <a:t>La scuola secondaria di 1^ grado</a:t>
            </a:r>
          </a:p>
        </p:txBody>
      </p:sp>
    </p:spTree>
    <p:extLst>
      <p:ext uri="{BB962C8B-B14F-4D97-AF65-F5344CB8AC3E}">
        <p14:creationId xmlns:p14="http://schemas.microsoft.com/office/powerpoint/2010/main" val="162613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15" y="5085864"/>
            <a:ext cx="903299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Le nostre  </a:t>
            </a:r>
            <a:r>
              <a:rPr lang="it-IT" sz="4800" dirty="0">
                <a:solidFill>
                  <a:schemeClr val="bg2">
                    <a:lumMod val="90000"/>
                    <a:lumOff val="10000"/>
                  </a:schemeClr>
                </a:solidFill>
                <a:latin typeface="Brush Script MT" panose="03060802040406070304" pitchFamily="66" charset="0"/>
              </a:rPr>
              <a:t>dotazioni tecnologiche e</a:t>
            </a:r>
          </a:p>
          <a:p>
            <a:pPr marL="0" indent="0">
              <a:lnSpc>
                <a:spcPts val="4800"/>
              </a:lnSpc>
              <a:buNone/>
            </a:pPr>
            <a:r>
              <a:rPr lang="it-IT" sz="4800" dirty="0">
                <a:solidFill>
                  <a:schemeClr val="bg2">
                    <a:lumMod val="90000"/>
                    <a:lumOff val="10000"/>
                  </a:schemeClr>
                </a:solidFill>
                <a:latin typeface="Brush Script MT" panose="03060802040406070304" pitchFamily="66" charset="0"/>
              </a:rPr>
              <a:t>                   multimediali</a:t>
            </a:r>
            <a:endParaRPr lang="it-IT" sz="4800" dirty="0">
              <a:latin typeface="Brush Script MT" panose="03060802040406070304" pitchFamily="66" charset="0"/>
            </a:endParaRPr>
          </a:p>
        </p:txBody>
      </p:sp>
      <p:pic>
        <p:nvPicPr>
          <p:cNvPr id="2" name="Picture 9" descr="Progetti didattici: LA LIM">
            <a:extLst>
              <a:ext uri="{FF2B5EF4-FFF2-40B4-BE49-F238E27FC236}">
                <a16:creationId xmlns:a16="http://schemas.microsoft.com/office/drawing/2014/main" id="{53F53470-C074-EB92-B863-DFEEAF33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4" y="842988"/>
            <a:ext cx="1879613" cy="27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30">
            <a:extLst>
              <a:ext uri="{FF2B5EF4-FFF2-40B4-BE49-F238E27FC236}">
                <a16:creationId xmlns:a16="http://schemas.microsoft.com/office/drawing/2014/main" id="{1BCE7ED8-D16C-ADD2-1E43-534372B69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586" y="2301960"/>
            <a:ext cx="36226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Tutte le aule dispongono di un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computer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di una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touch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Dispositivi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offrono la possibilità di una didattica al passo con i tempi.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3FA5C1-C4A9-5FCE-F526-14CE1475D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658" y="564609"/>
            <a:ext cx="3393110" cy="60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4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2625370" y="2625372"/>
            <a:ext cx="6048843" cy="798095"/>
          </a:xfrm>
        </p:spPr>
        <p:txBody>
          <a:bodyPr/>
          <a:lstStyle/>
          <a:p>
            <a:pPr marL="0" indent="0" algn="ctr">
              <a:buNone/>
            </a:pPr>
            <a:r>
              <a:rPr lang="it-IT" sz="4800" dirty="0">
                <a:latin typeface="Brush Script MT" panose="03060802040406070304" pitchFamily="66" charset="0"/>
              </a:rPr>
              <a:t>Le nostre proposte per un            efficace ampliamento </a:t>
            </a:r>
          </a:p>
          <a:p>
            <a:pPr marL="0" indent="0" algn="ctr">
              <a:buNone/>
            </a:pPr>
            <a:r>
              <a:rPr lang="it-IT" sz="4800" dirty="0">
                <a:latin typeface="Brush Script MT" panose="03060802040406070304" pitchFamily="66" charset="0"/>
              </a:rPr>
              <a:t>dell’offerta formativa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0C2931-5D68-1962-321E-26FC19C68710}"/>
              </a:ext>
            </a:extLst>
          </p:cNvPr>
          <p:cNvSpPr txBox="1"/>
          <p:nvPr/>
        </p:nvSpPr>
        <p:spPr>
          <a:xfrm>
            <a:off x="2931735" y="228573"/>
            <a:ext cx="8804635" cy="582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90000"/>
              </a:lnSpc>
              <a:buNone/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r>
              <a:rPr lang="it-IT" altLang="it-IT" sz="1800" b="1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ERASMUS (con l’anno scolastico 2023/2024 inizia la</a:t>
            </a: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r>
              <a:rPr lang="it-IT" altLang="it-IT" sz="1800" b="1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mobilità degli studenti)</a:t>
            </a: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buFontTx/>
              <a:buNone/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r>
              <a:rPr lang="it-IT" altLang="it-IT" sz="1800" b="1" i="1" dirty="0">
                <a:solidFill>
                  <a:schemeClr val="bg2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 PARTECIPAZIONE A SPETTACOLI TEATRALI</a:t>
            </a: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r>
              <a:rPr lang="it-IT" altLang="it-IT" sz="1800" b="1" i="1" dirty="0">
                <a:solidFill>
                  <a:schemeClr val="bg2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PARTECIPAZIONE A CONCORSI LOCALI, NAZIONALI</a:t>
            </a: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endParaRPr lang="it-IT" altLang="it-IT" sz="1800" b="1" i="1" dirty="0">
              <a:solidFill>
                <a:schemeClr val="bg2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tabLst>
                <a:tab pos="457200" algn="l"/>
              </a:tabLst>
              <a:defRPr/>
            </a:pPr>
            <a:r>
              <a:rPr lang="it-IT" altLang="it-IT" sz="1800" b="1" i="1" dirty="0">
                <a:solidFill>
                  <a:schemeClr val="bg2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VISITE A MOSTRE E PARTECIPAZIONE AD ATTIVITÀ CULTURALI DEL TERRITORIO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320FDB4-D7EA-C6D3-AE1E-D2774FD3F6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C03CF5-2B4F-387D-3902-3837C3E48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720" y="1698903"/>
            <a:ext cx="3346662" cy="1882497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EC473563-B0A3-7F79-9BA5-57D25D235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DDEDAC9A-28C2-1104-CE29-4660E2ECA2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72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2625374" y="2905603"/>
            <a:ext cx="6048843" cy="798095"/>
          </a:xfrm>
        </p:spPr>
        <p:txBody>
          <a:bodyPr/>
          <a:lstStyle/>
          <a:p>
            <a:pPr marL="0" indent="0" algn="ctr">
              <a:buNone/>
            </a:pPr>
            <a:r>
              <a:rPr lang="it-IT" sz="4800" dirty="0">
                <a:latin typeface="Brush Script MT" panose="03060802040406070304" pitchFamily="66" charset="0"/>
              </a:rPr>
              <a:t>Corsi di recupero e sostegno</a:t>
            </a:r>
          </a:p>
        </p:txBody>
      </p:sp>
      <p:pic>
        <p:nvPicPr>
          <p:cNvPr id="2" name="Picture 5" descr="Il metodo di studio: imparare ad imparare">
            <a:extLst>
              <a:ext uri="{FF2B5EF4-FFF2-40B4-BE49-F238E27FC236}">
                <a16:creationId xmlns:a16="http://schemas.microsoft.com/office/drawing/2014/main" id="{1EDA9F8F-2C8D-2C61-19AA-F12873B2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55" y="2796436"/>
            <a:ext cx="1142182" cy="12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395A6498-DF16-DA2D-D516-7428D9B34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897" y="1104049"/>
            <a:ext cx="889327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it-IT" altLang="it-IT" sz="2000" i="1" dirty="0">
                <a:solidFill>
                  <a:srgbClr val="11110D"/>
                </a:solidFill>
                <a:latin typeface="Unna"/>
              </a:rPr>
              <a:t>Apprendere non è sempre  così semplice e spesso può accadere che, pur applicandosi,  i ragazzi non ottengano i risultati sperati. </a:t>
            </a:r>
          </a:p>
          <a:p>
            <a:pPr>
              <a:spcBef>
                <a:spcPct val="0"/>
              </a:spcBef>
              <a:buNone/>
            </a:pPr>
            <a:r>
              <a:rPr lang="it-IT" altLang="it-IT" sz="2000" i="1" dirty="0">
                <a:solidFill>
                  <a:srgbClr val="11110D"/>
                </a:solidFill>
                <a:latin typeface="Unna"/>
              </a:rPr>
              <a:t>Come rimediare e come sviluppare un metodo adeguato? </a:t>
            </a:r>
          </a:p>
          <a:p>
            <a:pPr>
              <a:spcBef>
                <a:spcPct val="0"/>
              </a:spcBef>
              <a:buNone/>
            </a:pPr>
            <a:endParaRPr lang="it-IT" altLang="it-IT" sz="2000" i="1" dirty="0">
              <a:solidFill>
                <a:srgbClr val="11110D"/>
              </a:solidFill>
              <a:latin typeface="Unna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000" i="1" dirty="0">
                <a:solidFill>
                  <a:srgbClr val="11110D"/>
                </a:solidFill>
                <a:latin typeface="Unna"/>
              </a:rPr>
              <a:t>La scuola propone:</a:t>
            </a:r>
          </a:p>
          <a:p>
            <a:pPr>
              <a:spcBef>
                <a:spcPct val="0"/>
              </a:spcBef>
              <a:buNone/>
            </a:pPr>
            <a:endParaRPr lang="it-IT" altLang="it-IT" sz="2000" i="1" dirty="0">
              <a:solidFill>
                <a:srgbClr val="11110D"/>
              </a:solidFill>
              <a:latin typeface="Unna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000" b="1" i="1" dirty="0">
                <a:solidFill>
                  <a:srgbClr val="11110D"/>
                </a:solidFill>
                <a:latin typeface="Unna"/>
              </a:rPr>
              <a:t>ATTIVITA’ DI SOSTEGNO:</a:t>
            </a:r>
            <a:r>
              <a:rPr lang="it-IT" altLang="it-IT" sz="2000" b="1" dirty="0">
                <a:solidFill>
                  <a:srgbClr val="11110D"/>
                </a:solidFill>
                <a:latin typeface="Unna"/>
              </a:rPr>
              <a:t> </a:t>
            </a:r>
            <a:r>
              <a:rPr lang="it-IT" altLang="it-IT" sz="2000" dirty="0">
                <a:solidFill>
                  <a:srgbClr val="11110D"/>
                </a:solidFill>
                <a:latin typeface="Unna"/>
              </a:rPr>
              <a:t>finalizzate a prevenire l’insuccesso scolastico e vengono realizzate in ogni periodo dell’anno scolastico, su proposta dei singoli Consigli di Classe.</a:t>
            </a:r>
            <a:r>
              <a:rPr lang="it-IT" altLang="it-IT" sz="2000" i="1" dirty="0">
                <a:solidFill>
                  <a:srgbClr val="11110D"/>
                </a:solidFill>
                <a:latin typeface="Unna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it-IT" altLang="it-IT" sz="2000" i="1" dirty="0">
              <a:solidFill>
                <a:srgbClr val="11110D"/>
              </a:solidFill>
              <a:latin typeface="Unna"/>
            </a:endParaRPr>
          </a:p>
          <a:p>
            <a:pPr>
              <a:spcBef>
                <a:spcPct val="0"/>
              </a:spcBef>
              <a:buNone/>
            </a:pPr>
            <a:endParaRPr lang="it-IT" altLang="it-IT" sz="2000" i="1" dirty="0">
              <a:solidFill>
                <a:srgbClr val="11110D"/>
              </a:solidFill>
              <a:latin typeface="Unna"/>
            </a:endParaRPr>
          </a:p>
          <a:p>
            <a:pPr algn="just">
              <a:spcBef>
                <a:spcPct val="0"/>
              </a:spcBef>
              <a:buNone/>
            </a:pPr>
            <a:r>
              <a:rPr lang="it-IT" altLang="it-IT" sz="2000" b="1" i="1" dirty="0">
                <a:solidFill>
                  <a:srgbClr val="11110D"/>
                </a:solidFill>
                <a:latin typeface="Unna"/>
              </a:rPr>
              <a:t>ATTIVITA’ DI RECUPERO: </a:t>
            </a:r>
            <a:r>
              <a:rPr lang="it-IT" altLang="it-IT" sz="2000" dirty="0">
                <a:solidFill>
                  <a:srgbClr val="11110D"/>
                </a:solidFill>
                <a:latin typeface="Unna"/>
              </a:rPr>
              <a:t>proposte agli alunni nei periodi in cui svolti gli scrutini gli studenti periodo della chiusura del quadrimestre e qualora gli alunni abbiano riportato discipline con valutazioni insufficienti.</a:t>
            </a:r>
            <a:endParaRPr lang="it-IT" altLang="it-IT" sz="2000" dirty="0">
              <a:solidFill>
                <a:srgbClr val="26262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42222B-7C27-B642-35AF-E0C3CBA79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55" y="4542099"/>
            <a:ext cx="1203630" cy="11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9C94996-3ECB-F33E-16E2-CDEB00DA7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755" y="5380832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e non finisce qui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D92407E-7A68-988B-2364-488AE26D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643" y="510223"/>
            <a:ext cx="8931414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EE8AF-8B52-894D-CDBB-EC4E8858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1BD76A5-37E3-0BE4-3F38-20E2DE17E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366084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Sportello di ascolto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F72D3BC-241E-F6F8-E25F-2C13D3897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820" y="1342103"/>
            <a:ext cx="8478020" cy="338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Tx/>
              <a:buNone/>
              <a:defRPr/>
            </a:pPr>
            <a:r>
              <a:rPr lang="it-IT" altLang="it-IT" sz="4100" dirty="0">
                <a:latin typeface="Calibri" panose="020F0502020204030204" pitchFamily="34" charset="0"/>
                <a:cs typeface="Calibri" panose="020F0502020204030204" pitchFamily="34" charset="0"/>
              </a:rPr>
              <a:t>presso l’Istituto è attivo uno sportello di consulenza psicopedagogica per genitori e alunni completamente </a:t>
            </a:r>
            <a:r>
              <a:rPr lang="it-IT" altLang="it-IT" sz="4100" b="1" dirty="0">
                <a:latin typeface="Calibri" panose="020F0502020204030204" pitchFamily="34" charset="0"/>
                <a:cs typeface="Calibri" panose="020F0502020204030204" pitchFamily="34" charset="0"/>
              </a:rPr>
              <a:t>gratuito</a:t>
            </a:r>
            <a:r>
              <a:rPr lang="it-IT" altLang="it-IT" sz="4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it-IT" altLang="it-IT" sz="4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" indent="11113" algn="just">
              <a:lnSpc>
                <a:spcPct val="90000"/>
              </a:lnSpc>
              <a:buFontTx/>
              <a:buNone/>
              <a:defRPr/>
            </a:pPr>
            <a:r>
              <a:rPr lang="it-IT" altLang="it-IT" sz="4100" dirty="0">
                <a:latin typeface="Calibri" panose="020F0502020204030204" pitchFamily="34" charset="0"/>
                <a:cs typeface="Calibri" panose="020F0502020204030204" pitchFamily="34" charset="0"/>
              </a:rPr>
              <a:t>I genitori possono accedervi, previo appuntamento, per un momento di confronto e di scambio finalizzato alla comprensione di problematiche tipiche dell’età dei ragazzi e alla promozione del loro benessere.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it-IT" altLang="it-IT" sz="2800" dirty="0">
                <a:cs typeface="Times New Roman" panose="02020603050405020304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268260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3DAE3-FFDA-7BC9-7352-C632B827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6243" y="2854439"/>
            <a:ext cx="11633200" cy="715963"/>
          </a:xfrm>
        </p:spPr>
        <p:txBody>
          <a:bodyPr/>
          <a:lstStyle/>
          <a:p>
            <a:pPr algn="ctr"/>
            <a:br>
              <a:rPr lang="it-IT" sz="4000" dirty="0"/>
            </a:br>
            <a:br>
              <a:rPr lang="it-IT" sz="3200" dirty="0"/>
            </a:br>
            <a:r>
              <a:rPr lang="it-IT" sz="3200" dirty="0"/>
              <a:t>Sul sito</a:t>
            </a:r>
            <a:br>
              <a:rPr lang="it-IT" sz="3200" dirty="0"/>
            </a:br>
            <a:r>
              <a:rPr lang="it-IT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www.icborgonovo.edu.it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dal giorno </a:t>
            </a:r>
            <a:br>
              <a:rPr lang="it-IT" sz="3200" dirty="0"/>
            </a:br>
            <a:br>
              <a:rPr lang="it-IT" sz="3200" dirty="0"/>
            </a:br>
            <a:r>
              <a:rPr lang="it-IT" sz="3200" b="1" dirty="0"/>
              <a:t>GIOVEDI’ </a:t>
            </a:r>
            <a:br>
              <a:rPr lang="it-IT" sz="3200" b="1" dirty="0"/>
            </a:br>
            <a:r>
              <a:rPr lang="it-IT" sz="3200" b="1" dirty="0"/>
              <a:t>04 GENNAIO 2024</a:t>
            </a:r>
            <a:br>
              <a:rPr lang="it-IT" sz="3200" b="1" dirty="0"/>
            </a:br>
            <a:br>
              <a:rPr lang="it-IT" sz="3200" b="1" dirty="0"/>
            </a:br>
            <a:r>
              <a:rPr lang="it-IT" sz="3200" dirty="0"/>
              <a:t>sarà pubblicato un </a:t>
            </a:r>
            <a:br>
              <a:rPr lang="it-IT" sz="3200" dirty="0"/>
            </a:br>
            <a:r>
              <a:rPr lang="it-IT" sz="3200" dirty="0"/>
              <a:t>vademecum con tutte le </a:t>
            </a:r>
            <a:br>
              <a:rPr lang="it-IT" sz="3200" dirty="0"/>
            </a:br>
            <a:r>
              <a:rPr lang="it-IT" sz="3200" dirty="0"/>
              <a:t>istruzioni da seguire</a:t>
            </a:r>
            <a:br>
              <a:rPr lang="it-IT" sz="3200" dirty="0"/>
            </a:br>
            <a:br>
              <a:rPr lang="it-IT" sz="4000" dirty="0"/>
            </a:br>
            <a:endParaRPr lang="it-IT" sz="40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5316A2C-E710-7A09-6E7E-A44972A910A7}"/>
              </a:ext>
            </a:extLst>
          </p:cNvPr>
          <p:cNvSpPr txBox="1">
            <a:spLocks/>
          </p:cNvSpPr>
          <p:nvPr/>
        </p:nvSpPr>
        <p:spPr bwMode="auto">
          <a:xfrm>
            <a:off x="7831393" y="5279923"/>
            <a:ext cx="4805129" cy="84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5400" dirty="0">
                <a:latin typeface="Brush Script MT" panose="03060802040406070304" pitchFamily="66" charset="0"/>
              </a:rPr>
              <a:t>Istruzioni</a:t>
            </a:r>
          </a:p>
        </p:txBody>
      </p:sp>
    </p:spTree>
    <p:extLst>
      <p:ext uri="{BB962C8B-B14F-4D97-AF65-F5344CB8AC3E}">
        <p14:creationId xmlns:p14="http://schemas.microsoft.com/office/powerpoint/2010/main" val="4084611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F9227DC-1C9B-F36A-0F87-5F761C81B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4" y="1173965"/>
            <a:ext cx="11061290" cy="4525963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Si utilizza la piattaforma UNICA al seguente indirizzo</a:t>
            </a:r>
          </a:p>
          <a:p>
            <a:pPr marL="0" indent="0" algn="ctr">
              <a:buNone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https//unica.istruzione.gov.it</a:t>
            </a: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it-IT" sz="2800" dirty="0"/>
              <a:t>Al suo interno è presente in nuovo punto di accesso </a:t>
            </a:r>
            <a:r>
              <a:rPr lang="it-IT" sz="2800" i="1" dirty="0"/>
              <a:t>iscrizioni on line</a:t>
            </a:r>
          </a:p>
          <a:p>
            <a:pPr marL="0" indent="0" algn="just">
              <a:buNone/>
            </a:pPr>
            <a:endParaRPr lang="it-IT" sz="2800" i="1" dirty="0"/>
          </a:p>
          <a:p>
            <a:pPr algn="just"/>
            <a:r>
              <a:rPr lang="it-IT" sz="2800" dirty="0"/>
              <a:t>Le iscrizioni saranno on-line e potranno essere presentate dalle ore 08:00 dal giorno 18 gennaio 2024 alle ore 20:00 al giorno 10 febbraio 2024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63A6778-CB29-9D14-DA18-8A66D658DA27}"/>
              </a:ext>
            </a:extLst>
          </p:cNvPr>
          <p:cNvSpPr txBox="1">
            <a:spLocks/>
          </p:cNvSpPr>
          <p:nvPr/>
        </p:nvSpPr>
        <p:spPr bwMode="auto">
          <a:xfrm>
            <a:off x="7831393" y="5279923"/>
            <a:ext cx="4805129" cy="84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5400" dirty="0">
                <a:latin typeface="Brush Script MT" panose="03060802040406070304" pitchFamily="66" charset="0"/>
              </a:rPr>
              <a:t>Le novità</a:t>
            </a:r>
          </a:p>
        </p:txBody>
      </p:sp>
    </p:spTree>
    <p:extLst>
      <p:ext uri="{BB962C8B-B14F-4D97-AF65-F5344CB8AC3E}">
        <p14:creationId xmlns:p14="http://schemas.microsoft.com/office/powerpoint/2010/main" val="162564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be 57">
            <a:extLst>
              <a:ext uri="{FF2B5EF4-FFF2-40B4-BE49-F238E27FC236}">
                <a16:creationId xmlns:a16="http://schemas.microsoft.com/office/drawing/2014/main" id="{9B3761EC-5709-4C06-828F-4842BF73FFE5}"/>
              </a:ext>
            </a:extLst>
          </p:cNvPr>
          <p:cNvSpPr/>
          <p:nvPr/>
        </p:nvSpPr>
        <p:spPr>
          <a:xfrm flipH="1">
            <a:off x="5196661" y="3609284"/>
            <a:ext cx="2082514" cy="2532225"/>
          </a:xfrm>
          <a:prstGeom prst="cube">
            <a:avLst>
              <a:gd name="adj" fmla="val 20624"/>
            </a:avLst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FC6D65DC-903C-4706-80F2-0F26488B212F}"/>
              </a:ext>
            </a:extLst>
          </p:cNvPr>
          <p:cNvSpPr/>
          <p:nvPr/>
        </p:nvSpPr>
        <p:spPr>
          <a:xfrm flipH="1">
            <a:off x="3475142" y="4136768"/>
            <a:ext cx="2082514" cy="2004741"/>
          </a:xfrm>
          <a:prstGeom prst="cube">
            <a:avLst>
              <a:gd name="adj" fmla="val 2155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9303B1DA-561B-47E5-A1EF-E3BD9792E49C}"/>
              </a:ext>
            </a:extLst>
          </p:cNvPr>
          <p:cNvSpPr/>
          <p:nvPr/>
        </p:nvSpPr>
        <p:spPr>
          <a:xfrm flipH="1">
            <a:off x="1772006" y="4689802"/>
            <a:ext cx="2082514" cy="1451707"/>
          </a:xfrm>
          <a:prstGeom prst="cube">
            <a:avLst>
              <a:gd name="adj" fmla="val 25554"/>
            </a:avLst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54162715-AD53-47DE-BF69-1E1532CEE94D}"/>
              </a:ext>
            </a:extLst>
          </p:cNvPr>
          <p:cNvSpPr/>
          <p:nvPr/>
        </p:nvSpPr>
        <p:spPr>
          <a:xfrm flipH="1">
            <a:off x="1772006" y="4230987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B046499-571C-4062-8C08-CDD03D133652}"/>
              </a:ext>
            </a:extLst>
          </p:cNvPr>
          <p:cNvSpPr/>
          <p:nvPr/>
        </p:nvSpPr>
        <p:spPr>
          <a:xfrm flipH="1">
            <a:off x="3459892" y="3703502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E505CB29-6500-438B-9399-F94851220119}"/>
              </a:ext>
            </a:extLst>
          </p:cNvPr>
          <p:cNvSpPr/>
          <p:nvPr/>
        </p:nvSpPr>
        <p:spPr>
          <a:xfrm flipH="1">
            <a:off x="5166594" y="3180488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4A1ACB-C9A9-4B5D-A157-67191E7E2F8D}"/>
              </a:ext>
            </a:extLst>
          </p:cNvPr>
          <p:cNvGrpSpPr/>
          <p:nvPr/>
        </p:nvGrpSpPr>
        <p:grpSpPr>
          <a:xfrm>
            <a:off x="5167797" y="1516207"/>
            <a:ext cx="1856405" cy="1954742"/>
            <a:chOff x="5138738" y="-608163"/>
            <a:chExt cx="4786312" cy="50398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05B68A-B19F-47F2-9DA7-95A0663BAA59}"/>
                </a:ext>
              </a:extLst>
            </p:cNvPr>
            <p:cNvSpPr/>
            <p:nvPr/>
          </p:nvSpPr>
          <p:spPr>
            <a:xfrm>
              <a:off x="5793224" y="3973382"/>
              <a:ext cx="3766861" cy="380050"/>
            </a:xfrm>
            <a:prstGeom prst="ellipse">
              <a:avLst/>
            </a:prstGeom>
            <a:solidFill>
              <a:schemeClr val="tx2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060329-04A2-46B9-81E0-353EB68D8BFB}"/>
                </a:ext>
              </a:extLst>
            </p:cNvPr>
            <p:cNvGrpSpPr/>
            <p:nvPr/>
          </p:nvGrpSpPr>
          <p:grpSpPr>
            <a:xfrm>
              <a:off x="5138738" y="-608163"/>
              <a:ext cx="4786312" cy="5039851"/>
              <a:chOff x="5995988" y="2712903"/>
              <a:chExt cx="2457450" cy="2587625"/>
            </a:xfrm>
          </p:grpSpPr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23039AEF-6BB3-4384-BBE0-11A2890CE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5988" y="2712903"/>
                <a:ext cx="2457450" cy="2587625"/>
              </a:xfrm>
              <a:custGeom>
                <a:avLst/>
                <a:gdLst>
                  <a:gd name="T0" fmla="*/ 707 w 771"/>
                  <a:gd name="T1" fmla="*/ 219 h 812"/>
                  <a:gd name="T2" fmla="*/ 760 w 771"/>
                  <a:gd name="T3" fmla="*/ 369 h 812"/>
                  <a:gd name="T4" fmla="*/ 685 w 771"/>
                  <a:gd name="T5" fmla="*/ 634 h 812"/>
                  <a:gd name="T6" fmla="*/ 197 w 771"/>
                  <a:gd name="T7" fmla="*/ 707 h 812"/>
                  <a:gd name="T8" fmla="*/ 97 w 771"/>
                  <a:gd name="T9" fmla="*/ 220 h 812"/>
                  <a:gd name="T10" fmla="*/ 594 w 771"/>
                  <a:gd name="T11" fmla="*/ 106 h 812"/>
                  <a:gd name="T12" fmla="*/ 552 w 771"/>
                  <a:gd name="T13" fmla="*/ 147 h 812"/>
                  <a:gd name="T14" fmla="*/ 509 w 771"/>
                  <a:gd name="T15" fmla="*/ 128 h 812"/>
                  <a:gd name="T16" fmla="*/ 454 w 771"/>
                  <a:gd name="T17" fmla="*/ 113 h 812"/>
                  <a:gd name="T18" fmla="*/ 372 w 771"/>
                  <a:gd name="T19" fmla="*/ 110 h 812"/>
                  <a:gd name="T20" fmla="*/ 241 w 771"/>
                  <a:gd name="T21" fmla="*/ 155 h 812"/>
                  <a:gd name="T22" fmla="*/ 147 w 771"/>
                  <a:gd name="T23" fmla="*/ 249 h 812"/>
                  <a:gd name="T24" fmla="*/ 115 w 771"/>
                  <a:gd name="T25" fmla="*/ 317 h 812"/>
                  <a:gd name="T26" fmla="*/ 103 w 771"/>
                  <a:gd name="T27" fmla="*/ 366 h 812"/>
                  <a:gd name="T28" fmla="*/ 102 w 771"/>
                  <a:gd name="T29" fmla="*/ 450 h 812"/>
                  <a:gd name="T30" fmla="*/ 124 w 771"/>
                  <a:gd name="T31" fmla="*/ 528 h 812"/>
                  <a:gd name="T32" fmla="*/ 209 w 771"/>
                  <a:gd name="T33" fmla="*/ 643 h 812"/>
                  <a:gd name="T34" fmla="*/ 295 w 771"/>
                  <a:gd name="T35" fmla="*/ 694 h 812"/>
                  <a:gd name="T36" fmla="*/ 357 w 771"/>
                  <a:gd name="T37" fmla="*/ 710 h 812"/>
                  <a:gd name="T38" fmla="*/ 439 w 771"/>
                  <a:gd name="T39" fmla="*/ 711 h 812"/>
                  <a:gd name="T40" fmla="*/ 512 w 771"/>
                  <a:gd name="T41" fmla="*/ 693 h 812"/>
                  <a:gd name="T42" fmla="*/ 585 w 771"/>
                  <a:gd name="T43" fmla="*/ 652 h 812"/>
                  <a:gd name="T44" fmla="*/ 644 w 771"/>
                  <a:gd name="T45" fmla="*/ 592 h 812"/>
                  <a:gd name="T46" fmla="*/ 677 w 771"/>
                  <a:gd name="T47" fmla="*/ 536 h 812"/>
                  <a:gd name="T48" fmla="*/ 696 w 771"/>
                  <a:gd name="T49" fmla="*/ 482 h 812"/>
                  <a:gd name="T50" fmla="*/ 704 w 771"/>
                  <a:gd name="T51" fmla="*/ 432 h 812"/>
                  <a:gd name="T52" fmla="*/ 702 w 771"/>
                  <a:gd name="T53" fmla="*/ 374 h 812"/>
                  <a:gd name="T54" fmla="*/ 695 w 771"/>
                  <a:gd name="T55" fmla="*/ 334 h 812"/>
                  <a:gd name="T56" fmla="*/ 666 w 771"/>
                  <a:gd name="T57" fmla="*/ 264 h 812"/>
                  <a:gd name="T58" fmla="*/ 667 w 771"/>
                  <a:gd name="T59" fmla="*/ 258 h 812"/>
                  <a:gd name="T60" fmla="*/ 703 w 771"/>
                  <a:gd name="T61" fmla="*/ 222 h 812"/>
                  <a:gd name="T62" fmla="*/ 707 w 771"/>
                  <a:gd name="T63" fmla="*/ 219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71" h="812">
                    <a:moveTo>
                      <a:pt x="707" y="219"/>
                    </a:moveTo>
                    <a:cubicBezTo>
                      <a:pt x="736" y="265"/>
                      <a:pt x="754" y="315"/>
                      <a:pt x="760" y="369"/>
                    </a:cubicBezTo>
                    <a:cubicBezTo>
                      <a:pt x="771" y="467"/>
                      <a:pt x="746" y="557"/>
                      <a:pt x="685" y="634"/>
                    </a:cubicBezTo>
                    <a:cubicBezTo>
                      <a:pt x="561" y="789"/>
                      <a:pt x="347" y="812"/>
                      <a:pt x="197" y="707"/>
                    </a:cubicBezTo>
                    <a:cubicBezTo>
                      <a:pt x="31" y="591"/>
                      <a:pt x="0" y="374"/>
                      <a:pt x="97" y="220"/>
                    </a:cubicBezTo>
                    <a:cubicBezTo>
                      <a:pt x="203" y="52"/>
                      <a:pt x="424" y="0"/>
                      <a:pt x="594" y="106"/>
                    </a:cubicBezTo>
                    <a:cubicBezTo>
                      <a:pt x="580" y="120"/>
                      <a:pt x="566" y="134"/>
                      <a:pt x="552" y="147"/>
                    </a:cubicBezTo>
                    <a:cubicBezTo>
                      <a:pt x="538" y="141"/>
                      <a:pt x="523" y="134"/>
                      <a:pt x="509" y="128"/>
                    </a:cubicBezTo>
                    <a:cubicBezTo>
                      <a:pt x="491" y="121"/>
                      <a:pt x="473" y="116"/>
                      <a:pt x="454" y="113"/>
                    </a:cubicBezTo>
                    <a:cubicBezTo>
                      <a:pt x="427" y="108"/>
                      <a:pt x="399" y="107"/>
                      <a:pt x="372" y="110"/>
                    </a:cubicBezTo>
                    <a:cubicBezTo>
                      <a:pt x="325" y="115"/>
                      <a:pt x="281" y="130"/>
                      <a:pt x="241" y="155"/>
                    </a:cubicBezTo>
                    <a:cubicBezTo>
                      <a:pt x="203" y="179"/>
                      <a:pt x="171" y="211"/>
                      <a:pt x="147" y="249"/>
                    </a:cubicBezTo>
                    <a:cubicBezTo>
                      <a:pt x="134" y="270"/>
                      <a:pt x="123" y="293"/>
                      <a:pt x="115" y="317"/>
                    </a:cubicBezTo>
                    <a:cubicBezTo>
                      <a:pt x="110" y="333"/>
                      <a:pt x="106" y="350"/>
                      <a:pt x="103" y="366"/>
                    </a:cubicBezTo>
                    <a:cubicBezTo>
                      <a:pt x="99" y="394"/>
                      <a:pt x="99" y="422"/>
                      <a:pt x="102" y="450"/>
                    </a:cubicBezTo>
                    <a:cubicBezTo>
                      <a:pt x="105" y="477"/>
                      <a:pt x="113" y="503"/>
                      <a:pt x="124" y="528"/>
                    </a:cubicBezTo>
                    <a:cubicBezTo>
                      <a:pt x="143" y="574"/>
                      <a:pt x="171" y="612"/>
                      <a:pt x="209" y="643"/>
                    </a:cubicBezTo>
                    <a:cubicBezTo>
                      <a:pt x="235" y="665"/>
                      <a:pt x="263" y="682"/>
                      <a:pt x="295" y="694"/>
                    </a:cubicBezTo>
                    <a:cubicBezTo>
                      <a:pt x="315" y="701"/>
                      <a:pt x="336" y="707"/>
                      <a:pt x="357" y="710"/>
                    </a:cubicBezTo>
                    <a:cubicBezTo>
                      <a:pt x="384" y="714"/>
                      <a:pt x="412" y="715"/>
                      <a:pt x="439" y="711"/>
                    </a:cubicBezTo>
                    <a:cubicBezTo>
                      <a:pt x="464" y="708"/>
                      <a:pt x="488" y="702"/>
                      <a:pt x="512" y="693"/>
                    </a:cubicBezTo>
                    <a:cubicBezTo>
                      <a:pt x="538" y="683"/>
                      <a:pt x="563" y="669"/>
                      <a:pt x="585" y="652"/>
                    </a:cubicBezTo>
                    <a:cubicBezTo>
                      <a:pt x="607" y="635"/>
                      <a:pt x="627" y="615"/>
                      <a:pt x="644" y="592"/>
                    </a:cubicBezTo>
                    <a:cubicBezTo>
                      <a:pt x="657" y="575"/>
                      <a:pt x="668" y="556"/>
                      <a:pt x="677" y="536"/>
                    </a:cubicBezTo>
                    <a:cubicBezTo>
                      <a:pt x="686" y="519"/>
                      <a:pt x="692" y="501"/>
                      <a:pt x="696" y="482"/>
                    </a:cubicBezTo>
                    <a:cubicBezTo>
                      <a:pt x="700" y="465"/>
                      <a:pt x="703" y="449"/>
                      <a:pt x="704" y="432"/>
                    </a:cubicBezTo>
                    <a:cubicBezTo>
                      <a:pt x="704" y="413"/>
                      <a:pt x="704" y="393"/>
                      <a:pt x="702" y="374"/>
                    </a:cubicBezTo>
                    <a:cubicBezTo>
                      <a:pt x="701" y="361"/>
                      <a:pt x="698" y="347"/>
                      <a:pt x="695" y="334"/>
                    </a:cubicBezTo>
                    <a:cubicBezTo>
                      <a:pt x="689" y="310"/>
                      <a:pt x="679" y="286"/>
                      <a:pt x="666" y="264"/>
                    </a:cubicBezTo>
                    <a:cubicBezTo>
                      <a:pt x="665" y="262"/>
                      <a:pt x="665" y="260"/>
                      <a:pt x="667" y="258"/>
                    </a:cubicBezTo>
                    <a:cubicBezTo>
                      <a:pt x="680" y="246"/>
                      <a:pt x="691" y="234"/>
                      <a:pt x="703" y="222"/>
                    </a:cubicBezTo>
                    <a:cubicBezTo>
                      <a:pt x="704" y="221"/>
                      <a:pt x="705" y="220"/>
                      <a:pt x="707" y="2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BB489A81-DB00-411E-90AF-DD0105863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1" y="3270116"/>
                <a:ext cx="1450975" cy="1435100"/>
              </a:xfrm>
              <a:custGeom>
                <a:avLst/>
                <a:gdLst>
                  <a:gd name="T0" fmla="*/ 350 w 455"/>
                  <a:gd name="T1" fmla="*/ 54 h 450"/>
                  <a:gd name="T2" fmla="*/ 311 w 455"/>
                  <a:gd name="T3" fmla="*/ 93 h 450"/>
                  <a:gd name="T4" fmla="*/ 305 w 455"/>
                  <a:gd name="T5" fmla="*/ 94 h 450"/>
                  <a:gd name="T6" fmla="*/ 262 w 455"/>
                  <a:gd name="T7" fmla="*/ 81 h 450"/>
                  <a:gd name="T8" fmla="*/ 210 w 455"/>
                  <a:gd name="T9" fmla="*/ 82 h 450"/>
                  <a:gd name="T10" fmla="*/ 148 w 455"/>
                  <a:gd name="T11" fmla="*/ 109 h 450"/>
                  <a:gd name="T12" fmla="*/ 103 w 455"/>
                  <a:gd name="T13" fmla="*/ 160 h 450"/>
                  <a:gd name="T14" fmla="*/ 84 w 455"/>
                  <a:gd name="T15" fmla="*/ 216 h 450"/>
                  <a:gd name="T16" fmla="*/ 90 w 455"/>
                  <a:gd name="T17" fmla="*/ 283 h 450"/>
                  <a:gd name="T18" fmla="*/ 154 w 455"/>
                  <a:gd name="T19" fmla="*/ 367 h 450"/>
                  <a:gd name="T20" fmla="*/ 225 w 455"/>
                  <a:gd name="T21" fmla="*/ 392 h 450"/>
                  <a:gd name="T22" fmla="*/ 302 w 455"/>
                  <a:gd name="T23" fmla="*/ 379 h 450"/>
                  <a:gd name="T24" fmla="*/ 364 w 455"/>
                  <a:gd name="T25" fmla="*/ 330 h 450"/>
                  <a:gd name="T26" fmla="*/ 391 w 455"/>
                  <a:gd name="T27" fmla="*/ 273 h 450"/>
                  <a:gd name="T28" fmla="*/ 395 w 455"/>
                  <a:gd name="T29" fmla="*/ 223 h 450"/>
                  <a:gd name="T30" fmla="*/ 380 w 455"/>
                  <a:gd name="T31" fmla="*/ 167 h 450"/>
                  <a:gd name="T32" fmla="*/ 422 w 455"/>
                  <a:gd name="T33" fmla="*/ 125 h 450"/>
                  <a:gd name="T34" fmla="*/ 453 w 455"/>
                  <a:gd name="T35" fmla="*/ 242 h 450"/>
                  <a:gd name="T36" fmla="*/ 418 w 455"/>
                  <a:gd name="T37" fmla="*/ 354 h 450"/>
                  <a:gd name="T38" fmla="*/ 235 w 455"/>
                  <a:gd name="T39" fmla="*/ 450 h 450"/>
                  <a:gd name="T40" fmla="*/ 85 w 455"/>
                  <a:gd name="T41" fmla="*/ 385 h 450"/>
                  <a:gd name="T42" fmla="*/ 95 w 455"/>
                  <a:gd name="T43" fmla="*/ 78 h 450"/>
                  <a:gd name="T44" fmla="*/ 350 w 455"/>
                  <a:gd name="T45" fmla="*/ 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5" h="450">
                    <a:moveTo>
                      <a:pt x="350" y="54"/>
                    </a:moveTo>
                    <a:cubicBezTo>
                      <a:pt x="337" y="67"/>
                      <a:pt x="324" y="80"/>
                      <a:pt x="311" y="93"/>
                    </a:cubicBezTo>
                    <a:cubicBezTo>
                      <a:pt x="310" y="94"/>
                      <a:pt x="307" y="95"/>
                      <a:pt x="305" y="94"/>
                    </a:cubicBezTo>
                    <a:cubicBezTo>
                      <a:pt x="292" y="87"/>
                      <a:pt x="277" y="83"/>
                      <a:pt x="262" y="81"/>
                    </a:cubicBezTo>
                    <a:cubicBezTo>
                      <a:pt x="244" y="79"/>
                      <a:pt x="227" y="79"/>
                      <a:pt x="210" y="82"/>
                    </a:cubicBezTo>
                    <a:cubicBezTo>
                      <a:pt x="187" y="87"/>
                      <a:pt x="166" y="96"/>
                      <a:pt x="148" y="109"/>
                    </a:cubicBezTo>
                    <a:cubicBezTo>
                      <a:pt x="129" y="123"/>
                      <a:pt x="114" y="140"/>
                      <a:pt x="103" y="160"/>
                    </a:cubicBezTo>
                    <a:cubicBezTo>
                      <a:pt x="93" y="178"/>
                      <a:pt x="87" y="196"/>
                      <a:pt x="84" y="216"/>
                    </a:cubicBezTo>
                    <a:cubicBezTo>
                      <a:pt x="81" y="239"/>
                      <a:pt x="83" y="261"/>
                      <a:pt x="90" y="283"/>
                    </a:cubicBezTo>
                    <a:cubicBezTo>
                      <a:pt x="101" y="319"/>
                      <a:pt x="123" y="347"/>
                      <a:pt x="154" y="367"/>
                    </a:cubicBezTo>
                    <a:cubicBezTo>
                      <a:pt x="176" y="381"/>
                      <a:pt x="199" y="389"/>
                      <a:pt x="225" y="392"/>
                    </a:cubicBezTo>
                    <a:cubicBezTo>
                      <a:pt x="252" y="394"/>
                      <a:pt x="277" y="390"/>
                      <a:pt x="302" y="379"/>
                    </a:cubicBezTo>
                    <a:cubicBezTo>
                      <a:pt x="327" y="368"/>
                      <a:pt x="348" y="352"/>
                      <a:pt x="364" y="330"/>
                    </a:cubicBezTo>
                    <a:cubicBezTo>
                      <a:pt x="377" y="313"/>
                      <a:pt x="386" y="294"/>
                      <a:pt x="391" y="273"/>
                    </a:cubicBezTo>
                    <a:cubicBezTo>
                      <a:pt x="395" y="256"/>
                      <a:pt x="397" y="240"/>
                      <a:pt x="395" y="223"/>
                    </a:cubicBezTo>
                    <a:cubicBezTo>
                      <a:pt x="394" y="204"/>
                      <a:pt x="389" y="185"/>
                      <a:pt x="380" y="167"/>
                    </a:cubicBezTo>
                    <a:cubicBezTo>
                      <a:pt x="394" y="153"/>
                      <a:pt x="408" y="139"/>
                      <a:pt x="422" y="125"/>
                    </a:cubicBezTo>
                    <a:cubicBezTo>
                      <a:pt x="444" y="161"/>
                      <a:pt x="455" y="200"/>
                      <a:pt x="453" y="242"/>
                    </a:cubicBezTo>
                    <a:cubicBezTo>
                      <a:pt x="452" y="283"/>
                      <a:pt x="441" y="320"/>
                      <a:pt x="418" y="354"/>
                    </a:cubicBezTo>
                    <a:cubicBezTo>
                      <a:pt x="374" y="418"/>
                      <a:pt x="312" y="450"/>
                      <a:pt x="235" y="450"/>
                    </a:cubicBezTo>
                    <a:cubicBezTo>
                      <a:pt x="176" y="450"/>
                      <a:pt x="125" y="427"/>
                      <a:pt x="85" y="385"/>
                    </a:cubicBezTo>
                    <a:cubicBezTo>
                      <a:pt x="0" y="295"/>
                      <a:pt x="6" y="160"/>
                      <a:pt x="95" y="78"/>
                    </a:cubicBezTo>
                    <a:cubicBezTo>
                      <a:pt x="179" y="0"/>
                      <a:pt x="293" y="14"/>
                      <a:pt x="350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33C2BF33-4BC1-456E-9F1C-86FDA8F60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2874828"/>
                <a:ext cx="1381125" cy="1384300"/>
              </a:xfrm>
              <a:custGeom>
                <a:avLst/>
                <a:gdLst>
                  <a:gd name="T0" fmla="*/ 363 w 433"/>
                  <a:gd name="T1" fmla="*/ 0 h 434"/>
                  <a:gd name="T2" fmla="*/ 363 w 433"/>
                  <a:gd name="T3" fmla="*/ 71 h 434"/>
                  <a:gd name="T4" fmla="*/ 432 w 433"/>
                  <a:gd name="T5" fmla="*/ 71 h 434"/>
                  <a:gd name="T6" fmla="*/ 433 w 433"/>
                  <a:gd name="T7" fmla="*/ 73 h 434"/>
                  <a:gd name="T8" fmla="*/ 408 w 433"/>
                  <a:gd name="T9" fmla="*/ 98 h 434"/>
                  <a:gd name="T10" fmla="*/ 303 w 433"/>
                  <a:gd name="T11" fmla="*/ 203 h 434"/>
                  <a:gd name="T12" fmla="*/ 292 w 433"/>
                  <a:gd name="T13" fmla="*/ 207 h 434"/>
                  <a:gd name="T14" fmla="*/ 262 w 433"/>
                  <a:gd name="T15" fmla="*/ 208 h 434"/>
                  <a:gd name="T16" fmla="*/ 255 w 433"/>
                  <a:gd name="T17" fmla="*/ 210 h 434"/>
                  <a:gd name="T18" fmla="*/ 176 w 433"/>
                  <a:gd name="T19" fmla="*/ 289 h 434"/>
                  <a:gd name="T20" fmla="*/ 141 w 433"/>
                  <a:gd name="T21" fmla="*/ 325 h 434"/>
                  <a:gd name="T22" fmla="*/ 140 w 433"/>
                  <a:gd name="T23" fmla="*/ 330 h 434"/>
                  <a:gd name="T24" fmla="*/ 146 w 433"/>
                  <a:gd name="T25" fmla="*/ 354 h 434"/>
                  <a:gd name="T26" fmla="*/ 121 w 433"/>
                  <a:gd name="T27" fmla="*/ 415 h 434"/>
                  <a:gd name="T28" fmla="*/ 67 w 433"/>
                  <a:gd name="T29" fmla="*/ 432 h 434"/>
                  <a:gd name="T30" fmla="*/ 12 w 433"/>
                  <a:gd name="T31" fmla="*/ 397 h 434"/>
                  <a:gd name="T32" fmla="*/ 4 w 433"/>
                  <a:gd name="T33" fmla="*/ 342 h 434"/>
                  <a:gd name="T34" fmla="*/ 46 w 433"/>
                  <a:gd name="T35" fmla="*/ 294 h 434"/>
                  <a:gd name="T36" fmla="*/ 105 w 433"/>
                  <a:gd name="T37" fmla="*/ 295 h 434"/>
                  <a:gd name="T38" fmla="*/ 110 w 433"/>
                  <a:gd name="T39" fmla="*/ 293 h 434"/>
                  <a:gd name="T40" fmla="*/ 191 w 433"/>
                  <a:gd name="T41" fmla="*/ 213 h 434"/>
                  <a:gd name="T42" fmla="*/ 223 w 433"/>
                  <a:gd name="T43" fmla="*/ 181 h 434"/>
                  <a:gd name="T44" fmla="*/ 227 w 433"/>
                  <a:gd name="T45" fmla="*/ 171 h 434"/>
                  <a:gd name="T46" fmla="*/ 227 w 433"/>
                  <a:gd name="T47" fmla="*/ 143 h 434"/>
                  <a:gd name="T48" fmla="*/ 231 w 433"/>
                  <a:gd name="T49" fmla="*/ 131 h 434"/>
                  <a:gd name="T50" fmla="*/ 360 w 433"/>
                  <a:gd name="T51" fmla="*/ 3 h 434"/>
                  <a:gd name="T52" fmla="*/ 363 w 433"/>
                  <a:gd name="T5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3" h="434">
                    <a:moveTo>
                      <a:pt x="363" y="0"/>
                    </a:moveTo>
                    <a:cubicBezTo>
                      <a:pt x="363" y="24"/>
                      <a:pt x="363" y="47"/>
                      <a:pt x="363" y="71"/>
                    </a:cubicBezTo>
                    <a:cubicBezTo>
                      <a:pt x="386" y="71"/>
                      <a:pt x="409" y="71"/>
                      <a:pt x="432" y="71"/>
                    </a:cubicBezTo>
                    <a:cubicBezTo>
                      <a:pt x="432" y="72"/>
                      <a:pt x="432" y="73"/>
                      <a:pt x="433" y="73"/>
                    </a:cubicBezTo>
                    <a:cubicBezTo>
                      <a:pt x="424" y="81"/>
                      <a:pt x="416" y="90"/>
                      <a:pt x="408" y="98"/>
                    </a:cubicBezTo>
                    <a:cubicBezTo>
                      <a:pt x="373" y="133"/>
                      <a:pt x="338" y="168"/>
                      <a:pt x="303" y="203"/>
                    </a:cubicBezTo>
                    <a:cubicBezTo>
                      <a:pt x="300" y="206"/>
                      <a:pt x="297" y="208"/>
                      <a:pt x="292" y="207"/>
                    </a:cubicBezTo>
                    <a:cubicBezTo>
                      <a:pt x="282" y="207"/>
                      <a:pt x="272" y="207"/>
                      <a:pt x="262" y="208"/>
                    </a:cubicBezTo>
                    <a:cubicBezTo>
                      <a:pt x="260" y="208"/>
                      <a:pt x="256" y="209"/>
                      <a:pt x="255" y="210"/>
                    </a:cubicBezTo>
                    <a:cubicBezTo>
                      <a:pt x="228" y="237"/>
                      <a:pt x="202" y="263"/>
                      <a:pt x="176" y="289"/>
                    </a:cubicBezTo>
                    <a:cubicBezTo>
                      <a:pt x="164" y="301"/>
                      <a:pt x="152" y="313"/>
                      <a:pt x="141" y="325"/>
                    </a:cubicBezTo>
                    <a:cubicBezTo>
                      <a:pt x="140" y="326"/>
                      <a:pt x="139" y="328"/>
                      <a:pt x="140" y="330"/>
                    </a:cubicBezTo>
                    <a:cubicBezTo>
                      <a:pt x="143" y="338"/>
                      <a:pt x="145" y="346"/>
                      <a:pt x="146" y="354"/>
                    </a:cubicBezTo>
                    <a:cubicBezTo>
                      <a:pt x="148" y="379"/>
                      <a:pt x="139" y="399"/>
                      <a:pt x="121" y="415"/>
                    </a:cubicBezTo>
                    <a:cubicBezTo>
                      <a:pt x="105" y="428"/>
                      <a:pt x="87" y="434"/>
                      <a:pt x="67" y="432"/>
                    </a:cubicBezTo>
                    <a:cubicBezTo>
                      <a:pt x="43" y="429"/>
                      <a:pt x="25" y="417"/>
                      <a:pt x="12" y="397"/>
                    </a:cubicBezTo>
                    <a:cubicBezTo>
                      <a:pt x="2" y="380"/>
                      <a:pt x="0" y="361"/>
                      <a:pt x="4" y="342"/>
                    </a:cubicBezTo>
                    <a:cubicBezTo>
                      <a:pt x="10" y="320"/>
                      <a:pt x="24" y="303"/>
                      <a:pt x="46" y="294"/>
                    </a:cubicBezTo>
                    <a:cubicBezTo>
                      <a:pt x="66" y="285"/>
                      <a:pt x="86" y="286"/>
                      <a:pt x="105" y="295"/>
                    </a:cubicBezTo>
                    <a:cubicBezTo>
                      <a:pt x="107" y="295"/>
                      <a:pt x="109" y="294"/>
                      <a:pt x="110" y="293"/>
                    </a:cubicBezTo>
                    <a:cubicBezTo>
                      <a:pt x="137" y="267"/>
                      <a:pt x="164" y="240"/>
                      <a:pt x="191" y="213"/>
                    </a:cubicBezTo>
                    <a:cubicBezTo>
                      <a:pt x="202" y="202"/>
                      <a:pt x="212" y="191"/>
                      <a:pt x="223" y="181"/>
                    </a:cubicBezTo>
                    <a:cubicBezTo>
                      <a:pt x="226" y="178"/>
                      <a:pt x="227" y="175"/>
                      <a:pt x="227" y="171"/>
                    </a:cubicBezTo>
                    <a:cubicBezTo>
                      <a:pt x="227" y="162"/>
                      <a:pt x="227" y="152"/>
                      <a:pt x="227" y="143"/>
                    </a:cubicBezTo>
                    <a:cubicBezTo>
                      <a:pt x="226" y="138"/>
                      <a:pt x="228" y="135"/>
                      <a:pt x="231" y="131"/>
                    </a:cubicBezTo>
                    <a:cubicBezTo>
                      <a:pt x="274" y="88"/>
                      <a:pt x="317" y="45"/>
                      <a:pt x="360" y="3"/>
                    </a:cubicBezTo>
                    <a:cubicBezTo>
                      <a:pt x="361" y="2"/>
                      <a:pt x="362" y="1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57E7A1A-73EB-4387-80E8-465064BFE4F2}"/>
              </a:ext>
            </a:extLst>
          </p:cNvPr>
          <p:cNvSpPr txBox="1"/>
          <p:nvPr/>
        </p:nvSpPr>
        <p:spPr>
          <a:xfrm>
            <a:off x="2444030" y="5068274"/>
            <a:ext cx="11920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CB1B4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1CEABA-84D5-4002-8C56-59D775B0262A}"/>
              </a:ext>
            </a:extLst>
          </p:cNvPr>
          <p:cNvSpPr txBox="1"/>
          <p:nvPr/>
        </p:nvSpPr>
        <p:spPr>
          <a:xfrm>
            <a:off x="2225634" y="5685547"/>
            <a:ext cx="14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B1B4A"/>
                </a:solidFill>
                <a:latin typeface="Open Sans" panose="020B0606030504020204" pitchFamily="34" charset="0"/>
              </a:rPr>
              <a:t>ACCOGLIENZA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B1B4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59F6E1-5A64-4BA6-8E1E-085B0CE45962}"/>
              </a:ext>
            </a:extLst>
          </p:cNvPr>
          <p:cNvSpPr txBox="1"/>
          <p:nvPr/>
        </p:nvSpPr>
        <p:spPr>
          <a:xfrm>
            <a:off x="4137364" y="4623774"/>
            <a:ext cx="11920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2C92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02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C2C923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C64244-C913-4545-8876-0BFB06EA6569}"/>
              </a:ext>
            </a:extLst>
          </p:cNvPr>
          <p:cNvSpPr txBox="1"/>
          <p:nvPr/>
        </p:nvSpPr>
        <p:spPr>
          <a:xfrm>
            <a:off x="4137364" y="5241047"/>
            <a:ext cx="1192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2C923"/>
                </a:solidFill>
                <a:latin typeface="Open Sans" panose="020B0606030504020204" pitchFamily="34" charset="0"/>
              </a:rPr>
              <a:t>INCLUSIONE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2C923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5B1F20-FFF2-467C-AAF6-18E539385DD6}"/>
              </a:ext>
            </a:extLst>
          </p:cNvPr>
          <p:cNvSpPr txBox="1"/>
          <p:nvPr/>
        </p:nvSpPr>
        <p:spPr>
          <a:xfrm>
            <a:off x="5830697" y="4090374"/>
            <a:ext cx="11920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03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42AFB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3DC9F9-677D-48A7-87D1-3C16CBD3A29B}"/>
              </a:ext>
            </a:extLst>
          </p:cNvPr>
          <p:cNvSpPr txBox="1"/>
          <p:nvPr/>
        </p:nvSpPr>
        <p:spPr>
          <a:xfrm>
            <a:off x="5830697" y="4707647"/>
            <a:ext cx="1192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42AFB6"/>
                </a:solidFill>
                <a:latin typeface="Open Sans" panose="020B0606030504020204" pitchFamily="34" charset="0"/>
              </a:rPr>
              <a:t>EDUCAZIONE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2AFB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BD7A9DE-5368-417F-ABF5-80B8C8620883}"/>
              </a:ext>
            </a:extLst>
          </p:cNvPr>
          <p:cNvSpPr/>
          <p:nvPr/>
        </p:nvSpPr>
        <p:spPr>
          <a:xfrm>
            <a:off x="4084931" y="3912136"/>
            <a:ext cx="713499" cy="71987"/>
          </a:xfrm>
          <a:prstGeom prst="ellipse">
            <a:avLst/>
          </a:prstGeom>
          <a:solidFill>
            <a:schemeClr val="tx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9464C1-0FA0-4509-97F0-B2B81B79FC25}"/>
              </a:ext>
            </a:extLst>
          </p:cNvPr>
          <p:cNvGrpSpPr/>
          <p:nvPr/>
        </p:nvGrpSpPr>
        <p:grpSpPr>
          <a:xfrm rot="20404528">
            <a:off x="989397" y="2092167"/>
            <a:ext cx="2035907" cy="2496179"/>
            <a:chOff x="4742068" y="1262522"/>
            <a:chExt cx="520700" cy="1146176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2E70A360-E7E9-490A-B22E-72C3A97AE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068" y="1448260"/>
              <a:ext cx="520700" cy="960438"/>
            </a:xfrm>
            <a:custGeom>
              <a:avLst/>
              <a:gdLst>
                <a:gd name="T0" fmla="*/ 359 w 740"/>
                <a:gd name="T1" fmla="*/ 85 h 685"/>
                <a:gd name="T2" fmla="*/ 297 w 740"/>
                <a:gd name="T3" fmla="*/ 76 h 685"/>
                <a:gd name="T4" fmla="*/ 263 w 740"/>
                <a:gd name="T5" fmla="*/ 70 h 685"/>
                <a:gd name="T6" fmla="*/ 241 w 740"/>
                <a:gd name="T7" fmla="*/ 80 h 685"/>
                <a:gd name="T8" fmla="*/ 179 w 740"/>
                <a:gd name="T9" fmla="*/ 154 h 685"/>
                <a:gd name="T10" fmla="*/ 147 w 740"/>
                <a:gd name="T11" fmla="*/ 165 h 685"/>
                <a:gd name="T12" fmla="*/ 123 w 740"/>
                <a:gd name="T13" fmla="*/ 141 h 685"/>
                <a:gd name="T14" fmla="*/ 129 w 740"/>
                <a:gd name="T15" fmla="*/ 114 h 685"/>
                <a:gd name="T16" fmla="*/ 214 w 740"/>
                <a:gd name="T17" fmla="*/ 12 h 685"/>
                <a:gd name="T18" fmla="*/ 237 w 740"/>
                <a:gd name="T19" fmla="*/ 1 h 685"/>
                <a:gd name="T20" fmla="*/ 402 w 740"/>
                <a:gd name="T21" fmla="*/ 2 h 685"/>
                <a:gd name="T22" fmla="*/ 502 w 740"/>
                <a:gd name="T23" fmla="*/ 43 h 685"/>
                <a:gd name="T24" fmla="*/ 544 w 740"/>
                <a:gd name="T25" fmla="*/ 99 h 685"/>
                <a:gd name="T26" fmla="*/ 582 w 740"/>
                <a:gd name="T27" fmla="*/ 170 h 685"/>
                <a:gd name="T28" fmla="*/ 603 w 740"/>
                <a:gd name="T29" fmla="*/ 210 h 685"/>
                <a:gd name="T30" fmla="*/ 614 w 740"/>
                <a:gd name="T31" fmla="*/ 213 h 685"/>
                <a:gd name="T32" fmla="*/ 690 w 740"/>
                <a:gd name="T33" fmla="*/ 161 h 685"/>
                <a:gd name="T34" fmla="*/ 724 w 740"/>
                <a:gd name="T35" fmla="*/ 160 h 685"/>
                <a:gd name="T36" fmla="*/ 739 w 740"/>
                <a:gd name="T37" fmla="*/ 190 h 685"/>
                <a:gd name="T38" fmla="*/ 722 w 740"/>
                <a:gd name="T39" fmla="*/ 217 h 685"/>
                <a:gd name="T40" fmla="*/ 679 w 740"/>
                <a:gd name="T41" fmla="*/ 247 h 685"/>
                <a:gd name="T42" fmla="*/ 606 w 740"/>
                <a:gd name="T43" fmla="*/ 297 h 685"/>
                <a:gd name="T44" fmla="*/ 569 w 740"/>
                <a:gd name="T45" fmla="*/ 287 h 685"/>
                <a:gd name="T46" fmla="*/ 488 w 740"/>
                <a:gd name="T47" fmla="*/ 170 h 685"/>
                <a:gd name="T48" fmla="*/ 486 w 740"/>
                <a:gd name="T49" fmla="*/ 168 h 685"/>
                <a:gd name="T50" fmla="*/ 423 w 740"/>
                <a:gd name="T51" fmla="*/ 257 h 685"/>
                <a:gd name="T52" fmla="*/ 434 w 740"/>
                <a:gd name="T53" fmla="*/ 268 h 685"/>
                <a:gd name="T54" fmla="*/ 554 w 740"/>
                <a:gd name="T55" fmla="*/ 374 h 685"/>
                <a:gd name="T56" fmla="*/ 570 w 740"/>
                <a:gd name="T57" fmla="*/ 388 h 685"/>
                <a:gd name="T58" fmla="*/ 583 w 740"/>
                <a:gd name="T59" fmla="*/ 419 h 685"/>
                <a:gd name="T60" fmla="*/ 583 w 740"/>
                <a:gd name="T61" fmla="*/ 483 h 685"/>
                <a:gd name="T62" fmla="*/ 584 w 740"/>
                <a:gd name="T63" fmla="*/ 637 h 685"/>
                <a:gd name="T64" fmla="*/ 563 w 740"/>
                <a:gd name="T65" fmla="*/ 674 h 685"/>
                <a:gd name="T66" fmla="*/ 505 w 740"/>
                <a:gd name="T67" fmla="*/ 652 h 685"/>
                <a:gd name="T68" fmla="*/ 503 w 740"/>
                <a:gd name="T69" fmla="*/ 637 h 685"/>
                <a:gd name="T70" fmla="*/ 503 w 740"/>
                <a:gd name="T71" fmla="*/ 465 h 685"/>
                <a:gd name="T72" fmla="*/ 485 w 740"/>
                <a:gd name="T73" fmla="*/ 431 h 685"/>
                <a:gd name="T74" fmla="*/ 361 w 740"/>
                <a:gd name="T75" fmla="*/ 345 h 685"/>
                <a:gd name="T76" fmla="*/ 359 w 740"/>
                <a:gd name="T77" fmla="*/ 344 h 685"/>
                <a:gd name="T78" fmla="*/ 330 w 740"/>
                <a:gd name="T79" fmla="*/ 384 h 685"/>
                <a:gd name="T80" fmla="*/ 291 w 740"/>
                <a:gd name="T81" fmla="*/ 437 h 685"/>
                <a:gd name="T82" fmla="*/ 259 w 740"/>
                <a:gd name="T83" fmla="*/ 454 h 685"/>
                <a:gd name="T84" fmla="*/ 41 w 740"/>
                <a:gd name="T85" fmla="*/ 455 h 685"/>
                <a:gd name="T86" fmla="*/ 1 w 740"/>
                <a:gd name="T87" fmla="*/ 412 h 685"/>
                <a:gd name="T88" fmla="*/ 42 w 740"/>
                <a:gd name="T89" fmla="*/ 373 h 685"/>
                <a:gd name="T90" fmla="*/ 205 w 740"/>
                <a:gd name="T91" fmla="*/ 373 h 685"/>
                <a:gd name="T92" fmla="*/ 237 w 740"/>
                <a:gd name="T93" fmla="*/ 352 h 685"/>
                <a:gd name="T94" fmla="*/ 271 w 740"/>
                <a:gd name="T95" fmla="*/ 278 h 685"/>
                <a:gd name="T96" fmla="*/ 304 w 740"/>
                <a:gd name="T97" fmla="*/ 206 h 685"/>
                <a:gd name="T98" fmla="*/ 334 w 740"/>
                <a:gd name="T99" fmla="*/ 141 h 685"/>
                <a:gd name="T100" fmla="*/ 358 w 740"/>
                <a:gd name="T101" fmla="*/ 88 h 685"/>
                <a:gd name="T102" fmla="*/ 359 w 740"/>
                <a:gd name="T103" fmla="*/ 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685">
                  <a:moveTo>
                    <a:pt x="359" y="85"/>
                  </a:moveTo>
                  <a:cubicBezTo>
                    <a:pt x="338" y="82"/>
                    <a:pt x="318" y="79"/>
                    <a:pt x="297" y="76"/>
                  </a:cubicBezTo>
                  <a:cubicBezTo>
                    <a:pt x="286" y="74"/>
                    <a:pt x="274" y="72"/>
                    <a:pt x="263" y="70"/>
                  </a:cubicBezTo>
                  <a:cubicBezTo>
                    <a:pt x="253" y="69"/>
                    <a:pt x="247" y="73"/>
                    <a:pt x="241" y="80"/>
                  </a:cubicBezTo>
                  <a:cubicBezTo>
                    <a:pt x="220" y="105"/>
                    <a:pt x="200" y="129"/>
                    <a:pt x="179" y="154"/>
                  </a:cubicBezTo>
                  <a:cubicBezTo>
                    <a:pt x="171" y="164"/>
                    <a:pt x="159" y="168"/>
                    <a:pt x="147" y="165"/>
                  </a:cubicBezTo>
                  <a:cubicBezTo>
                    <a:pt x="134" y="162"/>
                    <a:pt x="126" y="154"/>
                    <a:pt x="123" y="141"/>
                  </a:cubicBezTo>
                  <a:cubicBezTo>
                    <a:pt x="120" y="132"/>
                    <a:pt x="122" y="122"/>
                    <a:pt x="129" y="114"/>
                  </a:cubicBezTo>
                  <a:cubicBezTo>
                    <a:pt x="157" y="80"/>
                    <a:pt x="185" y="46"/>
                    <a:pt x="214" y="12"/>
                  </a:cubicBezTo>
                  <a:cubicBezTo>
                    <a:pt x="220" y="5"/>
                    <a:pt x="227" y="1"/>
                    <a:pt x="237" y="1"/>
                  </a:cubicBezTo>
                  <a:cubicBezTo>
                    <a:pt x="292" y="1"/>
                    <a:pt x="347" y="0"/>
                    <a:pt x="402" y="2"/>
                  </a:cubicBezTo>
                  <a:cubicBezTo>
                    <a:pt x="440" y="3"/>
                    <a:pt x="474" y="18"/>
                    <a:pt x="502" y="43"/>
                  </a:cubicBezTo>
                  <a:cubicBezTo>
                    <a:pt x="520" y="59"/>
                    <a:pt x="533" y="79"/>
                    <a:pt x="544" y="99"/>
                  </a:cubicBezTo>
                  <a:cubicBezTo>
                    <a:pt x="556" y="123"/>
                    <a:pt x="569" y="147"/>
                    <a:pt x="582" y="170"/>
                  </a:cubicBezTo>
                  <a:cubicBezTo>
                    <a:pt x="589" y="184"/>
                    <a:pt x="596" y="197"/>
                    <a:pt x="603" y="210"/>
                  </a:cubicBezTo>
                  <a:cubicBezTo>
                    <a:pt x="606" y="215"/>
                    <a:pt x="610" y="216"/>
                    <a:pt x="614" y="213"/>
                  </a:cubicBezTo>
                  <a:cubicBezTo>
                    <a:pt x="640" y="196"/>
                    <a:pt x="665" y="178"/>
                    <a:pt x="690" y="161"/>
                  </a:cubicBezTo>
                  <a:cubicBezTo>
                    <a:pt x="701" y="154"/>
                    <a:pt x="713" y="154"/>
                    <a:pt x="724" y="160"/>
                  </a:cubicBezTo>
                  <a:cubicBezTo>
                    <a:pt x="734" y="167"/>
                    <a:pt x="740" y="177"/>
                    <a:pt x="739" y="190"/>
                  </a:cubicBezTo>
                  <a:cubicBezTo>
                    <a:pt x="739" y="202"/>
                    <a:pt x="732" y="210"/>
                    <a:pt x="722" y="217"/>
                  </a:cubicBezTo>
                  <a:cubicBezTo>
                    <a:pt x="707" y="227"/>
                    <a:pt x="693" y="237"/>
                    <a:pt x="679" y="247"/>
                  </a:cubicBezTo>
                  <a:cubicBezTo>
                    <a:pt x="655" y="263"/>
                    <a:pt x="631" y="280"/>
                    <a:pt x="606" y="297"/>
                  </a:cubicBezTo>
                  <a:cubicBezTo>
                    <a:pt x="593" y="305"/>
                    <a:pt x="577" y="299"/>
                    <a:pt x="569" y="287"/>
                  </a:cubicBezTo>
                  <a:cubicBezTo>
                    <a:pt x="542" y="248"/>
                    <a:pt x="515" y="209"/>
                    <a:pt x="488" y="170"/>
                  </a:cubicBezTo>
                  <a:cubicBezTo>
                    <a:pt x="488" y="170"/>
                    <a:pt x="487" y="169"/>
                    <a:pt x="486" y="168"/>
                  </a:cubicBezTo>
                  <a:cubicBezTo>
                    <a:pt x="465" y="198"/>
                    <a:pt x="444" y="227"/>
                    <a:pt x="423" y="257"/>
                  </a:cubicBezTo>
                  <a:cubicBezTo>
                    <a:pt x="427" y="261"/>
                    <a:pt x="431" y="265"/>
                    <a:pt x="434" y="268"/>
                  </a:cubicBezTo>
                  <a:cubicBezTo>
                    <a:pt x="474" y="303"/>
                    <a:pt x="514" y="338"/>
                    <a:pt x="554" y="374"/>
                  </a:cubicBezTo>
                  <a:cubicBezTo>
                    <a:pt x="559" y="378"/>
                    <a:pt x="565" y="383"/>
                    <a:pt x="570" y="388"/>
                  </a:cubicBezTo>
                  <a:cubicBezTo>
                    <a:pt x="579" y="396"/>
                    <a:pt x="583" y="407"/>
                    <a:pt x="583" y="419"/>
                  </a:cubicBezTo>
                  <a:cubicBezTo>
                    <a:pt x="583" y="440"/>
                    <a:pt x="583" y="461"/>
                    <a:pt x="583" y="483"/>
                  </a:cubicBezTo>
                  <a:cubicBezTo>
                    <a:pt x="584" y="534"/>
                    <a:pt x="584" y="585"/>
                    <a:pt x="584" y="637"/>
                  </a:cubicBezTo>
                  <a:cubicBezTo>
                    <a:pt x="584" y="653"/>
                    <a:pt x="577" y="666"/>
                    <a:pt x="563" y="674"/>
                  </a:cubicBezTo>
                  <a:cubicBezTo>
                    <a:pt x="541" y="685"/>
                    <a:pt x="513" y="676"/>
                    <a:pt x="505" y="652"/>
                  </a:cubicBezTo>
                  <a:cubicBezTo>
                    <a:pt x="503" y="647"/>
                    <a:pt x="503" y="642"/>
                    <a:pt x="503" y="637"/>
                  </a:cubicBezTo>
                  <a:cubicBezTo>
                    <a:pt x="502" y="579"/>
                    <a:pt x="502" y="522"/>
                    <a:pt x="503" y="465"/>
                  </a:cubicBezTo>
                  <a:cubicBezTo>
                    <a:pt x="503" y="450"/>
                    <a:pt x="498" y="439"/>
                    <a:pt x="485" y="431"/>
                  </a:cubicBezTo>
                  <a:cubicBezTo>
                    <a:pt x="444" y="402"/>
                    <a:pt x="402" y="373"/>
                    <a:pt x="361" y="345"/>
                  </a:cubicBezTo>
                  <a:cubicBezTo>
                    <a:pt x="361" y="344"/>
                    <a:pt x="360" y="344"/>
                    <a:pt x="359" y="344"/>
                  </a:cubicBezTo>
                  <a:cubicBezTo>
                    <a:pt x="350" y="357"/>
                    <a:pt x="340" y="371"/>
                    <a:pt x="330" y="384"/>
                  </a:cubicBezTo>
                  <a:cubicBezTo>
                    <a:pt x="317" y="402"/>
                    <a:pt x="304" y="420"/>
                    <a:pt x="291" y="437"/>
                  </a:cubicBezTo>
                  <a:cubicBezTo>
                    <a:pt x="283" y="448"/>
                    <a:pt x="273" y="454"/>
                    <a:pt x="259" y="454"/>
                  </a:cubicBezTo>
                  <a:cubicBezTo>
                    <a:pt x="186" y="454"/>
                    <a:pt x="113" y="455"/>
                    <a:pt x="41" y="455"/>
                  </a:cubicBezTo>
                  <a:cubicBezTo>
                    <a:pt x="17" y="455"/>
                    <a:pt x="0" y="435"/>
                    <a:pt x="1" y="412"/>
                  </a:cubicBezTo>
                  <a:cubicBezTo>
                    <a:pt x="1" y="390"/>
                    <a:pt x="21" y="373"/>
                    <a:pt x="42" y="373"/>
                  </a:cubicBezTo>
                  <a:cubicBezTo>
                    <a:pt x="97" y="373"/>
                    <a:pt x="151" y="373"/>
                    <a:pt x="205" y="373"/>
                  </a:cubicBezTo>
                  <a:cubicBezTo>
                    <a:pt x="226" y="373"/>
                    <a:pt x="231" y="367"/>
                    <a:pt x="237" y="352"/>
                  </a:cubicBezTo>
                  <a:cubicBezTo>
                    <a:pt x="248" y="327"/>
                    <a:pt x="260" y="303"/>
                    <a:pt x="271" y="278"/>
                  </a:cubicBezTo>
                  <a:cubicBezTo>
                    <a:pt x="282" y="254"/>
                    <a:pt x="293" y="230"/>
                    <a:pt x="304" y="206"/>
                  </a:cubicBezTo>
                  <a:cubicBezTo>
                    <a:pt x="314" y="184"/>
                    <a:pt x="324" y="163"/>
                    <a:pt x="334" y="141"/>
                  </a:cubicBezTo>
                  <a:cubicBezTo>
                    <a:pt x="342" y="123"/>
                    <a:pt x="350" y="106"/>
                    <a:pt x="358" y="88"/>
                  </a:cubicBezTo>
                  <a:cubicBezTo>
                    <a:pt x="358" y="88"/>
                    <a:pt x="358" y="87"/>
                    <a:pt x="35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0822EEE-CBC2-4122-AC69-C7A2F5024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806" y="1262522"/>
              <a:ext cx="111125" cy="219075"/>
            </a:xfrm>
            <a:custGeom>
              <a:avLst/>
              <a:gdLst>
                <a:gd name="T0" fmla="*/ 78 w 157"/>
                <a:gd name="T1" fmla="*/ 0 h 156"/>
                <a:gd name="T2" fmla="*/ 157 w 157"/>
                <a:gd name="T3" fmla="*/ 78 h 156"/>
                <a:gd name="T4" fmla="*/ 79 w 157"/>
                <a:gd name="T5" fmla="*/ 156 h 156"/>
                <a:gd name="T6" fmla="*/ 0 w 157"/>
                <a:gd name="T7" fmla="*/ 78 h 156"/>
                <a:gd name="T8" fmla="*/ 78 w 157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6">
                  <a:moveTo>
                    <a:pt x="78" y="0"/>
                  </a:moveTo>
                  <a:cubicBezTo>
                    <a:pt x="123" y="0"/>
                    <a:pt x="157" y="34"/>
                    <a:pt x="157" y="78"/>
                  </a:cubicBezTo>
                  <a:cubicBezTo>
                    <a:pt x="156" y="121"/>
                    <a:pt x="123" y="156"/>
                    <a:pt x="79" y="156"/>
                  </a:cubicBezTo>
                  <a:cubicBezTo>
                    <a:pt x="34" y="156"/>
                    <a:pt x="0" y="122"/>
                    <a:pt x="0" y="78"/>
                  </a:cubicBezTo>
                  <a:cubicBezTo>
                    <a:pt x="0" y="33"/>
                    <a:pt x="34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28DE37FC-A6EA-40B6-812D-B1B4DEAC1533}"/>
              </a:ext>
            </a:extLst>
          </p:cNvPr>
          <p:cNvSpPr/>
          <p:nvPr/>
        </p:nvSpPr>
        <p:spPr>
          <a:xfrm>
            <a:off x="2633906" y="4326602"/>
            <a:ext cx="353584" cy="78931"/>
          </a:xfrm>
          <a:prstGeom prst="ellipse">
            <a:avLst/>
          </a:prstGeom>
          <a:solidFill>
            <a:schemeClr val="tx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55C9C88-D514-C5BA-E837-D1E2F2558BB9}"/>
              </a:ext>
            </a:extLst>
          </p:cNvPr>
          <p:cNvSpPr txBox="1">
            <a:spLocks/>
          </p:cNvSpPr>
          <p:nvPr/>
        </p:nvSpPr>
        <p:spPr>
          <a:xfrm>
            <a:off x="7022790" y="840433"/>
            <a:ext cx="4906211" cy="798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  <a:latin typeface="Brush Script MT" panose="03060802040406070304" pitchFamily="66" charset="0"/>
              </a:rPr>
              <a:t>I nostri obiettivi primari</a:t>
            </a:r>
          </a:p>
        </p:txBody>
      </p:sp>
    </p:spTree>
    <p:extLst>
      <p:ext uri="{BB962C8B-B14F-4D97-AF65-F5344CB8AC3E}">
        <p14:creationId xmlns:p14="http://schemas.microsoft.com/office/powerpoint/2010/main" val="412091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3998B-B87E-D85F-8FE7-34D1AF80B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051" y="5366084"/>
            <a:ext cx="4906211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Il nostro curricolo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BC86CCD-65BE-8874-6EAC-D5CE7F078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808280"/>
              </p:ext>
            </p:extLst>
          </p:nvPr>
        </p:nvGraphicFramePr>
        <p:xfrm>
          <a:off x="3674675" y="693821"/>
          <a:ext cx="813335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4992">
                  <a:extLst>
                    <a:ext uri="{9D8B030D-6E8A-4147-A177-3AD203B41FA5}">
                      <a16:colId xmlns:a16="http://schemas.microsoft.com/office/drawing/2014/main" val="3064600470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801646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024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Insegnamento della Religione Cattolica/ Alternativa all’IRC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74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Italiano, Storia, Geografia e approfondimento materie letterarie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767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Inglese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98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Seconda lingua comunitaria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56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Matematica e Scienze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55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Tecnologia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622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Educazione Musicale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8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Educazione fisica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78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Arte e Immagine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1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Totale ore di insegnamento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501927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CD52E2-109C-335D-86EF-8D6385B35778}"/>
              </a:ext>
            </a:extLst>
          </p:cNvPr>
          <p:cNvSpPr txBox="1"/>
          <p:nvPr/>
        </p:nvSpPr>
        <p:spPr>
          <a:xfrm>
            <a:off x="516194" y="693821"/>
            <a:ext cx="30529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Nel corso dell’anno scolastico vengono impartite in maniera trasversale 33 ore di 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EDUCAZIONE CIVICA</a:t>
            </a:r>
          </a:p>
          <a:p>
            <a:pPr algn="ctr"/>
            <a:endParaRPr lang="it-IT" sz="2000" dirty="0">
              <a:solidFill>
                <a:schemeClr val="bg1"/>
              </a:solidFill>
            </a:endParaRP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e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Dall’anno scolastico 2023/2024  sono stato introdotte 30 ore di </a:t>
            </a:r>
          </a:p>
          <a:p>
            <a:pPr algn="ctr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ORIENTAMENTO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a partire fin dalle classi prime</a:t>
            </a:r>
          </a:p>
        </p:txBody>
      </p:sp>
    </p:spTree>
    <p:extLst>
      <p:ext uri="{BB962C8B-B14F-4D97-AF65-F5344CB8AC3E}">
        <p14:creationId xmlns:p14="http://schemas.microsoft.com/office/powerpoint/2010/main" val="354277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9C94996-3ECB-F33E-16E2-CDEB00DA7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755" y="5380832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Il nostro orario</a:t>
            </a: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EC4E8013-E287-5906-491D-E7634A25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33" y="929795"/>
            <a:ext cx="7005228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5F7B17-BF61-5193-CF3D-C6025CA92533}"/>
              </a:ext>
            </a:extLst>
          </p:cNvPr>
          <p:cNvSpPr txBox="1"/>
          <p:nvPr/>
        </p:nvSpPr>
        <p:spPr>
          <a:xfrm>
            <a:off x="2949933" y="332693"/>
            <a:ext cx="7005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L’organizzazione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delle </a:t>
            </a:r>
            <a:r>
              <a:rPr lang="it-IT" alt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ore 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sarà la seguente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60414976-63B5-F943-FBE8-11288EE82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5011500"/>
            <a:ext cx="7005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un tempo scuola strutturato in spazi orari da 56 minuti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4DEC80-0CEA-D781-C146-21161378E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5345" y="231742"/>
            <a:ext cx="4209592" cy="2049545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dirty="0"/>
              <a:t>Per il superamento dell’anno scolastico la normativa prevede la frequenza di almeno 2/3 del monte ore personalizzato di ciascun studente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B81615-C255-0600-5939-54157CDFA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7065" y="297730"/>
            <a:ext cx="4775200" cy="2200373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dirty="0"/>
              <a:t>Non parliamo in termini di giorni o di ore, avendo il tempo scuola di 56 minuti,</a:t>
            </a:r>
          </a:p>
          <a:p>
            <a:pPr marL="0" indent="0" algn="ctr">
              <a:buNone/>
            </a:pPr>
            <a:r>
              <a:rPr lang="it-IT" sz="2000" dirty="0"/>
              <a:t>Tenendo conto che i nostri  studenti sono mediamente a scuola 33 settimane e che per ogni settimana stanno a scuola 1800 minuti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41DF4BC5-01AC-AE59-17E5-3A02535FA5CC}"/>
              </a:ext>
            </a:extLst>
          </p:cNvPr>
          <p:cNvSpPr txBox="1">
            <a:spLocks/>
          </p:cNvSpPr>
          <p:nvPr/>
        </p:nvSpPr>
        <p:spPr bwMode="auto">
          <a:xfrm>
            <a:off x="980389" y="5366084"/>
            <a:ext cx="10422874" cy="7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4800" dirty="0">
                <a:latin typeface="Brush Script MT" panose="03060802040406070304" pitchFamily="66" charset="0"/>
              </a:rPr>
              <a:t>Obbligo scolastico per il superamento dell’anno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EDF470E8-0F78-3421-BE07-FFD0689F9203}"/>
              </a:ext>
            </a:extLst>
          </p:cNvPr>
          <p:cNvSpPr txBox="1">
            <a:spLocks/>
          </p:cNvSpPr>
          <p:nvPr/>
        </p:nvSpPr>
        <p:spPr bwMode="auto">
          <a:xfrm>
            <a:off x="1721851" y="2498103"/>
            <a:ext cx="9570414" cy="220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it-IT" sz="2000" dirty="0"/>
              <a:t>33 settimane moltiplicate per 1.800 minuti settimanali sono pari a</a:t>
            </a:r>
          </a:p>
          <a:p>
            <a:pPr marL="0" indent="0" algn="ctr">
              <a:buFontTx/>
              <a:buNone/>
            </a:pPr>
            <a:r>
              <a:rPr lang="it-IT" sz="2000" dirty="0"/>
              <a:t>59.400 minuti annui</a:t>
            </a:r>
          </a:p>
          <a:p>
            <a:pPr marL="0" indent="0" algn="ctr">
              <a:buFontTx/>
              <a:buNone/>
            </a:pPr>
            <a:endParaRPr lang="it-IT" sz="2000" dirty="0"/>
          </a:p>
          <a:p>
            <a:pPr marL="0" indent="0" algn="ctr">
              <a:buFontTx/>
              <a:buNone/>
            </a:pPr>
            <a:r>
              <a:rPr lang="it-IT" sz="2000" dirty="0"/>
              <a:t>Gli alunni per superare l’anno scolastico dovranno frequentare </a:t>
            </a:r>
          </a:p>
          <a:p>
            <a:pPr marL="0" indent="0" algn="ctr">
              <a:buFontTx/>
              <a:buNone/>
            </a:pPr>
            <a:r>
              <a:rPr lang="it-IT" sz="2000" dirty="0"/>
              <a:t> almeno 39.600 minuti </a:t>
            </a:r>
          </a:p>
          <a:p>
            <a:pPr marL="0" indent="0" algn="ctr">
              <a:buFontTx/>
              <a:buNone/>
            </a:pPr>
            <a:r>
              <a:rPr lang="it-IT" sz="2000" dirty="0"/>
              <a:t>che tradotti in giorni di scuola</a:t>
            </a:r>
          </a:p>
          <a:p>
            <a:pPr marL="0" indent="0" algn="ctr">
              <a:buFontTx/>
              <a:buNone/>
            </a:pPr>
            <a:r>
              <a:rPr lang="it-IT" sz="2000" dirty="0"/>
              <a:t>sono pari al almeno 110/165</a:t>
            </a:r>
          </a:p>
          <a:p>
            <a:pPr marL="0" indent="0" algn="ctr">
              <a:buFontTx/>
              <a:buNone/>
            </a:pPr>
            <a:r>
              <a:rPr lang="it-IT" sz="2000" dirty="0"/>
              <a:t> </a:t>
            </a:r>
          </a:p>
          <a:p>
            <a:pPr marL="0" indent="0" algn="ctr">
              <a:buFontTx/>
              <a:buNone/>
            </a:pPr>
            <a:endParaRPr lang="it-IT" sz="2000" dirty="0"/>
          </a:p>
          <a:p>
            <a:pPr marL="0" indent="0" algn="ctr">
              <a:buFontTx/>
              <a:buNone/>
            </a:pPr>
            <a:endParaRPr lang="it-IT" sz="2000" dirty="0"/>
          </a:p>
          <a:p>
            <a:pPr marL="0" indent="0" algn="ctr">
              <a:buFontTx/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29112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43" y="4908883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I nostri  </a:t>
            </a:r>
            <a:r>
              <a:rPr lang="it-IT" sz="4800" dirty="0">
                <a:solidFill>
                  <a:schemeClr val="bg2">
                    <a:lumMod val="90000"/>
                    <a:lumOff val="10000"/>
                  </a:schemeClr>
                </a:solidFill>
                <a:latin typeface="Brush Script MT" panose="03060802040406070304" pitchFamily="66" charset="0"/>
              </a:rPr>
              <a:t>laboratori</a:t>
            </a:r>
          </a:p>
        </p:txBody>
      </p:sp>
      <p:pic>
        <p:nvPicPr>
          <p:cNvPr id="5" name="Picture 10" descr="Corso di informatica - Centro Studi Genius">
            <a:extLst>
              <a:ext uri="{FF2B5EF4-FFF2-40B4-BE49-F238E27FC236}">
                <a16:creationId xmlns:a16="http://schemas.microsoft.com/office/drawing/2014/main" id="{D61EEA32-D8C7-6420-AD5C-8B762E56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9" y="267093"/>
            <a:ext cx="1799064" cy="12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8162032-663B-CA2D-3303-FCC7ECCB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346" y="1541702"/>
            <a:ext cx="6352583" cy="22191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2B124E-B08F-717B-BAAC-ED2250D2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336" y="4250458"/>
            <a:ext cx="3700593" cy="1316850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42BF6EC-1E7A-498B-1BB9-3AC202E7809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1336561" y="1786429"/>
            <a:ext cx="4298768" cy="7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4800" dirty="0">
                <a:latin typeface="Brush Script MT" panose="03060802040406070304" pitchFamily="66" charset="0"/>
              </a:rPr>
              <a:t>Informatica</a:t>
            </a:r>
            <a:endParaRPr lang="it-IT" sz="4800" dirty="0">
              <a:solidFill>
                <a:schemeClr val="bg2">
                  <a:lumMod val="90000"/>
                  <a:lumOff val="10000"/>
                </a:schemeClr>
              </a:solidFill>
              <a:latin typeface="Brush Script MT" panose="030608020404060703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43" y="4908883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I nostri  </a:t>
            </a:r>
            <a:r>
              <a:rPr lang="it-IT" sz="4800" dirty="0">
                <a:solidFill>
                  <a:schemeClr val="bg2">
                    <a:lumMod val="90000"/>
                    <a:lumOff val="10000"/>
                  </a:schemeClr>
                </a:solidFill>
                <a:latin typeface="Brush Script MT" panose="03060802040406070304" pitchFamily="66" charset="0"/>
              </a:rPr>
              <a:t>laboratori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42BF6EC-1E7A-498B-1BB9-3AC202E7809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879414" y="1786429"/>
            <a:ext cx="4298768" cy="7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4800" dirty="0">
                <a:latin typeface="Brush Script MT" panose="03060802040406070304" pitchFamily="66" charset="0"/>
              </a:rPr>
              <a:t>Musica</a:t>
            </a:r>
          </a:p>
        </p:txBody>
      </p:sp>
      <p:pic>
        <p:nvPicPr>
          <p:cNvPr id="2" name="Picture 6" descr="Clip art Chitarra - MRW.it WebGrafica">
            <a:extLst>
              <a:ext uri="{FF2B5EF4-FFF2-40B4-BE49-F238E27FC236}">
                <a16:creationId xmlns:a16="http://schemas.microsoft.com/office/drawing/2014/main" id="{74FFAFE2-16E6-413E-BC09-30A27B36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4" y="388317"/>
            <a:ext cx="1695433" cy="17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5C14DD8-B8BB-8820-7145-2575E69EF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600" y="1286896"/>
            <a:ext cx="6529382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43" y="4908883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I nostri  </a:t>
            </a:r>
            <a:r>
              <a:rPr lang="it-IT" sz="4800" dirty="0">
                <a:solidFill>
                  <a:schemeClr val="bg2">
                    <a:lumMod val="90000"/>
                    <a:lumOff val="10000"/>
                  </a:schemeClr>
                </a:solidFill>
                <a:latin typeface="Brush Script MT" panose="03060802040406070304" pitchFamily="66" charset="0"/>
              </a:rPr>
              <a:t>laboratori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42BF6EC-1E7A-498B-1BB9-3AC202E7809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879414" y="1786429"/>
            <a:ext cx="4298768" cy="7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4800" dirty="0">
                <a:latin typeface="Brush Script MT" panose="03060802040406070304" pitchFamily="66" charset="0"/>
              </a:rPr>
              <a:t>Arte e Immagine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E434C3-55BC-840C-497A-C1243D73E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606" y="1018094"/>
            <a:ext cx="6795678" cy="38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2ADC40-271E-F8B0-28A0-05056DFC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43" y="4908883"/>
            <a:ext cx="4298768" cy="798095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>
                <a:latin typeface="Brush Script MT" panose="03060802040406070304" pitchFamily="66" charset="0"/>
              </a:rPr>
              <a:t>I nostri  </a:t>
            </a:r>
            <a:r>
              <a:rPr lang="it-IT" sz="4800" dirty="0">
                <a:solidFill>
                  <a:schemeClr val="bg2">
                    <a:lumMod val="90000"/>
                    <a:lumOff val="10000"/>
                  </a:schemeClr>
                </a:solidFill>
                <a:latin typeface="Brush Script MT" panose="03060802040406070304" pitchFamily="66" charset="0"/>
              </a:rPr>
              <a:t>laboratori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42BF6EC-1E7A-498B-1BB9-3AC202E7809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879414" y="1786429"/>
            <a:ext cx="4298768" cy="7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4800" dirty="0">
                <a:latin typeface="Brush Script MT" panose="03060802040406070304" pitchFamily="66" charset="0"/>
              </a:rPr>
              <a:t>Scienze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31EAA3-6720-40C8-7CD8-42EF61F3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39" y="574005"/>
            <a:ext cx="7380100" cy="41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-template-24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15250</TotalTime>
  <Words>582</Words>
  <Application>Microsoft Office PowerPoint</Application>
  <PresentationFormat>Widescreen</PresentationFormat>
  <Paragraphs>129</Paragraphs>
  <Slides>16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Arial</vt:lpstr>
      <vt:lpstr>Brush Script MT</vt:lpstr>
      <vt:lpstr>Calibri</vt:lpstr>
      <vt:lpstr>Calibri Light</vt:lpstr>
      <vt:lpstr>Microsoft Sans Serif</vt:lpstr>
      <vt:lpstr>Noto Sans</vt:lpstr>
      <vt:lpstr>Open Sans</vt:lpstr>
      <vt:lpstr>Times New Roman</vt:lpstr>
      <vt:lpstr>Unna</vt:lpstr>
      <vt:lpstr>Office Theme</vt:lpstr>
      <vt:lpstr>powerpoint-template-24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  Sul sito www.icborgonovo.edu.it  dal giorno   GIOVEDI’  04 GENNAIO 2024  sarà pubblicato un  vademecum con tutte le  istruzioni da seguire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</dc:creator>
  <cp:lastModifiedBy>maria cristina dragoni</cp:lastModifiedBy>
  <cp:revision>1026</cp:revision>
  <dcterms:created xsi:type="dcterms:W3CDTF">2017-12-05T16:25:52Z</dcterms:created>
  <dcterms:modified xsi:type="dcterms:W3CDTF">2024-01-05T11:54:30Z</dcterms:modified>
</cp:coreProperties>
</file>