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77" r:id="rId2"/>
    <p:sldId id="278" r:id="rId3"/>
    <p:sldId id="720" r:id="rId4"/>
    <p:sldId id="256" r:id="rId5"/>
    <p:sldId id="257" r:id="rId6"/>
    <p:sldId id="262" r:id="rId7"/>
    <p:sldId id="279" r:id="rId8"/>
    <p:sldId id="263" r:id="rId9"/>
    <p:sldId id="721" r:id="rId10"/>
    <p:sldId id="280" r:id="rId11"/>
    <p:sldId id="722" r:id="rId12"/>
    <p:sldId id="718" r:id="rId13"/>
    <p:sldId id="719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32B7F7-FA82-4AA2-BA3D-BE311C562453}">
  <a:tblStyle styleId="{E732B7F7-FA82-4AA2-BA3D-BE311C5624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5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08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45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47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unica.istruzione.gov.it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borgonovo.edu.it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C7EFA-E5D2-4F84-B5D9-A050C6BDD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\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3F37E2-2D96-4658-BFD2-471E01A9F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FE3A1A-9FEB-4A7C-93C2-F7C0D1278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187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FDAD4AC-1A48-4E0D-AF19-E86AD466D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331" y="2090328"/>
            <a:ext cx="6248399" cy="48794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02B003-21DD-4EEA-A710-299F3B27B4CA}"/>
              </a:ext>
            </a:extLst>
          </p:cNvPr>
          <p:cNvSpPr txBox="1"/>
          <p:nvPr/>
        </p:nvSpPr>
        <p:spPr>
          <a:xfrm>
            <a:off x="211470" y="550183"/>
            <a:ext cx="83999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ISTITUTO COMPRENSIVO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 BORGONOVO VAL TIDONE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C5CBC6-BDB0-4917-9ADC-B942DEB8F199}"/>
              </a:ext>
            </a:extLst>
          </p:cNvPr>
          <p:cNvSpPr txBox="1">
            <a:spLocks/>
          </p:cNvSpPr>
          <p:nvPr/>
        </p:nvSpPr>
        <p:spPr>
          <a:xfrm>
            <a:off x="781665" y="2397071"/>
            <a:ext cx="7514791" cy="69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indent="0">
              <a:buNone/>
            </a:pPr>
            <a:r>
              <a:rPr lang="en-US" dirty="0"/>
              <a:t>   ANNO SCOLASTICO 2023/2024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037D03-CA22-4DDA-9291-792E56A3CDA5}"/>
              </a:ext>
            </a:extLst>
          </p:cNvPr>
          <p:cNvSpPr txBox="1">
            <a:spLocks/>
          </p:cNvSpPr>
          <p:nvPr/>
        </p:nvSpPr>
        <p:spPr>
          <a:xfrm>
            <a:off x="-151418" y="1635954"/>
            <a:ext cx="7514791" cy="10007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 err="1"/>
              <a:t>Scuola</a:t>
            </a:r>
            <a:r>
              <a:rPr lang="en-US" sz="3700" b="1" dirty="0"/>
              <a:t> Primaria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D6D462-67A1-4117-A5E0-DEB78E4864BB}"/>
              </a:ext>
            </a:extLst>
          </p:cNvPr>
          <p:cNvSpPr txBox="1"/>
          <p:nvPr/>
        </p:nvSpPr>
        <p:spPr>
          <a:xfrm>
            <a:off x="557900" y="5687501"/>
            <a:ext cx="4839435" cy="101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i="1" kern="1400" dirty="0">
                <a:ln>
                  <a:noFill/>
                </a:ln>
                <a:solidFill>
                  <a:srgbClr val="B28107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710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 descr="01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2213" y="-1084897"/>
            <a:ext cx="9748426" cy="802830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1711234" y="1126962"/>
            <a:ext cx="1097720" cy="165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i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3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9" name="Google Shape;159;p20" descr="0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4" y="5021490"/>
            <a:ext cx="3885021" cy="17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BF7281-BAF6-E4B0-9670-A2BC6FC94CCC}"/>
              </a:ext>
            </a:extLst>
          </p:cNvPr>
          <p:cNvSpPr txBox="1"/>
          <p:nvPr/>
        </p:nvSpPr>
        <p:spPr>
          <a:xfrm>
            <a:off x="2692958" y="1585344"/>
            <a:ext cx="540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/>
              <a:t>Orario PLESSO DI ZIANO PIACENTINO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97221A-EC21-7B38-A861-8A7FB3A24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19" y="2782390"/>
            <a:ext cx="8252762" cy="15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>
            <a:extLst>
              <a:ext uri="{FF2B5EF4-FFF2-40B4-BE49-F238E27FC236}">
                <a16:creationId xmlns:a16="http://schemas.microsoft.com/office/drawing/2014/main" id="{FA07CD91-9857-A7D7-BAF8-1481B2CE7E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7877" y="410111"/>
            <a:ext cx="8229600" cy="5878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dirty="0">
                <a:latin typeface="Calibri" panose="020F0502020204030204" pitchFamily="34" charset="0"/>
              </a:rPr>
              <a:t>Scuola Primaria di Ziano</a:t>
            </a:r>
          </a:p>
          <a:p>
            <a:pPr algn="ctr" eaLnBrk="1" hangingPunct="1"/>
            <a:endParaRPr lang="it-IT" altLang="it-IT" sz="32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 Palestra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 Laboratorio di informatica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Monitor Touch in tutte le aule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 Biblioteca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 Mensa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 Aula per attività espressivo/creative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32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F9227DC-1C9B-F36A-0F87-5F761C81B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145" y="1737724"/>
            <a:ext cx="8295968" cy="33944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it-IT" sz="2100" dirty="0"/>
              <a:t>Si utilizza la piattaforma UNICA al seguente indirizzo</a:t>
            </a:r>
          </a:p>
          <a:p>
            <a:pPr marL="0" indent="0" algn="ctr">
              <a:buNone/>
            </a:pPr>
            <a:r>
              <a:rPr lang="it-IT" sz="2100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https//unica.istruzione.gov.it</a:t>
            </a:r>
            <a:endParaRPr lang="it-IT" sz="21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it-IT" sz="21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it-IT" sz="2100" dirty="0"/>
              <a:t>Al suo interno è presente in nuovo punto di accesso </a:t>
            </a:r>
            <a:r>
              <a:rPr lang="it-IT" sz="2100" i="1" dirty="0"/>
              <a:t>iscrizioni on line</a:t>
            </a:r>
          </a:p>
          <a:p>
            <a:pPr marL="0" indent="0" algn="just">
              <a:buNone/>
            </a:pPr>
            <a:endParaRPr lang="it-IT" sz="2100" i="1" dirty="0"/>
          </a:p>
          <a:p>
            <a:pPr algn="just"/>
            <a:r>
              <a:rPr lang="it-IT" sz="2100" dirty="0"/>
              <a:t>Le iscrizioni saranno on-line e potranno essere presentate dalle ore 08:00 dal giorno 18 gennaio 2024 alle ore 20:00 al giorno 10 febbraio 2024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63A6778-CB29-9D14-DA18-8A66D658DA27}"/>
              </a:ext>
            </a:extLst>
          </p:cNvPr>
          <p:cNvSpPr txBox="1">
            <a:spLocks/>
          </p:cNvSpPr>
          <p:nvPr/>
        </p:nvSpPr>
        <p:spPr bwMode="auto">
          <a:xfrm>
            <a:off x="6466397" y="5600965"/>
            <a:ext cx="3603847" cy="63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050" dirty="0">
                <a:latin typeface="Brush Script MT" panose="03060802040406070304" pitchFamily="66" charset="0"/>
              </a:rPr>
              <a:t>Le novità</a:t>
            </a:r>
          </a:p>
        </p:txBody>
      </p:sp>
    </p:spTree>
    <p:extLst>
      <p:ext uri="{BB962C8B-B14F-4D97-AF65-F5344CB8AC3E}">
        <p14:creationId xmlns:p14="http://schemas.microsoft.com/office/powerpoint/2010/main" val="162564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3DAE3-FFDA-7BC9-7352-C632B827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65" y="622999"/>
            <a:ext cx="4310744" cy="5727560"/>
          </a:xfrm>
          <a:solidFill>
            <a:schemeClr val="bg1"/>
          </a:solidFill>
        </p:spPr>
        <p:txBody>
          <a:bodyPr/>
          <a:lstStyle/>
          <a:p>
            <a:pPr algn="ctr"/>
            <a:br>
              <a:rPr lang="it-IT" sz="3000" dirty="0"/>
            </a:br>
            <a:br>
              <a:rPr lang="it-IT" sz="2400" dirty="0"/>
            </a:br>
            <a:r>
              <a:rPr lang="it-IT" sz="2400" dirty="0"/>
              <a:t>Sul sito</a:t>
            </a:r>
            <a:br>
              <a:rPr lang="it-IT" sz="2400" dirty="0"/>
            </a:br>
            <a:r>
              <a:rPr lang="it-IT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www.icborgonovo.edu.it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dal giorno </a:t>
            </a:r>
            <a:br>
              <a:rPr lang="it-IT" sz="2400" dirty="0"/>
            </a:br>
            <a:br>
              <a:rPr lang="it-IT" sz="2400" dirty="0"/>
            </a:br>
            <a:r>
              <a:rPr lang="it-IT" sz="2400" b="1" dirty="0"/>
              <a:t>GIOVEDI’ </a:t>
            </a:r>
            <a:br>
              <a:rPr lang="it-IT" sz="2400" b="1" dirty="0"/>
            </a:br>
            <a:r>
              <a:rPr lang="it-IT" sz="2400" b="1" dirty="0"/>
              <a:t>04 GENNAIO 2024</a:t>
            </a:r>
            <a:br>
              <a:rPr lang="it-IT" sz="2400" b="1" dirty="0"/>
            </a:br>
            <a:br>
              <a:rPr lang="it-IT" sz="2400" b="1" dirty="0"/>
            </a:br>
            <a:r>
              <a:rPr lang="it-IT" sz="2400" dirty="0"/>
              <a:t>sarà pubblicato un </a:t>
            </a:r>
            <a:br>
              <a:rPr lang="it-IT" sz="2400" dirty="0"/>
            </a:br>
            <a:r>
              <a:rPr lang="it-IT" sz="2400" dirty="0"/>
              <a:t>vademecum con tutte le </a:t>
            </a:r>
            <a:br>
              <a:rPr lang="it-IT" sz="2400" dirty="0"/>
            </a:br>
            <a:r>
              <a:rPr lang="it-IT" sz="2400" dirty="0"/>
              <a:t>istruzioni da seguire</a:t>
            </a:r>
            <a:br>
              <a:rPr lang="it-IT" sz="2400" dirty="0"/>
            </a:br>
            <a:br>
              <a:rPr lang="it-IT" sz="3000" dirty="0"/>
            </a:br>
            <a:endParaRPr lang="it-IT" sz="30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5316A2C-E710-7A09-6E7E-A44972A910A7}"/>
              </a:ext>
            </a:extLst>
          </p:cNvPr>
          <p:cNvSpPr txBox="1">
            <a:spLocks/>
          </p:cNvSpPr>
          <p:nvPr/>
        </p:nvSpPr>
        <p:spPr bwMode="auto">
          <a:xfrm>
            <a:off x="5873545" y="4817193"/>
            <a:ext cx="3603847" cy="63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6000" dirty="0">
                <a:latin typeface="Brush Script MT" panose="03060802040406070304" pitchFamily="66" charset="0"/>
              </a:rPr>
              <a:t>Istruzioni</a:t>
            </a:r>
          </a:p>
        </p:txBody>
      </p:sp>
    </p:spTree>
    <p:extLst>
      <p:ext uri="{BB962C8B-B14F-4D97-AF65-F5344CB8AC3E}">
        <p14:creationId xmlns:p14="http://schemas.microsoft.com/office/powerpoint/2010/main" val="4084611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132BD55-F918-2AA5-84A9-110525D345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D5D585-BF4A-9B98-EBC8-9D8FB4492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21" y="3276600"/>
            <a:ext cx="3784879" cy="28386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0F77F81-5FE6-5981-0B69-E8B3767D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24" y="3276600"/>
            <a:ext cx="3784879" cy="28386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259C5C-DC10-051C-B066-9030225D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21" y="864157"/>
            <a:ext cx="3782074" cy="22195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288EF5-7D4D-1C77-2149-84E263158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924" y="864158"/>
            <a:ext cx="3782074" cy="22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0816F958-6F31-818F-7EFD-7F404968A1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3917" y="1166018"/>
            <a:ext cx="7661868" cy="4525963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buNone/>
              <a:defRPr/>
            </a:pPr>
            <a:r>
              <a:rPr lang="it-IT" sz="2800" dirty="0">
                <a:solidFill>
                  <a:schemeClr val="tx1"/>
                </a:solidFill>
              </a:rPr>
              <a:t>Si pone come scuola formativa che, attraverso gli alfabeti caratteristici di ciascuna disciplina, permette di esercitare differenti stili cognitivi ponendo le premesse per lo sviluppo del pensiero cognitivo e critico.</a:t>
            </a:r>
          </a:p>
          <a:p>
            <a:pPr>
              <a:defRPr/>
            </a:pPr>
            <a:endParaRPr lang="it-IT" sz="2800" dirty="0">
              <a:solidFill>
                <a:schemeClr val="tx1"/>
              </a:solidFill>
            </a:endParaRPr>
          </a:p>
          <a:p>
            <a:pPr marL="25400" indent="0" algn="ctr">
              <a:buNone/>
              <a:defRPr/>
            </a:pPr>
            <a:r>
              <a:rPr lang="it-IT" sz="2400" i="1" dirty="0">
                <a:solidFill>
                  <a:schemeClr val="tx1"/>
                </a:solidFill>
              </a:rPr>
              <a:t>“Indicazioni nazionali per il curricolo della scuola dell’infanzia e del primo ciclo di istruzione” 2012</a:t>
            </a:r>
          </a:p>
        </p:txBody>
      </p:sp>
    </p:spTree>
    <p:extLst>
      <p:ext uri="{BB962C8B-B14F-4D97-AF65-F5344CB8AC3E}">
        <p14:creationId xmlns:p14="http://schemas.microsoft.com/office/powerpoint/2010/main" val="231671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0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741" y="785806"/>
            <a:ext cx="7048517" cy="52863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14">
            <a:extLst>
              <a:ext uri="{FF2B5EF4-FFF2-40B4-BE49-F238E27FC236}">
                <a16:creationId xmlns:a16="http://schemas.microsoft.com/office/drawing/2014/main" id="{3C724F09-B670-F50E-5CC6-FDC832B28876}"/>
              </a:ext>
            </a:extLst>
          </p:cNvPr>
          <p:cNvSpPr/>
          <p:nvPr/>
        </p:nvSpPr>
        <p:spPr>
          <a:xfrm>
            <a:off x="1657977" y="1742027"/>
            <a:ext cx="5828044" cy="3784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SCUOLA PRIMARIA </a:t>
            </a:r>
          </a:p>
          <a:p>
            <a:pPr marL="0" indent="0" algn="ctr"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mira all’acquisizione degli apprendimenti di base, </a:t>
            </a:r>
          </a:p>
          <a:p>
            <a:pPr marL="0" indent="0" algn="ctr"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primo esercizio dei diritti costituzionali. </a:t>
            </a:r>
          </a:p>
          <a:p>
            <a:pPr marL="0" indent="0" algn="ctr">
              <a:buNone/>
            </a:pPr>
            <a:endParaRPr lang="it-IT" alt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Offre l’opportunità di sviluppare le dimensioni cognitive, </a:t>
            </a:r>
          </a:p>
          <a:p>
            <a:pPr marL="0" indent="0" algn="ctr"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emotive, affettive, sociali, etiche e  religiose e di acquisire</a:t>
            </a:r>
          </a:p>
          <a:p>
            <a:pPr marL="0" indent="0" algn="ctr">
              <a:buNone/>
            </a:pPr>
            <a:b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0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saperi irrinunciabili.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01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1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FDBBF89-CBF3-D9BE-F747-CFE76AA2A2AF}"/>
              </a:ext>
            </a:extLst>
          </p:cNvPr>
          <p:cNvSpPr txBox="1">
            <a:spLocks/>
          </p:cNvSpPr>
          <p:nvPr/>
        </p:nvSpPr>
        <p:spPr>
          <a:xfrm>
            <a:off x="708408" y="1882729"/>
            <a:ext cx="7325249" cy="450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it-IT" sz="2000" b="1" dirty="0">
                <a:solidFill>
                  <a:schemeClr val="tx1"/>
                </a:solidFill>
              </a:rPr>
              <a:t>Nell’Istituto Comprensivo Borgonovo Val Tidone</a:t>
            </a:r>
          </a:p>
          <a:p>
            <a:r>
              <a:rPr lang="it-IT" sz="2000" b="1" dirty="0">
                <a:solidFill>
                  <a:schemeClr val="tx1"/>
                </a:solidFill>
              </a:rPr>
              <a:t>Sono attivati due tempi scuola</a:t>
            </a:r>
          </a:p>
          <a:p>
            <a:endParaRPr lang="it-IT" sz="2000" b="1" dirty="0">
              <a:solidFill>
                <a:schemeClr val="tx1"/>
              </a:solidFill>
            </a:endParaRPr>
          </a:p>
          <a:p>
            <a:r>
              <a:rPr lang="it-IT" sz="2000" b="1" dirty="0">
                <a:solidFill>
                  <a:schemeClr val="tx1"/>
                </a:solidFill>
              </a:rPr>
              <a:t>27 ore (chiamato MODULO)</a:t>
            </a:r>
          </a:p>
          <a:p>
            <a:endParaRPr lang="it-IT" sz="2000" b="1" dirty="0">
              <a:solidFill>
                <a:schemeClr val="tx1"/>
              </a:solidFill>
            </a:endParaRPr>
          </a:p>
          <a:p>
            <a:r>
              <a:rPr lang="it-IT" sz="2000" b="1" dirty="0">
                <a:solidFill>
                  <a:schemeClr val="tx1"/>
                </a:solidFill>
              </a:rPr>
              <a:t>40 ore (chiamato TEMPO PIENO)</a:t>
            </a:r>
          </a:p>
          <a:p>
            <a:endParaRPr lang="it-IT" sz="2000" b="1" dirty="0">
              <a:solidFill>
                <a:schemeClr val="tx1"/>
              </a:solidFill>
            </a:endParaRPr>
          </a:p>
          <a:p>
            <a:r>
              <a:rPr lang="it-IT" sz="2000" b="1" dirty="0">
                <a:solidFill>
                  <a:schemeClr val="tx1"/>
                </a:solidFill>
              </a:rPr>
              <a:t>L’organizzazione oraria è diversificata nelle sedi di </a:t>
            </a:r>
          </a:p>
          <a:p>
            <a:r>
              <a:rPr lang="it-IT" sz="2000" b="1" dirty="0">
                <a:solidFill>
                  <a:schemeClr val="tx1"/>
                </a:solidFill>
              </a:rPr>
              <a:t>BORGONOVO VAL TIDONE e ZIANO PIACENTINO</a:t>
            </a:r>
          </a:p>
          <a:p>
            <a:endParaRPr lang="it-IT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9" descr="01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266688"/>
            <a:ext cx="8996516" cy="644445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/>
          <p:nvPr/>
        </p:nvSpPr>
        <p:spPr>
          <a:xfrm>
            <a:off x="1242989" y="3143248"/>
            <a:ext cx="2043127" cy="69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Classi Miste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928662" y="3155259"/>
            <a:ext cx="71438" cy="184720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3726427" y="3143248"/>
            <a:ext cx="2560086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Organico di ruolo sul 1^ ciclo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3571868" y="3155259"/>
            <a:ext cx="71438" cy="184720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6529401" y="3172896"/>
            <a:ext cx="2043127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Attività pomeridiana</a:t>
            </a: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6215074" y="3184907"/>
            <a:ext cx="71438" cy="184720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1" name="Google Shape;151;p19" descr="0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6470" y="1110858"/>
            <a:ext cx="3500462" cy="16090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4BDA80-9C1A-4A31-9CB6-F7C78470EC97}"/>
              </a:ext>
            </a:extLst>
          </p:cNvPr>
          <p:cNvSpPr txBox="1"/>
          <p:nvPr/>
        </p:nvSpPr>
        <p:spPr>
          <a:xfrm>
            <a:off x="1160466" y="3997614"/>
            <a:ext cx="2323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classi si formeranno</a:t>
            </a:r>
          </a:p>
          <a:p>
            <a:r>
              <a:rPr lang="it-IT" dirty="0"/>
              <a:t>non per la scelta dell’orario</a:t>
            </a:r>
          </a:p>
          <a:p>
            <a:r>
              <a:rPr lang="it-IT" dirty="0"/>
              <a:t>ma per garantire classi di </a:t>
            </a:r>
          </a:p>
          <a:p>
            <a:r>
              <a:rPr lang="it-IT" dirty="0"/>
              <a:t>eguale livello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C9AE329-A683-4590-9F89-81CCE06B4C10}"/>
              </a:ext>
            </a:extLst>
          </p:cNvPr>
          <p:cNvSpPr txBox="1"/>
          <p:nvPr/>
        </p:nvSpPr>
        <p:spPr>
          <a:xfrm>
            <a:off x="3770558" y="3936841"/>
            <a:ext cx="22942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docenti che concludono il</a:t>
            </a:r>
          </a:p>
          <a:p>
            <a:r>
              <a:rPr lang="it-IT" dirty="0"/>
              <a:t>percorso delle classi 5^ </a:t>
            </a:r>
          </a:p>
          <a:p>
            <a:r>
              <a:rPr lang="it-IT" dirty="0"/>
              <a:t>prenderanno in carico le </a:t>
            </a:r>
          </a:p>
          <a:p>
            <a:r>
              <a:rPr lang="it-IT" dirty="0"/>
              <a:t>classi prime trattandosi di</a:t>
            </a:r>
          </a:p>
          <a:p>
            <a:r>
              <a:rPr lang="it-IT" dirty="0"/>
              <a:t>Insegnanti di ruolo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6B764B-4138-4F36-99E3-1A3EC6138DA5}"/>
              </a:ext>
            </a:extLst>
          </p:cNvPr>
          <p:cNvSpPr txBox="1"/>
          <p:nvPr/>
        </p:nvSpPr>
        <p:spPr>
          <a:xfrm>
            <a:off x="6535208" y="3997613"/>
            <a:ext cx="2323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classi si formeranno</a:t>
            </a:r>
          </a:p>
          <a:p>
            <a:r>
              <a:rPr lang="it-IT" dirty="0"/>
              <a:t>non per la scelta dell’orario</a:t>
            </a:r>
          </a:p>
          <a:p>
            <a:r>
              <a:rPr lang="it-IT" dirty="0"/>
              <a:t>ma per garantire classi di </a:t>
            </a:r>
          </a:p>
          <a:p>
            <a:r>
              <a:rPr lang="it-IT" dirty="0"/>
              <a:t>eguale livello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01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1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FDBBF89-CBF3-D9BE-F747-CFE76AA2A2AF}"/>
              </a:ext>
            </a:extLst>
          </p:cNvPr>
          <p:cNvSpPr txBox="1">
            <a:spLocks/>
          </p:cNvSpPr>
          <p:nvPr/>
        </p:nvSpPr>
        <p:spPr>
          <a:xfrm>
            <a:off x="0" y="1711908"/>
            <a:ext cx="8839101" cy="303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it-IT" altLang="it-IT" sz="2000" b="1" dirty="0">
                <a:latin typeface="Calibri" panose="020F0502020204030204" pitchFamily="34" charset="0"/>
              </a:rPr>
              <a:t>Tempo normale : da lunedì a venerdì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</a:t>
            </a:r>
            <a:r>
              <a:rPr lang="it-IT" altLang="it-IT" sz="2000" b="1" dirty="0">
                <a:latin typeface="Calibri" panose="020F0502020204030204" pitchFamily="34" charset="0"/>
              </a:rPr>
              <a:t>27 ore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Mattino: 8,05-12.40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Intervallo mensa : 12,40 -14,05  martedì e giovedì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Pomeriggio  : 14,05 – 16,05  martedì  e giovedì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                         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</a:t>
            </a:r>
            <a:r>
              <a:rPr lang="it-IT" altLang="it-IT" sz="2000" b="1" dirty="0">
                <a:latin typeface="Calibri" panose="020F0502020204030204" pitchFamily="34" charset="0"/>
              </a:rPr>
              <a:t>Tempo pieno:     da lunedì a venerdì</a:t>
            </a:r>
          </a:p>
          <a:p>
            <a:r>
              <a:rPr lang="it-IT" altLang="it-IT" sz="2000" b="1" dirty="0">
                <a:latin typeface="Calibri" panose="020F0502020204030204" pitchFamily="34" charset="0"/>
              </a:rPr>
              <a:t>     30 ore </a:t>
            </a:r>
            <a:r>
              <a:rPr lang="it-IT" altLang="it-IT" sz="2000" dirty="0">
                <a:latin typeface="Calibri" panose="020F0502020204030204" pitchFamily="34" charset="0"/>
              </a:rPr>
              <a:t>+ 10 di mensa e dopo mensa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Mattino : 8,05-12.40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Intervallo mensa e dopo mensa 12,40 -14,05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    Pomeriggio : 14,05 – 16,05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83604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 descr="01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32021"/>
            <a:ext cx="9670237" cy="75900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1711234" y="1126962"/>
            <a:ext cx="1097720" cy="165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i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3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9" name="Google Shape;159;p20" descr="0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09" y="4880813"/>
            <a:ext cx="3885021" cy="17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6D5011-FAA2-15BD-855E-0CDBEC79A0FA}"/>
              </a:ext>
            </a:extLst>
          </p:cNvPr>
          <p:cNvSpPr txBox="1"/>
          <p:nvPr/>
        </p:nvSpPr>
        <p:spPr>
          <a:xfrm>
            <a:off x="2692958" y="1585344"/>
            <a:ext cx="540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/>
              <a:t>Orario PLESSO DI BORGONOVO VAL TIDONE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B4F5B99-A831-AFB0-EF55-7F9BEB56B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91" y="2384953"/>
            <a:ext cx="8095779" cy="22367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2CAADC-0536-B161-FF3C-216E834E2032}"/>
              </a:ext>
            </a:extLst>
          </p:cNvPr>
          <p:cNvSpPr txBox="1"/>
          <p:nvPr/>
        </p:nvSpPr>
        <p:spPr>
          <a:xfrm>
            <a:off x="3677698" y="4880813"/>
            <a:ext cx="5350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Quest’anno non siamo sicuri di riuscire a soddisfare le </a:t>
            </a:r>
          </a:p>
          <a:p>
            <a:r>
              <a:rPr lang="it-IT" dirty="0"/>
              <a:t>richieste delle famiglie per le 40 ore in quanto abbiamo di diritto</a:t>
            </a:r>
          </a:p>
          <a:p>
            <a:r>
              <a:rPr lang="it-IT" dirty="0"/>
              <a:t>n.1 corsi a TEPO PIENO e n.2 corsi a TEMPO NORMALE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C0B6ACA-AAFB-14FB-5CFD-C30C649C8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714351"/>
            <a:ext cx="4572396" cy="3429297"/>
          </a:xfrm>
          <a:prstGeom prst="rect">
            <a:avLst/>
          </a:prstGeom>
        </p:spPr>
      </p:pic>
      <p:sp>
        <p:nvSpPr>
          <p:cNvPr id="5" name="Rettangolo 1">
            <a:extLst>
              <a:ext uri="{FF2B5EF4-FFF2-40B4-BE49-F238E27FC236}">
                <a16:creationId xmlns:a16="http://schemas.microsoft.com/office/drawing/2014/main" id="{A59AFF91-0EDA-CB51-A9C2-879AC57AB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247" y="1536173"/>
            <a:ext cx="7138988" cy="378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000" dirty="0">
                <a:latin typeface="Calibri" panose="020F0502020204030204" pitchFamily="34" charset="0"/>
              </a:rPr>
              <a:t>Attrezzature e laboratori:</a:t>
            </a:r>
          </a:p>
          <a:p>
            <a:pPr algn="ctr" eaLnBrk="1" hangingPunct="1"/>
            <a:r>
              <a:rPr lang="it-IT" altLang="it-IT" sz="2000" dirty="0">
                <a:latin typeface="Calibri" panose="020F0502020204030204" pitchFamily="34" charset="0"/>
              </a:rPr>
              <a:t>Scuola Primaria di Borgonovo:</a:t>
            </a:r>
          </a:p>
          <a:p>
            <a:pPr algn="ctr" eaLnBrk="1" hangingPunct="1"/>
            <a:endParaRPr lang="it-IT" altLang="it-IT" sz="20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Palazzetto dello sport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 Laboratorio di informatica della Scuola   </a:t>
            </a:r>
          </a:p>
          <a:p>
            <a:pPr eaLnBrk="1" hangingPunct="1"/>
            <a:r>
              <a:rPr lang="it-IT" altLang="it-IT" sz="2000" dirty="0">
                <a:latin typeface="Calibri" panose="020F0502020204030204" pitchFamily="34" charset="0"/>
              </a:rPr>
              <a:t>     Secondaria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 Aule per attività a piccoli gruppi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 Biblioteca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Aula proiezioni – video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MONITOR TOUCH in tutte le classi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Mensa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Calibri" panose="020F0502020204030204" pitchFamily="34" charset="0"/>
              </a:rPr>
              <a:t>  Collegamento wireless</a:t>
            </a:r>
          </a:p>
        </p:txBody>
      </p:sp>
    </p:spTree>
    <p:extLst>
      <p:ext uri="{BB962C8B-B14F-4D97-AF65-F5344CB8AC3E}">
        <p14:creationId xmlns:p14="http://schemas.microsoft.com/office/powerpoint/2010/main" val="3787330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F0000"/>
      </a:accent1>
      <a:accent2>
        <a:srgbClr val="C00000"/>
      </a:accent2>
      <a:accent3>
        <a:srgbClr val="639729"/>
      </a:accent3>
      <a:accent4>
        <a:srgbClr val="92D050"/>
      </a:accent4>
      <a:accent5>
        <a:srgbClr val="FFC000"/>
      </a:accent5>
      <a:accent6>
        <a:srgbClr val="FF9900"/>
      </a:accent6>
      <a:hlink>
        <a:srgbClr val="FF99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503</Words>
  <Application>Microsoft Office PowerPoint</Application>
  <PresentationFormat>Presentazione su schermo (4:3)</PresentationFormat>
  <Paragraphs>95</Paragraphs>
  <Slides>13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Brush Script MT</vt:lpstr>
      <vt:lpstr>Calibri</vt:lpstr>
      <vt:lpstr>Comic Sans MS</vt:lpstr>
      <vt:lpstr>Georgia</vt:lpstr>
      <vt:lpstr>Office Theme</vt:lpstr>
      <vt:lpstr>\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Sul sito www.icborgonovo.edu.it  dal giorno   GIOVEDI’  04 GENNAIO 2024  sarà pubblicato un  vademecum con tutte le  istruzioni da seguire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Cristina</dc:creator>
  <cp:lastModifiedBy>maria cristina dragoni</cp:lastModifiedBy>
  <cp:revision>8</cp:revision>
  <dcterms:modified xsi:type="dcterms:W3CDTF">2023-12-18T15:51:25Z</dcterms:modified>
</cp:coreProperties>
</file>