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68" r:id="rId6"/>
    <p:sldId id="267" r:id="rId7"/>
    <p:sldId id="259" r:id="rId8"/>
    <p:sldId id="266" r:id="rId9"/>
    <p:sldId id="260" r:id="rId10"/>
    <p:sldId id="261" r:id="rId11"/>
    <p:sldId id="262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98AD7-3FB9-4DB3-BD48-35473F4A05C4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E9440-2CDE-414A-A8B3-02EF247AA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14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E9440-2CDE-414A-A8B3-02EF247AA2B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13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E9440-2CDE-414A-A8B3-02EF247AA2B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898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38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12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0808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640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9020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283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9150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37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5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17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48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5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25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695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00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15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8E72B-31F4-4F60-89EE-4CE7701597D7}" type="datetimeFigureOut">
              <a:rPr lang="it-IT" smtClean="0"/>
              <a:t>23/05/2024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89B9ECA-1D9F-4C88-BD7D-4F4D4B2149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58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22B63F-E0FE-71CD-0940-7582A0879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9780" y="4105656"/>
            <a:ext cx="8915399" cy="1412389"/>
          </a:xfrm>
        </p:spPr>
        <p:txBody>
          <a:bodyPr/>
          <a:lstStyle/>
          <a:p>
            <a:r>
              <a:rPr lang="it-IT" dirty="0"/>
              <a:t>Proposta classi prime</a:t>
            </a:r>
            <a:br>
              <a:rPr lang="it-IT" dirty="0"/>
            </a:br>
            <a:r>
              <a:rPr lang="it-IT" sz="2400" dirty="0"/>
              <a:t>ANNO SCOLATICO 2024/2025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FA9ABD-8BDC-9BE4-8654-7B31A680F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7564" y="1170432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ISTITUTO COPRENSIVO «CARDINALE AGOSTINO CASAROLI»</a:t>
            </a:r>
          </a:p>
          <a:p>
            <a:pPr algn="ctr"/>
            <a:r>
              <a:rPr lang="it-IT" dirty="0"/>
              <a:t>CASTEL SAN GIOVANNI</a:t>
            </a:r>
          </a:p>
        </p:txBody>
      </p:sp>
    </p:spTree>
    <p:extLst>
      <p:ext uri="{BB962C8B-B14F-4D97-AF65-F5344CB8AC3E}">
        <p14:creationId xmlns:p14="http://schemas.microsoft.com/office/powerpoint/2010/main" val="3339337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73D9EB-6646-CDAC-B91E-F15BA3B9F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472" y="599090"/>
            <a:ext cx="10515600" cy="1325563"/>
          </a:xfrm>
        </p:spPr>
        <p:txBody>
          <a:bodyPr/>
          <a:lstStyle/>
          <a:p>
            <a:pPr algn="ctr"/>
            <a:r>
              <a:rPr lang="it-IT" dirty="0"/>
              <a:t>VANTAGGI PER TUTTE LE CLASSI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FDA183-6F0D-C7E8-BA22-2EF2F280C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72" y="2058003"/>
            <a:ext cx="10515600" cy="3538125"/>
          </a:xfrm>
        </p:spPr>
        <p:txBody>
          <a:bodyPr>
            <a:normAutofit/>
          </a:bodyPr>
          <a:lstStyle/>
          <a:p>
            <a:r>
              <a:rPr lang="it-IT" b="1" dirty="0"/>
              <a:t>OFFERTA FORMATIVA</a:t>
            </a:r>
            <a:r>
              <a:rPr lang="it-IT" dirty="0"/>
              <a:t>: più spazi orari per il TEMPO PIENO da dedicare ad attività di progettazione con maggiore varietà di proposta didattica</a:t>
            </a:r>
          </a:p>
          <a:p>
            <a:r>
              <a:rPr lang="it-IT" b="1" dirty="0"/>
              <a:t>ORARI: </a:t>
            </a:r>
            <a:r>
              <a:rPr lang="it-IT" dirty="0"/>
              <a:t>uniformità tra i due tempi scuola che si traduce in minore difficoltà nella stesura dell’orario</a:t>
            </a:r>
          </a:p>
          <a:p>
            <a:r>
              <a:rPr lang="it-IT" b="1" dirty="0"/>
              <a:t>TEMPO PIENO</a:t>
            </a:r>
            <a:r>
              <a:rPr lang="it-IT" dirty="0"/>
              <a:t>: il tempo scuola aumenta di 2 ore e 30 minuti con tre pomeriggi su 5 di attività su progetto che ha l’efficacia di stimolare gli alunni e rendere meno pesante la permanenza a scuola. </a:t>
            </a:r>
          </a:p>
          <a:p>
            <a:r>
              <a:rPr lang="it-IT" b="1" dirty="0"/>
              <a:t>TEMPO MENSA</a:t>
            </a:r>
            <a:r>
              <a:rPr lang="it-IT" dirty="0"/>
              <a:t>: più disteso per il Modulo, ridotto per il TEMPO PIENO</a:t>
            </a:r>
          </a:p>
          <a:p>
            <a:r>
              <a:rPr lang="it-IT" dirty="0"/>
              <a:t>Due tempi scuola che incontrano le esigenze dei bambini e delle famiglie.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813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64F46A8B-16A6-9F43-2EFC-6D4D08BC1541}"/>
              </a:ext>
            </a:extLst>
          </p:cNvPr>
          <p:cNvSpPr txBox="1">
            <a:spLocks/>
          </p:cNvSpPr>
          <p:nvPr/>
        </p:nvSpPr>
        <p:spPr>
          <a:xfrm>
            <a:off x="2370582" y="3602384"/>
            <a:ext cx="7635240" cy="16581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it-IT" sz="2400" dirty="0"/>
              <a:t>Insieme possiamo elaborare una proposta e insieme possiamo davvero cambiare l’orientamento della nostra scuola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5F6B635-FB50-3E1A-7230-E924D1E96545}"/>
              </a:ext>
            </a:extLst>
          </p:cNvPr>
          <p:cNvSpPr txBox="1"/>
          <p:nvPr/>
        </p:nvSpPr>
        <p:spPr>
          <a:xfrm>
            <a:off x="2370582" y="2084939"/>
            <a:ext cx="76352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400" dirty="0"/>
              <a:t>E adesso cosa serve se condividete questa proposta ?</a:t>
            </a:r>
          </a:p>
          <a:p>
            <a:pPr algn="just"/>
            <a:r>
              <a:rPr lang="it-IT" sz="2400" dirty="0"/>
              <a:t>Adesso è necessario lavorare sull’organizzazione, e per questo ho bisogno del vostro aiuto. </a:t>
            </a:r>
          </a:p>
        </p:txBody>
      </p:sp>
    </p:spTree>
    <p:extLst>
      <p:ext uri="{BB962C8B-B14F-4D97-AF65-F5344CB8AC3E}">
        <p14:creationId xmlns:p14="http://schemas.microsoft.com/office/powerpoint/2010/main" val="2042244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4AB643-B7F2-6499-F32E-926675136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0572" y="1072896"/>
            <a:ext cx="8915400" cy="3777622"/>
          </a:xfrm>
        </p:spPr>
        <p:txBody>
          <a:bodyPr>
            <a:normAutofit/>
          </a:bodyPr>
          <a:lstStyle/>
          <a:p>
            <a:pPr algn="ctr"/>
            <a:r>
              <a:rPr lang="it-IT" sz="3600" i="1" dirty="0"/>
              <a:t>«Il miglior minuto che spendi è quello </a:t>
            </a:r>
          </a:p>
          <a:p>
            <a:pPr marL="0" indent="0" algn="ctr">
              <a:buNone/>
            </a:pPr>
            <a:r>
              <a:rPr lang="it-IT" sz="3600" i="1" dirty="0"/>
              <a:t>che investi sulle persone.»</a:t>
            </a:r>
          </a:p>
          <a:p>
            <a:pPr algn="ctr"/>
            <a:endParaRPr lang="it-IT" sz="3600" dirty="0"/>
          </a:p>
          <a:p>
            <a:pPr algn="ctr"/>
            <a:r>
              <a:rPr lang="it-IT" sz="3600" dirty="0"/>
              <a:t>Io sto investendo su di Voi perché so che siete le persone che possono ottenere i risultati che ci prefiggiamo.</a:t>
            </a:r>
          </a:p>
        </p:txBody>
      </p:sp>
    </p:spTree>
    <p:extLst>
      <p:ext uri="{BB962C8B-B14F-4D97-AF65-F5344CB8AC3E}">
        <p14:creationId xmlns:p14="http://schemas.microsoft.com/office/powerpoint/2010/main" val="2210071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1ED477-B21E-0A19-0076-371009FC9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Stato dell’arte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A68EC9-B5DA-BCD2-A0EB-673DD87C7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8336" y="1825625"/>
            <a:ext cx="8665464" cy="2700655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2 tempi scuola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/>
              <a:t>MODULO</a:t>
            </a:r>
          </a:p>
          <a:p>
            <a:pPr marL="0" indent="0">
              <a:buNone/>
            </a:pPr>
            <a:r>
              <a:rPr lang="it-IT" dirty="0"/>
              <a:t>	27 ORE 1^-2^-3^ 	</a:t>
            </a:r>
          </a:p>
          <a:p>
            <a:pPr marL="0" indent="0">
              <a:buNone/>
            </a:pPr>
            <a:r>
              <a:rPr lang="it-IT" dirty="0"/>
              <a:t>	29 ORE 4^-5^ che per altro non sono effettuate)</a:t>
            </a:r>
          </a:p>
          <a:p>
            <a:pPr marL="0" indent="0">
              <a:buNone/>
            </a:pPr>
            <a:r>
              <a:rPr lang="it-IT" dirty="0"/>
              <a:t>      (con due ore di educazione motoria curricolari 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/>
              <a:t>TEMPO PIENO </a:t>
            </a:r>
            <a:r>
              <a:rPr lang="it-IT" dirty="0"/>
              <a:t>–40 ORE per tutte le classi</a:t>
            </a:r>
            <a:endParaRPr lang="it-IT" b="1" dirty="0"/>
          </a:p>
          <a:p>
            <a:pPr marL="0" indent="0">
              <a:buNone/>
            </a:pPr>
            <a:r>
              <a:rPr lang="it-IT" dirty="0"/>
              <a:t>	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55D3DA31-81EB-AC89-A149-EA9656B0752E}"/>
              </a:ext>
            </a:extLst>
          </p:cNvPr>
          <p:cNvSpPr txBox="1">
            <a:spLocks/>
          </p:cNvSpPr>
          <p:nvPr/>
        </p:nvSpPr>
        <p:spPr>
          <a:xfrm>
            <a:off x="2716036" y="5086985"/>
            <a:ext cx="8665464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MODULO 	– 2 rientri pomeridiani</a:t>
            </a:r>
          </a:p>
          <a:p>
            <a:r>
              <a:rPr lang="it-IT" dirty="0"/>
              <a:t>TEMPO PIENO 	– 5 rientri pomeridiani</a:t>
            </a:r>
          </a:p>
        </p:txBody>
      </p:sp>
    </p:spTree>
    <p:extLst>
      <p:ext uri="{BB962C8B-B14F-4D97-AF65-F5344CB8AC3E}">
        <p14:creationId xmlns:p14="http://schemas.microsoft.com/office/powerpoint/2010/main" val="183181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565BD8-AD8B-8739-0D73-636A4DA55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808" y="585739"/>
            <a:ext cx="2834640" cy="1658198"/>
          </a:xfrm>
        </p:spPr>
        <p:txBody>
          <a:bodyPr/>
          <a:lstStyle/>
          <a:p>
            <a:r>
              <a:rPr lang="it-IT" b="1" dirty="0"/>
              <a:t>differenze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CA0F31-71F8-D829-1D52-FF0CE0E0A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2560" y="1606841"/>
            <a:ext cx="10515600" cy="1274191"/>
          </a:xfrm>
        </p:spPr>
        <p:txBody>
          <a:bodyPr>
            <a:normAutofit fontScale="92500"/>
          </a:bodyPr>
          <a:lstStyle/>
          <a:p>
            <a:r>
              <a:rPr lang="it-IT" dirty="0"/>
              <a:t>Tenuto conto che nel TEMPO PIENO su 40 ore curricolari 10 sono dedicate allo spazio mensa</a:t>
            </a:r>
          </a:p>
          <a:p>
            <a:r>
              <a:rPr lang="it-IT" dirty="0"/>
              <a:t>Sulle 27 ore la differenza è di tre ore curricolari</a:t>
            </a:r>
          </a:p>
          <a:p>
            <a:r>
              <a:rPr lang="it-IT" dirty="0"/>
              <a:t>Sulle 29 ore la differenza è di un’ora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4CD576-590D-7F9D-A853-93715E0532C9}"/>
              </a:ext>
            </a:extLst>
          </p:cNvPr>
          <p:cNvSpPr txBox="1"/>
          <p:nvPr/>
        </p:nvSpPr>
        <p:spPr>
          <a:xfrm>
            <a:off x="2633472" y="3342944"/>
            <a:ext cx="9171432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MODULO</a:t>
            </a:r>
            <a:r>
              <a:rPr lang="it-IT" dirty="0"/>
              <a:t> </a:t>
            </a:r>
          </a:p>
          <a:p>
            <a:r>
              <a:rPr lang="it-IT" dirty="0"/>
              <a:t>le classi sono meno numerose, con un numero inferiore di alunni non italofoni</a:t>
            </a:r>
          </a:p>
          <a:p>
            <a:endParaRPr lang="it-IT" dirty="0"/>
          </a:p>
          <a:p>
            <a:r>
              <a:rPr lang="it-IT" b="1" dirty="0"/>
              <a:t>TEMPO PIENO</a:t>
            </a:r>
          </a:p>
          <a:p>
            <a:r>
              <a:rPr lang="it-IT" dirty="0"/>
              <a:t> le classi sono numerose, e la percentuale di alunni non italofoni è più elevata</a:t>
            </a:r>
          </a:p>
          <a:p>
            <a:endParaRPr lang="it-IT" sz="2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8BF5BD0-7455-404C-CBC3-57FAD2B0B872}"/>
              </a:ext>
            </a:extLst>
          </p:cNvPr>
          <p:cNvSpPr txBox="1"/>
          <p:nvPr/>
        </p:nvSpPr>
        <p:spPr>
          <a:xfrm>
            <a:off x="1527048" y="5251159"/>
            <a:ext cx="7008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Gli orari dei docenti sono diversificati a seconda che si lavori </a:t>
            </a:r>
          </a:p>
          <a:p>
            <a:r>
              <a:rPr lang="it-IT" dirty="0"/>
              <a:t>sul MODULO o sul TEMPO PIENO</a:t>
            </a:r>
          </a:p>
        </p:txBody>
      </p:sp>
    </p:spTree>
    <p:extLst>
      <p:ext uri="{BB962C8B-B14F-4D97-AF65-F5344CB8AC3E}">
        <p14:creationId xmlns:p14="http://schemas.microsoft.com/office/powerpoint/2010/main" val="54555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1128F5-2AC5-A340-A47E-E8DF4405D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2337477"/>
            <a:ext cx="10772775" cy="165819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Fin qui siete d’accordo?</a:t>
            </a:r>
            <a:br>
              <a:rPr lang="it-IT" dirty="0"/>
            </a:br>
            <a:r>
              <a:rPr lang="it-IT" dirty="0"/>
              <a:t>Avete suggerimenti?</a:t>
            </a:r>
            <a:br>
              <a:rPr lang="it-IT" dirty="0"/>
            </a:br>
            <a:r>
              <a:rPr lang="it-IT" dirty="0"/>
              <a:t>Avete osservazioni?</a:t>
            </a:r>
          </a:p>
        </p:txBody>
      </p:sp>
    </p:spTree>
    <p:extLst>
      <p:ext uri="{BB962C8B-B14F-4D97-AF65-F5344CB8AC3E}">
        <p14:creationId xmlns:p14="http://schemas.microsoft.com/office/powerpoint/2010/main" val="1976253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6F7B26-A734-131D-4A11-49F62FAC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629" y="742982"/>
            <a:ext cx="8911687" cy="1280890"/>
          </a:xfrm>
        </p:spPr>
        <p:txBody>
          <a:bodyPr/>
          <a:lstStyle/>
          <a:p>
            <a:r>
              <a:rPr lang="it-IT" dirty="0"/>
              <a:t>Vi starete domandando cosa sto per </a:t>
            </a:r>
            <a:r>
              <a:rPr lang="it-IT" dirty="0" err="1"/>
              <a:t>proporVi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67F3B4-1A98-1093-2CC0-5E2B6BAFC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725" y="2518597"/>
            <a:ext cx="8915400" cy="3777622"/>
          </a:xfrm>
        </p:spPr>
        <p:txBody>
          <a:bodyPr/>
          <a:lstStyle/>
          <a:p>
            <a:pPr algn="just"/>
            <a:r>
              <a:rPr lang="it-IT" dirty="0"/>
              <a:t>La realizzazione di una sperimentazione sulle classi prime, l’attuazione di un progetto pilota che sarà monitorato non solo in fase conclusiva, ma anche in itinere per valutarne vantaggi o difficoltà.</a:t>
            </a:r>
          </a:p>
          <a:p>
            <a:pPr algn="just"/>
            <a:r>
              <a:rPr lang="it-IT" dirty="0"/>
              <a:t>Il progetto sarà presentato alle famiglie proprio in questi termini, una sperimentazione che potrà rappresentare </a:t>
            </a:r>
          </a:p>
        </p:txBody>
      </p:sp>
    </p:spTree>
    <p:extLst>
      <p:ext uri="{BB962C8B-B14F-4D97-AF65-F5344CB8AC3E}">
        <p14:creationId xmlns:p14="http://schemas.microsoft.com/office/powerpoint/2010/main" val="401759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5122B63F-E0FE-71CD-0940-7582A0879C53}"/>
              </a:ext>
            </a:extLst>
          </p:cNvPr>
          <p:cNvSpPr txBox="1">
            <a:spLocks/>
          </p:cNvSpPr>
          <p:nvPr/>
        </p:nvSpPr>
        <p:spPr>
          <a:xfrm>
            <a:off x="970788" y="1133856"/>
            <a:ext cx="10782300" cy="3352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it-IT" sz="2400" dirty="0"/>
            </a:br>
            <a:r>
              <a:rPr lang="it-IT" sz="2400" dirty="0"/>
              <a:t>Se propongo a Voi questa iniziativa è perché credo</a:t>
            </a:r>
            <a:br>
              <a:rPr lang="it-IT" sz="2400" dirty="0"/>
            </a:br>
            <a:r>
              <a:rPr lang="it-IT" sz="2400" dirty="0"/>
              <a:t>di avere di fronte  davanti a me persone che hanno </a:t>
            </a:r>
            <a:br>
              <a:rPr lang="it-IT" sz="2400" dirty="0"/>
            </a:br>
            <a:r>
              <a:rPr lang="it-IT" sz="2400" b="1" dirty="0"/>
              <a:t>a cuore la scuola, </a:t>
            </a:r>
          </a:p>
          <a:p>
            <a:pPr algn="ctr"/>
            <a:r>
              <a:rPr lang="it-IT" sz="2400" dirty="0"/>
              <a:t>che hanno le </a:t>
            </a:r>
            <a:r>
              <a:rPr lang="it-IT" sz="2400" b="1" dirty="0"/>
              <a:t>capacità</a:t>
            </a:r>
            <a:r>
              <a:rPr lang="it-IT" sz="2400" dirty="0"/>
              <a:t> e il</a:t>
            </a:r>
            <a:r>
              <a:rPr lang="it-IT" sz="2400" b="1" dirty="0"/>
              <a:t> coraggio </a:t>
            </a:r>
            <a:r>
              <a:rPr lang="it-IT" sz="2400" dirty="0"/>
              <a:t>di affrontare le </a:t>
            </a:r>
            <a:r>
              <a:rPr lang="it-IT" sz="2400" b="1" dirty="0"/>
              <a:t>innovazioni </a:t>
            </a:r>
          </a:p>
          <a:p>
            <a:pPr algn="ctr"/>
            <a:r>
              <a:rPr lang="it-IT" sz="2400" dirty="0"/>
              <a:t>che credono che questa scuola </a:t>
            </a:r>
          </a:p>
          <a:p>
            <a:pPr algn="ctr"/>
            <a:r>
              <a:rPr lang="it-IT" sz="2400" dirty="0"/>
              <a:t>abbia bisogno di ritrovarsi </a:t>
            </a:r>
          </a:p>
          <a:p>
            <a:pPr algn="ctr"/>
            <a:r>
              <a:rPr lang="it-IT" sz="2400" dirty="0"/>
              <a:t>in un mondo che sta cambiando </a:t>
            </a:r>
          </a:p>
          <a:p>
            <a:pPr algn="ctr"/>
            <a:r>
              <a:rPr lang="it-IT" sz="2400" dirty="0"/>
              <a:t>e al quale la scuola </a:t>
            </a:r>
          </a:p>
          <a:p>
            <a:pPr algn="ctr"/>
            <a:r>
              <a:rPr lang="it-IT" sz="2400" dirty="0"/>
              <a:t>non ha trovato ancora il coraggio di affacciarsi.</a:t>
            </a:r>
          </a:p>
        </p:txBody>
      </p:sp>
    </p:spTree>
    <p:extLst>
      <p:ext uri="{BB962C8B-B14F-4D97-AF65-F5344CB8AC3E}">
        <p14:creationId xmlns:p14="http://schemas.microsoft.com/office/powerpoint/2010/main" val="3485240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0CB6A-B4DC-FC6D-670C-19D50B0E9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840" y="573166"/>
            <a:ext cx="9067800" cy="792195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Proposta sperimentale su tutte le classi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BF1E44-1306-3B4A-DD14-6A4569FC5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8840" y="1752473"/>
            <a:ext cx="9067800" cy="3048127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it-IT" sz="3500" dirty="0"/>
              <a:t>Uniformare l’orario per entrambi i tempi scuola adottando non più l’ora di 60 minuti ma uno spazio orario che sia comune a tutte le classi </a:t>
            </a:r>
          </a:p>
          <a:p>
            <a:pPr marL="0" indent="0" algn="just">
              <a:buNone/>
            </a:pPr>
            <a:endParaRPr lang="it-IT" sz="3500" dirty="0"/>
          </a:p>
          <a:p>
            <a:pPr algn="just"/>
            <a:r>
              <a:rPr lang="it-IT" sz="3500" dirty="0"/>
              <a:t>AD ESEMPIO POTREMMO ADOTTARE UNO SPAZIO ORARIO DI 54 MINUTI</a:t>
            </a:r>
          </a:p>
          <a:p>
            <a:pPr marL="0" indent="0" algn="just">
              <a:buNone/>
            </a:pPr>
            <a:r>
              <a:rPr lang="it-IT" sz="3500" dirty="0"/>
              <a:t>     	che da una sommaria analisi potrebbe essere quello più perseguibile senza conseguenze 	sulla   	gestione dei trasporti </a:t>
            </a:r>
          </a:p>
          <a:p>
            <a:pPr marL="0" indent="0" algn="just">
              <a:buNone/>
            </a:pPr>
            <a:r>
              <a:rPr lang="it-IT" sz="3500" dirty="0"/>
              <a:t>	L’inizio della scuola sarebbe sempre alle 08:30 con conclusione alle 13:00 per i giorni senza rientro 	del TN e alle 16:30 per tutte le classi del tempo pieno e delle classi con rientro del Modulo</a:t>
            </a:r>
          </a:p>
          <a:p>
            <a:pPr marL="0" indent="0" algn="just">
              <a:buNone/>
            </a:pPr>
            <a:endParaRPr lang="it-IT" sz="3500" dirty="0"/>
          </a:p>
          <a:p>
            <a:pPr algn="just"/>
            <a:r>
              <a:rPr lang="it-IT" sz="3500" dirty="0"/>
              <a:t>I 6 minuti che vanno a compensare l’ora di 60 minuti per la quale siete retribuiti potrebbero creare una sorta di «banca del tempo» da mettere a disposizione per le eventuali supplenze o necessità che si dovessero manifestare nel corso dell’anno scolastico.</a:t>
            </a:r>
          </a:p>
        </p:txBody>
      </p:sp>
    </p:spTree>
    <p:extLst>
      <p:ext uri="{BB962C8B-B14F-4D97-AF65-F5344CB8AC3E}">
        <p14:creationId xmlns:p14="http://schemas.microsoft.com/office/powerpoint/2010/main" val="137512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E5B2933-4450-8FB8-F468-97AB60FB82C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Classi miste </a:t>
            </a:r>
            <a:r>
              <a:rPr lang="it-IT" dirty="0"/>
              <a:t>– contemporaneamente presenti alunni iscritti al MODULO e al TEMPO PIENO</a:t>
            </a:r>
          </a:p>
          <a:p>
            <a:r>
              <a:rPr lang="it-IT" dirty="0"/>
              <a:t>Formazione delle </a:t>
            </a:r>
            <a:r>
              <a:rPr lang="it-IT" b="1" dirty="0"/>
              <a:t>classi per livelli di apprendimento </a:t>
            </a:r>
            <a:r>
              <a:rPr lang="it-IT" dirty="0"/>
              <a:t>omogenei sulla base delle informazioni che arrivano dalle </a:t>
            </a:r>
          </a:p>
          <a:p>
            <a:r>
              <a:rPr lang="it-IT" dirty="0"/>
              <a:t>insegnati delle classi 5^</a:t>
            </a:r>
          </a:p>
          <a:p>
            <a:pPr algn="just"/>
            <a:r>
              <a:rPr lang="it-IT" dirty="0"/>
              <a:t>Chi fa le </a:t>
            </a:r>
            <a:r>
              <a:rPr lang="it-IT" b="1" dirty="0"/>
              <a:t>27 ore </a:t>
            </a:r>
            <a:r>
              <a:rPr lang="it-IT" dirty="0"/>
              <a:t>avrà comunque un secondo rientro da effettuarsi con attività non curricolari, ma con progetti che abbiano un obiettivo formativo definito ad inizio anno e che possano variare nel corso dell’anno</a:t>
            </a:r>
          </a:p>
          <a:p>
            <a:pPr algn="just"/>
            <a:r>
              <a:rPr lang="it-IT" dirty="0"/>
              <a:t>Chi fa le </a:t>
            </a:r>
            <a:r>
              <a:rPr lang="it-IT" b="1" dirty="0"/>
              <a:t>29 ore </a:t>
            </a:r>
            <a:r>
              <a:rPr lang="it-IT" dirty="0"/>
              <a:t>ha un secondo rientro obbligatorio per la presenza dell’esperto d motoria</a:t>
            </a:r>
          </a:p>
          <a:p>
            <a:pPr algn="just"/>
            <a:r>
              <a:rPr lang="it-IT" dirty="0"/>
              <a:t>Chi fa le </a:t>
            </a:r>
            <a:r>
              <a:rPr lang="it-IT" b="1" dirty="0"/>
              <a:t>40 ore </a:t>
            </a:r>
            <a:r>
              <a:rPr lang="it-IT" dirty="0"/>
              <a:t>avrà 3 pomeriggi su 5 con attività progettuali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45F946A-EC39-518D-1539-D2BAACB37C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Proposta sperimentale su tutte le classi prime</a:t>
            </a:r>
          </a:p>
        </p:txBody>
      </p:sp>
    </p:spTree>
    <p:extLst>
      <p:ext uri="{BB962C8B-B14F-4D97-AF65-F5344CB8AC3E}">
        <p14:creationId xmlns:p14="http://schemas.microsoft.com/office/powerpoint/2010/main" val="312475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1EE117-67EC-86D4-EB21-505DEA1A6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dirty="0"/>
              <a:t>Cosa succede nei pomeriggi in cui le classi a tempo pieno rimangono a scuola e il modulo va a casa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8E2563-74CC-500D-6465-694343A4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0944" y="2752345"/>
            <a:ext cx="8430005" cy="2798064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Si ricomporranno nuove classi per i pomeriggi che saranno regolarmente regolarizzate sul registro elettronico ed effettueranno attività su progetti definiti per classi parallele, basati sui bisogni degli alunni e diversificati in corso d’anno.</a:t>
            </a:r>
          </a:p>
          <a:p>
            <a:pPr algn="just"/>
            <a:r>
              <a:rPr lang="it-IT" dirty="0"/>
              <a:t>La valutazione di queste attività sarà basata sul raggiungimento delle competenze fissate negli obiettivi della progettazione proposta ad inizio anno </a:t>
            </a:r>
          </a:p>
          <a:p>
            <a:pPr algn="just"/>
            <a:r>
              <a:rPr lang="it-IT" dirty="0"/>
              <a:t>Le attività saranno raccolte in un contenitore on-line (</a:t>
            </a:r>
            <a:r>
              <a:rPr lang="it-IT" dirty="0" err="1"/>
              <a:t>classroom</a:t>
            </a:r>
            <a:r>
              <a:rPr lang="it-IT" dirty="0"/>
              <a:t>) e resteranno materiale disponibile per chi ne volesse fare uso.</a:t>
            </a:r>
          </a:p>
        </p:txBody>
      </p:sp>
    </p:spTree>
    <p:extLst>
      <p:ext uri="{BB962C8B-B14F-4D97-AF65-F5344CB8AC3E}">
        <p14:creationId xmlns:p14="http://schemas.microsoft.com/office/powerpoint/2010/main" val="752910195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829</Words>
  <Application>Microsoft Office PowerPoint</Application>
  <PresentationFormat>Widescreen</PresentationFormat>
  <Paragraphs>71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Filo</vt:lpstr>
      <vt:lpstr>Proposta classi prime ANNO SCOLATICO 2024/2025</vt:lpstr>
      <vt:lpstr>Stato dell’arte</vt:lpstr>
      <vt:lpstr>differenze</vt:lpstr>
      <vt:lpstr>Fin qui siete d’accordo? Avete suggerimenti? Avete osservazioni?</vt:lpstr>
      <vt:lpstr>Vi starete domandando cosa sto per proporVi</vt:lpstr>
      <vt:lpstr>Presentazione standard di PowerPoint</vt:lpstr>
      <vt:lpstr>Proposta sperimentale su tutte le classi</vt:lpstr>
      <vt:lpstr>Proposta sperimentale su tutte le classi prime</vt:lpstr>
      <vt:lpstr>Cosa succede nei pomeriggi in cui le classi a tempo pieno rimangono a scuola e il modulo va a casa</vt:lpstr>
      <vt:lpstr>VANTAGGI PER TUTTE LE CLASSI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classi prime</dc:title>
  <dc:creator>PRESIDE</dc:creator>
  <cp:lastModifiedBy>PRESIDE</cp:lastModifiedBy>
  <cp:revision>2</cp:revision>
  <dcterms:created xsi:type="dcterms:W3CDTF">2024-05-21T11:14:01Z</dcterms:created>
  <dcterms:modified xsi:type="dcterms:W3CDTF">2024-05-23T09:08:50Z</dcterms:modified>
</cp:coreProperties>
</file>