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5" r:id="rId6"/>
    <p:sldId id="264" r:id="rId7"/>
    <p:sldId id="263" r:id="rId8"/>
    <p:sldId id="262" r:id="rId9"/>
    <p:sldId id="261" r:id="rId10"/>
    <p:sldId id="260" r:id="rId11"/>
    <p:sldId id="266" r:id="rId12"/>
    <p:sldId id="267" r:id="rId13"/>
    <p:sldId id="270" r:id="rId14"/>
    <p:sldId id="269" r:id="rId15"/>
    <p:sldId id="268" r:id="rId16"/>
    <p:sldId id="271" r:id="rId17"/>
    <p:sldId id="274" r:id="rId18"/>
    <p:sldId id="273" r:id="rId19"/>
    <p:sldId id="272" r:id="rId20"/>
    <p:sldId id="275" r:id="rId21"/>
    <p:sldId id="276" r:id="rId22"/>
    <p:sldId id="279" r:id="rId23"/>
    <p:sldId id="277" r:id="rId24"/>
    <p:sldId id="278" r:id="rId25"/>
    <p:sldId id="283" r:id="rId26"/>
    <p:sldId id="282" r:id="rId27"/>
    <p:sldId id="281" r:id="rId28"/>
    <p:sldId id="280" r:id="rId29"/>
    <p:sldId id="286" r:id="rId30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55EE4-B498-4F03-BF1B-5416CE3D18B1}" type="datetimeFigureOut">
              <a:rPr lang="it-IT" smtClean="0"/>
              <a:pPr/>
              <a:t>19/11/2021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29F5B-0464-4B25-8F6A-5919EB5E0CE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9F5B-0464-4B25-8F6A-5919EB5E0CEB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256A-CBFA-4F62-BD93-3EA5A9D4D711}" type="datetime1">
              <a:rPr lang="it-IT" smtClean="0"/>
              <a:pPr/>
              <a:t>19/11/2021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FB56-EE7E-4A4B-8FA2-48ADCAC167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2F1F3-40E7-4405-8BC7-0281CC17674E}" type="datetime1">
              <a:rPr lang="it-IT" smtClean="0"/>
              <a:pPr/>
              <a:t>19/11/2021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FB56-EE7E-4A4B-8FA2-48ADCAC167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BAC-3EDF-4009-8D49-29A3D3FDAB9C}" type="datetime1">
              <a:rPr lang="it-IT" smtClean="0"/>
              <a:pPr/>
              <a:t>19/11/2021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FB56-EE7E-4A4B-8FA2-48ADCAC167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70A6-FB2A-470B-98FE-4DD5237DFF64}" type="datetime1">
              <a:rPr lang="it-IT" smtClean="0"/>
              <a:pPr/>
              <a:t>19/11/2021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FB56-EE7E-4A4B-8FA2-48ADCAC167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CDDF3-9061-4C2C-804E-5EBD94AF23D7}" type="datetime1">
              <a:rPr lang="it-IT" smtClean="0"/>
              <a:pPr/>
              <a:t>19/11/2021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FB56-EE7E-4A4B-8FA2-48ADCAC167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E6810-6DE9-450A-A610-FDB778B7351F}" type="datetime1">
              <a:rPr lang="it-IT" smtClean="0"/>
              <a:pPr/>
              <a:t>19/11/2021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FB56-EE7E-4A4B-8FA2-48ADCAC167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6C3E1-C771-4BF9-A513-4361BFC5E12D}" type="datetime1">
              <a:rPr lang="it-IT" smtClean="0"/>
              <a:pPr/>
              <a:t>19/11/2021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FB56-EE7E-4A4B-8FA2-48ADCAC167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34DC-F571-454F-AB14-208D6676C1F0}" type="datetime1">
              <a:rPr lang="it-IT" smtClean="0"/>
              <a:pPr/>
              <a:t>19/11/2021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FB56-EE7E-4A4B-8FA2-48ADCAC167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72F5-17D5-43A7-9301-B7CCA94AAC30}" type="datetime1">
              <a:rPr lang="it-IT" smtClean="0"/>
              <a:pPr/>
              <a:t>19/11/2021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FB56-EE7E-4A4B-8FA2-48ADCAC167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302C0-0A89-4640-8A78-55DF2227A0EA}" type="datetime1">
              <a:rPr lang="it-IT" smtClean="0"/>
              <a:pPr/>
              <a:t>19/11/2021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FB56-EE7E-4A4B-8FA2-48ADCAC167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A9EFC-EE1A-463B-87E1-CE8ACFBCCE48}" type="datetime1">
              <a:rPr lang="it-IT" smtClean="0"/>
              <a:pPr/>
              <a:t>19/11/2021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DFB56-EE7E-4A4B-8FA2-48ADCAC1675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63E97-55C3-4876-98EF-0EA7A7DC0E17}" type="datetime1">
              <a:rPr lang="it-IT" smtClean="0"/>
              <a:pPr/>
              <a:t>19/11/2021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DFB56-EE7E-4A4B-8FA2-48ADCAC1675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dee05100l@istruzione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mailto:pdic859005@pec.istruzione.i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sz="900" b="1" dirty="0">
                <a:effectLst/>
                <a:latin typeface="+mn-lt"/>
                <a:ea typeface="Times New Roman" panose="02020603050405020304" pitchFamily="18" charset="0"/>
              </a:rPr>
              <a:t>Istituto Comprensivo Statale</a:t>
            </a:r>
            <a:br>
              <a:rPr lang="it-IT" sz="9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it-IT" sz="900" b="1" dirty="0">
                <a:effectLst/>
                <a:latin typeface="+mn-lt"/>
                <a:ea typeface="Times New Roman" panose="02020603050405020304" pitchFamily="18" charset="0"/>
              </a:rPr>
              <a:t>    Vicolo Giovanni Xxiii,68 – </a:t>
            </a:r>
            <a:br>
              <a:rPr lang="it-IT" sz="9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it-IT" sz="900" b="1" dirty="0">
                <a:effectLst/>
                <a:latin typeface="+mn-lt"/>
                <a:ea typeface="Times New Roman" panose="02020603050405020304" pitchFamily="18" charset="0"/>
              </a:rPr>
              <a:t>35010 San Giorgio In Bosco (Pd)</a:t>
            </a:r>
            <a:br>
              <a:rPr lang="it-IT" sz="9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900" b="1" dirty="0">
                <a:effectLst/>
                <a:latin typeface="+mn-lt"/>
                <a:ea typeface="Times New Roman" panose="02020603050405020304" pitchFamily="18" charset="0"/>
              </a:rPr>
              <a:t>Tel. 049-9450890/5996039</a:t>
            </a:r>
            <a:br>
              <a:rPr lang="it-IT" sz="9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en-US" sz="900" b="1" dirty="0">
                <a:effectLst/>
                <a:latin typeface="+mn-lt"/>
                <a:ea typeface="Times New Roman" panose="02020603050405020304" pitchFamily="18" charset="0"/>
              </a:rPr>
              <a:t>Mail: </a:t>
            </a:r>
            <a:r>
              <a:rPr lang="en-US" sz="9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hlinkClick r:id="rId3"/>
              </a:rPr>
              <a:t>Pdic859005@istruzione.It</a:t>
            </a:r>
            <a:r>
              <a:rPr lang="en-US" sz="900" b="1" u="sng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it-IT" sz="900" b="1" dirty="0">
                <a:effectLst/>
                <a:latin typeface="+mn-lt"/>
                <a:ea typeface="Times New Roman" panose="02020603050405020304" pitchFamily="18" charset="0"/>
              </a:rPr>
              <a:t>   </a:t>
            </a:r>
            <a:r>
              <a:rPr lang="it-IT" sz="900" b="1" dirty="0" err="1">
                <a:effectLst/>
                <a:latin typeface="+mn-lt"/>
                <a:ea typeface="Times New Roman" panose="02020603050405020304" pitchFamily="18" charset="0"/>
              </a:rPr>
              <a:t>Pec</a:t>
            </a:r>
            <a:r>
              <a:rPr lang="it-IT" sz="900" b="1" dirty="0">
                <a:effectLst/>
                <a:latin typeface="+mn-lt"/>
                <a:ea typeface="Times New Roman" panose="02020603050405020304" pitchFamily="18" charset="0"/>
              </a:rPr>
              <a:t>:</a:t>
            </a:r>
            <a:r>
              <a:rPr lang="it-IT" sz="90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r>
              <a:rPr lang="it-IT" sz="900" u="sng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hlinkClick r:id="rId4"/>
              </a:rPr>
              <a:t>Pdic859005@pec.Istruzione.It</a:t>
            </a:r>
            <a:br>
              <a:rPr lang="it-IT" sz="9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it-IT" sz="900" b="1" dirty="0">
                <a:effectLst/>
                <a:latin typeface="+mn-lt"/>
                <a:ea typeface="Times New Roman" panose="02020603050405020304" pitchFamily="18" charset="0"/>
              </a:rPr>
              <a:t>Codice Fiscale 81004190286     Cod. </a:t>
            </a:r>
            <a:r>
              <a:rPr lang="it-IT" sz="900" b="1" dirty="0" err="1">
                <a:effectLst/>
                <a:latin typeface="+mn-lt"/>
                <a:ea typeface="Times New Roman" panose="02020603050405020304" pitchFamily="18" charset="0"/>
              </a:rPr>
              <a:t>Mecc</a:t>
            </a:r>
            <a:r>
              <a:rPr lang="it-IT" sz="900" b="1" dirty="0">
                <a:effectLst/>
                <a:latin typeface="+mn-lt"/>
                <a:ea typeface="Times New Roman" panose="02020603050405020304" pitchFamily="18" charset="0"/>
              </a:rPr>
              <a:t>.  Pdic859005</a:t>
            </a:r>
            <a:br>
              <a:rPr lang="it-IT" sz="9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it-IT" sz="900" b="1" u="none" strike="noStrike" dirty="0">
                <a:solidFill>
                  <a:srgbClr val="17365D"/>
                </a:solidFill>
                <a:effectLst/>
                <a:latin typeface="+mn-lt"/>
                <a:ea typeface="Times New Roman" panose="02020603050405020304" pitchFamily="18" charset="0"/>
              </a:rPr>
              <a:t> </a:t>
            </a:r>
            <a:br>
              <a:rPr lang="it-IT" sz="900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4282" y="2143116"/>
            <a:ext cx="6643734" cy="1143008"/>
          </a:xfrm>
        </p:spPr>
        <p:txBody>
          <a:bodyPr>
            <a:noAutofit/>
          </a:bodyPr>
          <a:lstStyle/>
          <a:p>
            <a:pPr algn="l"/>
            <a:r>
              <a:rPr lang="it-IT" sz="4000" b="1" dirty="0">
                <a:solidFill>
                  <a:srgbClr val="FF0000"/>
                </a:solidFill>
              </a:rPr>
              <a:t>Misure per un sicuro </a:t>
            </a:r>
          </a:p>
          <a:p>
            <a:pPr algn="l"/>
            <a:r>
              <a:rPr lang="it-IT" sz="4000" b="1" dirty="0">
                <a:solidFill>
                  <a:srgbClr val="FF0000"/>
                </a:solidFill>
              </a:rPr>
              <a:t>utilizzo delle scale portatili</a:t>
            </a:r>
          </a:p>
        </p:txBody>
      </p:sp>
      <p:pic>
        <p:nvPicPr>
          <p:cNvPr id="1026" name="Picture 2" descr="Risultati immagini per blasone repubblica italia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214290"/>
            <a:ext cx="500065" cy="51646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2428868"/>
            <a:ext cx="2714644" cy="340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51720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44" y="3214686"/>
            <a:ext cx="513397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 descr="Risultati immagini per definizio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143116"/>
            <a:ext cx="3071834" cy="936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4786346" cy="857256"/>
          </a:xfrm>
        </p:spPr>
        <p:txBody>
          <a:bodyPr>
            <a:normAutofit fontScale="90000"/>
          </a:bodyPr>
          <a:lstStyle/>
          <a:p>
            <a:pPr algn="l"/>
            <a:br>
              <a:rPr lang="it-IT" sz="1200" dirty="0"/>
            </a:br>
            <a:endParaRPr lang="it-IT" dirty="0"/>
          </a:p>
        </p:txBody>
      </p:sp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  <p:pic>
        <p:nvPicPr>
          <p:cNvPr id="7" name="Picture 4" descr="Risultati immagini per definizio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3071834" cy="936396"/>
          </a:xfrm>
          <a:prstGeom prst="rect">
            <a:avLst/>
          </a:prstGeom>
          <a:noFill/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857232"/>
            <a:ext cx="51149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 descr="Immagine correl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786446" y="3143248"/>
            <a:ext cx="226222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4786346" cy="857256"/>
          </a:xfrm>
        </p:spPr>
        <p:txBody>
          <a:bodyPr>
            <a:normAutofit fontScale="90000"/>
          </a:bodyPr>
          <a:lstStyle/>
          <a:p>
            <a:pPr algn="l"/>
            <a:br>
              <a:rPr lang="it-IT" sz="1200" dirty="0"/>
            </a:br>
            <a:endParaRPr lang="it-IT" dirty="0"/>
          </a:p>
        </p:txBody>
      </p:sp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  <p:sp>
        <p:nvSpPr>
          <p:cNvPr id="7" name="Rettangolo 6"/>
          <p:cNvSpPr/>
          <p:nvPr/>
        </p:nvSpPr>
        <p:spPr>
          <a:xfrm>
            <a:off x="5715008" y="1857364"/>
            <a:ext cx="2884434" cy="35240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Quale scala</a:t>
            </a:r>
          </a:p>
          <a:p>
            <a:pPr algn="ctr"/>
            <a:r>
              <a:rPr lang="it-IT" sz="115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?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5214974" cy="598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71480"/>
            <a:ext cx="4643439" cy="29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94" y="3448050"/>
            <a:ext cx="4643438" cy="231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3425" y="1033446"/>
            <a:ext cx="460057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 descr="Immagine correlat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00438"/>
            <a:ext cx="4286280" cy="2336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4572032" cy="491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357430"/>
            <a:ext cx="42672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eccia circolare in giù 7"/>
          <p:cNvSpPr/>
          <p:nvPr/>
        </p:nvSpPr>
        <p:spPr>
          <a:xfrm>
            <a:off x="5500694" y="928670"/>
            <a:ext cx="2643206" cy="10001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circolare in giù 9"/>
          <p:cNvSpPr/>
          <p:nvPr/>
        </p:nvSpPr>
        <p:spPr>
          <a:xfrm rot="10800000">
            <a:off x="5500694" y="3929066"/>
            <a:ext cx="2643206" cy="10001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4786346" cy="857256"/>
          </a:xfrm>
        </p:spPr>
        <p:txBody>
          <a:bodyPr>
            <a:normAutofit fontScale="90000"/>
          </a:bodyPr>
          <a:lstStyle/>
          <a:p>
            <a:pPr algn="l"/>
            <a:br>
              <a:rPr lang="it-IT" sz="1200" dirty="0"/>
            </a:br>
            <a:endParaRPr lang="it-IT" dirty="0"/>
          </a:p>
        </p:txBody>
      </p:sp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416467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857231"/>
            <a:ext cx="4071966" cy="543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299" y="542905"/>
            <a:ext cx="40195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79"/>
            <a:ext cx="3857652" cy="523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642918"/>
            <a:ext cx="4000528" cy="564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51603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571480"/>
            <a:ext cx="45533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50"/>
            <a:ext cx="43529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4702884" cy="402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21662"/>
            <a:ext cx="4219574" cy="232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4786346" cy="857256"/>
          </a:xfrm>
        </p:spPr>
        <p:txBody>
          <a:bodyPr>
            <a:normAutofit fontScale="90000"/>
          </a:bodyPr>
          <a:lstStyle/>
          <a:p>
            <a:pPr algn="l"/>
            <a:br>
              <a:rPr lang="it-IT" sz="1200" dirty="0"/>
            </a:b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1712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5242012" cy="415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 descr="Risultati immagini per pollice ver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428736"/>
            <a:ext cx="2071702" cy="2185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4786346" cy="857256"/>
          </a:xfrm>
        </p:spPr>
        <p:txBody>
          <a:bodyPr>
            <a:normAutofit fontScale="90000"/>
          </a:bodyPr>
          <a:lstStyle/>
          <a:p>
            <a:pPr algn="l"/>
            <a:br>
              <a:rPr lang="it-IT" sz="1200" dirty="0"/>
            </a:br>
            <a:endParaRPr lang="it-IT" dirty="0"/>
          </a:p>
        </p:txBody>
      </p:sp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500174"/>
            <a:ext cx="4538683" cy="390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00100" y="2643182"/>
            <a:ext cx="2392435" cy="1738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4786346" cy="857256"/>
          </a:xfrm>
        </p:spPr>
        <p:txBody>
          <a:bodyPr>
            <a:normAutofit fontScale="90000"/>
          </a:bodyPr>
          <a:lstStyle/>
          <a:p>
            <a:pPr algn="l"/>
            <a:br>
              <a:rPr lang="it-IT" sz="1200" dirty="0"/>
            </a:br>
            <a:endParaRPr lang="it-IT" dirty="0"/>
          </a:p>
        </p:txBody>
      </p:sp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3725657" cy="448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9594" y="1285860"/>
            <a:ext cx="355701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33147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857496"/>
            <a:ext cx="414340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44767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143248"/>
            <a:ext cx="42862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4786346" cy="857256"/>
          </a:xfrm>
        </p:spPr>
        <p:txBody>
          <a:bodyPr>
            <a:normAutofit fontScale="90000"/>
          </a:bodyPr>
          <a:lstStyle/>
          <a:p>
            <a:pPr algn="l"/>
            <a:br>
              <a:rPr lang="it-IT" sz="1200" dirty="0"/>
            </a:br>
            <a:endParaRPr lang="it-IT" dirty="0"/>
          </a:p>
        </p:txBody>
      </p:sp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785794"/>
            <a:ext cx="44100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0"/>
            <a:ext cx="42195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714752"/>
            <a:ext cx="4391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44672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7364"/>
            <a:ext cx="43148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3425" y="4686309"/>
            <a:ext cx="43148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Connettore 2 9"/>
          <p:cNvCxnSpPr/>
          <p:nvPr/>
        </p:nvCxnSpPr>
        <p:spPr>
          <a:xfrm>
            <a:off x="3428992" y="564357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572000" y="5786454"/>
            <a:ext cx="4429156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4572000" y="5429264"/>
            <a:ext cx="4429156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4786346" cy="857256"/>
          </a:xfrm>
        </p:spPr>
        <p:txBody>
          <a:bodyPr>
            <a:normAutofit fontScale="90000"/>
          </a:bodyPr>
          <a:lstStyle/>
          <a:p>
            <a:pPr algn="l"/>
            <a:br>
              <a:rPr lang="it-IT" sz="1200" dirty="0"/>
            </a:br>
            <a:endParaRPr lang="it-IT" dirty="0"/>
          </a:p>
        </p:txBody>
      </p:sp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143248"/>
            <a:ext cx="3705222" cy="127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42918"/>
            <a:ext cx="4714908" cy="327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429132"/>
            <a:ext cx="10287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44291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Risultati immagini per pollice ver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000372"/>
            <a:ext cx="1462215" cy="1542475"/>
          </a:xfrm>
          <a:prstGeom prst="rect">
            <a:avLst/>
          </a:prstGeom>
          <a:noFill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429132"/>
            <a:ext cx="44958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642910" y="3571876"/>
            <a:ext cx="435771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3962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14488"/>
            <a:ext cx="3324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970671" y="1927274"/>
            <a:ext cx="7639934" cy="20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/>
              <a:t>Il/la </a:t>
            </a:r>
            <a:r>
              <a:rPr lang="it-IT" sz="1200" i="1" dirty="0" err="1"/>
              <a:t>sottoscritt……</a:t>
            </a:r>
            <a:r>
              <a:rPr lang="it-IT" sz="1200" i="1" dirty="0"/>
              <a:t> : __________________________________________</a:t>
            </a:r>
          </a:p>
          <a:p>
            <a:pPr algn="ctr"/>
            <a:endParaRPr lang="it-IT" sz="1200" i="1" dirty="0"/>
          </a:p>
          <a:p>
            <a:pPr algn="ctr"/>
            <a:r>
              <a:rPr lang="it-IT" sz="1200" i="1" dirty="0"/>
              <a:t>Dipendente dell’Istituto Comprensivo</a:t>
            </a:r>
          </a:p>
          <a:p>
            <a:pPr algn="ctr"/>
            <a:endParaRPr lang="it-IT" sz="1200" i="1" dirty="0"/>
          </a:p>
          <a:p>
            <a:pPr algn="ctr"/>
            <a:r>
              <a:rPr lang="it-IT" sz="1200" i="1" dirty="0"/>
              <a:t>nella sua mansione di : _______________________________________</a:t>
            </a:r>
          </a:p>
          <a:p>
            <a:pPr algn="ctr"/>
            <a:endParaRPr lang="it-IT" sz="1200" i="1" dirty="0"/>
          </a:p>
          <a:p>
            <a:pPr algn="ctr"/>
            <a:r>
              <a:rPr lang="it-IT" sz="1200" b="1" i="1" dirty="0"/>
              <a:t>D I C H I A R A: </a:t>
            </a:r>
          </a:p>
          <a:p>
            <a:pPr algn="ctr"/>
            <a:r>
              <a:rPr lang="it-IT" sz="1200" i="1" dirty="0"/>
              <a:t>di aver ricevuto dal Datore di lavoro copia dell’opuscolo  </a:t>
            </a:r>
            <a:r>
              <a:rPr lang="it-IT" sz="1200" b="1" i="1" dirty="0"/>
              <a:t>“ Misure per un sicuro utilizzo delle scale portatili ”</a:t>
            </a:r>
          </a:p>
          <a:p>
            <a:pPr algn="ctr"/>
            <a:r>
              <a:rPr lang="it-IT" sz="1200" i="1" dirty="0"/>
              <a:t>e si impegna ad attuare e ad attenersi  a quanto in esso indicato per lo svolgimento del proprio lavoro.</a:t>
            </a:r>
          </a:p>
          <a:p>
            <a:pPr algn="ctr"/>
            <a:endParaRPr lang="it-IT" sz="1200" i="1" dirty="0"/>
          </a:p>
          <a:p>
            <a:pPr algn="ctr"/>
            <a:r>
              <a:rPr lang="it-IT" sz="1100" dirty="0"/>
              <a:t>Tale documentazione è stata fornita per ottemperare agli obblighi di informazione di cui agli Articoli 36 e 73 del </a:t>
            </a:r>
            <a:r>
              <a:rPr lang="it-IT" sz="1100" dirty="0" err="1"/>
              <a:t>D.Lgs.</a:t>
            </a:r>
            <a:r>
              <a:rPr lang="it-IT" sz="1100" dirty="0"/>
              <a:t> 81/208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786182" y="4286256"/>
            <a:ext cx="450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Per ricevuta : </a:t>
            </a:r>
          </a:p>
          <a:p>
            <a:endParaRPr lang="it-IT" sz="1200" dirty="0"/>
          </a:p>
          <a:p>
            <a:r>
              <a:rPr lang="it-IT" sz="1200" dirty="0"/>
              <a:t>Data ____/</a:t>
            </a:r>
            <a:r>
              <a:rPr lang="it-IT" sz="1200" dirty="0" err="1"/>
              <a:t>____</a:t>
            </a:r>
            <a:r>
              <a:rPr lang="it-IT" sz="1200" dirty="0"/>
              <a:t>/</a:t>
            </a:r>
            <a:r>
              <a:rPr lang="it-IT" sz="1200" dirty="0" err="1"/>
              <a:t>____</a:t>
            </a:r>
            <a:r>
              <a:rPr lang="it-IT" sz="1200" dirty="0"/>
              <a:t>     Firma : ______________________________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5572140"/>
            <a:ext cx="43243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205814" cy="35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Risultati immagini per normati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85293">
            <a:off x="3216333" y="4845319"/>
            <a:ext cx="2752133" cy="995355"/>
          </a:xfrm>
          <a:prstGeom prst="rect">
            <a:avLst/>
          </a:prstGeom>
          <a:noFill/>
        </p:spPr>
      </p:pic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566715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00" y="3697500"/>
            <a:ext cx="57963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 descr="Risultati immagini per normativa sulle scale portatil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785926"/>
            <a:ext cx="1724025" cy="2381250"/>
          </a:xfrm>
          <a:prstGeom prst="rect">
            <a:avLst/>
          </a:prstGeom>
          <a:noFill/>
        </p:spPr>
      </p:pic>
      <p:sp>
        <p:nvSpPr>
          <p:cNvPr id="11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9259" y="1142984"/>
            <a:ext cx="7504741" cy="351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 descr="Immagine correl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1071538" cy="2225503"/>
          </a:xfrm>
          <a:prstGeom prst="rect">
            <a:avLst/>
          </a:prstGeom>
          <a:noFill/>
        </p:spPr>
      </p:pic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64484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Immagine correl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215206" y="2500306"/>
            <a:ext cx="1643042" cy="2314575"/>
          </a:xfrm>
          <a:prstGeom prst="rect">
            <a:avLst/>
          </a:prstGeom>
          <a:noFill/>
        </p:spPr>
      </p:pic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63436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714620"/>
            <a:ext cx="64960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Risultati immagini per normativa sulle scale portatil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071942"/>
            <a:ext cx="4946374" cy="2214578"/>
          </a:xfrm>
          <a:prstGeom prst="rect">
            <a:avLst/>
          </a:prstGeom>
          <a:noFill/>
        </p:spPr>
      </p:pic>
      <p:sp>
        <p:nvSpPr>
          <p:cNvPr id="8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1"/>
            <a:ext cx="5929354" cy="616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 descr="Immagine correl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928934"/>
            <a:ext cx="2257413" cy="541346"/>
          </a:xfrm>
          <a:prstGeom prst="rect">
            <a:avLst/>
          </a:prstGeom>
          <a:noFill/>
        </p:spPr>
      </p:pic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285860"/>
            <a:ext cx="50482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7429488" y="0"/>
            <a:ext cx="1714512" cy="428628"/>
          </a:xfrm>
        </p:spPr>
        <p:txBody>
          <a:bodyPr>
            <a:noAutofit/>
          </a:bodyPr>
          <a:lstStyle/>
          <a:p>
            <a:pPr algn="r"/>
            <a:r>
              <a:rPr lang="it-IT" sz="1100" b="1" dirty="0">
                <a:solidFill>
                  <a:srgbClr val="FF0000"/>
                </a:solidFill>
              </a:rPr>
              <a:t>Misure per un sicuro </a:t>
            </a:r>
          </a:p>
          <a:p>
            <a:pPr algn="r"/>
            <a:r>
              <a:rPr lang="it-IT" sz="1100" b="1" dirty="0">
                <a:solidFill>
                  <a:srgbClr val="FF0000"/>
                </a:solidFill>
              </a:rPr>
              <a:t>utilizzo delle scale portatili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52006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 descr="Immagine correl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928670"/>
            <a:ext cx="1714496" cy="1142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398</Words>
  <Application>Microsoft Office PowerPoint</Application>
  <PresentationFormat>Presentazione su schermo (4:3)</PresentationFormat>
  <Paragraphs>84</Paragraphs>
  <Slides>29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2" baseType="lpstr">
      <vt:lpstr>Arial</vt:lpstr>
      <vt:lpstr>Calibri</vt:lpstr>
      <vt:lpstr>Tema di Office</vt:lpstr>
      <vt:lpstr>   Istituto Comprensivo Statale     Vicolo Giovanni Xxiii,68 –  35010 San Giorgio In Bosco (Pd) Tel. 049-9450890/5996039 Mail: Pdic859005@istruzione.It    Pec: Pdic859005@pec.Istruzione.It Codice Fiscale 81004190286     Cod. Mecc.  Pdic859005    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 </vt:lpstr>
      <vt:lpstr>Presentazione standard di PowerPoint</vt:lpstr>
      <vt:lpstr>Presentazione standard di PowerPoint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  <vt:lpstr> </vt:lpstr>
      <vt:lpstr>Presentazione standard di PowerPoint</vt:lpstr>
      <vt:lpstr>Presentazione standard di PowerPoint</vt:lpstr>
      <vt:lpstr> </vt:lpstr>
      <vt:lpstr>Presentazione standard di PowerPoint</vt:lpstr>
      <vt:lpstr>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A. Bonfanti e A. Valagussa email: lcic814007@istruzione.it – PEC: lcic814007@pec.istruzione.it  Via San Dionigi, 23 - 23870 Cernusco Lombardone (LC) • tel: 039.599374</dc:title>
  <dc:creator>maris</dc:creator>
  <cp:lastModifiedBy>Utente1</cp:lastModifiedBy>
  <cp:revision>50</cp:revision>
  <cp:lastPrinted>2021-11-19T11:34:38Z</cp:lastPrinted>
  <dcterms:created xsi:type="dcterms:W3CDTF">2018-09-06T09:00:52Z</dcterms:created>
  <dcterms:modified xsi:type="dcterms:W3CDTF">2021-11-19T11:37:06Z</dcterms:modified>
</cp:coreProperties>
</file>