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2" r:id="rId1"/>
  </p:sldMasterIdLst>
  <p:sldIdLst>
    <p:sldId id="257" r:id="rId2"/>
    <p:sldId id="256" r:id="rId3"/>
    <p:sldId id="264" r:id="rId4"/>
    <p:sldId id="269" r:id="rId5"/>
    <p:sldId id="260" r:id="rId6"/>
    <p:sldId id="270" r:id="rId7"/>
    <p:sldId id="271" r:id="rId8"/>
    <p:sldId id="258" r:id="rId9"/>
    <p:sldId id="265" r:id="rId10"/>
    <p:sldId id="261" r:id="rId11"/>
    <p:sldId id="27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DF1"/>
    <a:srgbClr val="92244E"/>
    <a:srgbClr val="38D060"/>
    <a:srgbClr val="E91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7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3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00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178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59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73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17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33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2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3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4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6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1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1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3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1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9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PMeQgC6V_v3G39d2-QoQtjusHNSC3KCetnoW8hc3bA98TVA/viewform?usp=publish-edito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UBiOO8jP5lG1UNnG4-afrlpvj5qguT60PuxKsMiEq2_hYuQ/viewform?usp=heade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.google/1tt0Y4nIBAXBLD2pc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5000"/>
                <a:lumOff val="95000"/>
              </a:schemeClr>
            </a:gs>
            <a:gs pos="3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3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isegno, pittura, Arte moderna, arte&#10;&#10;Descrizione generata automaticamente">
            <a:extLst>
              <a:ext uri="{FF2B5EF4-FFF2-40B4-BE49-F238E27FC236}">
                <a16:creationId xmlns:a16="http://schemas.microsoft.com/office/drawing/2014/main" id="{037F3754-5CB9-42AD-0D3C-3D8BEB1485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21527"/>
            <a:ext cx="12192000" cy="683647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BC93A8C-F9A0-85E0-39C1-3360DA04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719" y="114300"/>
            <a:ext cx="6743700" cy="1564481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latin typeface="Algerian" panose="04020705040A02060702" pitchFamily="82" charset="0"/>
              </a:rPr>
              <a:t>Diversamente creativi</a:t>
            </a:r>
            <a:br>
              <a:rPr lang="it-IT" b="1" dirty="0">
                <a:latin typeface="Algerian" panose="04020705040A02060702" pitchFamily="82" charset="0"/>
              </a:rPr>
            </a:br>
            <a:endParaRPr lang="it-IT" b="1" dirty="0">
              <a:latin typeface="Algerian" panose="04020705040A02060702" pitchFamily="82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BFA83C-8968-6532-9D7C-F28D0E539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444" y="1419922"/>
            <a:ext cx="10829376" cy="3070128"/>
          </a:xfrm>
        </p:spPr>
        <p:txBody>
          <a:bodyPr>
            <a:normAutofit fontScale="40000" lnSpcReduction="20000"/>
          </a:bodyPr>
          <a:lstStyle/>
          <a:p>
            <a:endParaRPr lang="it-IT" sz="1400" dirty="0"/>
          </a:p>
          <a:p>
            <a:endParaRPr lang="it-IT" sz="2900" b="1" dirty="0"/>
          </a:p>
          <a:p>
            <a:r>
              <a:rPr lang="it-IT" sz="4600" b="1" dirty="0"/>
              <a:t>Saluti Istituzionali</a:t>
            </a:r>
          </a:p>
          <a:p>
            <a:r>
              <a:rPr lang="it-IT" sz="3800" b="1" dirty="0">
                <a:latin typeface="+mj-lt"/>
              </a:rPr>
              <a:t>Fabrizio Fratini - Dirigente Ufficio Scolastico Territoriale Perugia</a:t>
            </a:r>
          </a:p>
          <a:p>
            <a:r>
              <a:rPr lang="it-IT" sz="3800" b="1" dirty="0">
                <a:latin typeface="+mj-lt"/>
              </a:rPr>
              <a:t>Costanza Spera - Assessora </a:t>
            </a:r>
            <a:r>
              <a:rPr lang="it-IT" sz="3800" b="1" i="0" dirty="0">
                <a:effectLst/>
                <a:latin typeface="+mj-lt"/>
              </a:rPr>
              <a:t>alle </a:t>
            </a:r>
            <a:r>
              <a:rPr lang="it-IT" sz="3800" b="1" dirty="0">
                <a:latin typeface="+mj-lt"/>
              </a:rPr>
              <a:t>P</a:t>
            </a:r>
            <a:r>
              <a:rPr lang="it-IT" sz="3800" b="1" i="0" dirty="0">
                <a:effectLst/>
                <a:latin typeface="+mj-lt"/>
              </a:rPr>
              <a:t>olitiche sociali, pari opportunità, diritto all'abitare, nuove cittadinanze</a:t>
            </a:r>
          </a:p>
          <a:p>
            <a:r>
              <a:rPr lang="it-IT" sz="3800" b="1" dirty="0">
                <a:latin typeface="+mj-lt"/>
              </a:rPr>
              <a:t>Francesca Tizi  - Assessora alle Politiche Scolastiche, energetiche e servizi al cittadino</a:t>
            </a:r>
          </a:p>
          <a:p>
            <a:r>
              <a:rPr lang="it-IT" sz="3800" b="1" dirty="0">
                <a:latin typeface="+mj-lt"/>
              </a:rPr>
              <a:t>Pierluigi </a:t>
            </a:r>
            <a:r>
              <a:rPr lang="it-IT" sz="3800" b="1" dirty="0" err="1">
                <a:latin typeface="+mj-lt"/>
              </a:rPr>
              <a:t>Vossi</a:t>
            </a:r>
            <a:r>
              <a:rPr lang="it-IT" sz="3800" b="1" dirty="0">
                <a:latin typeface="+mj-lt"/>
              </a:rPr>
              <a:t> – Assessore allo Sport e Mobilità</a:t>
            </a:r>
          </a:p>
          <a:p>
            <a:r>
              <a:rPr lang="it-IT" sz="3800" b="1" dirty="0">
                <a:latin typeface="+mj-lt"/>
              </a:rPr>
              <a:t>Fabrizio Croce- Assessore al Turismo e alla Città Storica</a:t>
            </a:r>
          </a:p>
          <a:p>
            <a:r>
              <a:rPr lang="it-IT" sz="3800" b="1" dirty="0">
                <a:latin typeface="+mj-lt"/>
              </a:rPr>
              <a:t>Massimo Rolla - Garante Regionale dei diritti delle persone con disabilità </a:t>
            </a:r>
          </a:p>
          <a:p>
            <a:r>
              <a:rPr lang="it-IT" sz="3800" b="1" dirty="0">
                <a:latin typeface="+mj-lt"/>
              </a:rPr>
              <a:t>Francesca Cagnoni- Responsabile Servizio Sociale Distretto n.1 del Perugino USL Umbria 1</a:t>
            </a:r>
          </a:p>
          <a:p>
            <a:r>
              <a:rPr lang="it-IT" sz="3800" b="1" dirty="0">
                <a:latin typeface="+mj-lt"/>
              </a:rPr>
              <a:t>Fulvio </a:t>
            </a:r>
            <a:r>
              <a:rPr lang="it-IT" sz="3800" b="1" dirty="0" err="1">
                <a:latin typeface="+mj-lt"/>
              </a:rPr>
              <a:t>Mecci</a:t>
            </a:r>
            <a:r>
              <a:rPr lang="it-IT" sz="3800" b="1" dirty="0">
                <a:latin typeface="+mj-lt"/>
              </a:rPr>
              <a:t>- AURIGA Consorzio di Coop. Sociali</a:t>
            </a:r>
          </a:p>
          <a:p>
            <a:endParaRPr lang="it-IT" sz="14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CFC631-9445-F51F-4E24-EAB9AE63E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4925" y="4490050"/>
            <a:ext cx="10651275" cy="2082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t-IT" sz="25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it-IT" sz="25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it-IT" sz="25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it-IT" sz="8000" b="1" dirty="0">
                <a:solidFill>
                  <a:srgbClr val="000000"/>
                </a:solidFill>
                <a:latin typeface="+mj-lt"/>
              </a:rPr>
              <a:t>Collaborazioni</a:t>
            </a:r>
          </a:p>
          <a:p>
            <a:pPr marL="0" indent="0">
              <a:buNone/>
            </a:pPr>
            <a:r>
              <a:rPr lang="it-IT" sz="6000" b="1" dirty="0">
                <a:solidFill>
                  <a:srgbClr val="000000"/>
                </a:solidFill>
                <a:latin typeface="+mj-lt"/>
              </a:rPr>
              <a:t>Lorenzo Bertinelli – Coordinatore Regionale Educazione Fisica e Sport</a:t>
            </a:r>
          </a:p>
          <a:p>
            <a:pPr marL="0" indent="0">
              <a:buNone/>
            </a:pPr>
            <a:r>
              <a:rPr lang="it-IT" sz="6000" b="1" dirty="0">
                <a:solidFill>
                  <a:srgbClr val="000000"/>
                </a:solidFill>
                <a:latin typeface="+mj-lt"/>
              </a:rPr>
              <a:t>Antonella Ghinassi- Ufficio Educazione Fisica e Sport</a:t>
            </a:r>
          </a:p>
          <a:p>
            <a:pPr marL="0" indent="0">
              <a:buNone/>
            </a:pPr>
            <a:r>
              <a:rPr lang="it-IT" sz="6000" b="1" dirty="0">
                <a:solidFill>
                  <a:srgbClr val="000000"/>
                </a:solidFill>
                <a:latin typeface="+mj-lt"/>
              </a:rPr>
              <a:t>Gabriele Alfano- </a:t>
            </a:r>
            <a:r>
              <a:rPr lang="it-IT" sz="6000" b="1" dirty="0">
                <a:solidFill>
                  <a:srgbClr val="000000"/>
                </a:solidFill>
              </a:rPr>
              <a:t>Ufficio Educazione Fisica e Sport</a:t>
            </a:r>
            <a:endParaRPr lang="it-IT" sz="6000" b="1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it-IT" sz="5600" b="1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it-IT" sz="5600" b="1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it-IT" sz="4800" dirty="0">
              <a:solidFill>
                <a:srgbClr val="000000"/>
              </a:solidFill>
              <a:latin typeface="-apple-system"/>
            </a:endParaRPr>
          </a:p>
          <a:p>
            <a:pPr marL="0" indent="0">
              <a:buNone/>
            </a:pPr>
            <a:endParaRPr lang="it-IT" sz="4800" dirty="0">
              <a:solidFill>
                <a:srgbClr val="000000"/>
              </a:solidFill>
              <a:latin typeface="-apple-system"/>
            </a:endParaRPr>
          </a:p>
          <a:p>
            <a:pPr marL="0" indent="0">
              <a:buNone/>
            </a:pPr>
            <a:endParaRPr lang="it-IT" sz="4000" dirty="0">
              <a:solidFill>
                <a:srgbClr val="000000"/>
              </a:solidFill>
              <a:latin typeface="-apple-system"/>
            </a:endParaRPr>
          </a:p>
          <a:p>
            <a:endParaRPr lang="it-IT" dirty="0">
              <a:solidFill>
                <a:srgbClr val="000000"/>
              </a:solidFill>
              <a:latin typeface="-apple-system"/>
            </a:endParaRPr>
          </a:p>
          <a:p>
            <a:endParaRPr lang="it-IT" dirty="0">
              <a:solidFill>
                <a:srgbClr val="000000"/>
              </a:solidFill>
              <a:latin typeface="-apple-system"/>
            </a:endParaRPr>
          </a:p>
          <a:p>
            <a:endParaRPr lang="it-IT" dirty="0">
              <a:solidFill>
                <a:srgbClr val="000000"/>
              </a:solidFill>
              <a:latin typeface="-apple-system"/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  <a:latin typeface="-apple-system"/>
              </a:rPr>
              <a:t>  </a:t>
            </a:r>
            <a:endParaRPr lang="it-IT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it-IT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44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3FA3BE-AB2D-26FE-AF70-8D089066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6" y="1271239"/>
            <a:ext cx="11320346" cy="860255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accent3"/>
                </a:solidFill>
              </a:rPr>
              <a:t>iscrizioni </a:t>
            </a:r>
            <a:r>
              <a:rPr lang="it-IT" sz="2800" b="1">
                <a:solidFill>
                  <a:schemeClr val="accent3"/>
                </a:solidFill>
              </a:rPr>
              <a:t>entro 28 febbraio </a:t>
            </a:r>
            <a:r>
              <a:rPr lang="it-IT" sz="2800" b="1" dirty="0">
                <a:solidFill>
                  <a:schemeClr val="accent3"/>
                </a:solidFill>
              </a:rPr>
              <a:t>2026</a:t>
            </a:r>
            <a:br>
              <a:rPr lang="it-IT" sz="2800" dirty="0"/>
            </a:br>
            <a:endParaRPr lang="it-IT" sz="2800" dirty="0"/>
          </a:p>
        </p:txBody>
      </p:sp>
      <p:pic>
        <p:nvPicPr>
          <p:cNvPr id="4" name="Segnaposto contenuto 3" descr="Immagine che contiene disegno, pittura, Arte moderna, arte&#10;&#10;Descrizione generata automaticamente">
            <a:extLst>
              <a:ext uri="{FF2B5EF4-FFF2-40B4-BE49-F238E27FC236}">
                <a16:creationId xmlns:a16="http://schemas.microsoft.com/office/drawing/2014/main" id="{0E3F6A3E-47CD-1F3D-E447-C59E8117E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51363"/>
            <a:ext cx="12192000" cy="230663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E6CB78-D667-F33C-B4E5-955E84B105C0}"/>
              </a:ext>
            </a:extLst>
          </p:cNvPr>
          <p:cNvSpPr txBox="1"/>
          <p:nvPr/>
        </p:nvSpPr>
        <p:spPr>
          <a:xfrm>
            <a:off x="144036" y="2110857"/>
            <a:ext cx="1119582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Le adesioni andranno comunicate mediante la compilazione del seguente </a:t>
            </a:r>
            <a:r>
              <a:rPr lang="it-IT" dirty="0"/>
              <a:t>link</a:t>
            </a:r>
            <a:r>
              <a:rPr lang="it-IT" sz="1800" dirty="0"/>
              <a:t> </a:t>
            </a:r>
          </a:p>
          <a:p>
            <a:endParaRPr lang="it-IT" sz="1800" dirty="0"/>
          </a:p>
          <a:p>
            <a:r>
              <a:rPr lang="it-IT" dirty="0">
                <a:hlinkClick r:id="rId3"/>
              </a:rPr>
              <a:t>https://docs.google.com/forms/d/e/1FAIpQLSePMeQgC6V_v3G39d2-QoQtjusHNSC3KCetnoW8hc3bA98TVA/viewform?usp=publish-editor</a:t>
            </a:r>
            <a:endParaRPr lang="it-IT" dirty="0"/>
          </a:p>
          <a:p>
            <a:endParaRPr lang="it-IT" dirty="0"/>
          </a:p>
          <a:p>
            <a:r>
              <a:rPr lang="it-IT" sz="1400" dirty="0"/>
              <a:t>Per ogni informazione o confronto :</a:t>
            </a:r>
          </a:p>
          <a:p>
            <a:r>
              <a:rPr lang="it-IT" sz="1400" dirty="0"/>
              <a:t>Filomena Polito</a:t>
            </a:r>
          </a:p>
          <a:p>
            <a:r>
              <a:rPr lang="it-IT" sz="1400" dirty="0"/>
              <a:t>E- mail : diversamentecreativi@consorzioauriga.it</a:t>
            </a:r>
          </a:p>
          <a:p>
            <a:r>
              <a:rPr lang="it-IT" sz="1400" dirty="0"/>
              <a:t>Telefono: 335 1318688</a:t>
            </a:r>
          </a:p>
        </p:txBody>
      </p:sp>
    </p:spTree>
    <p:extLst>
      <p:ext uri="{BB962C8B-B14F-4D97-AF65-F5344CB8AC3E}">
        <p14:creationId xmlns:p14="http://schemas.microsoft.com/office/powerpoint/2010/main" val="78584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55E92-7014-011F-1A47-FEAF13260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8FAAD-B2E2-23E9-5A29-80F35107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6" y="1271239"/>
            <a:ext cx="11320346" cy="860255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accent3"/>
                </a:solidFill>
              </a:rPr>
              <a:t>Comunicazioni targhe entro 11 maggio 2026</a:t>
            </a:r>
            <a:br>
              <a:rPr lang="it-IT" sz="2800" dirty="0"/>
            </a:br>
            <a:endParaRPr lang="it-IT" sz="2800" dirty="0"/>
          </a:p>
        </p:txBody>
      </p:sp>
      <p:pic>
        <p:nvPicPr>
          <p:cNvPr id="4" name="Segnaposto contenuto 3" descr="Immagine che contiene disegno, pittura, Arte moderna, arte&#10;&#10;Descrizione generata automaticamente">
            <a:extLst>
              <a:ext uri="{FF2B5EF4-FFF2-40B4-BE49-F238E27FC236}">
                <a16:creationId xmlns:a16="http://schemas.microsoft.com/office/drawing/2014/main" id="{C04F61FE-8625-92C9-5C73-2B2C09951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650581"/>
            <a:ext cx="12192000" cy="220741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B60A2D-AC28-D2A5-D9A8-BD5D87B7C073}"/>
              </a:ext>
            </a:extLst>
          </p:cNvPr>
          <p:cNvSpPr txBox="1"/>
          <p:nvPr/>
        </p:nvSpPr>
        <p:spPr>
          <a:xfrm>
            <a:off x="144036" y="2110857"/>
            <a:ext cx="120479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Le </a:t>
            </a:r>
            <a:r>
              <a:rPr lang="it-IT" dirty="0"/>
              <a:t>targhe dei mezzi che necessitano di transitare nel Centro Storico di Perugia nella mattina dell’evento and</a:t>
            </a:r>
            <a:r>
              <a:rPr lang="it-IT" sz="1800" dirty="0"/>
              <a:t>ranno comunicate mediante la compilazione del seguente </a:t>
            </a:r>
            <a:r>
              <a:rPr lang="it-IT" dirty="0" err="1"/>
              <a:t>linK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3"/>
              </a:rPr>
              <a:t>https://docs.google.com/forms/d/e/1FAIpQLSdUBiOO8jP5lG1UNnG4-afrlpvj5qguT60PuxKsMiEq2_hYuQ/viewform?usp=header</a:t>
            </a:r>
            <a:endParaRPr lang="it-IT" dirty="0"/>
          </a:p>
          <a:p>
            <a:endParaRPr lang="it-IT" dirty="0"/>
          </a:p>
          <a:p>
            <a:r>
              <a:rPr lang="it-IT" sz="1400" dirty="0"/>
              <a:t>Per ogni informazione o confronto :</a:t>
            </a:r>
          </a:p>
          <a:p>
            <a:r>
              <a:rPr lang="it-IT" sz="1400" dirty="0"/>
              <a:t>Filomena Polito</a:t>
            </a:r>
          </a:p>
          <a:p>
            <a:r>
              <a:rPr lang="it-IT" sz="1400" dirty="0"/>
              <a:t>E- mail : diversamentecreativi@consorzioauriga.it</a:t>
            </a:r>
          </a:p>
          <a:p>
            <a:r>
              <a:rPr lang="it-IT" sz="1400" dirty="0"/>
              <a:t>Telefono: 335 1318688</a:t>
            </a:r>
          </a:p>
        </p:txBody>
      </p:sp>
    </p:spTree>
    <p:extLst>
      <p:ext uri="{BB962C8B-B14F-4D97-AF65-F5344CB8AC3E}">
        <p14:creationId xmlns:p14="http://schemas.microsoft.com/office/powerpoint/2010/main" val="358400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7AE33-09DB-9F01-35AA-51FDE1ECF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o, pittura, Arte moderna, arte&#10;&#10;Descrizione generata automaticamente">
            <a:extLst>
              <a:ext uri="{FF2B5EF4-FFF2-40B4-BE49-F238E27FC236}">
                <a16:creationId xmlns:a16="http://schemas.microsoft.com/office/drawing/2014/main" id="{91E41DE7-6E75-F1E3-4E58-326723A84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479" y="563343"/>
            <a:ext cx="6752475" cy="599986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13F7B8F-9666-BC4D-4C6B-025B73FDE775}"/>
              </a:ext>
            </a:extLst>
          </p:cNvPr>
          <p:cNvSpPr/>
          <p:nvPr/>
        </p:nvSpPr>
        <p:spPr>
          <a:xfrm rot="19838761">
            <a:off x="-322819" y="2963110"/>
            <a:ext cx="53607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3600" b="1" dirty="0">
                <a:ln/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GRAZIE </a:t>
            </a:r>
          </a:p>
          <a:p>
            <a:pPr algn="ctr"/>
            <a:r>
              <a:rPr lang="it-IT" sz="3600" b="1" dirty="0">
                <a:ln/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PER IL VOSTRO TEMPO!!!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B2A7D3-46E9-BD08-71E9-0AE2D4105B57}"/>
              </a:ext>
            </a:extLst>
          </p:cNvPr>
          <p:cNvSpPr txBox="1"/>
          <p:nvPr/>
        </p:nvSpPr>
        <p:spPr>
          <a:xfrm>
            <a:off x="232172" y="5832992"/>
            <a:ext cx="31682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1800" b="1" dirty="0"/>
          </a:p>
          <a:p>
            <a:r>
              <a:rPr lang="it-IT" sz="1800" b="1" dirty="0"/>
              <a:t>Filomena Polito</a:t>
            </a:r>
          </a:p>
          <a:p>
            <a:r>
              <a:rPr lang="it-IT" sz="1400" dirty="0"/>
              <a:t>AURIGA Consorzio di Coop. Sociali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63466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64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disegno, pittura, Arte moderna, arte&#10;&#10;Descrizione generata automaticamente">
            <a:extLst>
              <a:ext uri="{FF2B5EF4-FFF2-40B4-BE49-F238E27FC236}">
                <a16:creationId xmlns:a16="http://schemas.microsoft.com/office/drawing/2014/main" id="{890F8252-6204-828E-B672-E8B51D19C4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21527"/>
            <a:ext cx="12192000" cy="683647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51B46B6-C8B9-D986-EDBE-BD56A75BD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293020"/>
            <a:ext cx="9448800" cy="2800350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Algerian" panose="04020705040A02060702" pitchFamily="82" charset="0"/>
              </a:rPr>
              <a:t>DA…</a:t>
            </a:r>
            <a:br>
              <a:rPr lang="it-IT" dirty="0">
                <a:latin typeface="Algerian" panose="04020705040A02060702" pitchFamily="82" charset="0"/>
              </a:rPr>
            </a:br>
            <a:r>
              <a:rPr lang="it-IT" dirty="0">
                <a:latin typeface="Algerian" panose="04020705040A02060702" pitchFamily="82" charset="0"/>
              </a:rPr>
              <a:t>DIVERSAMENTE CREATIVI  maggio  2025</a:t>
            </a:r>
          </a:p>
        </p:txBody>
      </p:sp>
    </p:spTree>
    <p:extLst>
      <p:ext uri="{BB962C8B-B14F-4D97-AF65-F5344CB8AC3E}">
        <p14:creationId xmlns:p14="http://schemas.microsoft.com/office/powerpoint/2010/main" val="180066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disegno, pittura, Arte moderna, arte&#10;&#10;Descrizione generata automaticamente">
            <a:extLst>
              <a:ext uri="{FF2B5EF4-FFF2-40B4-BE49-F238E27FC236}">
                <a16:creationId xmlns:a16="http://schemas.microsoft.com/office/drawing/2014/main" id="{D67CDBC9-1F4F-79E6-A2C9-67873370FA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21527"/>
            <a:ext cx="12192000" cy="6836474"/>
          </a:xfrm>
          <a:prstGeom prst="rect">
            <a:avLst/>
          </a:prstGeom>
        </p:spPr>
      </p:pic>
      <p:sp>
        <p:nvSpPr>
          <p:cNvPr id="4" name="Segnaposto contenuto 5">
            <a:extLst>
              <a:ext uri="{FF2B5EF4-FFF2-40B4-BE49-F238E27FC236}">
                <a16:creationId xmlns:a16="http://schemas.microsoft.com/office/drawing/2014/main" id="{409D3885-3F22-AEE4-8D39-3CF3175C6C05}"/>
              </a:ext>
            </a:extLst>
          </p:cNvPr>
          <p:cNvSpPr txBox="1">
            <a:spLocks/>
          </p:cNvSpPr>
          <p:nvPr/>
        </p:nvSpPr>
        <p:spPr>
          <a:xfrm>
            <a:off x="838200" y="23469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E39E1BFB-15A9-B472-FA24-BE9F6D9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681" y="1235860"/>
            <a:ext cx="8610600" cy="1293028"/>
          </a:xfrm>
        </p:spPr>
        <p:txBody>
          <a:bodyPr/>
          <a:lstStyle/>
          <a:p>
            <a:pPr algn="ctr"/>
            <a:r>
              <a:rPr lang="it-IT" b="1" dirty="0"/>
              <a:t>…COME CI SIAMO LASCIATI…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DCE913-E652-BECF-7428-1CB151B362A0}"/>
              </a:ext>
            </a:extLst>
          </p:cNvPr>
          <p:cNvSpPr txBox="1"/>
          <p:nvPr/>
        </p:nvSpPr>
        <p:spPr>
          <a:xfrm>
            <a:off x="1835944" y="3244334"/>
            <a:ext cx="7309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https://share.google/1tt0Y4nIBAXBLD2pc</a:t>
            </a:r>
            <a:r>
              <a:rPr lang="it-IT" dirty="0"/>
              <a:t>     </a:t>
            </a:r>
            <a:r>
              <a:rPr lang="it-IT" b="1" dirty="0"/>
              <a:t>EDIZIONE 2025</a:t>
            </a:r>
          </a:p>
        </p:txBody>
      </p:sp>
    </p:spTree>
    <p:extLst>
      <p:ext uri="{BB962C8B-B14F-4D97-AF65-F5344CB8AC3E}">
        <p14:creationId xmlns:p14="http://schemas.microsoft.com/office/powerpoint/2010/main" val="46726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8C6027-07ED-A6B7-2B56-90B0F80D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306" y="764373"/>
            <a:ext cx="9055894" cy="1293028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OGNI PROPOSTA è STATA FONTE DI ISPIRAZIONE…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5F2E93-44DF-6531-733A-66546EC689E9}"/>
              </a:ext>
            </a:extLst>
          </p:cNvPr>
          <p:cNvSpPr txBox="1"/>
          <p:nvPr/>
        </p:nvSpPr>
        <p:spPr>
          <a:xfrm>
            <a:off x="5637362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 descr="Immagine che contiene disegno, pittura, Arte moderna, arte&#10;&#10;Descrizione generata automaticamente">
            <a:extLst>
              <a:ext uri="{FF2B5EF4-FFF2-40B4-BE49-F238E27FC236}">
                <a16:creationId xmlns:a16="http://schemas.microsoft.com/office/drawing/2014/main" id="{42E0A102-4301-7593-3B6C-B1B4A2284B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36474"/>
          </a:xfrm>
          <a:prstGeom prst="rect">
            <a:avLst/>
          </a:prstGeom>
        </p:spPr>
      </p:pic>
      <p:pic>
        <p:nvPicPr>
          <p:cNvPr id="5" name="Segnaposto contenuto 4" descr="Immagine che contiene testo, calligrafia, disegno, Arte bambini&#10;&#10;Il contenuto generato dall'IA potrebbe non essere corretto.">
            <a:extLst>
              <a:ext uri="{FF2B5EF4-FFF2-40B4-BE49-F238E27FC236}">
                <a16:creationId xmlns:a16="http://schemas.microsoft.com/office/drawing/2014/main" id="{D988969A-9876-9AAC-0BBB-A87C166DE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4507" y="1806453"/>
            <a:ext cx="7578356" cy="4788574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04443B9-C8E5-5603-BA6A-324103B76B7C}"/>
              </a:ext>
            </a:extLst>
          </p:cNvPr>
          <p:cNvSpPr txBox="1"/>
          <p:nvPr/>
        </p:nvSpPr>
        <p:spPr>
          <a:xfrm rot="19904423">
            <a:off x="3420804" y="4817589"/>
            <a:ext cx="1096154" cy="523220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CREATIVI INSIEME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B129D60-E0F4-8090-CCEE-E4522226F33E}"/>
              </a:ext>
            </a:extLst>
          </p:cNvPr>
          <p:cNvSpPr txBox="1"/>
          <p:nvPr/>
        </p:nvSpPr>
        <p:spPr>
          <a:xfrm rot="451924">
            <a:off x="9181086" y="5061389"/>
            <a:ext cx="1063440" cy="52322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it-IT" sz="1400" dirty="0"/>
              <a:t>EMOZIONI CREATIVE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B4770A9-D703-CBFD-3C94-CBADC55F3D01}"/>
              </a:ext>
            </a:extLst>
          </p:cNvPr>
          <p:cNvSpPr txBox="1"/>
          <p:nvPr/>
        </p:nvSpPr>
        <p:spPr>
          <a:xfrm rot="20161943">
            <a:off x="3559591" y="2168587"/>
            <a:ext cx="1109627" cy="523220"/>
          </a:xfrm>
          <a:prstGeom prst="rect">
            <a:avLst/>
          </a:prstGeom>
          <a:solidFill>
            <a:srgbClr val="FFFF00">
              <a:alpha val="35000"/>
            </a:srgbClr>
          </a:solidFill>
        </p:spPr>
        <p:txBody>
          <a:bodyPr wrap="square">
            <a:spAutoFit/>
          </a:bodyPr>
          <a:lstStyle/>
          <a:p>
            <a:r>
              <a:rPr lang="it-IT" sz="1400" dirty="0"/>
              <a:t>SOGNI CREATIVI</a:t>
            </a:r>
          </a:p>
        </p:txBody>
      </p:sp>
    </p:spTree>
    <p:extLst>
      <p:ext uri="{BB962C8B-B14F-4D97-AF65-F5344CB8AC3E}">
        <p14:creationId xmlns:p14="http://schemas.microsoft.com/office/powerpoint/2010/main" val="205827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losione: 14 punte 4">
            <a:extLst>
              <a:ext uri="{FF2B5EF4-FFF2-40B4-BE49-F238E27FC236}">
                <a16:creationId xmlns:a16="http://schemas.microsoft.com/office/drawing/2014/main" id="{6A612EFD-5661-989D-1116-CA52D93B81A5}"/>
              </a:ext>
            </a:extLst>
          </p:cNvPr>
          <p:cNvSpPr/>
          <p:nvPr/>
        </p:nvSpPr>
        <p:spPr>
          <a:xfrm>
            <a:off x="-115410" y="985420"/>
            <a:ext cx="4536490" cy="4509857"/>
          </a:xfrm>
          <a:prstGeom prst="irregularSeal2">
            <a:avLst/>
          </a:prstGeom>
          <a:solidFill>
            <a:srgbClr val="FFC0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Immagine 2" descr="Immagine che contiene disegno, pittura, Arte moderna, arte&#10;&#10;Descrizione generata automaticamente">
            <a:extLst>
              <a:ext uri="{FF2B5EF4-FFF2-40B4-BE49-F238E27FC236}">
                <a16:creationId xmlns:a16="http://schemas.microsoft.com/office/drawing/2014/main" id="{7C1F07C0-E9BC-1E39-53C2-56ADEC601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940" y="751602"/>
            <a:ext cx="6752475" cy="599986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8675DCE-3EB1-7E6C-167E-F9D669CBBCD2}"/>
              </a:ext>
            </a:extLst>
          </p:cNvPr>
          <p:cNvSpPr/>
          <p:nvPr/>
        </p:nvSpPr>
        <p:spPr>
          <a:xfrm rot="19838761">
            <a:off x="410642" y="2828835"/>
            <a:ext cx="31454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3600" b="1" dirty="0">
                <a:ln/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UNA PERUGIA</a:t>
            </a:r>
          </a:p>
          <a:p>
            <a:pPr algn="ctr"/>
            <a:r>
              <a:rPr lang="it-IT" sz="3600" b="1" dirty="0">
                <a:ln/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CREATIVA!!!</a:t>
            </a:r>
          </a:p>
        </p:txBody>
      </p:sp>
    </p:spTree>
    <p:extLst>
      <p:ext uri="{BB962C8B-B14F-4D97-AF65-F5344CB8AC3E}">
        <p14:creationId xmlns:p14="http://schemas.microsoft.com/office/powerpoint/2010/main" val="303331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BB8FA-17CD-F989-8D0F-4FA99666A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30F0F0-783F-FD30-9A5C-452207300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0512" y="1643063"/>
            <a:ext cx="3690937" cy="1064419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Algerian" panose="04020705040A02060702" pitchFamily="82" charset="0"/>
              </a:rPr>
              <a:t>A…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41857F-BC76-7A96-EAFF-CF10FB93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9231" y="3529011"/>
            <a:ext cx="1107281" cy="1135857"/>
          </a:xfrm>
        </p:spPr>
        <p:txBody>
          <a:bodyPr>
            <a:noAutofit/>
          </a:bodyPr>
          <a:lstStyle/>
          <a:p>
            <a:pPr algn="ctr"/>
            <a:r>
              <a:rPr lang="it-IT" sz="9600" dirty="0">
                <a:solidFill>
                  <a:schemeClr val="accent2"/>
                </a:solidFill>
                <a:latin typeface="Algerian" panose="04020705040A02060702" pitchFamily="82" charset="0"/>
              </a:rPr>
              <a:t>?</a:t>
            </a:r>
          </a:p>
          <a:p>
            <a:pPr algn="ctr"/>
            <a:endParaRPr lang="it-IT" sz="4400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magine 3" descr="Immagine che contiene disegno, pittura, Arte moderna, arte&#10;&#10;Descrizione generata automaticamente">
            <a:extLst>
              <a:ext uri="{FF2B5EF4-FFF2-40B4-BE49-F238E27FC236}">
                <a16:creationId xmlns:a16="http://schemas.microsoft.com/office/drawing/2014/main" id="{DFA39625-2CFA-6A51-EB29-CA982E1D3A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21527"/>
            <a:ext cx="12192000" cy="683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2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6E21B-7624-307A-4F18-41D2B998C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losione: 14 punte 4">
            <a:extLst>
              <a:ext uri="{FF2B5EF4-FFF2-40B4-BE49-F238E27FC236}">
                <a16:creationId xmlns:a16="http://schemas.microsoft.com/office/drawing/2014/main" id="{B28F112F-FE2E-F0D6-C733-260511685B17}"/>
              </a:ext>
            </a:extLst>
          </p:cNvPr>
          <p:cNvSpPr/>
          <p:nvPr/>
        </p:nvSpPr>
        <p:spPr>
          <a:xfrm rot="1712412">
            <a:off x="194654" y="239638"/>
            <a:ext cx="5830032" cy="5855682"/>
          </a:xfrm>
          <a:prstGeom prst="irregularSeal2">
            <a:avLst/>
          </a:prstGeom>
          <a:solidFill>
            <a:srgbClr val="FFC0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Immagine 2" descr="Immagine che contiene disegno, pittura, Arte moderna, arte&#10;&#10;Descrizione generata automaticamente">
            <a:extLst>
              <a:ext uri="{FF2B5EF4-FFF2-40B4-BE49-F238E27FC236}">
                <a16:creationId xmlns:a16="http://schemas.microsoft.com/office/drawing/2014/main" id="{50971816-822D-29BA-8ED1-D3E4222EC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447" y="721206"/>
            <a:ext cx="6094905" cy="541558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814DB73-B579-561C-7588-3DD3370876F8}"/>
              </a:ext>
            </a:extLst>
          </p:cNvPr>
          <p:cNvSpPr/>
          <p:nvPr/>
        </p:nvSpPr>
        <p:spPr>
          <a:xfrm>
            <a:off x="694944" y="2259448"/>
            <a:ext cx="4264762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800" b="1" dirty="0" err="1">
                <a:ln/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c</a:t>
            </a:r>
            <a:r>
              <a:rPr lang="it-IT" sz="3600" b="1" dirty="0" err="1">
                <a:ln/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REATIVA</a:t>
            </a:r>
            <a:r>
              <a:rPr lang="it-IT" sz="5400" b="1" dirty="0" err="1">
                <a:ln/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m</a:t>
            </a:r>
            <a:r>
              <a:rPr lang="it-IT" sz="3600" b="1" dirty="0" err="1">
                <a:ln/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ENTE</a:t>
            </a:r>
            <a:endParaRPr lang="it-IT" sz="3600" b="1" dirty="0">
              <a:ln/>
              <a:solidFill>
                <a:schemeClr val="accent4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it-IT" sz="4800" b="1" dirty="0" err="1">
                <a:ln/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i</a:t>
            </a:r>
            <a:r>
              <a:rPr lang="it-IT" sz="3600" b="1" dirty="0" err="1">
                <a:ln/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NSIEME</a:t>
            </a:r>
            <a:endParaRPr lang="it-IT" sz="3600" b="1" dirty="0">
              <a:ln/>
              <a:solidFill>
                <a:schemeClr val="accent4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pPr marL="342900" indent="-342900" algn="ctr">
              <a:buFontTx/>
              <a:buChar char="-"/>
            </a:pPr>
            <a:r>
              <a:rPr lang="it-IT" sz="2000" b="1" dirty="0">
                <a:ln/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TRA TALENTI E </a:t>
            </a:r>
            <a:r>
              <a:rPr lang="it-IT" sz="2000" b="1" dirty="0" err="1">
                <a:ln/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POSSIBILITà</a:t>
            </a:r>
            <a:r>
              <a:rPr lang="it-IT" sz="2000" b="1" dirty="0">
                <a:ln/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-</a:t>
            </a:r>
          </a:p>
          <a:p>
            <a:pPr algn="ctr"/>
            <a:r>
              <a:rPr lang="it-IT" sz="1600" b="1" dirty="0">
                <a:ln/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XVI edizione </a:t>
            </a:r>
          </a:p>
          <a:p>
            <a:pPr algn="ctr"/>
            <a:endParaRPr lang="it-IT" sz="3600" b="1" dirty="0">
              <a:ln/>
              <a:solidFill>
                <a:schemeClr val="accent4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87F51AD3-A607-ED6C-D399-27BF8796732B}"/>
              </a:ext>
            </a:extLst>
          </p:cNvPr>
          <p:cNvSpPr/>
          <p:nvPr/>
        </p:nvSpPr>
        <p:spPr>
          <a:xfrm>
            <a:off x="409651" y="5420563"/>
            <a:ext cx="4710989" cy="11265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Berlin Sans FB Demi" panose="020E0802020502020306" pitchFamily="34" charset="0"/>
                <a:cs typeface="Angsana New" panose="020B0502040204020203" pitchFamily="18" charset="-34"/>
              </a:rPr>
              <a:t>20 Maggio 2026</a:t>
            </a:r>
          </a:p>
          <a:p>
            <a:pPr algn="ctr"/>
            <a:r>
              <a:rPr lang="it-IT" sz="2400" dirty="0">
                <a:latin typeface="Berlin Sans FB Demi" panose="020E0802020502020306" pitchFamily="34" charset="0"/>
                <a:cs typeface="Angsana New" panose="020B0502040204020203" pitchFamily="18" charset="-34"/>
              </a:rPr>
              <a:t>Orario 9-13</a:t>
            </a:r>
          </a:p>
        </p:txBody>
      </p:sp>
    </p:spTree>
    <p:extLst>
      <p:ext uri="{BB962C8B-B14F-4D97-AF65-F5344CB8AC3E}">
        <p14:creationId xmlns:p14="http://schemas.microsoft.com/office/powerpoint/2010/main" val="28823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disegno, pittura, Arte moderna, arte&#10;&#10;Descrizione generata automaticamente">
            <a:extLst>
              <a:ext uri="{FF2B5EF4-FFF2-40B4-BE49-F238E27FC236}">
                <a16:creationId xmlns:a16="http://schemas.microsoft.com/office/drawing/2014/main" id="{C8AAB7CA-1C68-8428-A2C0-694080D5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21527"/>
            <a:ext cx="12192000" cy="683647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8218298-EE96-7538-53B3-CA121FED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861" y="732927"/>
            <a:ext cx="8610600" cy="611241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chemeClr val="accent2"/>
                </a:solidFill>
              </a:rPr>
              <a:t>Ipotesi/esempi di </a:t>
            </a:r>
            <a:r>
              <a:rPr lang="it-IT" sz="3600" b="1" dirty="0" err="1">
                <a:solidFill>
                  <a:schemeClr val="accent2"/>
                </a:solidFill>
              </a:rPr>
              <a:t>attivita’</a:t>
            </a:r>
            <a:r>
              <a:rPr lang="it-IT" sz="3600" b="1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814E9A-46EB-E166-BFB5-5E84DD826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3896"/>
            <a:ext cx="10820400" cy="449884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5600" b="1" dirty="0"/>
              <a:t> </a:t>
            </a:r>
            <a:r>
              <a:rPr lang="it-IT" sz="5600" b="1" dirty="0">
                <a:solidFill>
                  <a:schemeClr val="accent2"/>
                </a:solidFill>
              </a:rPr>
              <a:t>L’arte attraversa le mani…fare e creare</a:t>
            </a:r>
          </a:p>
          <a:p>
            <a:pPr marL="0" indent="0">
              <a:buNone/>
            </a:pPr>
            <a:r>
              <a:rPr lang="it-IT" sz="5600" b="1" dirty="0"/>
              <a:t>Laboratori manuali di bricolage, lavorazione della carta, del legno, della ceramica, della corda, della stoffa, </a:t>
            </a:r>
            <a:r>
              <a:rPr lang="it-IT" sz="5600" b="1" dirty="0" err="1"/>
              <a:t>etc</a:t>
            </a:r>
            <a:r>
              <a:rPr lang="it-IT" sz="5600" b="1" dirty="0"/>
              <a:t>….</a:t>
            </a:r>
          </a:p>
          <a:p>
            <a:pPr marL="0" indent="0">
              <a:buNone/>
            </a:pPr>
            <a:endParaRPr lang="it-IT" sz="5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5600" b="1" dirty="0">
                <a:solidFill>
                  <a:schemeClr val="accent2"/>
                </a:solidFill>
              </a:rPr>
              <a:t> Musica d’insieme</a:t>
            </a:r>
          </a:p>
          <a:p>
            <a:pPr marL="0" indent="0">
              <a:buNone/>
            </a:pPr>
            <a:r>
              <a:rPr lang="it-IT" sz="5600" b="1" dirty="0"/>
              <a:t>Esibizioni musicali di vario genere, studenti – docenti- ass.ni ….</a:t>
            </a:r>
          </a:p>
          <a:p>
            <a:pPr marL="0" indent="0">
              <a:buNone/>
            </a:pPr>
            <a:endParaRPr lang="it-IT" sz="5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5600" b="1" dirty="0">
                <a:solidFill>
                  <a:schemeClr val="accent2"/>
                </a:solidFill>
              </a:rPr>
              <a:t> Da vecchie tecnologie a giovani tecnologici</a:t>
            </a:r>
          </a:p>
          <a:p>
            <a:pPr marL="0" indent="0">
              <a:buNone/>
            </a:pPr>
            <a:r>
              <a:rPr lang="it-IT" sz="5600" b="1" dirty="0"/>
              <a:t>Attività meccaniche, elettroniche, informatiche, tecnologiche sperimentate nei vari percorsi scolastici</a:t>
            </a:r>
          </a:p>
          <a:p>
            <a:pPr marL="0" indent="0">
              <a:buNone/>
            </a:pPr>
            <a:endParaRPr lang="it-IT" sz="5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5600" b="1" dirty="0"/>
              <a:t> </a:t>
            </a:r>
            <a:r>
              <a:rPr lang="it-IT" sz="5600" b="1" dirty="0">
                <a:solidFill>
                  <a:schemeClr val="accent2"/>
                </a:solidFill>
              </a:rPr>
              <a:t>Cicerone anche tu!</a:t>
            </a:r>
          </a:p>
          <a:p>
            <a:pPr marL="0" indent="0">
              <a:buNone/>
            </a:pPr>
            <a:r>
              <a:rPr lang="it-IT" sz="5600" b="1" dirty="0"/>
              <a:t>I ragazzi e le ragazze delle scuole superiori si sperimentano nel ruolo di guide turistiche e illustrano alcune opere della Galleria Nazionale </a:t>
            </a:r>
          </a:p>
          <a:p>
            <a:pPr marL="0" indent="0">
              <a:buNone/>
            </a:pPr>
            <a:r>
              <a:rPr lang="it-IT" sz="5600" b="1" dirty="0"/>
              <a:t>dell’Umbria e degli spazi storici ed Istituzionali del Comune di Perugia</a:t>
            </a:r>
          </a:p>
          <a:p>
            <a:pPr marL="0" indent="0">
              <a:buNone/>
            </a:pPr>
            <a:endParaRPr lang="it-IT" sz="5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5600" b="1" dirty="0">
                <a:solidFill>
                  <a:srgbClr val="92244E"/>
                </a:solidFill>
              </a:rPr>
              <a:t>Respirando l’ambiente</a:t>
            </a:r>
          </a:p>
          <a:p>
            <a:pPr marL="0" indent="0">
              <a:buNone/>
            </a:pPr>
            <a:r>
              <a:rPr lang="it-IT" sz="5600" b="1" dirty="0"/>
              <a:t>Laboratori interattivi e mostre di elementi caratterizzanti l’ambiente e l’ecologia</a:t>
            </a:r>
          </a:p>
          <a:p>
            <a:pPr marL="0" indent="0">
              <a:buNone/>
            </a:pPr>
            <a:endParaRPr lang="it-IT" sz="5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5600" b="1" dirty="0">
                <a:solidFill>
                  <a:schemeClr val="accent2"/>
                </a:solidFill>
              </a:rPr>
              <a:t>Sport per tutti</a:t>
            </a:r>
          </a:p>
          <a:p>
            <a:pPr marL="0" indent="0">
              <a:buNone/>
            </a:pPr>
            <a:r>
              <a:rPr lang="it-IT" sz="5600" b="1" dirty="0"/>
              <a:t>Attività sportive di vario genere </a:t>
            </a:r>
          </a:p>
          <a:p>
            <a:pPr marL="0" indent="0">
              <a:buNone/>
            </a:pPr>
            <a:endParaRPr lang="it-IT" sz="5600" b="1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§"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156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D2A5FF-97AA-5145-5247-B622DDD4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955675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Cosa chiediamo ai partecipanti ???</a:t>
            </a:r>
          </a:p>
        </p:txBody>
      </p:sp>
      <p:pic>
        <p:nvPicPr>
          <p:cNvPr id="4" name="Immagine 3" descr="Immagine che contiene disegno, pittura, Arte moderna, arte&#10;&#10;Descrizione generata automaticamente">
            <a:extLst>
              <a:ext uri="{FF2B5EF4-FFF2-40B4-BE49-F238E27FC236}">
                <a16:creationId xmlns:a16="http://schemas.microsoft.com/office/drawing/2014/main" id="{85CFD410-2192-8735-D0E5-6595C2A15D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" y="21526"/>
            <a:ext cx="12192000" cy="6836474"/>
          </a:xfrm>
          <a:prstGeom prst="rect">
            <a:avLst/>
          </a:prstGeom>
        </p:spPr>
      </p:pic>
      <p:pic>
        <p:nvPicPr>
          <p:cNvPr id="2050" name="Picture 2" descr="Lo psicologo sistemico ovvero: l'arte di fare domande">
            <a:extLst>
              <a:ext uri="{FF2B5EF4-FFF2-40B4-BE49-F238E27FC236}">
                <a16:creationId xmlns:a16="http://schemas.microsoft.com/office/drawing/2014/main" id="{793BF394-D72F-5369-766E-7EC097523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325143"/>
            <a:ext cx="2079879" cy="13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6CEA94-D713-0559-B2A1-D7A731F03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6131" y="2439564"/>
            <a:ext cx="4907756" cy="3664903"/>
          </a:xfrm>
          <a:solidFill>
            <a:srgbClr val="FDEDF1"/>
          </a:solidFill>
        </p:spPr>
        <p:txBody>
          <a:bodyPr>
            <a:normAutofit lnSpcReduction="10000"/>
          </a:bodyPr>
          <a:lstStyle/>
          <a:p>
            <a:pPr algn="l"/>
            <a:endParaRPr lang="it-IT" sz="19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900" dirty="0"/>
              <a:t>Partecipare con i gruppi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900" dirty="0"/>
              <a:t> Prediligere attività concrete, laboratoriali e inclusive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900" dirty="0"/>
              <a:t>Allestire la propria postazione in modo che la scuola di provenienza o l’ass.ne siano ben visibili ( Cartelloni, Vele, Gazebi, </a:t>
            </a:r>
            <a:r>
              <a:rPr lang="it-IT" sz="1900" dirty="0" err="1"/>
              <a:t>ect</a:t>
            </a:r>
            <a:r>
              <a:rPr lang="it-IT" sz="1900" dirty="0"/>
              <a:t>…) ognuno per come può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900" dirty="0"/>
              <a:t>Presentare esperienze di progetti inclusivi  realizzati a scuola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900" dirty="0"/>
              <a:t>Tanta, tanta creatività e pazienza!!!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/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960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3273</TotalTime>
  <Words>516</Words>
  <Application>Microsoft Office PowerPoint</Application>
  <PresentationFormat>Widescreen</PresentationFormat>
  <Paragraphs>117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Algerian</vt:lpstr>
      <vt:lpstr>-apple-system</vt:lpstr>
      <vt:lpstr>Arial</vt:lpstr>
      <vt:lpstr>Berlin Sans FB Demi</vt:lpstr>
      <vt:lpstr>Century Gothic</vt:lpstr>
      <vt:lpstr>Wingdings</vt:lpstr>
      <vt:lpstr>Scia di vapore</vt:lpstr>
      <vt:lpstr> Diversamente creativi </vt:lpstr>
      <vt:lpstr>DA… DIVERSAMENTE CREATIVI  maggio  2025</vt:lpstr>
      <vt:lpstr>…COME CI SIAMO LASCIATI…</vt:lpstr>
      <vt:lpstr>OGNI PROPOSTA è STATA FONTE DI ISPIRAZIONE…</vt:lpstr>
      <vt:lpstr>Presentazione standard di PowerPoint</vt:lpstr>
      <vt:lpstr>A…</vt:lpstr>
      <vt:lpstr>Presentazione standard di PowerPoint</vt:lpstr>
      <vt:lpstr>Ipotesi/esempi di attivita’…</vt:lpstr>
      <vt:lpstr>Cosa chiediamo ai partecipanti ???</vt:lpstr>
      <vt:lpstr>iscrizioni entro 28 febbraio 2026 </vt:lpstr>
      <vt:lpstr>Comunicazioni targhe entro 11 maggio 2026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Filomena Polito</dc:creator>
  <cp:lastModifiedBy>Filomena Polito</cp:lastModifiedBy>
  <cp:revision>104</cp:revision>
  <dcterms:created xsi:type="dcterms:W3CDTF">2024-10-09T21:43:03Z</dcterms:created>
  <dcterms:modified xsi:type="dcterms:W3CDTF">2026-01-12T09:48:05Z</dcterms:modified>
</cp:coreProperties>
</file>