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sldIdLst>
    <p:sldId id="256" r:id="rId2"/>
    <p:sldId id="257" r:id="rId3"/>
    <p:sldId id="260" r:id="rId4"/>
    <p:sldId id="261" r:id="rId5"/>
    <p:sldId id="263" r:id="rId6"/>
    <p:sldId id="264" r:id="rId7"/>
    <p:sldId id="266" r:id="rId8"/>
    <p:sldId id="265" r:id="rId9"/>
    <p:sldId id="272" r:id="rId10"/>
    <p:sldId id="267" r:id="rId11"/>
    <p:sldId id="268" r:id="rId12"/>
    <p:sldId id="269" r:id="rId13"/>
    <p:sldId id="270" r:id="rId14"/>
    <p:sldId id="271" r:id="rId15"/>
    <p:sldId id="277" r:id="rId16"/>
    <p:sldId id="273" r:id="rId17"/>
    <p:sldId id="274" r:id="rId18"/>
    <p:sldId id="278" r:id="rId19"/>
    <p:sldId id="275" r:id="rId20"/>
    <p:sldId id="280" r:id="rId21"/>
    <p:sldId id="281" r:id="rId22"/>
    <p:sldId id="282" r:id="rId23"/>
    <p:sldId id="283" r:id="rId24"/>
    <p:sldId id="284" r:id="rId25"/>
    <p:sldId id="285" r:id="rId26"/>
    <p:sldId id="286" r:id="rId27"/>
    <p:sldId id="287" r:id="rId28"/>
    <p:sldId id="288" r:id="rId29"/>
    <p:sldId id="259" r:id="rId30"/>
  </p:sldIdLst>
  <p:sldSz cx="24384000" cy="13716000"/>
  <p:notesSz cx="6858000" cy="9144000"/>
  <p:embeddedFontLst>
    <p:embeddedFont>
      <p:font typeface="Helvetica Neue" charset="0"/>
      <p:regular r:id="rId32"/>
    </p:embeddedFont>
    <p:embeddedFont>
      <p:font typeface="Segoe UI" panose="020B0502040204020203" pitchFamily="34" charset="0"/>
      <p:regular r:id="rId33"/>
      <p:bold r:id="rId34"/>
      <p:italic r:id="rId35"/>
      <p:boldItalic r:id="rId36"/>
    </p:embeddedFont>
    <p:embeddedFont>
      <p:font typeface="Segoe UI Semibold" panose="020B0702040204020203" pitchFamily="34" charset="0"/>
      <p:regular r:id="rId37"/>
      <p:bold r:id="rId38"/>
      <p:italic r:id="rId39"/>
      <p:boldItalic r:id="rId40"/>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40" d="100"/>
          <a:sy n="40" d="100"/>
        </p:scale>
        <p:origin x="483"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1143000" y="685800"/>
            <a:ext cx="4572000" cy="3429000"/>
          </a:xfrm>
          <a:prstGeom prst="rect">
            <a:avLst/>
          </a:prstGeom>
        </p:spPr>
        <p:txBody>
          <a:bodyPr/>
          <a:lstStyle/>
          <a:p>
            <a:endParaRPr/>
          </a:p>
        </p:txBody>
      </p:sp>
      <p:sp>
        <p:nvSpPr>
          <p:cNvPr id="139" name="Shape 1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pic>
        <p:nvPicPr>
          <p:cNvPr id="11" name="Cover-Didacta2025.pn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a:ln w="12700">
            <a:miter lim="400000"/>
          </a:ln>
        </p:spPr>
      </p:pic>
      <p:sp>
        <p:nvSpPr>
          <p:cNvPr id="12" name="Speaker Name and job description"/>
          <p:cNvSpPr txBox="1">
            <a:spLocks noGrp="1"/>
          </p:cNvSpPr>
          <p:nvPr>
            <p:ph type="body" sz="quarter" idx="21"/>
          </p:nvPr>
        </p:nvSpPr>
        <p:spPr>
          <a:xfrm>
            <a:off x="234883" y="8584016"/>
            <a:ext cx="10758397" cy="595035"/>
          </a:xfrm>
          <a:prstGeom prst="rect">
            <a:avLst/>
          </a:prstGeom>
        </p:spPr>
        <p:txBody>
          <a:bodyPr>
            <a:spAutoFit/>
          </a:bodyPr>
          <a:lstStyle>
            <a:lvl1pPr marL="0" indent="0" defTabSz="457200">
              <a:spcBef>
                <a:spcPts val="0"/>
              </a:spcBef>
              <a:buSzTx/>
              <a:buNone/>
              <a:defRPr sz="3200">
                <a:solidFill>
                  <a:srgbClr val="004C99"/>
                </a:solidFill>
                <a:latin typeface="Segoe UI Semibold"/>
                <a:ea typeface="Segoe UI Semibold"/>
                <a:cs typeface="Segoe UI Semibold"/>
                <a:sym typeface="Segoe UI Semibold"/>
              </a:defRPr>
            </a:lvl1pPr>
          </a:lstStyle>
          <a:p>
            <a:r>
              <a:rPr dirty="0"/>
              <a:t>Speaker Name and job description</a:t>
            </a:r>
          </a:p>
        </p:txBody>
      </p:sp>
      <p:sp>
        <p:nvSpPr>
          <p:cNvPr id="13" name="Subtitle, brief description"/>
          <p:cNvSpPr txBox="1">
            <a:spLocks noGrp="1"/>
          </p:cNvSpPr>
          <p:nvPr>
            <p:ph type="body" sz="quarter" idx="22" hasCustomPrompt="1"/>
          </p:nvPr>
        </p:nvSpPr>
        <p:spPr>
          <a:xfrm>
            <a:off x="556617" y="6045199"/>
            <a:ext cx="15586776" cy="914401"/>
          </a:xfrm>
          <a:prstGeom prst="rect">
            <a:avLst/>
          </a:prstGeom>
        </p:spPr>
        <p:txBody>
          <a:bodyPr>
            <a:spAutoFit/>
          </a:bodyPr>
          <a:lstStyle>
            <a:lvl1pPr marL="0" indent="0" defTabSz="457200">
              <a:spcBef>
                <a:spcPts val="0"/>
              </a:spcBef>
              <a:buSzTx/>
              <a:buNone/>
              <a:defRPr sz="4800">
                <a:solidFill>
                  <a:srgbClr val="FFFFFF"/>
                </a:solidFill>
                <a:latin typeface="Segoe UI"/>
                <a:ea typeface="Segoe UI"/>
                <a:cs typeface="Segoe UI"/>
                <a:sym typeface="Segoe UI"/>
              </a:defRPr>
            </a:lvl1pPr>
          </a:lstStyle>
          <a:p>
            <a:r>
              <a:t>Subtitle, brief description</a:t>
            </a:r>
          </a:p>
        </p:txBody>
      </p:sp>
      <p:sp>
        <p:nvSpPr>
          <p:cNvPr id="14" name="Presentation Title"/>
          <p:cNvSpPr txBox="1">
            <a:spLocks noGrp="1"/>
          </p:cNvSpPr>
          <p:nvPr>
            <p:ph type="body" sz="quarter" idx="23" hasCustomPrompt="1"/>
          </p:nvPr>
        </p:nvSpPr>
        <p:spPr>
          <a:xfrm>
            <a:off x="556617" y="4421716"/>
            <a:ext cx="15586776" cy="1790701"/>
          </a:xfrm>
          <a:prstGeom prst="rect">
            <a:avLst/>
          </a:prstGeom>
        </p:spPr>
        <p:txBody>
          <a:bodyPr>
            <a:spAutoFit/>
          </a:bodyPr>
          <a:lstStyle>
            <a:lvl1pPr marL="0" indent="0" defTabSz="457200">
              <a:spcBef>
                <a:spcPts val="0"/>
              </a:spcBef>
              <a:buSzTx/>
              <a:buNone/>
              <a:defRPr sz="10000" b="1">
                <a:solidFill>
                  <a:srgbClr val="FFFFFF"/>
                </a:solidFill>
                <a:latin typeface="Segoe UI"/>
                <a:ea typeface="Segoe UI"/>
                <a:cs typeface="Segoe UI"/>
                <a:sym typeface="Segoe UI"/>
              </a:defRPr>
            </a:lvl1pPr>
          </a:lstStyle>
          <a:p>
            <a:r>
              <a:t>Presentation Title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7"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05"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106"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107"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16"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4" name="View of beach and sea from a grassy sand dun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pic>
        <p:nvPicPr>
          <p:cNvPr id="22" name="Title-Didacta2025.pn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a:ln w="12700">
            <a:miter lim="400000"/>
          </a:ln>
        </p:spPr>
      </p:pic>
      <p:sp>
        <p:nvSpPr>
          <p:cNvPr id="23" name="Chapter Title"/>
          <p:cNvSpPr txBox="1">
            <a:spLocks noGrp="1"/>
          </p:cNvSpPr>
          <p:nvPr>
            <p:ph type="body" sz="quarter" idx="21" hasCustomPrompt="1"/>
          </p:nvPr>
        </p:nvSpPr>
        <p:spPr>
          <a:xfrm>
            <a:off x="1662555" y="6037263"/>
            <a:ext cx="21058889" cy="1641475"/>
          </a:xfrm>
          <a:prstGeom prst="rect">
            <a:avLst/>
          </a:prstGeom>
        </p:spPr>
        <p:txBody>
          <a:bodyPr>
            <a:spAutoFit/>
          </a:bodyPr>
          <a:lstStyle>
            <a:lvl1pPr marL="0" indent="0" algn="ctr" defTabSz="457200">
              <a:spcBef>
                <a:spcPts val="0"/>
              </a:spcBef>
              <a:buSzTx/>
              <a:buNone/>
              <a:defRPr sz="10000" b="1">
                <a:solidFill>
                  <a:srgbClr val="004C99"/>
                </a:solidFill>
                <a:latin typeface="Segoe UI"/>
                <a:ea typeface="Segoe UI"/>
                <a:cs typeface="Segoe UI"/>
                <a:sym typeface="Segoe UI"/>
              </a:defRPr>
            </a:lvl1pPr>
          </a:lstStyle>
          <a:p>
            <a:r>
              <a:t>Chapter Title</a:t>
            </a:r>
          </a:p>
        </p:txBody>
      </p:sp>
      <p:sp>
        <p:nvSpPr>
          <p:cNvPr id="24" name="12-14 marzo 2025 • Fortezza da Basso, Firenze"/>
          <p:cNvSpPr txBox="1"/>
          <p:nvPr/>
        </p:nvSpPr>
        <p:spPr>
          <a:xfrm>
            <a:off x="213121" y="12133465"/>
            <a:ext cx="8078432" cy="548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0"/>
              </a:spcBef>
              <a:defRPr sz="2900">
                <a:solidFill>
                  <a:srgbClr val="081036"/>
                </a:solidFill>
                <a:latin typeface="Segoe UI"/>
                <a:ea typeface="Segoe UI"/>
                <a:cs typeface="Segoe UI"/>
                <a:sym typeface="Segoe UI"/>
              </a:defRPr>
            </a:lvl1pPr>
          </a:lstStyle>
          <a:p>
            <a:r>
              <a:rPr dirty="0">
                <a:solidFill>
                  <a:srgbClr val="004C99"/>
                </a:solidFill>
              </a:rPr>
              <a:t>1</a:t>
            </a:r>
            <a:r>
              <a:rPr lang="it-IT" dirty="0">
                <a:solidFill>
                  <a:srgbClr val="004C99"/>
                </a:solidFill>
              </a:rPr>
              <a:t>1</a:t>
            </a:r>
            <a:r>
              <a:rPr dirty="0">
                <a:solidFill>
                  <a:srgbClr val="004C99"/>
                </a:solidFill>
              </a:rPr>
              <a:t>-1</a:t>
            </a:r>
            <a:r>
              <a:rPr lang="it-IT" dirty="0">
                <a:solidFill>
                  <a:srgbClr val="004C99"/>
                </a:solidFill>
              </a:rPr>
              <a:t>3</a:t>
            </a:r>
            <a:r>
              <a:rPr dirty="0">
                <a:solidFill>
                  <a:srgbClr val="004C99"/>
                </a:solidFill>
              </a:rPr>
              <a:t> </a:t>
            </a:r>
            <a:r>
              <a:rPr dirty="0" err="1">
                <a:solidFill>
                  <a:srgbClr val="004C99"/>
                </a:solidFill>
              </a:rPr>
              <a:t>marzo</a:t>
            </a:r>
            <a:r>
              <a:rPr dirty="0">
                <a:solidFill>
                  <a:srgbClr val="004C99"/>
                </a:solidFill>
              </a:rPr>
              <a:t> 202</a:t>
            </a:r>
            <a:r>
              <a:rPr lang="it-IT" dirty="0">
                <a:solidFill>
                  <a:srgbClr val="004C99"/>
                </a:solidFill>
              </a:rPr>
              <a:t>6</a:t>
            </a:r>
            <a:r>
              <a:rPr dirty="0">
                <a:solidFill>
                  <a:srgbClr val="004C99"/>
                </a:solidFill>
              </a:rPr>
              <a:t> • Fortezza da Basso, Firenze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32" name="Interna-Didacta2025.pn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a:ln w="12700">
            <a:miter lim="400000"/>
          </a:ln>
        </p:spPr>
      </p:pic>
      <p:sp>
        <p:nvSpPr>
          <p:cNvPr id="33" name="Title Text"/>
          <p:cNvSpPr txBox="1">
            <a:spLocks noGrp="1"/>
          </p:cNvSpPr>
          <p:nvPr>
            <p:ph type="title"/>
          </p:nvPr>
        </p:nvSpPr>
        <p:spPr>
          <a:xfrm>
            <a:off x="4382889" y="355600"/>
            <a:ext cx="15618222" cy="2034845"/>
          </a:xfrm>
          <a:prstGeom prst="rect">
            <a:avLst/>
          </a:prstGeom>
        </p:spPr>
        <p:txBody>
          <a:bodyPr>
            <a:noAutofit/>
          </a:bodyPr>
          <a:lstStyle>
            <a:lvl1pPr defTabSz="457200">
              <a:defRPr sz="10000" b="1">
                <a:solidFill>
                  <a:srgbClr val="004C99"/>
                </a:solidFill>
                <a:latin typeface="Segoe UI"/>
                <a:ea typeface="Segoe UI"/>
                <a:cs typeface="Segoe UI"/>
                <a:sym typeface="Segoe UI"/>
              </a:defRPr>
            </a:lvl1pPr>
          </a:lstStyle>
          <a:p>
            <a:r>
              <a:t>Title Text</a:t>
            </a:r>
          </a:p>
        </p:txBody>
      </p:sp>
      <p:sp>
        <p:nvSpPr>
          <p:cNvPr id="34" name="Body Level One…"/>
          <p:cNvSpPr txBox="1">
            <a:spLocks noGrp="1"/>
          </p:cNvSpPr>
          <p:nvPr>
            <p:ph type="body" idx="1"/>
          </p:nvPr>
        </p:nvSpPr>
        <p:spPr>
          <a:xfrm>
            <a:off x="732234" y="2874201"/>
            <a:ext cx="22919532" cy="8102800"/>
          </a:xfrm>
          <a:prstGeom prst="rect">
            <a:avLst/>
          </a:prstGeom>
        </p:spPr>
        <p:txBody>
          <a:bodyPr/>
          <a:lstStyle>
            <a:lvl1pPr>
              <a:defRPr sz="4800">
                <a:latin typeface="Segoe UI"/>
                <a:ea typeface="Segoe UI"/>
                <a:cs typeface="Segoe UI"/>
                <a:sym typeface="Segoe UI"/>
              </a:defRPr>
            </a:lvl1pPr>
            <a:lvl2pPr>
              <a:defRPr sz="4800">
                <a:latin typeface="Segoe UI"/>
                <a:ea typeface="Segoe UI"/>
                <a:cs typeface="Segoe UI"/>
                <a:sym typeface="Segoe UI"/>
              </a:defRPr>
            </a:lvl2pPr>
            <a:lvl3pPr>
              <a:defRPr sz="4800">
                <a:latin typeface="Segoe UI"/>
                <a:ea typeface="Segoe UI"/>
                <a:cs typeface="Segoe UI"/>
                <a:sym typeface="Segoe UI"/>
              </a:defRPr>
            </a:lvl3pPr>
            <a:lvl4pPr>
              <a:defRPr sz="4800">
                <a:latin typeface="Segoe UI"/>
                <a:ea typeface="Segoe UI"/>
                <a:cs typeface="Segoe UI"/>
                <a:sym typeface="Segoe UI"/>
              </a:defRPr>
            </a:lvl4pPr>
            <a:lvl5pPr>
              <a:defRPr sz="4800">
                <a:latin typeface="Segoe UI"/>
                <a:ea typeface="Segoe UI"/>
                <a:cs typeface="Segoe UI"/>
                <a:sym typeface="Segoe UI"/>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2" name="12-14 marzo 2025 • Fortezza da Basso, Firenze">
            <a:extLst>
              <a:ext uri="{FF2B5EF4-FFF2-40B4-BE49-F238E27FC236}">
                <a16:creationId xmlns:a16="http://schemas.microsoft.com/office/drawing/2014/main" id="{A5CE18E1-0267-4658-2AF7-8CD987969885}"/>
              </a:ext>
            </a:extLst>
          </p:cNvPr>
          <p:cNvSpPr txBox="1"/>
          <p:nvPr userDrawn="1"/>
        </p:nvSpPr>
        <p:spPr>
          <a:xfrm>
            <a:off x="213121" y="12133465"/>
            <a:ext cx="8078432" cy="548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0"/>
              </a:spcBef>
              <a:defRPr sz="2900">
                <a:solidFill>
                  <a:srgbClr val="081036"/>
                </a:solidFill>
                <a:latin typeface="Segoe UI"/>
                <a:ea typeface="Segoe UI"/>
                <a:cs typeface="Segoe UI"/>
                <a:sym typeface="Segoe UI"/>
              </a:defRPr>
            </a:lvl1pPr>
          </a:lstStyle>
          <a:p>
            <a:r>
              <a:rPr dirty="0">
                <a:solidFill>
                  <a:srgbClr val="004C99"/>
                </a:solidFill>
              </a:rPr>
              <a:t>1</a:t>
            </a:r>
            <a:r>
              <a:rPr lang="it-IT" dirty="0">
                <a:solidFill>
                  <a:srgbClr val="004C99"/>
                </a:solidFill>
              </a:rPr>
              <a:t>1</a:t>
            </a:r>
            <a:r>
              <a:rPr dirty="0">
                <a:solidFill>
                  <a:srgbClr val="004C99"/>
                </a:solidFill>
              </a:rPr>
              <a:t>-1</a:t>
            </a:r>
            <a:r>
              <a:rPr lang="it-IT" dirty="0">
                <a:solidFill>
                  <a:srgbClr val="004C99"/>
                </a:solidFill>
              </a:rPr>
              <a:t>3</a:t>
            </a:r>
            <a:r>
              <a:rPr dirty="0">
                <a:solidFill>
                  <a:srgbClr val="004C99"/>
                </a:solidFill>
              </a:rPr>
              <a:t> </a:t>
            </a:r>
            <a:r>
              <a:rPr dirty="0" err="1">
                <a:solidFill>
                  <a:srgbClr val="004C99"/>
                </a:solidFill>
              </a:rPr>
              <a:t>marzo</a:t>
            </a:r>
            <a:r>
              <a:rPr dirty="0">
                <a:solidFill>
                  <a:srgbClr val="004C99"/>
                </a:solidFill>
              </a:rPr>
              <a:t> 202</a:t>
            </a:r>
            <a:r>
              <a:rPr lang="it-IT" dirty="0">
                <a:solidFill>
                  <a:srgbClr val="004C99"/>
                </a:solidFill>
              </a:rPr>
              <a:t>6</a:t>
            </a:r>
            <a:r>
              <a:rPr dirty="0">
                <a:solidFill>
                  <a:srgbClr val="004C99"/>
                </a:solidFill>
              </a:rPr>
              <a:t> • Fortezza da Basso, Firenze</a:t>
            </a: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pic>
        <p:nvPicPr>
          <p:cNvPr id="43" name="BackCover-Didacta2025.png"/>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24383998" cy="13716000"/>
          </a:xfrm>
          <a:prstGeom prst="rect">
            <a:avLst/>
          </a:prstGeom>
          <a:ln w="12700">
            <a:miter lim="400000"/>
          </a:ln>
        </p:spPr>
      </p:pic>
      <p:sp>
        <p:nvSpPr>
          <p:cNvPr id="4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51"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52"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53"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8" name="Title Text"/>
          <p:cNvSpPr txBox="1">
            <a:spLocks noGrp="1"/>
          </p:cNvSpPr>
          <p:nvPr>
            <p:ph type="title"/>
          </p:nvPr>
        </p:nvSpPr>
        <p:spPr>
          <a:prstGeom prst="rect">
            <a:avLst/>
          </a:prstGeom>
        </p:spPr>
        <p:txBody>
          <a:bodyPr/>
          <a:lstStyle/>
          <a:p>
            <a:r>
              <a:t>Title Text</a:t>
            </a:r>
          </a:p>
        </p:txBody>
      </p:sp>
      <p:sp>
        <p:nvSpPr>
          <p:cNvPr id="89"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spcBef>
                <a:spcPts val="0"/>
              </a:spcBef>
              <a:defRPr sz="2400">
                <a:latin typeface="Helvetica Neue Light"/>
                <a:ea typeface="Helvetica Neue Light"/>
                <a:cs typeface="Helvetica Neue Light"/>
                <a:sym typeface="Helvetica Neue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4C99"/>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4C99"/>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4C99"/>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4C99"/>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4C99"/>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4C99"/>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peaker Name and job description"/>
          <p:cNvSpPr txBox="1">
            <a:spLocks noGrp="1"/>
          </p:cNvSpPr>
          <p:nvPr>
            <p:ph type="body" idx="21"/>
          </p:nvPr>
        </p:nvSpPr>
        <p:spPr>
          <a:xfrm>
            <a:off x="234883" y="8337795"/>
            <a:ext cx="10758397" cy="1087477"/>
          </a:xfrm>
          <a:prstGeom prst="rect">
            <a:avLst/>
          </a:prstGeom>
        </p:spPr>
        <p:txBody>
          <a:bodyPr/>
          <a:lstStyle/>
          <a:p>
            <a:r>
              <a:rPr lang="it-IT"/>
              <a:t>dott.ssa Flaminia Giorda </a:t>
            </a:r>
            <a:br>
              <a:rPr lang="it-IT"/>
            </a:br>
            <a:r>
              <a:rPr lang="it-IT"/>
              <a:t>coordinatrice nazionale servizio ispettivo MIM</a:t>
            </a:r>
            <a:endParaRPr/>
          </a:p>
        </p:txBody>
      </p:sp>
      <p:sp>
        <p:nvSpPr>
          <p:cNvPr id="143" name="Presentation Title"/>
          <p:cNvSpPr txBox="1">
            <a:spLocks noGrp="1"/>
          </p:cNvSpPr>
          <p:nvPr>
            <p:ph type="body" idx="23"/>
          </p:nvPr>
        </p:nvSpPr>
        <p:spPr>
          <a:xfrm>
            <a:off x="556617" y="2111942"/>
            <a:ext cx="15586776" cy="4719241"/>
          </a:xfrm>
          <a:prstGeom prst="rect">
            <a:avLst/>
          </a:prstGeom>
        </p:spPr>
        <p:txBody>
          <a:bodyPr/>
          <a:lstStyle/>
          <a:p>
            <a:endParaRPr lang="it-IT" dirty="0"/>
          </a:p>
          <a:p>
            <a:r>
              <a:rPr lang="it-IT" dirty="0"/>
              <a:t>L’esame di maturità 2025/2026</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A8EC1-9F5B-AB70-FB5B-C7803B43D78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975C418-5EFA-00C3-9752-3C958207D1B3}"/>
              </a:ext>
            </a:extLst>
          </p:cNvPr>
          <p:cNvSpPr>
            <a:spLocks noGrp="1"/>
          </p:cNvSpPr>
          <p:nvPr>
            <p:ph type="title"/>
          </p:nvPr>
        </p:nvSpPr>
        <p:spPr>
          <a:xfrm>
            <a:off x="3491345" y="355600"/>
            <a:ext cx="16978746" cy="2034845"/>
          </a:xfrm>
        </p:spPr>
        <p:txBody>
          <a:bodyPr/>
          <a:lstStyle/>
          <a:p>
            <a:r>
              <a:rPr lang="it-IT" sz="6600" kern="1200" dirty="0">
                <a:solidFill>
                  <a:schemeClr val="tx1"/>
                </a:solidFill>
              </a:rPr>
              <a:t>L’educazione civica</a:t>
            </a:r>
            <a:endParaRPr lang="it-IT" sz="6600" dirty="0"/>
          </a:p>
        </p:txBody>
      </p:sp>
      <p:sp>
        <p:nvSpPr>
          <p:cNvPr id="3" name="Segnaposto testo 2">
            <a:extLst>
              <a:ext uri="{FF2B5EF4-FFF2-40B4-BE49-F238E27FC236}">
                <a16:creationId xmlns:a16="http://schemas.microsoft.com/office/drawing/2014/main" id="{6F00434B-1B0D-98D8-98F8-2A568617524D}"/>
              </a:ext>
            </a:extLst>
          </p:cNvPr>
          <p:cNvSpPr>
            <a:spLocks noGrp="1"/>
          </p:cNvSpPr>
          <p:nvPr>
            <p:ph type="body" idx="1"/>
          </p:nvPr>
        </p:nvSpPr>
        <p:spPr>
          <a:xfrm>
            <a:off x="732234" y="2874201"/>
            <a:ext cx="22919532" cy="8591894"/>
          </a:xfrm>
        </p:spPr>
        <p:txBody>
          <a:bodyPr>
            <a:normAutofit fontScale="92500"/>
          </a:bodyPr>
          <a:lstStyle/>
          <a:p>
            <a:pPr marL="0" lvl="0" indent="0" defTabSz="914400">
              <a:lnSpc>
                <a:spcPct val="110000"/>
              </a:lnSpc>
              <a:spcBef>
                <a:spcPts val="0"/>
              </a:spcBef>
              <a:spcAft>
                <a:spcPts val="600"/>
              </a:spcAft>
              <a:buNone/>
            </a:pPr>
            <a:r>
              <a:rPr lang="it-IT" dirty="0">
                <a:solidFill>
                  <a:schemeClr val="tx1"/>
                </a:solidFill>
              </a:rPr>
              <a:t>Sempre nell’articolo 12 del d. lgs. 62/2017, al comma 3 il riferimento all’insegnamento di “Cittadinanza e Costituzione” è sostituito con quello all'Educazione civica: </a:t>
            </a:r>
            <a:r>
              <a:rPr lang="it-IT" b="1" i="1" dirty="0">
                <a:solidFill>
                  <a:schemeClr val="tx1"/>
                </a:solidFill>
              </a:rPr>
              <a:t>«L’esame di maturità tiene conto delle competenze maturate nell’ambito dell’insegnamento dell’educazione civica di cui alla legge 20 agosto 2019, n. 92»</a:t>
            </a:r>
            <a:r>
              <a:rPr lang="it-IT" dirty="0">
                <a:solidFill>
                  <a:schemeClr val="tx1"/>
                </a:solidFill>
              </a:rPr>
              <a:t>.</a:t>
            </a:r>
          </a:p>
          <a:p>
            <a:pPr marL="0" lvl="0" indent="0" defTabSz="914400">
              <a:lnSpc>
                <a:spcPct val="110000"/>
              </a:lnSpc>
              <a:spcBef>
                <a:spcPts val="0"/>
              </a:spcBef>
              <a:spcAft>
                <a:spcPts val="600"/>
              </a:spcAft>
              <a:buNone/>
            </a:pPr>
            <a:r>
              <a:rPr lang="it-IT" dirty="0">
                <a:solidFill>
                  <a:schemeClr val="tx1"/>
                </a:solidFill>
              </a:rPr>
              <a:t>Attenzione all’espressione: “</a:t>
            </a:r>
            <a:r>
              <a:rPr lang="it-IT" b="1" dirty="0">
                <a:solidFill>
                  <a:schemeClr val="tx1"/>
                </a:solidFill>
              </a:rPr>
              <a:t>le competenze maturate</a:t>
            </a:r>
            <a:r>
              <a:rPr lang="it-IT" dirty="0">
                <a:solidFill>
                  <a:schemeClr val="tx1"/>
                </a:solidFill>
              </a:rPr>
              <a:t>” (nel testo previgente erano “le attività svolte”); evidentemente esse rivestono un ruolo importante nella maturazione personale che l’esame è chiamato a verificare.</a:t>
            </a:r>
          </a:p>
          <a:p>
            <a:pPr marL="0" lvl="0" indent="0" defTabSz="914400">
              <a:lnSpc>
                <a:spcPct val="110000"/>
              </a:lnSpc>
              <a:spcBef>
                <a:spcPts val="0"/>
              </a:spcBef>
              <a:spcAft>
                <a:spcPts val="600"/>
              </a:spcAft>
              <a:buNone/>
            </a:pPr>
            <a:r>
              <a:rPr lang="it-IT" dirty="0">
                <a:solidFill>
                  <a:schemeClr val="tx1"/>
                </a:solidFill>
              </a:rPr>
              <a:t>Ritroviamo la stessa espressione nel comma 9 dell’art. 17, dedicato al colloquio: «</a:t>
            </a:r>
            <a:r>
              <a:rPr lang="it-IT" i="1" dirty="0">
                <a:solidFill>
                  <a:schemeClr val="tx1"/>
                </a:solidFill>
              </a:rPr>
              <a:t>La commissione d’esame tiene, altresì, conto delle </a:t>
            </a:r>
            <a:r>
              <a:rPr lang="it-IT" b="1" i="1" dirty="0">
                <a:solidFill>
                  <a:schemeClr val="tx1"/>
                </a:solidFill>
              </a:rPr>
              <a:t>competenze maturate nell’insegnamento trasversale dell’educazione civica</a:t>
            </a:r>
            <a:r>
              <a:rPr lang="it-IT" i="1" dirty="0">
                <a:solidFill>
                  <a:schemeClr val="tx1"/>
                </a:solidFill>
              </a:rPr>
              <a:t>, come definite nel curricolo d’istituto e documentate dalle attività indicate nel documento del consiglio di classe»</a:t>
            </a:r>
            <a:r>
              <a:rPr lang="it-IT" dirty="0">
                <a:solidFill>
                  <a:schemeClr val="tx1"/>
                </a:solidFill>
              </a:rPr>
              <a:t>.</a:t>
            </a:r>
          </a:p>
        </p:txBody>
      </p:sp>
    </p:spTree>
    <p:extLst>
      <p:ext uri="{BB962C8B-B14F-4D97-AF65-F5344CB8AC3E}">
        <p14:creationId xmlns:p14="http://schemas.microsoft.com/office/powerpoint/2010/main" val="1902282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C0A9F-6D17-8FD2-2AE5-EA945612CDA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967756B-D21A-D91F-6426-72CE870185B0}"/>
              </a:ext>
            </a:extLst>
          </p:cNvPr>
          <p:cNvSpPr>
            <a:spLocks noGrp="1"/>
          </p:cNvSpPr>
          <p:nvPr>
            <p:ph type="title"/>
          </p:nvPr>
        </p:nvSpPr>
        <p:spPr>
          <a:xfrm>
            <a:off x="3491345" y="355600"/>
            <a:ext cx="16978746" cy="2034845"/>
          </a:xfrm>
        </p:spPr>
        <p:txBody>
          <a:bodyPr/>
          <a:lstStyle/>
          <a:p>
            <a:r>
              <a:rPr lang="it-IT" sz="6600" kern="1200" dirty="0">
                <a:solidFill>
                  <a:schemeClr val="tx1"/>
                </a:solidFill>
              </a:rPr>
              <a:t>Commissioni più snelle</a:t>
            </a:r>
            <a:endParaRPr lang="it-IT" sz="6600" dirty="0"/>
          </a:p>
        </p:txBody>
      </p:sp>
      <p:sp>
        <p:nvSpPr>
          <p:cNvPr id="3" name="Segnaposto testo 2">
            <a:extLst>
              <a:ext uri="{FF2B5EF4-FFF2-40B4-BE49-F238E27FC236}">
                <a16:creationId xmlns:a16="http://schemas.microsoft.com/office/drawing/2014/main" id="{7684BC6D-82BF-9A26-C3BD-F53AE9B4E219}"/>
              </a:ext>
            </a:extLst>
          </p:cNvPr>
          <p:cNvSpPr>
            <a:spLocks noGrp="1"/>
          </p:cNvSpPr>
          <p:nvPr>
            <p:ph type="body" idx="1"/>
          </p:nvPr>
        </p:nvSpPr>
        <p:spPr/>
        <p:txBody>
          <a:bodyPr>
            <a:normAutofit/>
          </a:bodyPr>
          <a:lstStyle/>
          <a:p>
            <a:pPr marL="0" lvl="0" indent="0" defTabSz="914400">
              <a:spcBef>
                <a:spcPts val="600"/>
              </a:spcBef>
              <a:spcAft>
                <a:spcPts val="600"/>
              </a:spcAft>
              <a:buNone/>
            </a:pPr>
            <a:r>
              <a:rPr lang="it-IT" dirty="0">
                <a:solidFill>
                  <a:schemeClr val="tx1"/>
                </a:solidFill>
              </a:rPr>
              <a:t>La modifica dell’articolo 16 comma 4 prevede che: «</a:t>
            </a:r>
            <a:r>
              <a:rPr lang="it-IT" i="1" dirty="0">
                <a:solidFill>
                  <a:schemeClr val="tx1"/>
                </a:solidFill>
              </a:rPr>
              <a:t>Presso le istituzioni scolastiche statali e paritarie sedi di esame, sono costituite commissioni d'esame, una ogni due classi, presiedute da un presidente esterno all'istituzione scolastica e composte da </a:t>
            </a:r>
            <a:r>
              <a:rPr lang="it-IT" b="1" i="1" dirty="0">
                <a:solidFill>
                  <a:schemeClr val="tx1"/>
                </a:solidFill>
              </a:rPr>
              <a:t>due </a:t>
            </a:r>
            <a:r>
              <a:rPr lang="it-IT" i="1" dirty="0">
                <a:solidFill>
                  <a:schemeClr val="tx1"/>
                </a:solidFill>
              </a:rPr>
              <a:t>membri esterni e, per ciascuna delle due classi, da </a:t>
            </a:r>
            <a:r>
              <a:rPr lang="it-IT" b="1" i="1" dirty="0">
                <a:solidFill>
                  <a:schemeClr val="tx1"/>
                </a:solidFill>
              </a:rPr>
              <a:t>due </a:t>
            </a:r>
            <a:r>
              <a:rPr lang="it-IT" i="1" dirty="0">
                <a:solidFill>
                  <a:schemeClr val="tx1"/>
                </a:solidFill>
              </a:rPr>
              <a:t>membri interni, </a:t>
            </a:r>
            <a:r>
              <a:rPr lang="it-IT" b="1" i="1" dirty="0">
                <a:solidFill>
                  <a:schemeClr val="tx1"/>
                </a:solidFill>
              </a:rPr>
              <a:t>afferenti alle aree disciplinari individuate con decreto del Ministro dell'istruzione e del merito</a:t>
            </a:r>
            <a:r>
              <a:rPr lang="it-IT" b="1" dirty="0">
                <a:solidFill>
                  <a:schemeClr val="tx1"/>
                </a:solidFill>
              </a:rPr>
              <a:t>». </a:t>
            </a:r>
            <a:r>
              <a:rPr lang="it-IT" dirty="0">
                <a:solidFill>
                  <a:schemeClr val="tx1"/>
                </a:solidFill>
              </a:rPr>
              <a:t>La norma: </a:t>
            </a:r>
          </a:p>
          <a:p>
            <a:pPr marL="914400" indent="-685800" defTabSz="914400">
              <a:spcBef>
                <a:spcPts val="600"/>
              </a:spcBef>
              <a:spcAft>
                <a:spcPts val="600"/>
              </a:spcAft>
              <a:buSzPct val="60000"/>
              <a:buFont typeface="Wingdings" panose="05000000000000000000" pitchFamily="2" charset="2"/>
              <a:buChar char="§"/>
            </a:pPr>
            <a:r>
              <a:rPr lang="it-IT" dirty="0">
                <a:solidFill>
                  <a:schemeClr val="tx1"/>
                </a:solidFill>
              </a:rPr>
              <a:t>riduce il numero dei commissari </a:t>
            </a:r>
          </a:p>
          <a:p>
            <a:pPr marL="914400" indent="-685800" defTabSz="914400">
              <a:spcBef>
                <a:spcPts val="600"/>
              </a:spcBef>
              <a:spcAft>
                <a:spcPts val="600"/>
              </a:spcAft>
              <a:buSzPct val="60000"/>
              <a:buFont typeface="Wingdings" panose="05000000000000000000" pitchFamily="2" charset="2"/>
              <a:buChar char="§"/>
            </a:pPr>
            <a:r>
              <a:rPr lang="it-IT" dirty="0">
                <a:solidFill>
                  <a:schemeClr val="tx1"/>
                </a:solidFill>
              </a:rPr>
              <a:t>prevede uno specifico decreto ministeriale che identifichi le aree disciplinari cui le discipline affidate ai commissari afferiscono (si ricorda che il precedente dm relativo alle aree disciplinari era il n. 319 del 2015)</a:t>
            </a:r>
          </a:p>
        </p:txBody>
      </p:sp>
    </p:spTree>
    <p:extLst>
      <p:ext uri="{BB962C8B-B14F-4D97-AF65-F5344CB8AC3E}">
        <p14:creationId xmlns:p14="http://schemas.microsoft.com/office/powerpoint/2010/main" val="43790176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21191-11E5-30F0-EAB6-E89EFE3BB8C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DF317F7-B78E-BC84-B18F-35282B26EEC8}"/>
              </a:ext>
            </a:extLst>
          </p:cNvPr>
          <p:cNvSpPr>
            <a:spLocks noGrp="1"/>
          </p:cNvSpPr>
          <p:nvPr>
            <p:ph type="title"/>
          </p:nvPr>
        </p:nvSpPr>
        <p:spPr>
          <a:xfrm>
            <a:off x="3491345" y="355600"/>
            <a:ext cx="16978746" cy="2034845"/>
          </a:xfrm>
        </p:spPr>
        <p:txBody>
          <a:bodyPr/>
          <a:lstStyle/>
          <a:p>
            <a:r>
              <a:rPr lang="it-IT" sz="6600" kern="1200" dirty="0">
                <a:solidFill>
                  <a:schemeClr val="tx1"/>
                </a:solidFill>
              </a:rPr>
              <a:t>Validità dell’esame</a:t>
            </a:r>
            <a:endParaRPr lang="it-IT" sz="6600" dirty="0"/>
          </a:p>
        </p:txBody>
      </p:sp>
      <p:sp>
        <p:nvSpPr>
          <p:cNvPr id="3" name="Segnaposto testo 2">
            <a:extLst>
              <a:ext uri="{FF2B5EF4-FFF2-40B4-BE49-F238E27FC236}">
                <a16:creationId xmlns:a16="http://schemas.microsoft.com/office/drawing/2014/main" id="{B108A196-D27B-7174-705C-D46B18446D9C}"/>
              </a:ext>
            </a:extLst>
          </p:cNvPr>
          <p:cNvSpPr>
            <a:spLocks noGrp="1"/>
          </p:cNvSpPr>
          <p:nvPr>
            <p:ph type="body" idx="1"/>
          </p:nvPr>
        </p:nvSpPr>
        <p:spPr/>
        <p:txBody>
          <a:bodyPr>
            <a:normAutofit/>
          </a:bodyPr>
          <a:lstStyle/>
          <a:p>
            <a:pPr marL="0" lvl="0" indent="0" defTabSz="914400">
              <a:spcBef>
                <a:spcPts val="0"/>
              </a:spcBef>
              <a:spcAft>
                <a:spcPts val="600"/>
              </a:spcAft>
              <a:buNone/>
            </a:pPr>
            <a:r>
              <a:rPr lang="it-IT" dirty="0">
                <a:solidFill>
                  <a:schemeClr val="tx1"/>
                </a:solidFill>
              </a:rPr>
              <a:t>All’articolo 17 del d. lgs. 62/2017 è aggiunto il comma 2- bis:</a:t>
            </a:r>
          </a:p>
          <a:p>
            <a:pPr marL="0" lvl="0" indent="0" defTabSz="914400">
              <a:spcBef>
                <a:spcPts val="0"/>
              </a:spcBef>
              <a:spcAft>
                <a:spcPts val="600"/>
              </a:spcAft>
              <a:buNone/>
            </a:pPr>
            <a:r>
              <a:rPr lang="it-IT" b="1" i="1" dirty="0">
                <a:solidFill>
                  <a:schemeClr val="tx1"/>
                </a:solidFill>
              </a:rPr>
              <a:t>«2-bis. L’esame di maturità è validamente sostenuto se il candidato ha regolarmente svolto tutte le prove di cui al comma 2».</a:t>
            </a:r>
            <a:endParaRPr lang="it-IT" dirty="0">
              <a:solidFill>
                <a:schemeClr val="tx1"/>
              </a:solidFill>
            </a:endParaRPr>
          </a:p>
          <a:p>
            <a:pPr marL="0" lvl="0" indent="0" defTabSz="914400">
              <a:spcBef>
                <a:spcPts val="0"/>
              </a:spcBef>
              <a:spcAft>
                <a:spcPts val="600"/>
              </a:spcAft>
              <a:buNone/>
            </a:pPr>
            <a:r>
              <a:rPr lang="it-IT" dirty="0">
                <a:solidFill>
                  <a:schemeClr val="tx1"/>
                </a:solidFill>
              </a:rPr>
              <a:t>La disposizione, più volte annunciata dal Ministro, mira a contrastare il fenomeno dei candidati che si rifiutano di sostenere la prova orale.</a:t>
            </a:r>
          </a:p>
          <a:p>
            <a:pPr marL="0" lvl="0" indent="0" defTabSz="914400">
              <a:spcBef>
                <a:spcPts val="0"/>
              </a:spcBef>
              <a:spcAft>
                <a:spcPts val="600"/>
              </a:spcAft>
              <a:buNone/>
            </a:pPr>
            <a:r>
              <a:rPr lang="it-IT" dirty="0">
                <a:solidFill>
                  <a:schemeClr val="tx1"/>
                </a:solidFill>
              </a:rPr>
              <a:t>Essa è richiamata nell’art. 2 comma 2 del dm 13/2026 (decreto materie).</a:t>
            </a:r>
          </a:p>
          <a:p>
            <a:pPr marL="0" indent="0">
              <a:spcBef>
                <a:spcPts val="600"/>
              </a:spcBef>
              <a:buNone/>
            </a:pPr>
            <a:endParaRPr lang="it-IT" dirty="0"/>
          </a:p>
        </p:txBody>
      </p:sp>
    </p:spTree>
    <p:extLst>
      <p:ext uri="{BB962C8B-B14F-4D97-AF65-F5344CB8AC3E}">
        <p14:creationId xmlns:p14="http://schemas.microsoft.com/office/powerpoint/2010/main" val="372829833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D379B-4642-C3AA-D2F1-D2CF9578187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AD7B69D-D261-7F08-8379-39DFD504A438}"/>
              </a:ext>
            </a:extLst>
          </p:cNvPr>
          <p:cNvSpPr>
            <a:spLocks noGrp="1"/>
          </p:cNvSpPr>
          <p:nvPr>
            <p:ph type="title"/>
          </p:nvPr>
        </p:nvSpPr>
        <p:spPr>
          <a:xfrm>
            <a:off x="3491345" y="355600"/>
            <a:ext cx="16978746" cy="2034845"/>
          </a:xfrm>
        </p:spPr>
        <p:txBody>
          <a:bodyPr/>
          <a:lstStyle/>
          <a:p>
            <a:r>
              <a:rPr lang="it-IT" sz="6600" kern="1200" dirty="0">
                <a:solidFill>
                  <a:schemeClr val="tx1"/>
                </a:solidFill>
              </a:rPr>
              <a:t>Il “decreto materie”</a:t>
            </a:r>
            <a:endParaRPr lang="it-IT" sz="6600" dirty="0"/>
          </a:p>
        </p:txBody>
      </p:sp>
      <p:sp>
        <p:nvSpPr>
          <p:cNvPr id="3" name="Segnaposto testo 2">
            <a:extLst>
              <a:ext uri="{FF2B5EF4-FFF2-40B4-BE49-F238E27FC236}">
                <a16:creationId xmlns:a16="http://schemas.microsoft.com/office/drawing/2014/main" id="{5996468C-C416-8F8F-04CD-309658B40423}"/>
              </a:ext>
            </a:extLst>
          </p:cNvPr>
          <p:cNvSpPr>
            <a:spLocks noGrp="1"/>
          </p:cNvSpPr>
          <p:nvPr>
            <p:ph type="body" idx="1"/>
          </p:nvPr>
        </p:nvSpPr>
        <p:spPr/>
        <p:txBody>
          <a:bodyPr>
            <a:normAutofit lnSpcReduction="10000"/>
          </a:bodyPr>
          <a:lstStyle/>
          <a:p>
            <a:pPr marL="0" lvl="0" indent="0" defTabSz="914400">
              <a:spcBef>
                <a:spcPts val="600"/>
              </a:spcBef>
              <a:buNone/>
            </a:pPr>
            <a:r>
              <a:rPr lang="it-IT" dirty="0">
                <a:solidFill>
                  <a:schemeClr val="tx1"/>
                </a:solidFill>
              </a:rPr>
              <a:t>La riformulazione del comma 7 del medesimo articolo 17 affida a un decreto del Ministro dell’istruzione e del merito (il cosiddetto “</a:t>
            </a:r>
            <a:r>
              <a:rPr lang="it-IT" b="1" dirty="0">
                <a:solidFill>
                  <a:schemeClr val="tx1"/>
                </a:solidFill>
              </a:rPr>
              <a:t>decreto materie</a:t>
            </a:r>
            <a:r>
              <a:rPr lang="it-IT" dirty="0">
                <a:solidFill>
                  <a:schemeClr val="tx1"/>
                </a:solidFill>
              </a:rPr>
              <a:t>”, da emanare </a:t>
            </a:r>
            <a:r>
              <a:rPr lang="it-IT" b="1" dirty="0">
                <a:solidFill>
                  <a:schemeClr val="tx1"/>
                </a:solidFill>
              </a:rPr>
              <a:t>entro il mese di gennaio</a:t>
            </a:r>
            <a:r>
              <a:rPr lang="it-IT" dirty="0">
                <a:solidFill>
                  <a:schemeClr val="tx1"/>
                </a:solidFill>
              </a:rPr>
              <a:t>) l’individuazione: </a:t>
            </a:r>
          </a:p>
          <a:p>
            <a:pPr marL="514350" indent="-285750" defTabSz="914400">
              <a:spcBef>
                <a:spcPts val="600"/>
              </a:spcBef>
              <a:buSzPct val="60000"/>
            </a:pPr>
            <a:r>
              <a:rPr lang="it-IT" dirty="0">
                <a:solidFill>
                  <a:schemeClr val="tx1"/>
                </a:solidFill>
              </a:rPr>
              <a:t>delle discipline </a:t>
            </a:r>
            <a:r>
              <a:rPr lang="it-IT" b="1" dirty="0">
                <a:solidFill>
                  <a:schemeClr val="tx1"/>
                </a:solidFill>
              </a:rPr>
              <a:t>oggetto della seconda prova</a:t>
            </a:r>
            <a:r>
              <a:rPr lang="it-IT" dirty="0">
                <a:solidFill>
                  <a:schemeClr val="tx1"/>
                </a:solidFill>
              </a:rPr>
              <a:t>, nell’ambito delle materie caratterizzanti i percorsi di studio </a:t>
            </a:r>
          </a:p>
          <a:p>
            <a:pPr marL="514350" indent="-285750" defTabSz="914400">
              <a:spcBef>
                <a:spcPts val="600"/>
              </a:spcBef>
              <a:buSzPct val="60000"/>
            </a:pPr>
            <a:r>
              <a:rPr lang="it-IT" dirty="0">
                <a:solidFill>
                  <a:schemeClr val="tx1"/>
                </a:solidFill>
              </a:rPr>
              <a:t>dell’eventuale disciplina oggetto di una terza prova scritta per specifici indirizzi di studio </a:t>
            </a:r>
          </a:p>
          <a:p>
            <a:pPr marL="514350" indent="-285750" defTabSz="914400">
              <a:spcBef>
                <a:spcPts val="600"/>
              </a:spcBef>
              <a:buSzPct val="60000"/>
            </a:pPr>
            <a:r>
              <a:rPr lang="it-IT" dirty="0">
                <a:solidFill>
                  <a:schemeClr val="tx1"/>
                </a:solidFill>
              </a:rPr>
              <a:t>delle </a:t>
            </a:r>
            <a:r>
              <a:rPr lang="it-IT" b="1" dirty="0">
                <a:solidFill>
                  <a:schemeClr val="tx1"/>
                </a:solidFill>
              </a:rPr>
              <a:t>quattro discipline oggetto del colloquio </a:t>
            </a:r>
            <a:r>
              <a:rPr lang="it-IT" dirty="0">
                <a:solidFill>
                  <a:schemeClr val="tx1"/>
                </a:solidFill>
              </a:rPr>
              <a:t>d’esame</a:t>
            </a:r>
          </a:p>
          <a:p>
            <a:pPr marL="514350" indent="-285750" defTabSz="914400">
              <a:spcBef>
                <a:spcPts val="600"/>
              </a:spcBef>
              <a:buSzPct val="60000"/>
            </a:pPr>
            <a:r>
              <a:rPr lang="it-IT" dirty="0">
                <a:solidFill>
                  <a:schemeClr val="tx1"/>
                </a:solidFill>
              </a:rPr>
              <a:t>delle modalità organizzative relative allo svolgimento del colloquio </a:t>
            </a:r>
          </a:p>
          <a:p>
            <a:pPr marL="0" lvl="0" indent="0" defTabSz="914400">
              <a:spcBef>
                <a:spcPts val="600"/>
              </a:spcBef>
              <a:buNone/>
            </a:pPr>
            <a:r>
              <a:rPr lang="it-IT" dirty="0">
                <a:solidFill>
                  <a:schemeClr val="tx1"/>
                </a:solidFill>
              </a:rPr>
              <a:t>È importante sottolineare che </a:t>
            </a:r>
            <a:r>
              <a:rPr lang="it-IT" b="1" u="sng" dirty="0">
                <a:solidFill>
                  <a:schemeClr val="tx1"/>
                </a:solidFill>
              </a:rPr>
              <a:t>per gli istituti professionali continuano ad applicarsi le specifiche disposizioni vigenti</a:t>
            </a:r>
            <a:r>
              <a:rPr lang="it-IT" dirty="0">
                <a:solidFill>
                  <a:schemeClr val="tx1"/>
                </a:solidFill>
              </a:rPr>
              <a:t>.</a:t>
            </a:r>
          </a:p>
        </p:txBody>
      </p:sp>
    </p:spTree>
    <p:extLst>
      <p:ext uri="{BB962C8B-B14F-4D97-AF65-F5344CB8AC3E}">
        <p14:creationId xmlns:p14="http://schemas.microsoft.com/office/powerpoint/2010/main" val="11159487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F5BD1-BA5A-8C62-9116-92E6654289A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97EDD24-5BE6-EF54-2871-5B98F69FC3BE}"/>
              </a:ext>
            </a:extLst>
          </p:cNvPr>
          <p:cNvSpPr>
            <a:spLocks noGrp="1"/>
          </p:cNvSpPr>
          <p:nvPr>
            <p:ph type="title"/>
          </p:nvPr>
        </p:nvSpPr>
        <p:spPr>
          <a:xfrm>
            <a:off x="3491345" y="355600"/>
            <a:ext cx="16978746" cy="2034845"/>
          </a:xfrm>
        </p:spPr>
        <p:txBody>
          <a:bodyPr/>
          <a:lstStyle/>
          <a:p>
            <a:r>
              <a:rPr lang="it-IT" sz="6600" kern="1200" dirty="0">
                <a:solidFill>
                  <a:schemeClr val="tx1"/>
                </a:solidFill>
              </a:rPr>
              <a:t>Un colloquio concentrato </a:t>
            </a:r>
            <a:br>
              <a:rPr lang="it-IT" sz="6600" kern="1200" dirty="0">
                <a:solidFill>
                  <a:schemeClr val="tx1"/>
                </a:solidFill>
              </a:rPr>
            </a:br>
            <a:r>
              <a:rPr lang="it-IT" sz="6600" kern="1200" dirty="0">
                <a:solidFill>
                  <a:schemeClr val="tx1"/>
                </a:solidFill>
              </a:rPr>
              <a:t>su 4 discipline</a:t>
            </a:r>
            <a:endParaRPr lang="it-IT" sz="6600" dirty="0"/>
          </a:p>
        </p:txBody>
      </p:sp>
      <p:sp>
        <p:nvSpPr>
          <p:cNvPr id="3" name="Segnaposto testo 2">
            <a:extLst>
              <a:ext uri="{FF2B5EF4-FFF2-40B4-BE49-F238E27FC236}">
                <a16:creationId xmlns:a16="http://schemas.microsoft.com/office/drawing/2014/main" id="{E1B476EF-3CD7-5BA4-0A08-44B2C3C776A1}"/>
              </a:ext>
            </a:extLst>
          </p:cNvPr>
          <p:cNvSpPr>
            <a:spLocks noGrp="1"/>
          </p:cNvSpPr>
          <p:nvPr>
            <p:ph type="body" idx="1"/>
          </p:nvPr>
        </p:nvSpPr>
        <p:spPr/>
        <p:txBody>
          <a:bodyPr>
            <a:normAutofit lnSpcReduction="10000"/>
          </a:bodyPr>
          <a:lstStyle/>
          <a:p>
            <a:pPr marL="0" lvl="0" indent="0" defTabSz="914400">
              <a:spcBef>
                <a:spcPts val="0"/>
              </a:spcBef>
              <a:spcAft>
                <a:spcPts val="600"/>
              </a:spcAft>
              <a:buNone/>
            </a:pPr>
            <a:r>
              <a:rPr lang="it-IT" dirty="0">
                <a:solidFill>
                  <a:schemeClr val="tx1"/>
                </a:solidFill>
              </a:rPr>
              <a:t>Il comma 9 dell’articolo 17 del d. lgs. 62/2017, dedicato al colloquio, è stato profondamente ripensato.</a:t>
            </a:r>
          </a:p>
          <a:p>
            <a:pPr marL="0" lvl="0" indent="0" defTabSz="914400">
              <a:spcBef>
                <a:spcPts val="0"/>
              </a:spcBef>
              <a:spcAft>
                <a:spcPts val="600"/>
              </a:spcAft>
              <a:buNone/>
            </a:pPr>
            <a:r>
              <a:rPr lang="it-IT" dirty="0">
                <a:solidFill>
                  <a:schemeClr val="tx1"/>
                </a:solidFill>
              </a:rPr>
              <a:t>Mentre in passato la commissione era chiamata a scegliere un “materiale” ( testi,  documenti, esperienze, progetti, problemi) l’analisi del quale costituiva l’avvio del colloquio, che verteva su tutte le discipline per le quali avevano titolo i commissari, ora la norma prevede:</a:t>
            </a:r>
          </a:p>
          <a:p>
            <a:pPr marL="0" lvl="0" indent="0" defTabSz="914400">
              <a:spcBef>
                <a:spcPts val="0"/>
              </a:spcBef>
              <a:spcAft>
                <a:spcPts val="600"/>
              </a:spcAft>
              <a:buNone/>
            </a:pPr>
            <a:r>
              <a:rPr lang="it-IT" dirty="0">
                <a:solidFill>
                  <a:schemeClr val="tx1"/>
                </a:solidFill>
              </a:rPr>
              <a:t>«</a:t>
            </a:r>
            <a:r>
              <a:rPr lang="it-IT" i="1" dirty="0">
                <a:solidFill>
                  <a:schemeClr val="tx1"/>
                </a:solidFill>
              </a:rPr>
              <a:t>Il colloquio si svolge sulle </a:t>
            </a:r>
            <a:r>
              <a:rPr lang="it-IT" b="1" i="1" dirty="0">
                <a:solidFill>
                  <a:schemeClr val="tx1"/>
                </a:solidFill>
              </a:rPr>
              <a:t>quattro discipline </a:t>
            </a:r>
            <a:r>
              <a:rPr lang="it-IT" i="1" dirty="0">
                <a:solidFill>
                  <a:schemeClr val="tx1"/>
                </a:solidFill>
              </a:rPr>
              <a:t>individuate ai sensi del comma 7 del presente articolo, al fine di </a:t>
            </a:r>
            <a:r>
              <a:rPr lang="it-IT" b="1" i="1" dirty="0">
                <a:solidFill>
                  <a:schemeClr val="tx1"/>
                </a:solidFill>
              </a:rPr>
              <a:t>verificare l’acquisizione dei contenuti e dei metodi </a:t>
            </a:r>
            <a:r>
              <a:rPr lang="it-IT" i="1" dirty="0">
                <a:solidFill>
                  <a:schemeClr val="tx1"/>
                </a:solidFill>
              </a:rPr>
              <a:t>propri di ciascuna disciplina, la </a:t>
            </a:r>
            <a:r>
              <a:rPr lang="it-IT" b="1" i="1" dirty="0">
                <a:solidFill>
                  <a:schemeClr val="tx1"/>
                </a:solidFill>
              </a:rPr>
              <a:t>capacità di utilizzare e raccordare </a:t>
            </a:r>
            <a:r>
              <a:rPr lang="it-IT" i="1" dirty="0">
                <a:solidFill>
                  <a:schemeClr val="tx1"/>
                </a:solidFill>
              </a:rPr>
              <a:t>le conoscenze acquisite e di argomentare in modo critico e personale, nonché il </a:t>
            </a:r>
            <a:r>
              <a:rPr lang="it-IT" b="1" i="1" dirty="0">
                <a:solidFill>
                  <a:schemeClr val="tx1"/>
                </a:solidFill>
              </a:rPr>
              <a:t>grado di responsabilità e maturità raggiunto</a:t>
            </a:r>
            <a:r>
              <a:rPr lang="it-IT" dirty="0">
                <a:solidFill>
                  <a:schemeClr val="tx1"/>
                </a:solidFill>
              </a:rPr>
              <a:t>.»</a:t>
            </a:r>
          </a:p>
        </p:txBody>
      </p:sp>
    </p:spTree>
    <p:extLst>
      <p:ext uri="{BB962C8B-B14F-4D97-AF65-F5344CB8AC3E}">
        <p14:creationId xmlns:p14="http://schemas.microsoft.com/office/powerpoint/2010/main" val="301040547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35BBD-2D38-C3AE-E136-2F7EE69772B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386EAB5-A165-72B8-FDB2-EF348ABBCD5C}"/>
              </a:ext>
            </a:extLst>
          </p:cNvPr>
          <p:cNvSpPr>
            <a:spLocks noGrp="1"/>
          </p:cNvSpPr>
          <p:nvPr>
            <p:ph type="title"/>
          </p:nvPr>
        </p:nvSpPr>
        <p:spPr>
          <a:xfrm>
            <a:off x="3491345" y="355600"/>
            <a:ext cx="16978746" cy="2034845"/>
          </a:xfrm>
        </p:spPr>
        <p:txBody>
          <a:bodyPr/>
          <a:lstStyle/>
          <a:p>
            <a:r>
              <a:rPr lang="it-IT" sz="6600" kern="1200" dirty="0">
                <a:solidFill>
                  <a:schemeClr val="tx1"/>
                </a:solidFill>
              </a:rPr>
              <a:t>Un colloquio che mira a valorizzare </a:t>
            </a:r>
            <a:br>
              <a:rPr lang="it-IT" sz="6600" kern="1200" dirty="0">
                <a:solidFill>
                  <a:schemeClr val="tx1"/>
                </a:solidFill>
              </a:rPr>
            </a:br>
            <a:r>
              <a:rPr lang="it-IT" sz="6600" kern="1200" dirty="0">
                <a:solidFill>
                  <a:schemeClr val="tx1"/>
                </a:solidFill>
              </a:rPr>
              <a:t>lo  sviluppo integrale della persona</a:t>
            </a:r>
            <a:endParaRPr lang="it-IT" sz="6600" dirty="0"/>
          </a:p>
        </p:txBody>
      </p:sp>
      <p:sp>
        <p:nvSpPr>
          <p:cNvPr id="3" name="Segnaposto testo 2">
            <a:extLst>
              <a:ext uri="{FF2B5EF4-FFF2-40B4-BE49-F238E27FC236}">
                <a16:creationId xmlns:a16="http://schemas.microsoft.com/office/drawing/2014/main" id="{0A854FA1-E8BE-64C2-7DF0-E45F3C91060F}"/>
              </a:ext>
            </a:extLst>
          </p:cNvPr>
          <p:cNvSpPr>
            <a:spLocks noGrp="1"/>
          </p:cNvSpPr>
          <p:nvPr>
            <p:ph type="body" idx="1"/>
          </p:nvPr>
        </p:nvSpPr>
        <p:spPr/>
        <p:txBody>
          <a:bodyPr>
            <a:normAutofit lnSpcReduction="10000"/>
          </a:bodyPr>
          <a:lstStyle/>
          <a:p>
            <a:pPr marL="0" lvl="0" indent="0" defTabSz="914400">
              <a:spcBef>
                <a:spcPts val="0"/>
              </a:spcBef>
              <a:spcAft>
                <a:spcPts val="600"/>
              </a:spcAft>
              <a:buNone/>
            </a:pPr>
            <a:r>
              <a:rPr lang="it-IT" dirty="0">
                <a:solidFill>
                  <a:schemeClr val="tx1"/>
                </a:solidFill>
              </a:rPr>
              <a:t>Dunque «</a:t>
            </a:r>
            <a:r>
              <a:rPr lang="it-IT" i="1" dirty="0">
                <a:solidFill>
                  <a:schemeClr val="tx1"/>
                </a:solidFill>
              </a:rPr>
              <a:t>Il colloquio concorre alla valutazione delle conoscenze, delle abilità e delle competenze del candidato, nonché </a:t>
            </a:r>
            <a:r>
              <a:rPr lang="it-IT" b="1" i="1" dirty="0">
                <a:solidFill>
                  <a:schemeClr val="tx1"/>
                </a:solidFill>
              </a:rPr>
              <a:t>del grado di maturazione personale, di autonomia e di responsabilità</a:t>
            </a:r>
            <a:r>
              <a:rPr lang="it-IT" i="1" dirty="0">
                <a:solidFill>
                  <a:schemeClr val="tx1"/>
                </a:solidFill>
              </a:rPr>
              <a:t> raggiunto al termine del percorso di studio, anche tenuto conto dell’impegno dimostrato nell’ambito scolastico e in altre attività coerenti con il percorso di studio, nonché del grado di responsabilità o dell’impegno evidenziati in azioni particolarmente meritevoli, in una prospettiva di sviluppo integrale della persona</a:t>
            </a:r>
            <a:r>
              <a:rPr lang="it-IT" dirty="0">
                <a:solidFill>
                  <a:schemeClr val="tx1"/>
                </a:solidFill>
              </a:rPr>
              <a:t>».</a:t>
            </a:r>
          </a:p>
          <a:p>
            <a:pPr marL="0" lvl="0" indent="0" defTabSz="914400">
              <a:spcBef>
                <a:spcPts val="0"/>
              </a:spcBef>
              <a:spcAft>
                <a:spcPts val="600"/>
              </a:spcAft>
              <a:buNone/>
            </a:pPr>
            <a:r>
              <a:rPr lang="it-IT" dirty="0">
                <a:solidFill>
                  <a:schemeClr val="tx1"/>
                </a:solidFill>
              </a:rPr>
              <a:t>È evidente che, nella prospettiva di un colloquio in grado di cogliere e valorizzare maturazione personale, autonomia, responsabilità, impegno che tenga conto sia dell’intero percorso di studio che delle esperienze e azioni dell’extra-scuola, il </a:t>
            </a:r>
            <a:r>
              <a:rPr lang="it-IT" b="1" dirty="0">
                <a:solidFill>
                  <a:schemeClr val="tx1"/>
                </a:solidFill>
              </a:rPr>
              <a:t>Curriculum dello studente </a:t>
            </a:r>
            <a:r>
              <a:rPr lang="it-IT" dirty="0">
                <a:solidFill>
                  <a:schemeClr val="tx1"/>
                </a:solidFill>
              </a:rPr>
              <a:t>assume una particolare rilevanza.</a:t>
            </a:r>
          </a:p>
        </p:txBody>
      </p:sp>
    </p:spTree>
    <p:extLst>
      <p:ext uri="{BB962C8B-B14F-4D97-AF65-F5344CB8AC3E}">
        <p14:creationId xmlns:p14="http://schemas.microsoft.com/office/powerpoint/2010/main" val="36620186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53B68-158B-8088-0C44-EE04FF38F86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BF3338A-468A-1940-3886-C649475968BC}"/>
              </a:ext>
            </a:extLst>
          </p:cNvPr>
          <p:cNvSpPr>
            <a:spLocks noGrp="1"/>
          </p:cNvSpPr>
          <p:nvPr>
            <p:ph type="title"/>
          </p:nvPr>
        </p:nvSpPr>
        <p:spPr>
          <a:xfrm>
            <a:off x="3491345" y="355600"/>
            <a:ext cx="16978746" cy="2034845"/>
          </a:xfrm>
        </p:spPr>
        <p:txBody>
          <a:bodyPr/>
          <a:lstStyle/>
          <a:p>
            <a:r>
              <a:rPr lang="it-IT" sz="6600" kern="1200" dirty="0">
                <a:solidFill>
                  <a:schemeClr val="tx1"/>
                </a:solidFill>
              </a:rPr>
              <a:t>Le novità relative al punteggio integrativo</a:t>
            </a:r>
            <a:endParaRPr lang="it-IT" sz="6600" dirty="0"/>
          </a:p>
        </p:txBody>
      </p:sp>
      <p:sp>
        <p:nvSpPr>
          <p:cNvPr id="3" name="Segnaposto testo 2">
            <a:extLst>
              <a:ext uri="{FF2B5EF4-FFF2-40B4-BE49-F238E27FC236}">
                <a16:creationId xmlns:a16="http://schemas.microsoft.com/office/drawing/2014/main" id="{2CFA92B0-D209-04E2-367F-2602F5A7F4A0}"/>
              </a:ext>
            </a:extLst>
          </p:cNvPr>
          <p:cNvSpPr>
            <a:spLocks noGrp="1"/>
          </p:cNvSpPr>
          <p:nvPr>
            <p:ph type="body" idx="1"/>
          </p:nvPr>
        </p:nvSpPr>
        <p:spPr/>
        <p:txBody>
          <a:bodyPr>
            <a:normAutofit/>
          </a:bodyPr>
          <a:lstStyle/>
          <a:p>
            <a:pPr marL="0" lvl="0" indent="0" defTabSz="914400">
              <a:spcBef>
                <a:spcPts val="0"/>
              </a:spcBef>
              <a:spcAft>
                <a:spcPts val="600"/>
              </a:spcAft>
              <a:buNone/>
            </a:pPr>
            <a:r>
              <a:rPr lang="it-IT" dirty="0">
                <a:solidFill>
                  <a:schemeClr val="tx1"/>
                </a:solidFill>
              </a:rPr>
              <a:t>Il comma 5 dell’articolo 18 del d. lgs. 62/2017 prevedeva la possibilità di assegnare un punteggio integrativo fino a 5 punti al candidato che avesse almeno trenta punti di credito scolastico un risultato complessivo nelle prove d'esame pari ad almeno a cinquanta punti.</a:t>
            </a:r>
          </a:p>
          <a:p>
            <a:pPr marL="0" lvl="0" indent="0" defTabSz="914400">
              <a:spcBef>
                <a:spcPts val="0"/>
              </a:spcBef>
              <a:spcAft>
                <a:spcPts val="600"/>
              </a:spcAft>
              <a:buNone/>
            </a:pPr>
            <a:r>
              <a:rPr lang="it-IT" dirty="0">
                <a:solidFill>
                  <a:schemeClr val="tx1"/>
                </a:solidFill>
              </a:rPr>
              <a:t>Il punteggio integrativo è stato profondamente modificato: il comma 5 citato recita infatti ora: «</a:t>
            </a:r>
            <a:r>
              <a:rPr lang="it-IT" i="1" dirty="0">
                <a:solidFill>
                  <a:schemeClr val="tx1"/>
                </a:solidFill>
              </a:rPr>
              <a:t>La commissione d’esame può motivatamente integrare il punteggio fino a un </a:t>
            </a:r>
            <a:r>
              <a:rPr lang="it-IT" b="1" i="1" dirty="0">
                <a:solidFill>
                  <a:schemeClr val="tx1"/>
                </a:solidFill>
              </a:rPr>
              <a:t>massimo di tre punti </a:t>
            </a:r>
            <a:r>
              <a:rPr lang="it-IT" i="1" dirty="0">
                <a:solidFill>
                  <a:schemeClr val="tx1"/>
                </a:solidFill>
              </a:rPr>
              <a:t>ove il candidato abbia ottenuto un </a:t>
            </a:r>
            <a:r>
              <a:rPr lang="it-IT" b="1" i="1" dirty="0">
                <a:solidFill>
                  <a:schemeClr val="tx1"/>
                </a:solidFill>
              </a:rPr>
              <a:t>punteggio complessivo di almeno novanta punti</a:t>
            </a:r>
            <a:r>
              <a:rPr lang="it-IT" i="1" dirty="0">
                <a:solidFill>
                  <a:schemeClr val="tx1"/>
                </a:solidFill>
              </a:rPr>
              <a:t>, tra credito scolastico e prove d’esame</a:t>
            </a:r>
            <a:r>
              <a:rPr lang="it-IT" dirty="0">
                <a:solidFill>
                  <a:schemeClr val="tx1"/>
                </a:solidFill>
              </a:rPr>
              <a:t>».</a:t>
            </a:r>
          </a:p>
        </p:txBody>
      </p:sp>
    </p:spTree>
    <p:extLst>
      <p:ext uri="{BB962C8B-B14F-4D97-AF65-F5344CB8AC3E}">
        <p14:creationId xmlns:p14="http://schemas.microsoft.com/office/powerpoint/2010/main" val="38214681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86C55-0277-CEAC-3E75-64053E9646A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FE1B9F-7B70-E18C-9AC6-9E7009F6EC03}"/>
              </a:ext>
            </a:extLst>
          </p:cNvPr>
          <p:cNvSpPr>
            <a:spLocks noGrp="1"/>
          </p:cNvSpPr>
          <p:nvPr>
            <p:ph type="title"/>
          </p:nvPr>
        </p:nvSpPr>
        <p:spPr>
          <a:xfrm>
            <a:off x="3491345" y="355600"/>
            <a:ext cx="16978746" cy="2034845"/>
          </a:xfrm>
        </p:spPr>
        <p:txBody>
          <a:bodyPr/>
          <a:lstStyle/>
          <a:p>
            <a:r>
              <a:rPr lang="it-IT" sz="6600" kern="1200" dirty="0">
                <a:solidFill>
                  <a:schemeClr val="tx1"/>
                </a:solidFill>
              </a:rPr>
              <a:t>La formazione per i commissari d’esame</a:t>
            </a:r>
            <a:endParaRPr lang="it-IT" sz="6600" dirty="0"/>
          </a:p>
        </p:txBody>
      </p:sp>
      <p:sp>
        <p:nvSpPr>
          <p:cNvPr id="3" name="Segnaposto testo 2">
            <a:extLst>
              <a:ext uri="{FF2B5EF4-FFF2-40B4-BE49-F238E27FC236}">
                <a16:creationId xmlns:a16="http://schemas.microsoft.com/office/drawing/2014/main" id="{F8016410-275D-D853-FDD8-468CF9044275}"/>
              </a:ext>
            </a:extLst>
          </p:cNvPr>
          <p:cNvSpPr>
            <a:spLocks noGrp="1"/>
          </p:cNvSpPr>
          <p:nvPr>
            <p:ph type="body" idx="1"/>
          </p:nvPr>
        </p:nvSpPr>
        <p:spPr/>
        <p:txBody>
          <a:bodyPr>
            <a:normAutofit/>
          </a:bodyPr>
          <a:lstStyle/>
          <a:p>
            <a:pPr marL="0" lvl="0" indent="0" defTabSz="914400">
              <a:spcBef>
                <a:spcPts val="0"/>
              </a:spcBef>
              <a:spcAft>
                <a:spcPts val="600"/>
              </a:spcAft>
              <a:buNone/>
            </a:pPr>
            <a:r>
              <a:rPr lang="it-IT" dirty="0">
                <a:solidFill>
                  <a:schemeClr val="tx1"/>
                </a:solidFill>
              </a:rPr>
              <a:t>Il comma 7 dell’articolo 1 del decreto legge prevede stanziamenti di fondi, a  decorrere  dall'anno  2026,  «</a:t>
            </a:r>
            <a:r>
              <a:rPr lang="it-IT" i="1" dirty="0">
                <a:solidFill>
                  <a:schemeClr val="tx1"/>
                </a:solidFill>
              </a:rPr>
              <a:t>anche  per  la  </a:t>
            </a:r>
            <a:r>
              <a:rPr lang="it-IT" b="1" i="1" dirty="0">
                <a:solidFill>
                  <a:schemeClr val="tx1"/>
                </a:solidFill>
              </a:rPr>
              <a:t>formazione</a:t>
            </a:r>
            <a:r>
              <a:rPr lang="it-IT" i="1" dirty="0">
                <a:solidFill>
                  <a:schemeClr val="tx1"/>
                </a:solidFill>
              </a:rPr>
              <a:t> specifica dei docenti aventi titolo alla nomina  quali  componenti  delle  commissioni degli esami di maturità</a:t>
            </a:r>
            <a:r>
              <a:rPr lang="it-IT" dirty="0">
                <a:solidFill>
                  <a:schemeClr val="tx1"/>
                </a:solidFill>
              </a:rPr>
              <a:t>».</a:t>
            </a:r>
          </a:p>
          <a:p>
            <a:pPr marL="0" lvl="0" indent="0" defTabSz="914400">
              <a:spcBef>
                <a:spcPts val="0"/>
              </a:spcBef>
              <a:spcAft>
                <a:spcPts val="600"/>
              </a:spcAft>
              <a:buNone/>
            </a:pPr>
            <a:endParaRPr lang="it-IT" dirty="0">
              <a:solidFill>
                <a:schemeClr val="tx1"/>
              </a:solidFill>
            </a:endParaRPr>
          </a:p>
          <a:p>
            <a:pPr marL="0" lvl="0" indent="0" defTabSz="914400">
              <a:spcBef>
                <a:spcPts val="0"/>
              </a:spcBef>
              <a:spcAft>
                <a:spcPts val="600"/>
              </a:spcAft>
              <a:buNone/>
            </a:pPr>
            <a:r>
              <a:rPr lang="it-IT" dirty="0">
                <a:solidFill>
                  <a:schemeClr val="tx1"/>
                </a:solidFill>
              </a:rPr>
              <a:t>A norma del comma 8, a partire dall’anno scolastico 2026/2027 «</a:t>
            </a:r>
            <a:r>
              <a:rPr lang="it-IT" i="1" dirty="0">
                <a:solidFill>
                  <a:schemeClr val="tx1"/>
                </a:solidFill>
              </a:rPr>
              <a:t>costituisce  </a:t>
            </a:r>
            <a:r>
              <a:rPr lang="it-IT" b="1" i="1" dirty="0">
                <a:solidFill>
                  <a:schemeClr val="tx1"/>
                </a:solidFill>
              </a:rPr>
              <a:t>titolo preferenziale</a:t>
            </a:r>
            <a:r>
              <a:rPr lang="it-IT" i="1" dirty="0">
                <a:solidFill>
                  <a:schemeClr val="tx1"/>
                </a:solidFill>
              </a:rPr>
              <a:t> per la nomina  a  componente  delle  commissioni  degli esami di maturità l'aver partecipato alla  formazione  specifica  di cui al comma 7</a:t>
            </a:r>
            <a:r>
              <a:rPr lang="it-IT" dirty="0">
                <a:solidFill>
                  <a:schemeClr val="tx1"/>
                </a:solidFill>
              </a:rPr>
              <a:t>».</a:t>
            </a:r>
          </a:p>
        </p:txBody>
      </p:sp>
    </p:spTree>
    <p:extLst>
      <p:ext uri="{BB962C8B-B14F-4D97-AF65-F5344CB8AC3E}">
        <p14:creationId xmlns:p14="http://schemas.microsoft.com/office/powerpoint/2010/main" val="23579343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51DED087-29EC-23C3-49BE-5D48C08A80B5}"/>
              </a:ext>
            </a:extLst>
          </p:cNvPr>
          <p:cNvSpPr>
            <a:spLocks noGrp="1"/>
          </p:cNvSpPr>
          <p:nvPr>
            <p:ph type="body" sz="quarter" idx="21"/>
          </p:nvPr>
        </p:nvSpPr>
        <p:spPr>
          <a:xfrm>
            <a:off x="1662555" y="5144711"/>
            <a:ext cx="21058889" cy="5912310"/>
          </a:xfrm>
        </p:spPr>
        <p:txBody>
          <a:bodyPr/>
          <a:lstStyle/>
          <a:p>
            <a:r>
              <a:rPr lang="it-IT" sz="9600" kern="1200" dirty="0">
                <a:solidFill>
                  <a:schemeClr val="tx1"/>
                </a:solidFill>
              </a:rPr>
              <a:t>Il d</a:t>
            </a:r>
            <a:r>
              <a:rPr lang="it-IT" sz="9600" dirty="0">
                <a:solidFill>
                  <a:schemeClr val="tx1"/>
                </a:solidFill>
              </a:rPr>
              <a:t>m</a:t>
            </a:r>
            <a:r>
              <a:rPr lang="it-IT" sz="9600" kern="1200" dirty="0">
                <a:solidFill>
                  <a:schemeClr val="tx1"/>
                </a:solidFill>
              </a:rPr>
              <a:t> n. 13 del 29 gennaio 2026</a:t>
            </a:r>
          </a:p>
          <a:p>
            <a:r>
              <a:rPr lang="it-IT" sz="6000" kern="1200" dirty="0">
                <a:solidFill>
                  <a:schemeClr val="tx1"/>
                </a:solidFill>
              </a:rPr>
              <a:t>La scelta delle discipline </a:t>
            </a:r>
          </a:p>
          <a:p>
            <a:r>
              <a:rPr lang="it-IT" sz="6000" kern="1200" dirty="0">
                <a:solidFill>
                  <a:schemeClr val="tx1"/>
                </a:solidFill>
              </a:rPr>
              <a:t>e le modalità di conduzione del colloquio</a:t>
            </a:r>
            <a:endParaRPr lang="it-IT" sz="6000" dirty="0"/>
          </a:p>
        </p:txBody>
      </p:sp>
    </p:spTree>
    <p:extLst>
      <p:ext uri="{BB962C8B-B14F-4D97-AF65-F5344CB8AC3E}">
        <p14:creationId xmlns:p14="http://schemas.microsoft.com/office/powerpoint/2010/main" val="258975068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8793-ABB9-E9EA-9D10-E01465C5601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3BA520E-F29B-00FC-2178-951AC8D4ABDA}"/>
              </a:ext>
            </a:extLst>
          </p:cNvPr>
          <p:cNvSpPr>
            <a:spLocks noGrp="1"/>
          </p:cNvSpPr>
          <p:nvPr>
            <p:ph type="title"/>
          </p:nvPr>
        </p:nvSpPr>
        <p:spPr>
          <a:xfrm>
            <a:off x="3491345" y="355600"/>
            <a:ext cx="16978746" cy="2034845"/>
          </a:xfrm>
        </p:spPr>
        <p:txBody>
          <a:bodyPr/>
          <a:lstStyle/>
          <a:p>
            <a:r>
              <a:rPr lang="it-IT" sz="6600" kern="1200" dirty="0">
                <a:solidFill>
                  <a:schemeClr val="tx1"/>
                </a:solidFill>
              </a:rPr>
              <a:t>La scelta delle discipline</a:t>
            </a:r>
            <a:endParaRPr lang="it-IT" sz="6600" dirty="0"/>
          </a:p>
        </p:txBody>
      </p:sp>
      <p:sp>
        <p:nvSpPr>
          <p:cNvPr id="3" name="Segnaposto testo 2">
            <a:extLst>
              <a:ext uri="{FF2B5EF4-FFF2-40B4-BE49-F238E27FC236}">
                <a16:creationId xmlns:a16="http://schemas.microsoft.com/office/drawing/2014/main" id="{5DCDDCCB-1975-63F1-AF74-22A5C3590BE8}"/>
              </a:ext>
            </a:extLst>
          </p:cNvPr>
          <p:cNvSpPr>
            <a:spLocks noGrp="1"/>
          </p:cNvSpPr>
          <p:nvPr>
            <p:ph type="body" idx="1"/>
          </p:nvPr>
        </p:nvSpPr>
        <p:spPr/>
        <p:txBody>
          <a:bodyPr>
            <a:normAutofit/>
          </a:bodyPr>
          <a:lstStyle/>
          <a:p>
            <a:pPr marL="0" lvl="0" indent="0" defTabSz="914400">
              <a:spcBef>
                <a:spcPts val="0"/>
              </a:spcBef>
              <a:spcAft>
                <a:spcPts val="600"/>
              </a:spcAft>
              <a:buNone/>
            </a:pPr>
            <a:r>
              <a:rPr lang="it-IT" dirty="0">
                <a:solidFill>
                  <a:schemeClr val="tx1"/>
                </a:solidFill>
              </a:rPr>
              <a:t>Il comma 1 dell’articolo 1 rimanda alle tabelle allegate al dm che individuano:</a:t>
            </a:r>
          </a:p>
          <a:p>
            <a:pPr marL="514350" lvl="0" indent="-285750" defTabSz="914400">
              <a:spcBef>
                <a:spcPts val="0"/>
              </a:spcBef>
              <a:spcAft>
                <a:spcPts val="600"/>
              </a:spcAft>
              <a:buSzPct val="60000"/>
            </a:pPr>
            <a:r>
              <a:rPr lang="it-IT" dirty="0">
                <a:solidFill>
                  <a:schemeClr val="tx1"/>
                </a:solidFill>
              </a:rPr>
              <a:t>le discipline oggetto della seconda prova scritta dell’esame di maturità - a eccezione degli istituti professionali del vigente ordinamento per i quali le seconde prove vertono sulle competenze in uscita e sui nuclei fondamentali di indirizzo correlati </a:t>
            </a:r>
          </a:p>
          <a:p>
            <a:pPr marL="514350" lvl="0" indent="-285750" defTabSz="914400">
              <a:spcBef>
                <a:spcPts val="0"/>
              </a:spcBef>
              <a:spcAft>
                <a:spcPts val="600"/>
              </a:spcAft>
              <a:buSzPct val="60000"/>
            </a:pPr>
            <a:r>
              <a:rPr lang="it-IT" dirty="0">
                <a:solidFill>
                  <a:schemeClr val="tx1"/>
                </a:solidFill>
              </a:rPr>
              <a:t>le quattro discipline oggetto del colloquio d’esame, ferme restando le specifiche indicazioni relative agli istituti professionali del vigente ordinamento. </a:t>
            </a:r>
          </a:p>
          <a:p>
            <a:pPr marL="0" indent="0">
              <a:spcBef>
                <a:spcPts val="600"/>
              </a:spcBef>
              <a:buNone/>
            </a:pPr>
            <a:endParaRPr lang="it-IT" dirty="0"/>
          </a:p>
        </p:txBody>
      </p:sp>
    </p:spTree>
    <p:extLst>
      <p:ext uri="{BB962C8B-B14F-4D97-AF65-F5344CB8AC3E}">
        <p14:creationId xmlns:p14="http://schemas.microsoft.com/office/powerpoint/2010/main" val="21273138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hapter Title"/>
          <p:cNvSpPr txBox="1">
            <a:spLocks noGrp="1"/>
          </p:cNvSpPr>
          <p:nvPr>
            <p:ph type="body" idx="21"/>
          </p:nvPr>
        </p:nvSpPr>
        <p:spPr>
          <a:xfrm>
            <a:off x="1662555" y="4728411"/>
            <a:ext cx="21058889" cy="3658213"/>
          </a:xfrm>
          <a:prstGeom prst="rect">
            <a:avLst/>
          </a:prstGeom>
        </p:spPr>
        <p:txBody>
          <a:bodyPr/>
          <a:lstStyle/>
          <a:p>
            <a:r>
              <a:rPr lang="it-IT" sz="9600" kern="1200" dirty="0">
                <a:solidFill>
                  <a:schemeClr val="tx1"/>
                </a:solidFill>
              </a:rPr>
              <a:t>L’esame di maturità </a:t>
            </a:r>
            <a:br>
              <a:rPr lang="it-IT" sz="9600" kern="1200" dirty="0">
                <a:solidFill>
                  <a:schemeClr val="tx1"/>
                </a:solidFill>
              </a:rPr>
            </a:br>
            <a:r>
              <a:rPr lang="it-IT" sz="9600" kern="1200" dirty="0">
                <a:solidFill>
                  <a:schemeClr val="tx1"/>
                </a:solidFill>
              </a:rPr>
              <a:t>nel </a:t>
            </a:r>
            <a:r>
              <a:rPr lang="it-IT" sz="9600" kern="1200" dirty="0" err="1">
                <a:solidFill>
                  <a:schemeClr val="tx1"/>
                </a:solidFill>
              </a:rPr>
              <a:t>d.l.</a:t>
            </a:r>
            <a:r>
              <a:rPr lang="it-IT" sz="9600" kern="1200" dirty="0">
                <a:solidFill>
                  <a:schemeClr val="tx1"/>
                </a:solidFill>
              </a:rPr>
              <a:t> n. 127/2025 </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A16C7-2264-B222-5E49-211CF8D4732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0219FCC-7456-CE63-5E7A-73617BD65AE0}"/>
              </a:ext>
            </a:extLst>
          </p:cNvPr>
          <p:cNvSpPr>
            <a:spLocks noGrp="1"/>
          </p:cNvSpPr>
          <p:nvPr>
            <p:ph type="title"/>
          </p:nvPr>
        </p:nvSpPr>
        <p:spPr>
          <a:xfrm>
            <a:off x="3491345" y="355600"/>
            <a:ext cx="16978746" cy="2034845"/>
          </a:xfrm>
        </p:spPr>
        <p:txBody>
          <a:bodyPr/>
          <a:lstStyle/>
          <a:p>
            <a:r>
              <a:rPr lang="it-IT" sz="6600" kern="1200" dirty="0">
                <a:solidFill>
                  <a:schemeClr val="tx1"/>
                </a:solidFill>
              </a:rPr>
              <a:t>Il colloquio</a:t>
            </a:r>
            <a:endParaRPr lang="it-IT" sz="6600" dirty="0"/>
          </a:p>
        </p:txBody>
      </p:sp>
      <p:sp>
        <p:nvSpPr>
          <p:cNvPr id="3" name="Segnaposto testo 2">
            <a:extLst>
              <a:ext uri="{FF2B5EF4-FFF2-40B4-BE49-F238E27FC236}">
                <a16:creationId xmlns:a16="http://schemas.microsoft.com/office/drawing/2014/main" id="{269D77C5-E7E0-B0AE-1990-64D38EAD86A7}"/>
              </a:ext>
            </a:extLst>
          </p:cNvPr>
          <p:cNvSpPr>
            <a:spLocks noGrp="1"/>
          </p:cNvSpPr>
          <p:nvPr>
            <p:ph type="body" idx="1"/>
          </p:nvPr>
        </p:nvSpPr>
        <p:spPr/>
        <p:txBody>
          <a:bodyPr>
            <a:normAutofit/>
          </a:bodyPr>
          <a:lstStyle/>
          <a:p>
            <a:pPr marL="0" lvl="0" indent="0" defTabSz="914400">
              <a:spcBef>
                <a:spcPts val="0"/>
              </a:spcBef>
              <a:spcAft>
                <a:spcPts val="600"/>
              </a:spcAft>
              <a:buNone/>
            </a:pPr>
            <a:r>
              <a:rPr lang="it-IT" dirty="0">
                <a:solidFill>
                  <a:schemeClr val="tx1"/>
                </a:solidFill>
              </a:rPr>
              <a:t>L’articolo 2 è dedicato al colloquio:</a:t>
            </a:r>
          </a:p>
          <a:p>
            <a:pPr marL="0" lvl="0" indent="0" defTabSz="914400">
              <a:spcBef>
                <a:spcPts val="0"/>
              </a:spcBef>
              <a:spcAft>
                <a:spcPts val="600"/>
              </a:spcAft>
              <a:buNone/>
            </a:pPr>
            <a:r>
              <a:rPr lang="it-IT" dirty="0">
                <a:solidFill>
                  <a:schemeClr val="tx1"/>
                </a:solidFill>
              </a:rPr>
              <a:t>comma 1 richiama le specifiche norme contenute nel d.lgs. 62/2017;</a:t>
            </a:r>
          </a:p>
          <a:p>
            <a:pPr marL="0" lvl="0" indent="0" defTabSz="914400">
              <a:spcBef>
                <a:spcPts val="0"/>
              </a:spcBef>
              <a:spcAft>
                <a:spcPts val="600"/>
              </a:spcAft>
              <a:buNone/>
            </a:pPr>
            <a:r>
              <a:rPr lang="it-IT" dirty="0">
                <a:solidFill>
                  <a:schemeClr val="tx1"/>
                </a:solidFill>
              </a:rPr>
              <a:t>comma 2 articolazione del colloquio</a:t>
            </a:r>
          </a:p>
          <a:p>
            <a:pPr marL="0" lvl="0" indent="0" defTabSz="914400">
              <a:spcBef>
                <a:spcPts val="0"/>
              </a:spcBef>
              <a:spcAft>
                <a:spcPts val="600"/>
              </a:spcAft>
              <a:buNone/>
            </a:pPr>
            <a:r>
              <a:rPr lang="it-IT" dirty="0">
                <a:solidFill>
                  <a:schemeClr val="tx1"/>
                </a:solidFill>
              </a:rPr>
              <a:t>comma 3 l’elaborato critico per chi è ammesso con il 6 in comportamento</a:t>
            </a:r>
          </a:p>
          <a:p>
            <a:pPr marL="0" lvl="0" indent="0" defTabSz="914400">
              <a:spcBef>
                <a:spcPts val="0"/>
              </a:spcBef>
              <a:spcAft>
                <a:spcPts val="600"/>
              </a:spcAft>
              <a:buNone/>
            </a:pPr>
            <a:r>
              <a:rPr lang="it-IT" dirty="0">
                <a:solidFill>
                  <a:schemeClr val="tx1"/>
                </a:solidFill>
              </a:rPr>
              <a:t>comma 4 disciplina CLIL</a:t>
            </a:r>
          </a:p>
          <a:p>
            <a:pPr marL="0" lvl="0" indent="0" defTabSz="914400">
              <a:spcBef>
                <a:spcPts val="0"/>
              </a:spcBef>
              <a:spcAft>
                <a:spcPts val="600"/>
              </a:spcAft>
              <a:buNone/>
            </a:pPr>
            <a:r>
              <a:rPr lang="it-IT" dirty="0">
                <a:solidFill>
                  <a:schemeClr val="tx1"/>
                </a:solidFill>
              </a:rPr>
              <a:t>comma 5 colloquio dei candidati con disabilità e DSA</a:t>
            </a:r>
          </a:p>
          <a:p>
            <a:pPr marL="0" lvl="0" indent="0" defTabSz="914400">
              <a:spcBef>
                <a:spcPts val="0"/>
              </a:spcBef>
              <a:spcAft>
                <a:spcPts val="600"/>
              </a:spcAft>
              <a:buNone/>
            </a:pPr>
            <a:r>
              <a:rPr lang="it-IT" dirty="0">
                <a:solidFill>
                  <a:schemeClr val="tx1"/>
                </a:solidFill>
              </a:rPr>
              <a:t>comma 6 indicazioni specifiche per </a:t>
            </a:r>
            <a:r>
              <a:rPr lang="it-IT" dirty="0" err="1">
                <a:solidFill>
                  <a:schemeClr val="tx1"/>
                </a:solidFill>
              </a:rPr>
              <a:t>EsaBac</a:t>
            </a:r>
            <a:r>
              <a:rPr lang="it-IT" dirty="0">
                <a:solidFill>
                  <a:schemeClr val="tx1"/>
                </a:solidFill>
              </a:rPr>
              <a:t>/</a:t>
            </a:r>
            <a:r>
              <a:rPr lang="it-IT" dirty="0" err="1">
                <a:solidFill>
                  <a:schemeClr val="tx1"/>
                </a:solidFill>
              </a:rPr>
              <a:t>EsaBac</a:t>
            </a:r>
            <a:r>
              <a:rPr lang="it-IT" dirty="0">
                <a:solidFill>
                  <a:schemeClr val="tx1"/>
                </a:solidFill>
              </a:rPr>
              <a:t> techno </a:t>
            </a:r>
          </a:p>
          <a:p>
            <a:pPr marL="0" lvl="0" indent="0" defTabSz="914400">
              <a:spcBef>
                <a:spcPts val="0"/>
              </a:spcBef>
              <a:spcAft>
                <a:spcPts val="600"/>
              </a:spcAft>
              <a:buNone/>
            </a:pPr>
            <a:r>
              <a:rPr lang="it-IT" dirty="0">
                <a:solidFill>
                  <a:schemeClr val="tx1"/>
                </a:solidFill>
              </a:rPr>
              <a:t>comma 7 punteggio e sua attribuzione</a:t>
            </a:r>
          </a:p>
          <a:p>
            <a:pPr marL="0" lvl="0" indent="0" defTabSz="914400">
              <a:spcBef>
                <a:spcPts val="0"/>
              </a:spcBef>
              <a:spcAft>
                <a:spcPts val="600"/>
              </a:spcAft>
              <a:buNone/>
            </a:pPr>
            <a:r>
              <a:rPr lang="it-IT" dirty="0">
                <a:solidFill>
                  <a:schemeClr val="tx1"/>
                </a:solidFill>
              </a:rPr>
              <a:t>comma 8 indicazioni generali sullo svolgimento del colloquio</a:t>
            </a:r>
          </a:p>
        </p:txBody>
      </p:sp>
    </p:spTree>
    <p:extLst>
      <p:ext uri="{BB962C8B-B14F-4D97-AF65-F5344CB8AC3E}">
        <p14:creationId xmlns:p14="http://schemas.microsoft.com/office/powerpoint/2010/main" val="384652931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AD34A-D512-C92C-CD23-B6A6EF019FF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8BF74CF-1DD1-7D1C-876A-8B7232EEE9A3}"/>
              </a:ext>
            </a:extLst>
          </p:cNvPr>
          <p:cNvSpPr>
            <a:spLocks noGrp="1"/>
          </p:cNvSpPr>
          <p:nvPr>
            <p:ph type="title"/>
          </p:nvPr>
        </p:nvSpPr>
        <p:spPr>
          <a:xfrm>
            <a:off x="3491345" y="355600"/>
            <a:ext cx="16978746" cy="2034845"/>
          </a:xfrm>
        </p:spPr>
        <p:txBody>
          <a:bodyPr/>
          <a:lstStyle/>
          <a:p>
            <a:r>
              <a:rPr lang="it-IT" sz="6600" kern="1200" dirty="0">
                <a:solidFill>
                  <a:schemeClr val="tx1"/>
                </a:solidFill>
              </a:rPr>
              <a:t>Il colloquio - articolazione</a:t>
            </a:r>
            <a:endParaRPr lang="it-IT" sz="6600" dirty="0"/>
          </a:p>
        </p:txBody>
      </p:sp>
      <p:sp>
        <p:nvSpPr>
          <p:cNvPr id="3" name="Segnaposto testo 2">
            <a:extLst>
              <a:ext uri="{FF2B5EF4-FFF2-40B4-BE49-F238E27FC236}">
                <a16:creationId xmlns:a16="http://schemas.microsoft.com/office/drawing/2014/main" id="{B254A2A0-BE76-D5FF-5E45-9B4DF07DB0CC}"/>
              </a:ext>
            </a:extLst>
          </p:cNvPr>
          <p:cNvSpPr>
            <a:spLocks noGrp="1"/>
          </p:cNvSpPr>
          <p:nvPr>
            <p:ph type="body" idx="1"/>
          </p:nvPr>
        </p:nvSpPr>
        <p:spPr/>
        <p:txBody>
          <a:bodyPr>
            <a:normAutofit/>
          </a:bodyPr>
          <a:lstStyle/>
          <a:p>
            <a:pPr marL="0" lvl="0" indent="0" defTabSz="914400">
              <a:spcBef>
                <a:spcPts val="0"/>
              </a:spcBef>
              <a:spcAft>
                <a:spcPts val="600"/>
              </a:spcAft>
              <a:buNone/>
            </a:pPr>
            <a:r>
              <a:rPr lang="it-IT" dirty="0">
                <a:solidFill>
                  <a:schemeClr val="tx1"/>
                </a:solidFill>
              </a:rPr>
              <a:t>Il colloquio</a:t>
            </a:r>
          </a:p>
          <a:p>
            <a:pPr marL="0" lvl="0" indent="-228600" defTabSz="914400">
              <a:spcBef>
                <a:spcPts val="0"/>
              </a:spcBef>
              <a:spcAft>
                <a:spcPts val="600"/>
              </a:spcAft>
              <a:buFont typeface="Arial" panose="020B0604020202020204" pitchFamily="34" charset="0"/>
              <a:buChar char="•"/>
            </a:pPr>
            <a:r>
              <a:rPr lang="it-IT" b="1" dirty="0">
                <a:solidFill>
                  <a:schemeClr val="tx1"/>
                </a:solidFill>
              </a:rPr>
              <a:t> inizia a partire da una breve riflessione del candidato sul proprio percorso scolastico e personale</a:t>
            </a:r>
            <a:r>
              <a:rPr lang="it-IT" dirty="0">
                <a:solidFill>
                  <a:schemeClr val="tx1"/>
                </a:solidFill>
              </a:rPr>
              <a:t>, anche alla luce delle informazioni contenute nel Curriculum della studentessa e dello studente</a:t>
            </a:r>
          </a:p>
          <a:p>
            <a:pPr marL="0" lvl="0" indent="-228600" defTabSz="914400">
              <a:spcBef>
                <a:spcPts val="0"/>
              </a:spcBef>
              <a:spcAft>
                <a:spcPts val="600"/>
              </a:spcAft>
              <a:buFont typeface="Arial" panose="020B0604020202020204" pitchFamily="34" charset="0"/>
              <a:buChar char="•"/>
            </a:pPr>
            <a:r>
              <a:rPr lang="it-IT" b="1" dirty="0">
                <a:solidFill>
                  <a:schemeClr val="tx1"/>
                </a:solidFill>
              </a:rPr>
              <a:t> prosegue con la proposta di domande e approfondimenti sulle quattro discipline </a:t>
            </a:r>
            <a:r>
              <a:rPr lang="it-IT" dirty="0">
                <a:solidFill>
                  <a:schemeClr val="tx1"/>
                </a:solidFill>
              </a:rPr>
              <a:t>di cui all’art. 1, co.1, lettera b), al fine di evidenziare il grado di responsabilità e maturità raggiunto dal candidato in ordine all’acquisizione dei contenuti e dei metodi propri delle singole discipline e alla </a:t>
            </a:r>
            <a:r>
              <a:rPr lang="it-IT" b="1" dirty="0">
                <a:solidFill>
                  <a:schemeClr val="tx1"/>
                </a:solidFill>
              </a:rPr>
              <a:t>capacità di utilizzare e raccordare le conoscenze </a:t>
            </a:r>
            <a:r>
              <a:rPr lang="it-IT" dirty="0">
                <a:solidFill>
                  <a:schemeClr val="tx1"/>
                </a:solidFill>
              </a:rPr>
              <a:t>acquisite per </a:t>
            </a:r>
            <a:r>
              <a:rPr lang="it-IT" b="1" dirty="0">
                <a:solidFill>
                  <a:schemeClr val="tx1"/>
                </a:solidFill>
              </a:rPr>
              <a:t>argomentare in maniera critica e personale</a:t>
            </a:r>
          </a:p>
        </p:txBody>
      </p:sp>
    </p:spTree>
    <p:extLst>
      <p:ext uri="{BB962C8B-B14F-4D97-AF65-F5344CB8AC3E}">
        <p14:creationId xmlns:p14="http://schemas.microsoft.com/office/powerpoint/2010/main" val="26772806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73366-6C55-9C3C-B50C-115A5574FF9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56DC80B-88DB-D3AA-F9C0-B0EEE9B16C9A}"/>
              </a:ext>
            </a:extLst>
          </p:cNvPr>
          <p:cNvSpPr>
            <a:spLocks noGrp="1"/>
          </p:cNvSpPr>
          <p:nvPr>
            <p:ph type="title"/>
          </p:nvPr>
        </p:nvSpPr>
        <p:spPr>
          <a:xfrm>
            <a:off x="3491345" y="355600"/>
            <a:ext cx="16978746" cy="2034845"/>
          </a:xfrm>
        </p:spPr>
        <p:txBody>
          <a:bodyPr/>
          <a:lstStyle/>
          <a:p>
            <a:r>
              <a:rPr lang="it-IT" sz="6600" kern="1200" dirty="0">
                <a:solidFill>
                  <a:schemeClr val="tx1"/>
                </a:solidFill>
              </a:rPr>
              <a:t>Il colloquio - articolazione</a:t>
            </a:r>
            <a:endParaRPr lang="it-IT" sz="6600" dirty="0"/>
          </a:p>
        </p:txBody>
      </p:sp>
      <p:sp>
        <p:nvSpPr>
          <p:cNvPr id="3" name="Segnaposto testo 2">
            <a:extLst>
              <a:ext uri="{FF2B5EF4-FFF2-40B4-BE49-F238E27FC236}">
                <a16:creationId xmlns:a16="http://schemas.microsoft.com/office/drawing/2014/main" id="{F9ED44AD-0F43-D140-2282-521E64310885}"/>
              </a:ext>
            </a:extLst>
          </p:cNvPr>
          <p:cNvSpPr>
            <a:spLocks noGrp="1"/>
          </p:cNvSpPr>
          <p:nvPr>
            <p:ph type="body" idx="1"/>
          </p:nvPr>
        </p:nvSpPr>
        <p:spPr/>
        <p:txBody>
          <a:bodyPr>
            <a:normAutofit/>
          </a:bodyPr>
          <a:lstStyle/>
          <a:p>
            <a:pPr marL="0" lvl="0" indent="-228600" defTabSz="914400">
              <a:spcBef>
                <a:spcPts val="0"/>
              </a:spcBef>
              <a:spcAft>
                <a:spcPts val="600"/>
              </a:spcAft>
              <a:buFont typeface="Arial" panose="020B0604020202020204" pitchFamily="34" charset="0"/>
              <a:buChar char="•"/>
            </a:pPr>
            <a:r>
              <a:rPr lang="it-IT" dirty="0">
                <a:solidFill>
                  <a:schemeClr val="tx1"/>
                </a:solidFill>
              </a:rPr>
              <a:t> nel corso del colloquio il candidato analizza criticamente e correla al percorso di studi seguito e al PECUP, mediante una breve relazione o un lavoro multimediale, </a:t>
            </a:r>
            <a:r>
              <a:rPr lang="it-IT" b="1" dirty="0">
                <a:solidFill>
                  <a:schemeClr val="tx1"/>
                </a:solidFill>
              </a:rPr>
              <a:t>le esperienze svolte nell’ambito delle attività di formazione scuola-lavoro</a:t>
            </a:r>
            <a:r>
              <a:rPr lang="it-IT" dirty="0">
                <a:solidFill>
                  <a:schemeClr val="tx1"/>
                </a:solidFill>
              </a:rPr>
              <a:t>, con riferimento al complesso del percorso effettuato</a:t>
            </a:r>
          </a:p>
          <a:p>
            <a:pPr marL="0" lvl="0" indent="-228600" defTabSz="914400">
              <a:spcBef>
                <a:spcPts val="0"/>
              </a:spcBef>
              <a:spcAft>
                <a:spcPts val="600"/>
              </a:spcAft>
              <a:buFont typeface="Arial" panose="020B0604020202020204" pitchFamily="34" charset="0"/>
              <a:buChar char="•"/>
            </a:pPr>
            <a:r>
              <a:rPr lang="it-IT" dirty="0">
                <a:solidFill>
                  <a:schemeClr val="tx1"/>
                </a:solidFill>
              </a:rPr>
              <a:t> [</a:t>
            </a:r>
            <a:r>
              <a:rPr lang="it-IT" i="1" dirty="0">
                <a:solidFill>
                  <a:schemeClr val="tx1"/>
                </a:solidFill>
              </a:rPr>
              <a:t>il colloquio</a:t>
            </a:r>
            <a:r>
              <a:rPr lang="it-IT" dirty="0">
                <a:solidFill>
                  <a:schemeClr val="tx1"/>
                </a:solidFill>
              </a:rPr>
              <a:t>] verifica le </a:t>
            </a:r>
            <a:r>
              <a:rPr lang="it-IT" b="1" dirty="0">
                <a:solidFill>
                  <a:schemeClr val="tx1"/>
                </a:solidFill>
              </a:rPr>
              <a:t>competenze di educazione civica</a:t>
            </a:r>
            <a:r>
              <a:rPr lang="it-IT" dirty="0">
                <a:solidFill>
                  <a:schemeClr val="tx1"/>
                </a:solidFill>
              </a:rPr>
              <a:t>, di cui alla legge 20 agosto 2019, n. 92, come definite nel curricolo d’istituto e previste dalle attività declinate dal documento del consiglio di classe</a:t>
            </a:r>
          </a:p>
          <a:p>
            <a:pPr marL="0" lvl="0" indent="-228600" defTabSz="914400">
              <a:spcBef>
                <a:spcPts val="0"/>
              </a:spcBef>
              <a:spcAft>
                <a:spcPts val="600"/>
              </a:spcAft>
              <a:buFont typeface="Arial" panose="020B0604020202020204" pitchFamily="34" charset="0"/>
              <a:buChar char="•"/>
            </a:pPr>
            <a:r>
              <a:rPr lang="it-IT" dirty="0">
                <a:solidFill>
                  <a:schemeClr val="tx1"/>
                </a:solidFill>
              </a:rPr>
              <a:t> nell’ambito del colloquio viene effettuata la </a:t>
            </a:r>
            <a:r>
              <a:rPr lang="it-IT" b="1" dirty="0">
                <a:solidFill>
                  <a:schemeClr val="tx1"/>
                </a:solidFill>
              </a:rPr>
              <a:t>discussione degli elaborati </a:t>
            </a:r>
            <a:r>
              <a:rPr lang="it-IT" dirty="0">
                <a:solidFill>
                  <a:schemeClr val="tx1"/>
                </a:solidFill>
              </a:rPr>
              <a:t>relativi alle prove scritte</a:t>
            </a:r>
          </a:p>
        </p:txBody>
      </p:sp>
    </p:spTree>
    <p:extLst>
      <p:ext uri="{BB962C8B-B14F-4D97-AF65-F5344CB8AC3E}">
        <p14:creationId xmlns:p14="http://schemas.microsoft.com/office/powerpoint/2010/main" val="378187773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37380-10F7-B604-2F4C-ED7C1514848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C50092F-52B4-A0D3-EE44-84642002DFA6}"/>
              </a:ext>
            </a:extLst>
          </p:cNvPr>
          <p:cNvSpPr>
            <a:spLocks noGrp="1"/>
          </p:cNvSpPr>
          <p:nvPr>
            <p:ph type="title"/>
          </p:nvPr>
        </p:nvSpPr>
        <p:spPr>
          <a:xfrm>
            <a:off x="3491345" y="355600"/>
            <a:ext cx="16978746" cy="2034845"/>
          </a:xfrm>
        </p:spPr>
        <p:txBody>
          <a:bodyPr/>
          <a:lstStyle/>
          <a:p>
            <a:r>
              <a:rPr lang="it-IT" sz="6600" kern="1200" dirty="0">
                <a:solidFill>
                  <a:schemeClr val="tx1"/>
                </a:solidFill>
              </a:rPr>
              <a:t>Il colloquio – elaborato critico</a:t>
            </a:r>
            <a:endParaRPr lang="it-IT" sz="6600" dirty="0"/>
          </a:p>
        </p:txBody>
      </p:sp>
      <p:sp>
        <p:nvSpPr>
          <p:cNvPr id="3" name="Segnaposto testo 2">
            <a:extLst>
              <a:ext uri="{FF2B5EF4-FFF2-40B4-BE49-F238E27FC236}">
                <a16:creationId xmlns:a16="http://schemas.microsoft.com/office/drawing/2014/main" id="{CFBDA02D-ECC7-E5F6-935B-CA008CF88BA2}"/>
              </a:ext>
            </a:extLst>
          </p:cNvPr>
          <p:cNvSpPr>
            <a:spLocks noGrp="1"/>
          </p:cNvSpPr>
          <p:nvPr>
            <p:ph type="body" idx="1"/>
          </p:nvPr>
        </p:nvSpPr>
        <p:spPr/>
        <p:txBody>
          <a:bodyPr>
            <a:normAutofit/>
          </a:bodyPr>
          <a:lstStyle/>
          <a:p>
            <a:pPr marL="0" lvl="0" indent="0" defTabSz="914400">
              <a:spcBef>
                <a:spcPts val="0"/>
              </a:spcBef>
              <a:spcAft>
                <a:spcPts val="600"/>
              </a:spcAft>
              <a:buNone/>
            </a:pPr>
            <a:r>
              <a:rPr lang="it-IT" dirty="0">
                <a:solidFill>
                  <a:schemeClr val="tx1"/>
                </a:solidFill>
              </a:rPr>
              <a:t>Nel caso in cui il candidato interno abbia riportato, in sede di scrutinio finale, una valutazione del </a:t>
            </a:r>
            <a:r>
              <a:rPr lang="it-IT" b="1" dirty="0">
                <a:solidFill>
                  <a:schemeClr val="tx1"/>
                </a:solidFill>
              </a:rPr>
              <a:t>comportamento</a:t>
            </a:r>
            <a:r>
              <a:rPr lang="it-IT" dirty="0">
                <a:solidFill>
                  <a:schemeClr val="tx1"/>
                </a:solidFill>
              </a:rPr>
              <a:t> pari a </a:t>
            </a:r>
            <a:r>
              <a:rPr lang="it-IT" b="1" dirty="0">
                <a:solidFill>
                  <a:schemeClr val="tx1"/>
                </a:solidFill>
              </a:rPr>
              <a:t>sei decimi</a:t>
            </a:r>
            <a:r>
              <a:rPr lang="it-IT" dirty="0">
                <a:solidFill>
                  <a:schemeClr val="tx1"/>
                </a:solidFill>
              </a:rPr>
              <a:t>, il colloquio ha altresì a oggetto la trattazione di un </a:t>
            </a:r>
            <a:r>
              <a:rPr lang="it-IT" b="1" dirty="0">
                <a:solidFill>
                  <a:schemeClr val="tx1"/>
                </a:solidFill>
              </a:rPr>
              <a:t>elaborato critico in materia di cittadinanza attiva e solidale</a:t>
            </a:r>
            <a:r>
              <a:rPr lang="it-IT" dirty="0">
                <a:solidFill>
                  <a:schemeClr val="tx1"/>
                </a:solidFill>
              </a:rPr>
              <a:t>, assegnato dal consiglio di classe.</a:t>
            </a:r>
          </a:p>
        </p:txBody>
      </p:sp>
    </p:spTree>
    <p:extLst>
      <p:ext uri="{BB962C8B-B14F-4D97-AF65-F5344CB8AC3E}">
        <p14:creationId xmlns:p14="http://schemas.microsoft.com/office/powerpoint/2010/main" val="320679615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B0F3D-B0D6-A660-FBDE-B816C7D08B6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FAF53D6-3E80-DB9E-C9A7-E92FD4343241}"/>
              </a:ext>
            </a:extLst>
          </p:cNvPr>
          <p:cNvSpPr>
            <a:spLocks noGrp="1"/>
          </p:cNvSpPr>
          <p:nvPr>
            <p:ph type="title"/>
          </p:nvPr>
        </p:nvSpPr>
        <p:spPr>
          <a:xfrm>
            <a:off x="3491345" y="355600"/>
            <a:ext cx="16978746" cy="2034845"/>
          </a:xfrm>
        </p:spPr>
        <p:txBody>
          <a:bodyPr/>
          <a:lstStyle/>
          <a:p>
            <a:r>
              <a:rPr lang="it-IT" sz="6600" kern="1200" dirty="0">
                <a:solidFill>
                  <a:schemeClr val="tx1"/>
                </a:solidFill>
              </a:rPr>
              <a:t>Il colloquio – disciplina CLIL</a:t>
            </a:r>
            <a:endParaRPr lang="it-IT" sz="6600" dirty="0"/>
          </a:p>
        </p:txBody>
      </p:sp>
      <p:sp>
        <p:nvSpPr>
          <p:cNvPr id="3" name="Segnaposto testo 2">
            <a:extLst>
              <a:ext uri="{FF2B5EF4-FFF2-40B4-BE49-F238E27FC236}">
                <a16:creationId xmlns:a16="http://schemas.microsoft.com/office/drawing/2014/main" id="{D957B4B4-4C8C-7525-5B88-A94D39B97DA0}"/>
              </a:ext>
            </a:extLst>
          </p:cNvPr>
          <p:cNvSpPr>
            <a:spLocks noGrp="1"/>
          </p:cNvSpPr>
          <p:nvPr>
            <p:ph type="body" idx="1"/>
          </p:nvPr>
        </p:nvSpPr>
        <p:spPr/>
        <p:txBody>
          <a:bodyPr>
            <a:normAutofit/>
          </a:bodyPr>
          <a:lstStyle/>
          <a:p>
            <a:pPr marL="0" lvl="0" indent="0" defTabSz="914400">
              <a:spcBef>
                <a:spcPts val="0"/>
              </a:spcBef>
              <a:spcAft>
                <a:spcPts val="600"/>
              </a:spcAft>
              <a:buNone/>
            </a:pPr>
            <a:r>
              <a:rPr lang="it-IT" dirty="0">
                <a:solidFill>
                  <a:schemeClr val="tx1"/>
                </a:solidFill>
              </a:rPr>
              <a:t>Nell’ambito del colloquio possono essere accertate le conoscenze e le competenze della disciplina non linguistica (DNL) veicolata in lingua straniera attraverso la metodologia CLIL, </a:t>
            </a:r>
            <a:r>
              <a:rPr lang="it-IT" b="1" dirty="0">
                <a:solidFill>
                  <a:schemeClr val="tx1"/>
                </a:solidFill>
              </a:rPr>
              <a:t>qualora il docente della disciplina coinvolta faccia parte della commissione di esame in qualità di commissario interno</a:t>
            </a:r>
            <a:r>
              <a:rPr lang="it-IT" dirty="0">
                <a:solidFill>
                  <a:schemeClr val="tx1"/>
                </a:solidFill>
              </a:rPr>
              <a:t>. </a:t>
            </a:r>
          </a:p>
        </p:txBody>
      </p:sp>
    </p:spTree>
    <p:extLst>
      <p:ext uri="{BB962C8B-B14F-4D97-AF65-F5344CB8AC3E}">
        <p14:creationId xmlns:p14="http://schemas.microsoft.com/office/powerpoint/2010/main" val="97481146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8171E-DA2F-AC65-F011-B677701B320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70B3A6B-9E4D-4D40-6A2B-3B68B453F24A}"/>
              </a:ext>
            </a:extLst>
          </p:cNvPr>
          <p:cNvSpPr>
            <a:spLocks noGrp="1"/>
          </p:cNvSpPr>
          <p:nvPr>
            <p:ph type="title"/>
          </p:nvPr>
        </p:nvSpPr>
        <p:spPr>
          <a:xfrm>
            <a:off x="3491345" y="355600"/>
            <a:ext cx="16978746" cy="2034845"/>
          </a:xfrm>
        </p:spPr>
        <p:txBody>
          <a:bodyPr/>
          <a:lstStyle/>
          <a:p>
            <a:r>
              <a:rPr lang="it-IT" sz="6600" kern="1200" dirty="0">
                <a:solidFill>
                  <a:schemeClr val="tx1"/>
                </a:solidFill>
              </a:rPr>
              <a:t>Il colloquio – </a:t>
            </a:r>
            <a:r>
              <a:rPr lang="it-IT" sz="6600" dirty="0">
                <a:solidFill>
                  <a:schemeClr val="tx1"/>
                </a:solidFill>
              </a:rPr>
              <a:t>candidati </a:t>
            </a:r>
            <a:br>
              <a:rPr lang="it-IT" sz="6600" dirty="0">
                <a:solidFill>
                  <a:schemeClr val="tx1"/>
                </a:solidFill>
              </a:rPr>
            </a:br>
            <a:r>
              <a:rPr lang="it-IT" sz="6600" dirty="0">
                <a:solidFill>
                  <a:schemeClr val="tx1"/>
                </a:solidFill>
              </a:rPr>
              <a:t>con disabilità e DSA</a:t>
            </a:r>
            <a:endParaRPr lang="it-IT" sz="6600" dirty="0"/>
          </a:p>
        </p:txBody>
      </p:sp>
      <p:sp>
        <p:nvSpPr>
          <p:cNvPr id="3" name="Segnaposto testo 2">
            <a:extLst>
              <a:ext uri="{FF2B5EF4-FFF2-40B4-BE49-F238E27FC236}">
                <a16:creationId xmlns:a16="http://schemas.microsoft.com/office/drawing/2014/main" id="{DFBDF3B7-544B-78A5-98C3-B3C49B1CE139}"/>
              </a:ext>
            </a:extLst>
          </p:cNvPr>
          <p:cNvSpPr>
            <a:spLocks noGrp="1"/>
          </p:cNvSpPr>
          <p:nvPr>
            <p:ph type="body" idx="1"/>
          </p:nvPr>
        </p:nvSpPr>
        <p:spPr>
          <a:xfrm>
            <a:off x="732234" y="2874201"/>
            <a:ext cx="22344334" cy="8102800"/>
          </a:xfrm>
        </p:spPr>
        <p:txBody>
          <a:bodyPr>
            <a:normAutofit/>
          </a:bodyPr>
          <a:lstStyle/>
          <a:p>
            <a:pPr marL="0" lvl="0" indent="0" defTabSz="914400">
              <a:spcBef>
                <a:spcPts val="0"/>
              </a:spcBef>
              <a:spcAft>
                <a:spcPts val="600"/>
              </a:spcAft>
              <a:buNone/>
            </a:pPr>
            <a:r>
              <a:rPr lang="it-IT" dirty="0">
                <a:solidFill>
                  <a:schemeClr val="tx1"/>
                </a:solidFill>
              </a:rPr>
              <a:t>Il colloquio dei candidati con disabilità e disturbi specifici di apprendimento si svolge nel rispetto di quanto previsto dall’</a:t>
            </a:r>
            <a:r>
              <a:rPr lang="it-IT" b="1" dirty="0">
                <a:solidFill>
                  <a:schemeClr val="tx1"/>
                </a:solidFill>
              </a:rPr>
              <a:t>articolo 20 del decreto legislativo 13 aprile 2017, n. 62</a:t>
            </a:r>
            <a:r>
              <a:rPr lang="it-IT" dirty="0">
                <a:solidFill>
                  <a:schemeClr val="tx1"/>
                </a:solidFill>
              </a:rPr>
              <a:t>.</a:t>
            </a:r>
          </a:p>
        </p:txBody>
      </p:sp>
    </p:spTree>
    <p:extLst>
      <p:ext uri="{BB962C8B-B14F-4D97-AF65-F5344CB8AC3E}">
        <p14:creationId xmlns:p14="http://schemas.microsoft.com/office/powerpoint/2010/main" val="30110522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EE19F-D946-BC9A-A178-D4C755CD949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F14160D-DA33-9475-959B-F6B81B37792B}"/>
              </a:ext>
            </a:extLst>
          </p:cNvPr>
          <p:cNvSpPr>
            <a:spLocks noGrp="1"/>
          </p:cNvSpPr>
          <p:nvPr>
            <p:ph type="title"/>
          </p:nvPr>
        </p:nvSpPr>
        <p:spPr>
          <a:xfrm>
            <a:off x="3491345" y="355600"/>
            <a:ext cx="16978746" cy="2034845"/>
          </a:xfrm>
        </p:spPr>
        <p:txBody>
          <a:bodyPr/>
          <a:lstStyle/>
          <a:p>
            <a:r>
              <a:rPr lang="it-IT" sz="6600" kern="1200" dirty="0">
                <a:solidFill>
                  <a:schemeClr val="tx1"/>
                </a:solidFill>
              </a:rPr>
              <a:t>Il colloquio – </a:t>
            </a:r>
            <a:r>
              <a:rPr lang="it-IT" sz="6600" dirty="0" err="1">
                <a:solidFill>
                  <a:schemeClr val="tx1"/>
                </a:solidFill>
              </a:rPr>
              <a:t>EsaBac</a:t>
            </a:r>
            <a:r>
              <a:rPr lang="it-IT" sz="6600" dirty="0">
                <a:solidFill>
                  <a:schemeClr val="tx1"/>
                </a:solidFill>
              </a:rPr>
              <a:t>/</a:t>
            </a:r>
            <a:r>
              <a:rPr lang="it-IT" sz="6600" dirty="0" err="1">
                <a:solidFill>
                  <a:schemeClr val="tx1"/>
                </a:solidFill>
              </a:rPr>
              <a:t>EsaBac</a:t>
            </a:r>
            <a:r>
              <a:rPr lang="it-IT" sz="6600" dirty="0">
                <a:solidFill>
                  <a:schemeClr val="tx1"/>
                </a:solidFill>
              </a:rPr>
              <a:t> techno</a:t>
            </a:r>
            <a:endParaRPr lang="it-IT" sz="6600" dirty="0"/>
          </a:p>
        </p:txBody>
      </p:sp>
      <p:sp>
        <p:nvSpPr>
          <p:cNvPr id="3" name="Segnaposto testo 2">
            <a:extLst>
              <a:ext uri="{FF2B5EF4-FFF2-40B4-BE49-F238E27FC236}">
                <a16:creationId xmlns:a16="http://schemas.microsoft.com/office/drawing/2014/main" id="{F552BBC4-C6DD-76AE-7EE6-895A3CEF5633}"/>
              </a:ext>
            </a:extLst>
          </p:cNvPr>
          <p:cNvSpPr>
            <a:spLocks noGrp="1"/>
          </p:cNvSpPr>
          <p:nvPr>
            <p:ph type="body" idx="1"/>
          </p:nvPr>
        </p:nvSpPr>
        <p:spPr/>
        <p:txBody>
          <a:bodyPr>
            <a:normAutofit/>
          </a:bodyPr>
          <a:lstStyle/>
          <a:p>
            <a:pPr marL="0" lvl="0" indent="0" defTabSz="914400">
              <a:spcBef>
                <a:spcPts val="0"/>
              </a:spcBef>
              <a:spcAft>
                <a:spcPts val="600"/>
              </a:spcAft>
              <a:buNone/>
            </a:pPr>
            <a:r>
              <a:rPr lang="it-IT" dirty="0">
                <a:solidFill>
                  <a:schemeClr val="tx1"/>
                </a:solidFill>
              </a:rPr>
              <a:t>Si rinvia ai decreti specifici: decreti ministeriali 8 febbraio 2013, n. 95, e 4 agosto 2016, n. 614, come modificati e integrati dai decreti ministeriali 24 aprile 2019, n. 384, e 2 agosto 2022, n. 209.</a:t>
            </a:r>
          </a:p>
          <a:p>
            <a:pPr marL="0" lvl="0" indent="0" defTabSz="914400">
              <a:spcBef>
                <a:spcPts val="0"/>
              </a:spcBef>
              <a:spcAft>
                <a:spcPts val="600"/>
              </a:spcAft>
              <a:buNone/>
            </a:pPr>
            <a:r>
              <a:rPr lang="it-IT" dirty="0">
                <a:solidFill>
                  <a:schemeClr val="tx1"/>
                </a:solidFill>
              </a:rPr>
              <a:t>Il presidente della commissione può autorizzare la collaborazione di personale esperto per la valutazione della prova scritta della disciplina della storia, quale il docente conversatore di lingua, già utilizzato durante l’anno scolastico.</a:t>
            </a:r>
          </a:p>
        </p:txBody>
      </p:sp>
    </p:spTree>
    <p:extLst>
      <p:ext uri="{BB962C8B-B14F-4D97-AF65-F5344CB8AC3E}">
        <p14:creationId xmlns:p14="http://schemas.microsoft.com/office/powerpoint/2010/main" val="13781862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1CECB-43DD-44CE-942A-8107D3A1F57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2274131-3480-C2DC-0F9E-88A7EA293D5B}"/>
              </a:ext>
            </a:extLst>
          </p:cNvPr>
          <p:cNvSpPr>
            <a:spLocks noGrp="1"/>
          </p:cNvSpPr>
          <p:nvPr>
            <p:ph type="title"/>
          </p:nvPr>
        </p:nvSpPr>
        <p:spPr>
          <a:xfrm>
            <a:off x="3491345" y="355600"/>
            <a:ext cx="16978746" cy="2034845"/>
          </a:xfrm>
        </p:spPr>
        <p:txBody>
          <a:bodyPr/>
          <a:lstStyle/>
          <a:p>
            <a:r>
              <a:rPr lang="it-IT" sz="6600" kern="1200" dirty="0">
                <a:solidFill>
                  <a:schemeClr val="tx1"/>
                </a:solidFill>
              </a:rPr>
              <a:t>Il colloquio – </a:t>
            </a:r>
            <a:r>
              <a:rPr lang="it-IT" sz="6600" dirty="0">
                <a:solidFill>
                  <a:schemeClr val="tx1"/>
                </a:solidFill>
              </a:rPr>
              <a:t>conduzione</a:t>
            </a:r>
            <a:endParaRPr lang="it-IT" sz="6600" dirty="0"/>
          </a:p>
        </p:txBody>
      </p:sp>
      <p:sp>
        <p:nvSpPr>
          <p:cNvPr id="3" name="Segnaposto testo 2">
            <a:extLst>
              <a:ext uri="{FF2B5EF4-FFF2-40B4-BE49-F238E27FC236}">
                <a16:creationId xmlns:a16="http://schemas.microsoft.com/office/drawing/2014/main" id="{DF0B1FF6-E747-3ADD-B9AC-0DC7208D7E4E}"/>
              </a:ext>
            </a:extLst>
          </p:cNvPr>
          <p:cNvSpPr>
            <a:spLocks noGrp="1"/>
          </p:cNvSpPr>
          <p:nvPr>
            <p:ph type="body" idx="1"/>
          </p:nvPr>
        </p:nvSpPr>
        <p:spPr/>
        <p:txBody>
          <a:bodyPr>
            <a:normAutofit/>
          </a:bodyPr>
          <a:lstStyle/>
          <a:p>
            <a:pPr marL="0" lvl="0" indent="0" defTabSz="914400">
              <a:spcBef>
                <a:spcPts val="0"/>
              </a:spcBef>
              <a:spcAft>
                <a:spcPts val="600"/>
              </a:spcAft>
              <a:buNone/>
            </a:pPr>
            <a:r>
              <a:rPr lang="it-IT" dirty="0">
                <a:solidFill>
                  <a:schemeClr val="tx1"/>
                </a:solidFill>
              </a:rPr>
              <a:t>La commissione cura l’equilibrata articolazione e durata delle fasi del colloquio e il coinvolgimento delle diverse discipline</a:t>
            </a:r>
            <a:r>
              <a:rPr lang="it-IT" b="1" dirty="0">
                <a:solidFill>
                  <a:schemeClr val="tx1"/>
                </a:solidFill>
              </a:rPr>
              <a:t>, valorizzandone soprattutto i nuclei tematici fondamentali e la dimensione pluridisciplinare e interdisciplinare</a:t>
            </a:r>
            <a:r>
              <a:rPr lang="it-IT" dirty="0">
                <a:solidFill>
                  <a:schemeClr val="tx1"/>
                </a:solidFill>
              </a:rPr>
              <a:t>.</a:t>
            </a:r>
          </a:p>
        </p:txBody>
      </p:sp>
    </p:spTree>
    <p:extLst>
      <p:ext uri="{BB962C8B-B14F-4D97-AF65-F5344CB8AC3E}">
        <p14:creationId xmlns:p14="http://schemas.microsoft.com/office/powerpoint/2010/main" val="200626804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4BE03-A3AD-F8BB-D311-2200B6F08F1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10D3AE2-B4A5-393E-C872-B48DC8CE22A1}"/>
              </a:ext>
            </a:extLst>
          </p:cNvPr>
          <p:cNvSpPr>
            <a:spLocks noGrp="1"/>
          </p:cNvSpPr>
          <p:nvPr>
            <p:ph type="title"/>
          </p:nvPr>
        </p:nvSpPr>
        <p:spPr>
          <a:xfrm>
            <a:off x="3491345" y="355600"/>
            <a:ext cx="16978746" cy="2034845"/>
          </a:xfrm>
        </p:spPr>
        <p:txBody>
          <a:bodyPr/>
          <a:lstStyle/>
          <a:p>
            <a:r>
              <a:rPr lang="it-IT" sz="6600" kern="1200" dirty="0">
                <a:solidFill>
                  <a:schemeClr val="tx1"/>
                </a:solidFill>
              </a:rPr>
              <a:t>Il colloquio – </a:t>
            </a:r>
            <a:r>
              <a:rPr lang="it-IT" sz="6600" dirty="0">
                <a:solidFill>
                  <a:schemeClr val="tx1"/>
                </a:solidFill>
              </a:rPr>
              <a:t>conduzione</a:t>
            </a:r>
            <a:endParaRPr lang="it-IT" sz="6600" dirty="0"/>
          </a:p>
        </p:txBody>
      </p:sp>
      <p:sp>
        <p:nvSpPr>
          <p:cNvPr id="3" name="Segnaposto testo 2">
            <a:extLst>
              <a:ext uri="{FF2B5EF4-FFF2-40B4-BE49-F238E27FC236}">
                <a16:creationId xmlns:a16="http://schemas.microsoft.com/office/drawing/2014/main" id="{47F25089-48D5-7963-BB80-0A05454FC832}"/>
              </a:ext>
            </a:extLst>
          </p:cNvPr>
          <p:cNvSpPr>
            <a:spLocks noGrp="1"/>
          </p:cNvSpPr>
          <p:nvPr>
            <p:ph type="body" idx="1"/>
          </p:nvPr>
        </p:nvSpPr>
        <p:spPr/>
        <p:txBody>
          <a:bodyPr>
            <a:normAutofit/>
          </a:bodyPr>
          <a:lstStyle/>
          <a:p>
            <a:pPr marL="0" lvl="0" indent="0" defTabSz="914400">
              <a:spcBef>
                <a:spcPts val="0"/>
              </a:spcBef>
              <a:spcAft>
                <a:spcPts val="600"/>
              </a:spcAft>
              <a:buNone/>
            </a:pPr>
            <a:r>
              <a:rPr lang="it-IT" dirty="0">
                <a:solidFill>
                  <a:schemeClr val="tx1"/>
                </a:solidFill>
              </a:rPr>
              <a:t>Nella conduzione del colloquio, la commissione tiene conto del </a:t>
            </a:r>
            <a:r>
              <a:rPr lang="it-IT" b="1" dirty="0">
                <a:solidFill>
                  <a:schemeClr val="tx1"/>
                </a:solidFill>
              </a:rPr>
              <a:t>percorso didattico effettivamente svolto</a:t>
            </a:r>
            <a:r>
              <a:rPr lang="it-IT" dirty="0">
                <a:solidFill>
                  <a:schemeClr val="tx1"/>
                </a:solidFill>
              </a:rPr>
              <a:t>, in coerenza con il documento di ciascun consiglio di classe, al fine di considerare le metodologie adottate, i progetti e le esperienze realizzati, con riguardo anche alle </a:t>
            </a:r>
            <a:r>
              <a:rPr lang="it-IT" b="1" dirty="0">
                <a:solidFill>
                  <a:schemeClr val="tx1"/>
                </a:solidFill>
              </a:rPr>
              <a:t>iniziative di personalizzazione</a:t>
            </a:r>
            <a:r>
              <a:rPr lang="it-IT" dirty="0">
                <a:solidFill>
                  <a:schemeClr val="tx1"/>
                </a:solidFill>
              </a:rPr>
              <a:t> eventualmente intraprese nel percorso di studi, nel rispetto delle Indicazioni nazionali per i licei e delle Linee guida per gli istituti tecnici e professionali.</a:t>
            </a:r>
          </a:p>
        </p:txBody>
      </p:sp>
    </p:spTree>
    <p:extLst>
      <p:ext uri="{BB962C8B-B14F-4D97-AF65-F5344CB8AC3E}">
        <p14:creationId xmlns:p14="http://schemas.microsoft.com/office/powerpoint/2010/main" val="85360065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Carattere, schermata&#10;&#10;Il contenuto generato dall'IA potrebbe non essere corretto.">
            <a:extLst>
              <a:ext uri="{FF2B5EF4-FFF2-40B4-BE49-F238E27FC236}">
                <a16:creationId xmlns:a16="http://schemas.microsoft.com/office/drawing/2014/main" id="{5FF769A4-4A15-4373-3EFF-08ACD4FA5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1418" y="10874408"/>
            <a:ext cx="9442168" cy="284159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098D34-99FC-51BE-A089-165EB70A9EC0}"/>
              </a:ext>
            </a:extLst>
          </p:cNvPr>
          <p:cNvSpPr>
            <a:spLocks noGrp="1"/>
          </p:cNvSpPr>
          <p:nvPr>
            <p:ph type="title"/>
          </p:nvPr>
        </p:nvSpPr>
        <p:spPr>
          <a:xfrm>
            <a:off x="3491345" y="355600"/>
            <a:ext cx="16978746" cy="2034845"/>
          </a:xfrm>
        </p:spPr>
        <p:txBody>
          <a:bodyPr/>
          <a:lstStyle/>
          <a:p>
            <a:r>
              <a:rPr lang="it-IT" sz="9600" kern="1200" dirty="0">
                <a:solidFill>
                  <a:schemeClr val="tx1"/>
                </a:solidFill>
              </a:rPr>
              <a:t>Il decreto legge n. 127/2025</a:t>
            </a:r>
            <a:endParaRPr lang="it-IT" dirty="0"/>
          </a:p>
        </p:txBody>
      </p:sp>
      <p:sp>
        <p:nvSpPr>
          <p:cNvPr id="3" name="Segnaposto testo 2">
            <a:extLst>
              <a:ext uri="{FF2B5EF4-FFF2-40B4-BE49-F238E27FC236}">
                <a16:creationId xmlns:a16="http://schemas.microsoft.com/office/drawing/2014/main" id="{1D5B502D-1407-BDC6-7B18-F3A180613DBE}"/>
              </a:ext>
            </a:extLst>
          </p:cNvPr>
          <p:cNvSpPr>
            <a:spLocks noGrp="1"/>
          </p:cNvSpPr>
          <p:nvPr>
            <p:ph type="body" idx="1"/>
          </p:nvPr>
        </p:nvSpPr>
        <p:spPr/>
        <p:txBody>
          <a:bodyPr>
            <a:normAutofit fontScale="55000" lnSpcReduction="20000"/>
          </a:bodyPr>
          <a:lstStyle/>
          <a:p>
            <a:pPr marL="0" lvl="0" indent="0" defTabSz="914400">
              <a:lnSpc>
                <a:spcPct val="90000"/>
              </a:lnSpc>
              <a:spcAft>
                <a:spcPts val="600"/>
              </a:spcAft>
              <a:buSzPts val="1400"/>
              <a:buNone/>
            </a:pPr>
            <a:endParaRPr lang="it-IT" sz="9600" dirty="0">
              <a:solidFill>
                <a:schemeClr val="tx1"/>
              </a:solidFill>
            </a:endParaRPr>
          </a:p>
          <a:p>
            <a:pPr marL="0" lvl="0" indent="0" defTabSz="914400">
              <a:lnSpc>
                <a:spcPct val="120000"/>
              </a:lnSpc>
              <a:spcAft>
                <a:spcPts val="600"/>
              </a:spcAft>
              <a:buSzPts val="1400"/>
              <a:buNone/>
            </a:pPr>
            <a:r>
              <a:rPr lang="it-IT" sz="9800" dirty="0">
                <a:solidFill>
                  <a:schemeClr val="tx1"/>
                </a:solidFill>
              </a:rPr>
              <a:t>L’</a:t>
            </a:r>
            <a:r>
              <a:rPr lang="it-IT" sz="9800" b="1" dirty="0">
                <a:solidFill>
                  <a:schemeClr val="tx1"/>
                </a:solidFill>
              </a:rPr>
              <a:t>articolo 1 </a:t>
            </a:r>
            <a:r>
              <a:rPr lang="it-IT" sz="9800" dirty="0">
                <a:solidFill>
                  <a:schemeClr val="tx1"/>
                </a:solidFill>
              </a:rPr>
              <a:t>del </a:t>
            </a:r>
            <a:r>
              <a:rPr lang="it-IT" sz="9800" b="1" dirty="0">
                <a:solidFill>
                  <a:schemeClr val="tx1"/>
                </a:solidFill>
              </a:rPr>
              <a:t>decreto-legge 9 settembre 2025 , n. 127 </a:t>
            </a:r>
            <a:r>
              <a:rPr lang="it-IT" sz="9800" dirty="0">
                <a:solidFill>
                  <a:schemeClr val="tx1"/>
                </a:solidFill>
              </a:rPr>
              <a:t>convertito con modificazioni dalla L. 30 ottobre 2025, n. 164, (d’ora in poi, decreto-legge n. 127/2025) rubricato </a:t>
            </a:r>
            <a:r>
              <a:rPr lang="it-IT" sz="9800" i="1" dirty="0">
                <a:solidFill>
                  <a:schemeClr val="tx1"/>
                </a:solidFill>
              </a:rPr>
              <a:t>Misure urgenti in materia di esami di Stato ed esami integrativi del secondo ciclo di istruzione</a:t>
            </a:r>
            <a:r>
              <a:rPr lang="it-IT" sz="9800" dirty="0">
                <a:solidFill>
                  <a:schemeClr val="tx1"/>
                </a:solidFill>
              </a:rPr>
              <a:t>,  prevede diverse misure, tra cui una serie di </a:t>
            </a:r>
            <a:r>
              <a:rPr lang="it-IT" sz="9800" b="1" dirty="0">
                <a:solidFill>
                  <a:schemeClr val="tx1"/>
                </a:solidFill>
              </a:rPr>
              <a:t>modifiche al d. lgs. 62/2017</a:t>
            </a:r>
            <a:r>
              <a:rPr lang="it-IT" sz="9800" dirty="0">
                <a:solidFill>
                  <a:schemeClr val="tx1"/>
                </a:solidFill>
              </a:rPr>
              <a:t>, che riguardano diversi aspetti dell’esame che conclude i percorsi di studio della scuola secondaria di secondo grado.</a:t>
            </a:r>
          </a:p>
          <a:p>
            <a:endParaRPr lang="it-IT" dirty="0"/>
          </a:p>
        </p:txBody>
      </p:sp>
    </p:spTree>
    <p:extLst>
      <p:ext uri="{BB962C8B-B14F-4D97-AF65-F5344CB8AC3E}">
        <p14:creationId xmlns:p14="http://schemas.microsoft.com/office/powerpoint/2010/main" val="16854274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F06EA-9D13-78EF-BE56-0BA53ADBA59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55F014F-2BAD-1E07-5402-F36D63F8E589}"/>
              </a:ext>
            </a:extLst>
          </p:cNvPr>
          <p:cNvSpPr>
            <a:spLocks noGrp="1"/>
          </p:cNvSpPr>
          <p:nvPr>
            <p:ph type="title"/>
          </p:nvPr>
        </p:nvSpPr>
        <p:spPr>
          <a:xfrm>
            <a:off x="3491345" y="355600"/>
            <a:ext cx="16978746" cy="2761673"/>
          </a:xfrm>
        </p:spPr>
        <p:txBody>
          <a:bodyPr/>
          <a:lstStyle/>
          <a:p>
            <a:r>
              <a:rPr lang="it-IT" sz="7200" kern="1200" dirty="0">
                <a:solidFill>
                  <a:schemeClr val="tx1"/>
                </a:solidFill>
              </a:rPr>
              <a:t>Struttura dell’articolo 1 </a:t>
            </a:r>
            <a:br>
              <a:rPr lang="it-IT" sz="7200" kern="1200" dirty="0">
                <a:solidFill>
                  <a:schemeClr val="tx1"/>
                </a:solidFill>
              </a:rPr>
            </a:br>
            <a:r>
              <a:rPr lang="it-IT" sz="7200" kern="1200" dirty="0">
                <a:solidFill>
                  <a:schemeClr val="tx1"/>
                </a:solidFill>
              </a:rPr>
              <a:t>del decreto legge n. 127/2025</a:t>
            </a:r>
            <a:endParaRPr lang="it-IT" sz="7200" dirty="0"/>
          </a:p>
        </p:txBody>
      </p:sp>
      <p:sp>
        <p:nvSpPr>
          <p:cNvPr id="3" name="Segnaposto testo 2">
            <a:extLst>
              <a:ext uri="{FF2B5EF4-FFF2-40B4-BE49-F238E27FC236}">
                <a16:creationId xmlns:a16="http://schemas.microsoft.com/office/drawing/2014/main" id="{09C4AC46-CDDC-8075-E11B-47E070AF3312}"/>
              </a:ext>
            </a:extLst>
          </p:cNvPr>
          <p:cNvSpPr>
            <a:spLocks noGrp="1"/>
          </p:cNvSpPr>
          <p:nvPr>
            <p:ph type="body" idx="1"/>
          </p:nvPr>
        </p:nvSpPr>
        <p:spPr>
          <a:xfrm>
            <a:off x="732234" y="3117273"/>
            <a:ext cx="22919532" cy="8102800"/>
          </a:xfrm>
        </p:spPr>
        <p:txBody>
          <a:bodyPr>
            <a:noAutofit/>
          </a:bodyPr>
          <a:lstStyle/>
          <a:p>
            <a:pPr marL="722313" indent="-563563" defTabSz="914400">
              <a:spcBef>
                <a:spcPts val="0"/>
              </a:spcBef>
              <a:spcAft>
                <a:spcPts val="600"/>
              </a:spcAft>
            </a:pPr>
            <a:r>
              <a:rPr lang="it-IT" dirty="0">
                <a:solidFill>
                  <a:schemeClr val="tx1"/>
                </a:solidFill>
              </a:rPr>
              <a:t>i commi 1 e 2 riguardano l’esame di maturità</a:t>
            </a:r>
          </a:p>
          <a:p>
            <a:pPr marL="722313" indent="-563563" defTabSz="914400">
              <a:spcBef>
                <a:spcPts val="0"/>
              </a:spcBef>
              <a:spcAft>
                <a:spcPts val="600"/>
              </a:spcAft>
            </a:pPr>
            <a:r>
              <a:rPr lang="it-IT" dirty="0">
                <a:solidFill>
                  <a:schemeClr val="tx1"/>
                </a:solidFill>
              </a:rPr>
              <a:t>il comma 3 riguarda gli esami integrativi (modifiche al d. lgs. 226/2005)</a:t>
            </a:r>
          </a:p>
          <a:p>
            <a:pPr marL="722313" indent="-563563" defTabSz="914400">
              <a:spcBef>
                <a:spcPts val="0"/>
              </a:spcBef>
              <a:spcAft>
                <a:spcPts val="600"/>
              </a:spcAft>
            </a:pPr>
            <a:r>
              <a:rPr lang="it-IT" dirty="0">
                <a:solidFill>
                  <a:schemeClr val="tx1"/>
                </a:solidFill>
              </a:rPr>
              <a:t>il comma 4 riguarda i compiti dell’INVALSI (modifica al d.  lgs.  213/2009, comunicazione dei livelli di apprendimento conseguiti nelle prove del grado 13)</a:t>
            </a:r>
          </a:p>
          <a:p>
            <a:pPr marL="722313" indent="-563563" defTabSz="914400">
              <a:spcBef>
                <a:spcPts val="0"/>
              </a:spcBef>
              <a:spcAft>
                <a:spcPts val="600"/>
              </a:spcAft>
            </a:pPr>
            <a:r>
              <a:rPr lang="it-IT" dirty="0">
                <a:solidFill>
                  <a:schemeClr val="tx1"/>
                </a:solidFill>
              </a:rPr>
              <a:t>il comma 5 riguarda l’elaborato critico degli anni non terminali (modifica della legge 150/2024)</a:t>
            </a:r>
          </a:p>
          <a:p>
            <a:pPr marL="722313" indent="-563563" defTabSz="914400">
              <a:spcBef>
                <a:spcPts val="0"/>
              </a:spcBef>
              <a:spcAft>
                <a:spcPts val="600"/>
              </a:spcAft>
            </a:pPr>
            <a:r>
              <a:rPr lang="it-IT" dirty="0">
                <a:solidFill>
                  <a:schemeClr val="tx1"/>
                </a:solidFill>
              </a:rPr>
              <a:t>il comma 6 riguarda la ridenominazione dei PCTO in “formazione scuola-lavoro” (modifica della legge 145/2018)</a:t>
            </a:r>
          </a:p>
          <a:p>
            <a:pPr marL="722313" indent="-563563" defTabSz="914400">
              <a:spcBef>
                <a:spcPts val="0"/>
              </a:spcBef>
              <a:spcAft>
                <a:spcPts val="600"/>
              </a:spcAft>
            </a:pPr>
            <a:r>
              <a:rPr lang="it-IT" dirty="0">
                <a:solidFill>
                  <a:schemeClr val="tx1"/>
                </a:solidFill>
              </a:rPr>
              <a:t>i commi 7 e 8 riguardano la formazione specifica per i commissari dell’esame di maturità  </a:t>
            </a:r>
          </a:p>
        </p:txBody>
      </p:sp>
    </p:spTree>
    <p:extLst>
      <p:ext uri="{BB962C8B-B14F-4D97-AF65-F5344CB8AC3E}">
        <p14:creationId xmlns:p14="http://schemas.microsoft.com/office/powerpoint/2010/main" val="31471295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10D9B-7990-2CDF-2402-C6F1C84B6A9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052029C-E66D-CCDD-1684-9C5821783B36}"/>
              </a:ext>
            </a:extLst>
          </p:cNvPr>
          <p:cNvSpPr>
            <a:spLocks noGrp="1"/>
          </p:cNvSpPr>
          <p:nvPr>
            <p:ph type="title"/>
          </p:nvPr>
        </p:nvSpPr>
        <p:spPr>
          <a:xfrm>
            <a:off x="3491345" y="355600"/>
            <a:ext cx="16978746" cy="2652295"/>
          </a:xfrm>
        </p:spPr>
        <p:txBody>
          <a:bodyPr/>
          <a:lstStyle/>
          <a:p>
            <a:r>
              <a:rPr lang="it-IT" sz="7200" kern="1200" dirty="0">
                <a:solidFill>
                  <a:schemeClr val="tx1"/>
                </a:solidFill>
              </a:rPr>
              <a:t>Una nuova denominazione </a:t>
            </a:r>
            <a:br>
              <a:rPr lang="it-IT" sz="7200" kern="1200" dirty="0">
                <a:solidFill>
                  <a:schemeClr val="tx1"/>
                </a:solidFill>
              </a:rPr>
            </a:br>
            <a:r>
              <a:rPr lang="it-IT" sz="7200" kern="1200" dirty="0">
                <a:solidFill>
                  <a:schemeClr val="tx1"/>
                </a:solidFill>
              </a:rPr>
              <a:t>(art. 1 c. 1 e c. 2) </a:t>
            </a:r>
            <a:endParaRPr lang="it-IT" sz="7200" dirty="0"/>
          </a:p>
        </p:txBody>
      </p:sp>
      <p:sp>
        <p:nvSpPr>
          <p:cNvPr id="3" name="Segnaposto testo 2">
            <a:extLst>
              <a:ext uri="{FF2B5EF4-FFF2-40B4-BE49-F238E27FC236}">
                <a16:creationId xmlns:a16="http://schemas.microsoft.com/office/drawing/2014/main" id="{48674C7C-64EA-1DE4-5911-9A2890E00F53}"/>
              </a:ext>
            </a:extLst>
          </p:cNvPr>
          <p:cNvSpPr>
            <a:spLocks noGrp="1"/>
          </p:cNvSpPr>
          <p:nvPr>
            <p:ph type="body" idx="1"/>
          </p:nvPr>
        </p:nvSpPr>
        <p:spPr/>
        <p:txBody>
          <a:bodyPr>
            <a:normAutofit/>
          </a:bodyPr>
          <a:lstStyle/>
          <a:p>
            <a:pPr marL="0" lvl="0" indent="0" defTabSz="914400">
              <a:spcBef>
                <a:spcPts val="0"/>
              </a:spcBef>
              <a:spcAft>
                <a:spcPts val="600"/>
              </a:spcAft>
              <a:buNone/>
            </a:pPr>
            <a:r>
              <a:rPr lang="it-IT" i="1" dirty="0">
                <a:solidFill>
                  <a:schemeClr val="tx1"/>
                </a:solidFill>
              </a:rPr>
              <a:t>L’esame di Stato conclusivo dei percorsi di istruzione secondaria di secondo grado </a:t>
            </a:r>
            <a:r>
              <a:rPr lang="it-IT" b="1" i="1" dirty="0">
                <a:solidFill>
                  <a:schemeClr val="tx1"/>
                </a:solidFill>
              </a:rPr>
              <a:t>è denominato «esame di maturità»</a:t>
            </a:r>
            <a:r>
              <a:rPr lang="it-IT" i="1" dirty="0">
                <a:solidFill>
                  <a:schemeClr val="tx1"/>
                </a:solidFill>
              </a:rPr>
              <a:t>. </a:t>
            </a:r>
            <a:r>
              <a:rPr lang="it-IT" dirty="0">
                <a:solidFill>
                  <a:schemeClr val="tx1"/>
                </a:solidFill>
              </a:rPr>
              <a:t>(comma 1)</a:t>
            </a:r>
          </a:p>
          <a:p>
            <a:pPr marL="0" lvl="0" indent="0" defTabSz="914400">
              <a:spcBef>
                <a:spcPts val="0"/>
              </a:spcBef>
              <a:spcAft>
                <a:spcPts val="600"/>
              </a:spcAft>
              <a:buNone/>
            </a:pPr>
            <a:r>
              <a:rPr lang="it-IT" i="1" dirty="0">
                <a:solidFill>
                  <a:schemeClr val="tx1"/>
                </a:solidFill>
              </a:rPr>
              <a:t>A decorrere  dalla  data  di  entrata  in  vigore  del  presente decreto, la denominazione «Esame  di  Stato  conclusivo  del  secondo ciclo di istruzione», ovunque ricorra, </a:t>
            </a:r>
            <a:r>
              <a:rPr lang="it-IT" b="1" i="1" dirty="0">
                <a:solidFill>
                  <a:schemeClr val="tx1"/>
                </a:solidFill>
              </a:rPr>
              <a:t>è sostituita </a:t>
            </a:r>
            <a:r>
              <a:rPr lang="it-IT" i="1" dirty="0">
                <a:solidFill>
                  <a:schemeClr val="tx1"/>
                </a:solidFill>
              </a:rPr>
              <a:t>dalla  seguente: «esame di maturità».</a:t>
            </a:r>
            <a:r>
              <a:rPr lang="it-IT" dirty="0">
                <a:solidFill>
                  <a:schemeClr val="tx1"/>
                </a:solidFill>
              </a:rPr>
              <a:t> (comma 2)</a:t>
            </a:r>
          </a:p>
          <a:p>
            <a:pPr marL="0" lvl="0" indent="0" defTabSz="914400">
              <a:spcBef>
                <a:spcPts val="0"/>
              </a:spcBef>
              <a:spcAft>
                <a:spcPts val="600"/>
              </a:spcAft>
              <a:buNone/>
            </a:pPr>
            <a:r>
              <a:rPr lang="it-IT" dirty="0">
                <a:solidFill>
                  <a:schemeClr val="tx1"/>
                </a:solidFill>
              </a:rPr>
              <a:t>Il ritorno di questo termine “storico”, mai davvero abbandonato nell’uso comune, si inserisce nella riformulazione del comma 1 dell’articolo 12 del d. lgs. 62/2017, che concerne “</a:t>
            </a:r>
            <a:r>
              <a:rPr lang="it-IT" b="1" dirty="0">
                <a:solidFill>
                  <a:schemeClr val="tx1"/>
                </a:solidFill>
              </a:rPr>
              <a:t>Oggetto e finalità dell’esame</a:t>
            </a:r>
            <a:r>
              <a:rPr lang="it-IT" dirty="0">
                <a:solidFill>
                  <a:schemeClr val="tx1"/>
                </a:solidFill>
              </a:rPr>
              <a:t>”.</a:t>
            </a:r>
          </a:p>
          <a:p>
            <a:pPr marL="0" lvl="0" indent="0" defTabSz="914400">
              <a:spcBef>
                <a:spcPts val="0"/>
              </a:spcBef>
              <a:spcAft>
                <a:spcPts val="600"/>
              </a:spcAft>
              <a:buNone/>
            </a:pPr>
            <a:r>
              <a:rPr lang="it-IT" b="1" dirty="0">
                <a:solidFill>
                  <a:schemeClr val="tx1"/>
                </a:solidFill>
              </a:rPr>
              <a:t>Non</a:t>
            </a:r>
            <a:r>
              <a:rPr lang="it-IT" dirty="0">
                <a:solidFill>
                  <a:schemeClr val="tx1"/>
                </a:solidFill>
              </a:rPr>
              <a:t> si tratta dunque di una questione puramente </a:t>
            </a:r>
            <a:r>
              <a:rPr lang="it-IT" b="1" dirty="0">
                <a:solidFill>
                  <a:schemeClr val="tx1"/>
                </a:solidFill>
              </a:rPr>
              <a:t>nominalistica</a:t>
            </a:r>
            <a:r>
              <a:rPr lang="it-IT" dirty="0">
                <a:solidFill>
                  <a:schemeClr val="tx1"/>
                </a:solidFill>
              </a:rPr>
              <a:t>.</a:t>
            </a:r>
          </a:p>
        </p:txBody>
      </p:sp>
    </p:spTree>
    <p:extLst>
      <p:ext uri="{BB962C8B-B14F-4D97-AF65-F5344CB8AC3E}">
        <p14:creationId xmlns:p14="http://schemas.microsoft.com/office/powerpoint/2010/main" val="374026479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951AF-9578-BEEE-2010-277BE8BA713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03C3890-96D5-054A-BB92-D90D56E3D6F5}"/>
              </a:ext>
            </a:extLst>
          </p:cNvPr>
          <p:cNvSpPr>
            <a:spLocks noGrp="1"/>
          </p:cNvSpPr>
          <p:nvPr>
            <p:ph type="title"/>
          </p:nvPr>
        </p:nvSpPr>
        <p:spPr>
          <a:xfrm>
            <a:off x="3491345" y="355600"/>
            <a:ext cx="16978746" cy="2034845"/>
          </a:xfrm>
        </p:spPr>
        <p:txBody>
          <a:bodyPr/>
          <a:lstStyle/>
          <a:p>
            <a:r>
              <a:rPr lang="it-IT" sz="6600" kern="1200" dirty="0">
                <a:solidFill>
                  <a:schemeClr val="tx1"/>
                </a:solidFill>
              </a:rPr>
              <a:t>Un esame “di maturità”</a:t>
            </a:r>
            <a:endParaRPr lang="it-IT" sz="6600" dirty="0"/>
          </a:p>
        </p:txBody>
      </p:sp>
      <p:sp>
        <p:nvSpPr>
          <p:cNvPr id="3" name="Segnaposto testo 2">
            <a:extLst>
              <a:ext uri="{FF2B5EF4-FFF2-40B4-BE49-F238E27FC236}">
                <a16:creationId xmlns:a16="http://schemas.microsoft.com/office/drawing/2014/main" id="{FF271F53-86CE-88BD-CC46-383BBD979459}"/>
              </a:ext>
            </a:extLst>
          </p:cNvPr>
          <p:cNvSpPr>
            <a:spLocks noGrp="1"/>
          </p:cNvSpPr>
          <p:nvPr>
            <p:ph type="body" idx="1"/>
          </p:nvPr>
        </p:nvSpPr>
        <p:spPr>
          <a:xfrm>
            <a:off x="732234" y="2874200"/>
            <a:ext cx="22919532" cy="8615957"/>
          </a:xfrm>
        </p:spPr>
        <p:txBody>
          <a:bodyPr>
            <a:normAutofit lnSpcReduction="10000"/>
          </a:bodyPr>
          <a:lstStyle/>
          <a:p>
            <a:pPr marL="0" lvl="0" indent="0" defTabSz="914400">
              <a:spcBef>
                <a:spcPts val="0"/>
              </a:spcBef>
              <a:spcAft>
                <a:spcPts val="600"/>
              </a:spcAft>
              <a:buNone/>
            </a:pPr>
            <a:r>
              <a:rPr lang="it-IT" i="1" dirty="0">
                <a:solidFill>
                  <a:schemeClr val="tx1"/>
                </a:solidFill>
              </a:rPr>
              <a:t>«L'esame </a:t>
            </a:r>
            <a:r>
              <a:rPr lang="it-IT" b="1" i="1" dirty="0">
                <a:solidFill>
                  <a:schemeClr val="tx1"/>
                </a:solidFill>
              </a:rPr>
              <a:t>di maturità</a:t>
            </a:r>
            <a:r>
              <a:rPr lang="it-IT" i="1" dirty="0">
                <a:solidFill>
                  <a:schemeClr val="tx1"/>
                </a:solidFill>
              </a:rPr>
              <a:t> verifica i livelli di apprendimento conseguiti da ciascun candidato in relazione alle conoscenze, alle abilità e alle competenze specifiche di ogni indirizzo di studio, con riferimento alle Indicazioni nazionali per i licei e alle Linee guida per gli istituti tecnici e gli istituti professionali, </a:t>
            </a:r>
            <a:r>
              <a:rPr lang="it-IT" b="1" i="1" dirty="0">
                <a:solidFill>
                  <a:schemeClr val="tx1"/>
                </a:solidFill>
              </a:rPr>
              <a:t>e valuta il grado di maturazione personale, di autonomia e di responsabilità acquisito al termine del percorso di studio, anche tenuto conto dell’impegno dimostrato nell’ambito scolastico e in altre attività coerenti con il medesimo percorso di studio, in una prospettiva di sviluppo integrale della persona»</a:t>
            </a:r>
            <a:r>
              <a:rPr lang="it-IT" dirty="0">
                <a:solidFill>
                  <a:schemeClr val="tx1"/>
                </a:solidFill>
              </a:rPr>
              <a:t> </a:t>
            </a:r>
            <a:r>
              <a:rPr lang="it-IT" sz="4000" dirty="0">
                <a:solidFill>
                  <a:schemeClr val="tx1"/>
                </a:solidFill>
              </a:rPr>
              <a:t>(nuova formulazione dell’art. 12 comma 1 del d. lgs. 62/2017)</a:t>
            </a:r>
          </a:p>
          <a:p>
            <a:pPr marL="0" lvl="0" indent="0" defTabSz="914400">
              <a:spcBef>
                <a:spcPts val="0"/>
              </a:spcBef>
              <a:spcAft>
                <a:spcPts val="600"/>
              </a:spcAft>
              <a:buNone/>
            </a:pPr>
            <a:r>
              <a:rPr lang="it-IT" dirty="0">
                <a:solidFill>
                  <a:schemeClr val="tx1"/>
                </a:solidFill>
              </a:rPr>
              <a:t>Si prospetta dunque una valutazione che è chiamata a considerare, oltre a conoscenze, abilità e competenze, anche aspetti più complessi e trasversali come </a:t>
            </a:r>
            <a:r>
              <a:rPr lang="it-IT" b="1" dirty="0">
                <a:solidFill>
                  <a:schemeClr val="tx1"/>
                </a:solidFill>
              </a:rPr>
              <a:t>maturità, autonomia, responsabilità</a:t>
            </a:r>
            <a:r>
              <a:rPr lang="it-IT" dirty="0">
                <a:solidFill>
                  <a:schemeClr val="tx1"/>
                </a:solidFill>
              </a:rPr>
              <a:t>.</a:t>
            </a:r>
          </a:p>
        </p:txBody>
      </p:sp>
    </p:spTree>
    <p:extLst>
      <p:ext uri="{BB962C8B-B14F-4D97-AF65-F5344CB8AC3E}">
        <p14:creationId xmlns:p14="http://schemas.microsoft.com/office/powerpoint/2010/main" val="12872041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0D766-42D7-5400-A7BA-D75FB68AA5D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9BCD7AC-6C55-1A13-36FE-CB265CF41DE5}"/>
              </a:ext>
            </a:extLst>
          </p:cNvPr>
          <p:cNvSpPr>
            <a:spLocks noGrp="1"/>
          </p:cNvSpPr>
          <p:nvPr>
            <p:ph type="title"/>
          </p:nvPr>
        </p:nvSpPr>
        <p:spPr>
          <a:xfrm>
            <a:off x="3491345" y="355600"/>
            <a:ext cx="16978746" cy="2034845"/>
          </a:xfrm>
        </p:spPr>
        <p:txBody>
          <a:bodyPr/>
          <a:lstStyle/>
          <a:p>
            <a:r>
              <a:rPr lang="it-IT" sz="6600" kern="1200" dirty="0">
                <a:solidFill>
                  <a:schemeClr val="tx1"/>
                </a:solidFill>
              </a:rPr>
              <a:t>La funzione orientativa</a:t>
            </a:r>
            <a:endParaRPr lang="it-IT" sz="6600" dirty="0"/>
          </a:p>
        </p:txBody>
      </p:sp>
      <p:sp>
        <p:nvSpPr>
          <p:cNvPr id="3" name="Segnaposto testo 2">
            <a:extLst>
              <a:ext uri="{FF2B5EF4-FFF2-40B4-BE49-F238E27FC236}">
                <a16:creationId xmlns:a16="http://schemas.microsoft.com/office/drawing/2014/main" id="{236405DD-662C-C012-7507-3B6DBE7175F6}"/>
              </a:ext>
            </a:extLst>
          </p:cNvPr>
          <p:cNvSpPr>
            <a:spLocks noGrp="1"/>
          </p:cNvSpPr>
          <p:nvPr>
            <p:ph type="body" idx="1"/>
          </p:nvPr>
        </p:nvSpPr>
        <p:spPr/>
        <p:txBody>
          <a:bodyPr>
            <a:normAutofit/>
          </a:bodyPr>
          <a:lstStyle/>
          <a:p>
            <a:pPr marL="0" lvl="0" indent="0" defTabSz="914400">
              <a:spcBef>
                <a:spcPts val="0"/>
              </a:spcBef>
              <a:spcAft>
                <a:spcPts val="600"/>
              </a:spcAft>
              <a:buNone/>
            </a:pPr>
            <a:r>
              <a:rPr lang="it-IT" b="1" i="1" dirty="0">
                <a:solidFill>
                  <a:schemeClr val="tx1"/>
                </a:solidFill>
              </a:rPr>
              <a:t>«L'esame di maturità assume altresì una funzione orientativa, finalizzata a sostenere scelte consapevoli in ordine al proseguimento degli studi a livello terziario ovvero all'inserimento nel mondo del lavoro e delle professioni» </a:t>
            </a:r>
          </a:p>
          <a:p>
            <a:pPr marL="0" lvl="0" indent="0" defTabSz="914400">
              <a:spcBef>
                <a:spcPts val="0"/>
              </a:spcBef>
              <a:spcAft>
                <a:spcPts val="600"/>
              </a:spcAft>
              <a:buNone/>
            </a:pPr>
            <a:r>
              <a:rPr lang="it-IT" sz="3600" dirty="0">
                <a:solidFill>
                  <a:schemeClr val="tx1"/>
                </a:solidFill>
              </a:rPr>
              <a:t>(nuova formulazione dell’art. 12 comma 1 del d. lgs. 62/2017)</a:t>
            </a:r>
          </a:p>
          <a:p>
            <a:pPr marL="0" lvl="0" indent="0" defTabSz="914400">
              <a:spcBef>
                <a:spcPts val="0"/>
              </a:spcBef>
              <a:spcAft>
                <a:spcPts val="600"/>
              </a:spcAft>
              <a:buNone/>
            </a:pPr>
            <a:endParaRPr lang="it-IT" i="1" dirty="0">
              <a:solidFill>
                <a:schemeClr val="tx1"/>
              </a:solidFill>
            </a:endParaRPr>
          </a:p>
          <a:p>
            <a:pPr marL="0" lvl="0" indent="0" defTabSz="914400">
              <a:spcBef>
                <a:spcPts val="0"/>
              </a:spcBef>
              <a:spcAft>
                <a:spcPts val="600"/>
              </a:spcAft>
              <a:buNone/>
            </a:pPr>
            <a:r>
              <a:rPr lang="it-IT" dirty="0">
                <a:solidFill>
                  <a:schemeClr val="tx1"/>
                </a:solidFill>
              </a:rPr>
              <a:t>La funzione orientativa, già presente nella formulazione originaria del comma, è rafforzata attraverso la finalizzazione “a sostenere scelte consapevoli”.</a:t>
            </a:r>
          </a:p>
          <a:p>
            <a:pPr marL="0" indent="0">
              <a:spcBef>
                <a:spcPts val="600"/>
              </a:spcBef>
              <a:buNone/>
            </a:pPr>
            <a:endParaRPr lang="it-IT" dirty="0"/>
          </a:p>
        </p:txBody>
      </p:sp>
    </p:spTree>
    <p:extLst>
      <p:ext uri="{BB962C8B-B14F-4D97-AF65-F5344CB8AC3E}">
        <p14:creationId xmlns:p14="http://schemas.microsoft.com/office/powerpoint/2010/main" val="23423560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75368-2E01-8864-168F-3E7BC757D90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1B6864B-E282-C2FA-CC07-B13B8CD4B74D}"/>
              </a:ext>
            </a:extLst>
          </p:cNvPr>
          <p:cNvSpPr>
            <a:spLocks noGrp="1"/>
          </p:cNvSpPr>
          <p:nvPr>
            <p:ph type="title"/>
          </p:nvPr>
        </p:nvSpPr>
        <p:spPr>
          <a:xfrm>
            <a:off x="3491345" y="355600"/>
            <a:ext cx="16978746" cy="2034845"/>
          </a:xfrm>
        </p:spPr>
        <p:txBody>
          <a:bodyPr/>
          <a:lstStyle/>
          <a:p>
            <a:r>
              <a:rPr lang="it-IT" sz="6600" kern="1200" dirty="0">
                <a:solidFill>
                  <a:schemeClr val="tx1"/>
                </a:solidFill>
              </a:rPr>
              <a:t>La formazione scuola-lavoro</a:t>
            </a:r>
            <a:endParaRPr lang="it-IT" sz="6600" dirty="0"/>
          </a:p>
        </p:txBody>
      </p:sp>
      <p:sp>
        <p:nvSpPr>
          <p:cNvPr id="3" name="Segnaposto testo 2">
            <a:extLst>
              <a:ext uri="{FF2B5EF4-FFF2-40B4-BE49-F238E27FC236}">
                <a16:creationId xmlns:a16="http://schemas.microsoft.com/office/drawing/2014/main" id="{877EEA01-7639-D90D-FCE5-4B2B3D1A687D}"/>
              </a:ext>
            </a:extLst>
          </p:cNvPr>
          <p:cNvSpPr>
            <a:spLocks noGrp="1"/>
          </p:cNvSpPr>
          <p:nvPr>
            <p:ph type="body" idx="1"/>
          </p:nvPr>
        </p:nvSpPr>
        <p:spPr/>
        <p:txBody>
          <a:bodyPr>
            <a:normAutofit/>
          </a:bodyPr>
          <a:lstStyle/>
          <a:p>
            <a:pPr marL="0" lvl="0" indent="0" defTabSz="914400">
              <a:spcBef>
                <a:spcPts val="0"/>
              </a:spcBef>
              <a:spcAft>
                <a:spcPts val="600"/>
              </a:spcAft>
              <a:buNone/>
            </a:pPr>
            <a:r>
              <a:rPr lang="it-IT" dirty="0">
                <a:solidFill>
                  <a:schemeClr val="tx1"/>
                </a:solidFill>
              </a:rPr>
              <a:t>La riformulazione del comma 2 dell’articolo 12 d. lgs. 62/2017: “</a:t>
            </a:r>
            <a:r>
              <a:rPr lang="it-IT" i="1" dirty="0">
                <a:solidFill>
                  <a:schemeClr val="tx1"/>
                </a:solidFill>
              </a:rPr>
              <a:t>In relazione al profilo educativo, culturale e professionale specifico di ogni indirizzo di studi, l’esame di maturità </a:t>
            </a:r>
            <a:r>
              <a:rPr lang="it-IT" b="1" i="1" dirty="0">
                <a:solidFill>
                  <a:schemeClr val="tx1"/>
                </a:solidFill>
              </a:rPr>
              <a:t>tiene conto anche </a:t>
            </a:r>
            <a:r>
              <a:rPr lang="it-IT" i="1" dirty="0">
                <a:solidFill>
                  <a:schemeClr val="tx1"/>
                </a:solidFill>
              </a:rPr>
              <a:t>della partecipazione alle attività di </a:t>
            </a:r>
            <a:r>
              <a:rPr lang="it-IT" b="1" i="1" dirty="0">
                <a:solidFill>
                  <a:schemeClr val="tx1"/>
                </a:solidFill>
              </a:rPr>
              <a:t>formazione scuola-lavoro</a:t>
            </a:r>
            <a:r>
              <a:rPr lang="it-IT" i="1" dirty="0">
                <a:solidFill>
                  <a:schemeClr val="tx1"/>
                </a:solidFill>
              </a:rPr>
              <a:t>, dello sviluppo delle competenze digitali e del percorso dello studente di cui all’articolo 1, comma 28, della legge 13 luglio 2015, n. 107</a:t>
            </a:r>
            <a:r>
              <a:rPr lang="it-IT" dirty="0">
                <a:solidFill>
                  <a:schemeClr val="tx1"/>
                </a:solidFill>
              </a:rPr>
              <a:t>” recepisce la nuova denominazione degli ex “percorsi per le competenze trasversali e l’orientamento – PCTO (contenuta nel comma 6, come visto nella slide 3).</a:t>
            </a:r>
          </a:p>
        </p:txBody>
      </p:sp>
    </p:spTree>
    <p:extLst>
      <p:ext uri="{BB962C8B-B14F-4D97-AF65-F5344CB8AC3E}">
        <p14:creationId xmlns:p14="http://schemas.microsoft.com/office/powerpoint/2010/main" val="22509568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AEB0A-EE86-A25F-45A4-F385D12262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44502F0-8F91-543E-2714-E7DA8B392A08}"/>
              </a:ext>
            </a:extLst>
          </p:cNvPr>
          <p:cNvSpPr>
            <a:spLocks noGrp="1"/>
          </p:cNvSpPr>
          <p:nvPr>
            <p:ph type="title"/>
          </p:nvPr>
        </p:nvSpPr>
        <p:spPr>
          <a:xfrm>
            <a:off x="3491345" y="355600"/>
            <a:ext cx="16978746" cy="2034845"/>
          </a:xfrm>
        </p:spPr>
        <p:txBody>
          <a:bodyPr/>
          <a:lstStyle/>
          <a:p>
            <a:r>
              <a:rPr lang="it-IT" sz="6600" kern="1200" dirty="0">
                <a:solidFill>
                  <a:schemeClr val="tx1"/>
                </a:solidFill>
              </a:rPr>
              <a:t>La formazione scuola-lavoro</a:t>
            </a:r>
            <a:endParaRPr lang="it-IT" sz="6600" dirty="0"/>
          </a:p>
        </p:txBody>
      </p:sp>
      <p:sp>
        <p:nvSpPr>
          <p:cNvPr id="3" name="Segnaposto testo 2">
            <a:extLst>
              <a:ext uri="{FF2B5EF4-FFF2-40B4-BE49-F238E27FC236}">
                <a16:creationId xmlns:a16="http://schemas.microsoft.com/office/drawing/2014/main" id="{BE31F026-C052-02AB-64F9-1A72F17A41A6}"/>
              </a:ext>
            </a:extLst>
          </p:cNvPr>
          <p:cNvSpPr>
            <a:spLocks noGrp="1"/>
          </p:cNvSpPr>
          <p:nvPr>
            <p:ph type="body" idx="1"/>
          </p:nvPr>
        </p:nvSpPr>
        <p:spPr/>
        <p:txBody>
          <a:bodyPr>
            <a:normAutofit/>
          </a:bodyPr>
          <a:lstStyle/>
          <a:p>
            <a:pPr marL="0" lvl="0" indent="0" defTabSz="914400">
              <a:spcBef>
                <a:spcPts val="600"/>
              </a:spcBef>
              <a:spcAft>
                <a:spcPts val="600"/>
              </a:spcAft>
              <a:buNone/>
            </a:pPr>
            <a:r>
              <a:rPr lang="it-IT" dirty="0">
                <a:solidFill>
                  <a:schemeClr val="tx1"/>
                </a:solidFill>
              </a:rPr>
              <a:t>Ecco il comma dedicato: </a:t>
            </a:r>
            <a:r>
              <a:rPr lang="it-IT" i="1" dirty="0">
                <a:solidFill>
                  <a:schemeClr val="tx1"/>
                </a:solidFill>
              </a:rPr>
              <a:t>All'articolo 1 della legge 30 dicembre 2018,  n.  145,  dopo  il comma 784-septies è inserito il seguente: «784-octies.  </a:t>
            </a:r>
            <a:r>
              <a:rPr lang="it-IT" b="1" i="1" dirty="0">
                <a:solidFill>
                  <a:schemeClr val="tx1"/>
                </a:solidFill>
              </a:rPr>
              <a:t>Fermi  restando  </a:t>
            </a:r>
            <a:r>
              <a:rPr lang="it-IT" i="1" dirty="0">
                <a:solidFill>
                  <a:schemeClr val="tx1"/>
                </a:solidFill>
              </a:rPr>
              <a:t>gli  obblighi  di  attivazione,  i contenuti formativi, gli obiettivi generali e le finalità  educative previsti dalla normativa vigente, a  decorrere  dall'anno  scolastico 2025/2026,  i  percorsi  per  le   competenze   trasversali   e   per l'orientamento  di  cui  ai  commi  784  e  785   </a:t>
            </a:r>
            <a:r>
              <a:rPr lang="it-IT" b="1" i="1" dirty="0">
                <a:solidFill>
                  <a:schemeClr val="tx1"/>
                </a:solidFill>
              </a:rPr>
              <a:t>sono   ridenominati </a:t>
            </a:r>
            <a:r>
              <a:rPr lang="it-IT" i="1" dirty="0">
                <a:solidFill>
                  <a:schemeClr val="tx1"/>
                </a:solidFill>
              </a:rPr>
              <a:t>«formazione scuola-lavoro». A decorrere dal medesimo anno scolastico, la denominazione  «percorsi  per  le  competenze  trasversali  e  per l'orientamento», ovunque ricorra, è da intendersi sostituita con  la denominazione di cui al primo periodo.</a:t>
            </a:r>
          </a:p>
          <a:p>
            <a:pPr marL="0" lvl="0" indent="0" defTabSz="914400">
              <a:spcBef>
                <a:spcPts val="600"/>
              </a:spcBef>
              <a:spcAft>
                <a:spcPts val="600"/>
              </a:spcAft>
              <a:buNone/>
            </a:pPr>
            <a:r>
              <a:rPr lang="it-IT" b="1" dirty="0">
                <a:solidFill>
                  <a:schemeClr val="tx1"/>
                </a:solidFill>
              </a:rPr>
              <a:t>In questo caso, quindi, cambia solo la denominazione</a:t>
            </a:r>
            <a:r>
              <a:rPr lang="it-IT" dirty="0">
                <a:solidFill>
                  <a:schemeClr val="tx1"/>
                </a:solidFill>
              </a:rPr>
              <a:t>.</a:t>
            </a:r>
          </a:p>
        </p:txBody>
      </p:sp>
    </p:spTree>
    <p:extLst>
      <p:ext uri="{BB962C8B-B14F-4D97-AF65-F5344CB8AC3E}">
        <p14:creationId xmlns:p14="http://schemas.microsoft.com/office/powerpoint/2010/main" val="309895726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235</TotalTime>
  <Words>2453</Words>
  <Application>Microsoft Office PowerPoint</Application>
  <PresentationFormat>Personalizzato</PresentationFormat>
  <Paragraphs>104</Paragraphs>
  <Slides>29</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29</vt:i4>
      </vt:variant>
    </vt:vector>
  </HeadingPairs>
  <TitlesOfParts>
    <vt:vector size="37" baseType="lpstr">
      <vt:lpstr>Helvetica Neue Light</vt:lpstr>
      <vt:lpstr>Helvetica Neue</vt:lpstr>
      <vt:lpstr>Segoe UI</vt:lpstr>
      <vt:lpstr>Wingdings</vt:lpstr>
      <vt:lpstr>Helvetica Neue Medium</vt:lpstr>
      <vt:lpstr>Arial</vt:lpstr>
      <vt:lpstr>Segoe UI Semibold</vt:lpstr>
      <vt:lpstr>White</vt:lpstr>
      <vt:lpstr>Presentazione standard di PowerPoint</vt:lpstr>
      <vt:lpstr>Presentazione standard di PowerPoint</vt:lpstr>
      <vt:lpstr>Il decreto legge n. 127/2025</vt:lpstr>
      <vt:lpstr>Struttura dell’articolo 1  del decreto legge n. 127/2025</vt:lpstr>
      <vt:lpstr>Una nuova denominazione  (art. 1 c. 1 e c. 2) </vt:lpstr>
      <vt:lpstr>Un esame “di maturità”</vt:lpstr>
      <vt:lpstr>La funzione orientativa</vt:lpstr>
      <vt:lpstr>La formazione scuola-lavoro</vt:lpstr>
      <vt:lpstr>La formazione scuola-lavoro</vt:lpstr>
      <vt:lpstr>L’educazione civica</vt:lpstr>
      <vt:lpstr>Commissioni più snelle</vt:lpstr>
      <vt:lpstr>Validità dell’esame</vt:lpstr>
      <vt:lpstr>Il “decreto materie”</vt:lpstr>
      <vt:lpstr>Un colloquio concentrato  su 4 discipline</vt:lpstr>
      <vt:lpstr>Un colloquio che mira a valorizzare  lo  sviluppo integrale della persona</vt:lpstr>
      <vt:lpstr>Le novità relative al punteggio integrativo</vt:lpstr>
      <vt:lpstr>La formazione per i commissari d’esame</vt:lpstr>
      <vt:lpstr>Presentazione standard di PowerPoint</vt:lpstr>
      <vt:lpstr>La scelta delle discipline</vt:lpstr>
      <vt:lpstr>Il colloquio</vt:lpstr>
      <vt:lpstr>Il colloquio - articolazione</vt:lpstr>
      <vt:lpstr>Il colloquio - articolazione</vt:lpstr>
      <vt:lpstr>Il colloquio – elaborato critico</vt:lpstr>
      <vt:lpstr>Il colloquio – disciplina CLIL</vt:lpstr>
      <vt:lpstr>Il colloquio – candidati  con disabilità e DSA</vt:lpstr>
      <vt:lpstr>Il colloquio – EsaBac/EsaBac techno</vt:lpstr>
      <vt:lpstr>Il colloquio – conduzione</vt:lpstr>
      <vt:lpstr>Il colloquio – conduzione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Flaminia Giorda</cp:lastModifiedBy>
  <cp:revision>25</cp:revision>
  <dcterms:modified xsi:type="dcterms:W3CDTF">2026-02-20T13:26:41Z</dcterms:modified>
</cp:coreProperties>
</file>