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4" r:id="rId4"/>
    <p:sldId id="260" r:id="rId5"/>
    <p:sldId id="261" r:id="rId6"/>
    <p:sldId id="262" r:id="rId7"/>
    <p:sldId id="258" r:id="rId8"/>
    <p:sldId id="259" r:id="rId9"/>
    <p:sldId id="263" r:id="rId1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8" d="100"/>
          <a:sy n="108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06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Contenuti e impostazione generale: documento caricato dall'utente, "Polizia Postale - Campagne di prevenzione 2024 - 2025 (1).docx".
- Immagine: Pexels, Atahan Demir, "Girl Holding a Lit Up Phone", https://www.pexels.com/photo/girl-holding-a-lit-up-phone-15169361/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Temi educativi richiamati in slide: documento caricato dall'utente, sezioni su Generazioni Connesse, Una Vita da Social e Calendario dell'Avvento Cyber.
- Immagini: Pexels, Anna Shvets, "Cheerful teenagers with smartphone looking at screen", https://www.pexels.com/photo/cheerful-teenagers-with-smartphone-looking-at-screen-5325601/ ; Pexels, RDNE Stock project, "A Girl Using Smartphone in the Classroom", https://www.pexels.com/photo/a-girl-using-smartphone-in-the-classroom-8419515/ ; Pexels, Towfiqu barbhuiya, "A Boy Using a Smartphone in a Dark Room", https://www.pexels.com/photo/a-boy-using-a-smartphone-in-a-dark-room-12670792/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43580-FE17-E093-47D3-A7462038E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97CE4-121D-C3A7-398A-E5E80DF84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82DF5-F6F8-5654-0ACD-BAC3CD1D3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Temi educativi richiamati in slide: documento caricato dall'utente, sezioni su Generazioni Connesse, Una Vita da Social e Calendario dell'Avvento Cyber.
- Immagini: Pexels, Anna Shvets, "Cheerful teenagers with smartphone looking at screen", https://www.pexels.com/photo/cheerful-teenagers-with-smartphone-looking-at-screen-5325601/ ; Pexels, RDNE Stock project, "A Girl Using Smartphone in the Classroom", https://www.pexels.com/photo/a-girl-using-smartphone-in-the-classroom-8419515/ ; Pexels, Towfiqu barbhuiya, "A Boy Using a Smartphone in a Dark Room", https://www.pexels.com/photo/a-boy-using-a-smartphone-in-a-dark-room-12670792/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86CC8-300A-CA0E-6855-EEFA9D807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7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Contenuti: documento caricato dall'utente, sezione "Un’Alleanza per la sicurezza digitale" su Safer Internet Centre – Italia / Generazioni Connesse.
- Immagini: Pexels, Kindel Media, "A Boy Looking at His Smartphone While His Mother is Talking", https://www.pexels.com/photo/a-boy-looking-at-his-smartphone-while-his-mother-is-talking-8550835/ ; Pexels, Mikhail Nilov, "A Teacher Pointing at a Student's Laptop During Class", https://www.pexels.com/photo/a-teacher-pointing-at-a-student-s-laptop-during-class-9159087/ ; Pexels, Haolin Li, "Teen Girl Comforts Sad Friend Outdoors at School", https://www.pexels.com/photo/teen-girl-comforts-sad-friend-outdoors-at-school-32710528/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Dati della slide: documento caricato dall'utente, sezione "La sicurezza viaggia su quattro ruote – Una Vita da Social". Totali calcolati sommando i valori riportati per 2024, 2025 e 2026 (al 28 febbraio, non consolidati).
- Asset visuale del truck: grafica incorporata nel documento caricato dall'utente (cropping da immagine interna).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Dati della slide: documento caricato dall'utente, sezioni #CuoriConnessi, Calendario dell'Avvento Cyber, Sulle Tracce dell'Hacker e SUPEREROI – Proteggiamo i bambini insieme.
- Icone/asset visuali: immagini incorporate nel documento caricato dall'utente (cropping da grafica interna del documento).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Dati e iniziative: documento caricato dall'utente, sezioni #CuoriConnessi e Oltre lo Schermo /(IM)PERFETTA.
- Immagini: Pexels, cottonbro studio, "A Group of Students Bullying a Classmate", https://www.pexels.com/photo/a-group-of-students-bullying-a-classmate-7396398/ ; Pexels, MART PRODUCTION, "Close-Up Shot of a Woman Using a Mobile Phone", https://www.pexels.com/photo/close-up-shot-of-a-woman-using-a-mobile-phone-7699323/ ; Pexels, SHVETS production, "A close up on a teenager holding a mirror over her head and looking at her reflection", https://www.pexels.com/photo/a-close-up-on-a-teenager-holding-a-mirror-over-her-head-and-looking-at-her-reflection-9774371/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Contenuti della slide: documento caricato dall'utente, sezione "24 Giorni per Navigare Meglio – Calendario dell'Avvento Cyber" e riferimenti a privacy, fake news, phishing e truffe nelle campagne.
- Immagini: Pexels, Towfiqu barbhuiya, "Close up of a Smart Phone with a Lock", https://www.pexels.com/photo/close-up-of-a-smart-phone-with-a-lock-11391947/ ; Pexels, Hartono Creative Studio, "Colorful Megaphone Illustrating Fake News Concept", https://www.pexels.com/photo/fake-news-from-the-speaker-3d-render-20457113/ ; Pexels, Saksham Choudhary, "Man Holding Laptop Computer With Both Hands", https://www.pexels.com/photo/man-holding-laptop-computer-with-both-hands-2036656/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FCE4A-D66D-C17E-EBCE-4A27CCFD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13A38-6978-AD99-A1E0-58C4C3433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B0901-B409-6493-4289-B1CC8363A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Contenuti e impostazione generale: documento caricato dall'utente, "Polizia Postale - Campagne di prevenzione 2024 - 2025 (1).docx".
- Immagine: Pexels, Atahan Demir, "Girl Holding a Lit Up Phone", https://www.pexels.com/photo/girl-holding-a-lit-up-phone-15169361/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DACA9-9C83-51BD-2746-95B1132709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teen_online_ppt/assets/title_phone_bg.jpg"/>
          <p:cNvPicPr>
            <a:picLocks noChangeAspect="1"/>
          </p:cNvPicPr>
          <p:nvPr/>
        </p:nvPicPr>
        <p:blipFill>
          <a:blip r:embed="rId3"/>
          <a:srcRect t="31250" b="3125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66928" y="475488"/>
            <a:ext cx="3337560" cy="256032"/>
          </a:xfrm>
          <a:prstGeom prst="roundRect">
            <a:avLst>
              <a:gd name="adj" fmla="val 21429"/>
            </a:avLst>
          </a:prstGeom>
          <a:solidFill>
            <a:srgbClr val="38C7FF"/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1"/>
          <p:cNvSpPr/>
          <p:nvPr/>
        </p:nvSpPr>
        <p:spPr>
          <a:xfrm>
            <a:off x="640080" y="493776"/>
            <a:ext cx="319125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POLIZIA POSTALE · CULTURA DIGITALE SICURA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566928" y="1783080"/>
            <a:ext cx="521208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95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 </a:t>
            </a:r>
            <a:r>
              <a:rPr lang="en-US" sz="2950" b="1" dirty="0" err="1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minori</a:t>
            </a:r>
            <a:r>
              <a:rPr lang="en-US" sz="295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on-line:</a:t>
            </a:r>
            <a:endParaRPr lang="en-US" sz="2950" dirty="0"/>
          </a:p>
          <a:p>
            <a:pPr marL="0" indent="0">
              <a:buNone/>
            </a:pPr>
            <a:r>
              <a:rPr lang="en-US" sz="295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comportamenti e pericoli della rete</a:t>
            </a:r>
            <a:endParaRPr lang="en-US" sz="2950" dirty="0"/>
          </a:p>
        </p:txBody>
      </p:sp>
      <p:sp>
        <p:nvSpPr>
          <p:cNvPr id="6" name="Text 3"/>
          <p:cNvSpPr/>
          <p:nvPr/>
        </p:nvSpPr>
        <p:spPr>
          <a:xfrm>
            <a:off x="585216" y="3730752"/>
            <a:ext cx="452628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 campagne di </a:t>
            </a:r>
            <a:r>
              <a:rPr lang="en-US" sz="1650" dirty="0" err="1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prevenzione</a:t>
            </a:r>
            <a:r>
              <a:rPr lang="en-US" sz="165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della Polizia Postale: i comportamenti digitali quotidiani, i rischi emotivi e informativi, la risposta educativa.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94360" y="4910328"/>
            <a:ext cx="1143000" cy="0"/>
          </a:xfrm>
          <a:prstGeom prst="line">
            <a:avLst/>
          </a:prstGeom>
          <a:noFill/>
          <a:ln w="12700">
            <a:solidFill>
              <a:srgbClr val="FFD64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C5880F-6B8D-C0CF-0BAE-7035CC138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087" y="1979405"/>
            <a:ext cx="2788623" cy="31477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B8307E-DF54-BC3F-6431-4DA9F7C47527}"/>
              </a:ext>
            </a:extLst>
          </p:cNvPr>
          <p:cNvSpPr txBox="1"/>
          <p:nvPr/>
        </p:nvSpPr>
        <p:spPr>
          <a:xfrm>
            <a:off x="123825" y="6497813"/>
            <a:ext cx="5212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>
                <a:solidFill>
                  <a:schemeClr val="bg1"/>
                </a:solidFill>
              </a:rPr>
              <a:t>Dott. Ivano Gabrielli, Direttore del Servizio Polizia Postale e per la sicurezza cibernetica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82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1480" y="219456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Una generazione sempre connessa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11480" y="694944"/>
            <a:ext cx="1097280" cy="0"/>
          </a:xfrm>
          <a:prstGeom prst="line">
            <a:avLst/>
          </a:prstGeom>
          <a:noFill/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411480" y="758952"/>
            <a:ext cx="11155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social, chat, streaming, smartphone: la rete accompagna ogni momento della giornata</a:t>
            </a:r>
            <a:endParaRPr lang="en-US" sz="1050" dirty="0"/>
          </a:p>
        </p:txBody>
      </p:sp>
      <p:pic>
        <p:nvPicPr>
          <p:cNvPr id="5" name="Image 0" descr="/mnt/data/teen_online_ppt/assets/friends_phone.jpg"/>
          <p:cNvPicPr>
            <a:picLocks noChangeAspect="1"/>
          </p:cNvPicPr>
          <p:nvPr/>
        </p:nvPicPr>
        <p:blipFill>
          <a:blip r:embed="rId3"/>
          <a:srcRect l="25427" t="14689" r="25427"/>
          <a:stretch>
            <a:fillRect/>
          </a:stretch>
        </p:blipFill>
        <p:spPr>
          <a:xfrm>
            <a:off x="347625" y="2406583"/>
            <a:ext cx="3673754" cy="4251427"/>
          </a:xfrm>
          <a:prstGeom prst="rect">
            <a:avLst/>
          </a:prstGeom>
        </p:spPr>
      </p:pic>
      <p:pic>
        <p:nvPicPr>
          <p:cNvPr id="6" name="Image 1" descr="/mnt/data/teen_online_ppt/assets/classroom_phone.jpg"/>
          <p:cNvPicPr>
            <a:picLocks noChangeAspect="1"/>
          </p:cNvPicPr>
          <p:nvPr/>
        </p:nvPicPr>
        <p:blipFill>
          <a:blip r:embed="rId4"/>
          <a:srcRect l="25427" t="11125" r="25427" b="3563"/>
          <a:stretch>
            <a:fillRect/>
          </a:stretch>
        </p:blipFill>
        <p:spPr>
          <a:xfrm>
            <a:off x="4259123" y="2406583"/>
            <a:ext cx="3673754" cy="4251427"/>
          </a:xfrm>
          <a:prstGeom prst="rect">
            <a:avLst/>
          </a:prstGeom>
        </p:spPr>
      </p:pic>
      <p:pic>
        <p:nvPicPr>
          <p:cNvPr id="7" name="Image 2" descr="/mnt/data/teen_online_ppt/assets/dark_room_boy.jpg"/>
          <p:cNvPicPr>
            <a:picLocks noChangeAspect="1"/>
          </p:cNvPicPr>
          <p:nvPr/>
        </p:nvPicPr>
        <p:blipFill>
          <a:blip r:embed="rId5"/>
          <a:srcRect l="25427" t="1125" r="25427" b="13956"/>
          <a:stretch>
            <a:fillRect/>
          </a:stretch>
        </p:blipFill>
        <p:spPr>
          <a:xfrm>
            <a:off x="8170621" y="2406582"/>
            <a:ext cx="3673754" cy="4231963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347625" y="5908203"/>
            <a:ext cx="3673754" cy="749808"/>
          </a:xfrm>
          <a:prstGeom prst="rect">
            <a:avLst/>
          </a:prstGeom>
          <a:solidFill>
            <a:srgbClr val="031A3A">
              <a:alpha val="72000"/>
            </a:srgbClr>
          </a:solidFill>
          <a:ln w="12700">
            <a:solidFill>
              <a:srgbClr val="031A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4"/>
          <p:cNvSpPr/>
          <p:nvPr/>
        </p:nvSpPr>
        <p:spPr>
          <a:xfrm>
            <a:off x="475641" y="6045363"/>
            <a:ext cx="341772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relazione e appartenenza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475641" y="6310539"/>
            <a:ext cx="341772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6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gruppi, condivisione, visibilità</a:t>
            </a:r>
            <a:endParaRPr lang="en-US" sz="960" dirty="0"/>
          </a:p>
        </p:txBody>
      </p:sp>
      <p:sp>
        <p:nvSpPr>
          <p:cNvPr id="11" name="Shape 6"/>
          <p:cNvSpPr/>
          <p:nvPr/>
        </p:nvSpPr>
        <p:spPr>
          <a:xfrm>
            <a:off x="4195115" y="5908203"/>
            <a:ext cx="3673754" cy="749808"/>
          </a:xfrm>
          <a:prstGeom prst="rect">
            <a:avLst/>
          </a:prstGeom>
          <a:solidFill>
            <a:srgbClr val="031A3A">
              <a:alpha val="72000"/>
            </a:srgbClr>
          </a:solidFill>
          <a:ln w="12700">
            <a:solidFill>
              <a:srgbClr val="031A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7"/>
          <p:cNvSpPr/>
          <p:nvPr/>
        </p:nvSpPr>
        <p:spPr>
          <a:xfrm>
            <a:off x="4323131" y="6045363"/>
            <a:ext cx="341772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scuola e reputazione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4323131" y="6310539"/>
            <a:ext cx="341772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6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messaggi, compiti, identità pubblica</a:t>
            </a:r>
            <a:endParaRPr lang="en-US" sz="960" dirty="0"/>
          </a:p>
        </p:txBody>
      </p:sp>
      <p:sp>
        <p:nvSpPr>
          <p:cNvPr id="14" name="Shape 9"/>
          <p:cNvSpPr/>
          <p:nvPr/>
        </p:nvSpPr>
        <p:spPr>
          <a:xfrm>
            <a:off x="8170622" y="5888738"/>
            <a:ext cx="3673754" cy="749808"/>
          </a:xfrm>
          <a:prstGeom prst="rect">
            <a:avLst/>
          </a:prstGeom>
          <a:solidFill>
            <a:srgbClr val="031A3A">
              <a:alpha val="72000"/>
            </a:srgbClr>
          </a:solidFill>
          <a:ln w="12700">
            <a:solidFill>
              <a:srgbClr val="031A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0"/>
          <p:cNvSpPr/>
          <p:nvPr/>
        </p:nvSpPr>
        <p:spPr>
          <a:xfrm>
            <a:off x="8170622" y="6045363"/>
            <a:ext cx="341772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immersione continua</a:t>
            </a:r>
            <a:endParaRPr lang="en-US" sz="1400" dirty="0"/>
          </a:p>
        </p:txBody>
      </p:sp>
      <p:sp>
        <p:nvSpPr>
          <p:cNvPr id="16" name="Text 11"/>
          <p:cNvSpPr/>
          <p:nvPr/>
        </p:nvSpPr>
        <p:spPr>
          <a:xfrm>
            <a:off x="8170622" y="6310539"/>
            <a:ext cx="341772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6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notifiche, streaming, tempo online</a:t>
            </a:r>
            <a:endParaRPr lang="en-US" sz="96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E1F862-06DC-CCC5-4A26-C8416E7BA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2337" y="248630"/>
            <a:ext cx="596366" cy="67317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187C4A-3222-02F7-5964-A1071E29A125}"/>
              </a:ext>
            </a:extLst>
          </p:cNvPr>
          <p:cNvSpPr txBox="1"/>
          <p:nvPr/>
        </p:nvSpPr>
        <p:spPr>
          <a:xfrm>
            <a:off x="275962" y="1234223"/>
            <a:ext cx="632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Il 90% della popolazione italiana è connesso a Internet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C9D399A-FE64-BAE4-697B-513253F03967}"/>
              </a:ext>
            </a:extLst>
          </p:cNvPr>
          <p:cNvSpPr txBox="1"/>
          <p:nvPr/>
        </p:nvSpPr>
        <p:spPr>
          <a:xfrm>
            <a:off x="4259123" y="1711280"/>
            <a:ext cx="632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Il 32% degli utenti si informa tramite i social media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AF3B531-028A-A79C-E9E4-D3B6DFDEB5A5}"/>
              </a:ext>
            </a:extLst>
          </p:cNvPr>
          <p:cNvSpPr txBox="1"/>
          <p:nvPr/>
        </p:nvSpPr>
        <p:spPr>
          <a:xfrm>
            <a:off x="10351279" y="6638545"/>
            <a:ext cx="1563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Fonte: </a:t>
            </a:r>
            <a:r>
              <a:rPr lang="it-IT" sz="900" dirty="0" err="1">
                <a:solidFill>
                  <a:schemeClr val="bg1"/>
                </a:solidFill>
              </a:rPr>
              <a:t>We</a:t>
            </a:r>
            <a:r>
              <a:rPr lang="it-IT" sz="900" dirty="0">
                <a:solidFill>
                  <a:schemeClr val="bg1"/>
                </a:solidFill>
              </a:rPr>
              <a:t> are social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D6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C7CB0-A06E-AB02-1E0A-6A34975BE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E8A8616-0346-CCF2-509E-CAACD6D2F705}"/>
              </a:ext>
            </a:extLst>
          </p:cNvPr>
          <p:cNvSpPr/>
          <p:nvPr/>
        </p:nvSpPr>
        <p:spPr>
          <a:xfrm>
            <a:off x="411480" y="219456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Una generazione sempre connessa</a:t>
            </a:r>
            <a:endParaRPr lang="en-US" sz="240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68D0549-2056-DE43-DCBE-A0A2B8799799}"/>
              </a:ext>
            </a:extLst>
          </p:cNvPr>
          <p:cNvSpPr/>
          <p:nvPr/>
        </p:nvSpPr>
        <p:spPr>
          <a:xfrm>
            <a:off x="411480" y="694944"/>
            <a:ext cx="1097280" cy="0"/>
          </a:xfrm>
          <a:prstGeom prst="line">
            <a:avLst/>
          </a:prstGeom>
          <a:noFill/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B9BA426-3A6C-60EF-A37A-104C209E883E}"/>
              </a:ext>
            </a:extLst>
          </p:cNvPr>
          <p:cNvSpPr/>
          <p:nvPr/>
        </p:nvSpPr>
        <p:spPr>
          <a:xfrm>
            <a:off x="411480" y="758952"/>
            <a:ext cx="11155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social, chat, streaming, smartphone: la rete accompagna ogni momento della giornata</a:t>
            </a:r>
            <a:endParaRPr lang="en-US" sz="105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A6A978D-B26D-23CE-EEC2-697F9772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337" y="248630"/>
            <a:ext cx="596366" cy="67317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3FFD725-8832-8100-D677-A41D7D8F5A56}"/>
              </a:ext>
            </a:extLst>
          </p:cNvPr>
          <p:cNvSpPr txBox="1"/>
          <p:nvPr/>
        </p:nvSpPr>
        <p:spPr>
          <a:xfrm>
            <a:off x="10351279" y="6638545"/>
            <a:ext cx="1563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Fonte: </a:t>
            </a:r>
            <a:r>
              <a:rPr lang="it-IT" sz="900" dirty="0" err="1">
                <a:solidFill>
                  <a:schemeClr val="bg1"/>
                </a:solidFill>
              </a:rPr>
              <a:t>We</a:t>
            </a:r>
            <a:r>
              <a:rPr lang="it-IT" sz="900" dirty="0">
                <a:solidFill>
                  <a:schemeClr val="bg1"/>
                </a:solidFill>
              </a:rPr>
              <a:t> are social 2026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DBE9DFE-6538-B5EB-7A7C-83764E04B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67" y="1452154"/>
            <a:ext cx="8165465" cy="459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7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82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1480" y="219456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La prevenzione funziona quando il ragazzo non resta solo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11480" y="694944"/>
            <a:ext cx="1097280" cy="0"/>
          </a:xfrm>
          <a:prstGeom prst="line">
            <a:avLst/>
          </a:prstGeom>
          <a:noFill/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411480" y="758952"/>
            <a:ext cx="11155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famiglia, scuola e pari sono la prima rete di protezione</a:t>
            </a:r>
            <a:endParaRPr lang="en-US" sz="1050" dirty="0"/>
          </a:p>
        </p:txBody>
      </p:sp>
      <p:pic>
        <p:nvPicPr>
          <p:cNvPr id="5" name="Image 0" descr="/mnt/data/teen_online_ppt/assets/parent_talk.jpg"/>
          <p:cNvPicPr>
            <a:picLocks noChangeAspect="1"/>
          </p:cNvPicPr>
          <p:nvPr/>
        </p:nvPicPr>
        <p:blipFill>
          <a:blip r:embed="rId3"/>
          <a:srcRect l="10387" r="10387"/>
          <a:stretch/>
        </p:blipFill>
        <p:spPr>
          <a:xfrm>
            <a:off x="548640" y="1325880"/>
            <a:ext cx="3429000" cy="324612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48640" y="4700016"/>
            <a:ext cx="3429000" cy="804672"/>
          </a:xfrm>
          <a:prstGeom prst="roundRect">
            <a:avLst>
              <a:gd name="adj" fmla="val 6818"/>
            </a:avLst>
          </a:prstGeom>
          <a:solidFill>
            <a:srgbClr val="031A3A">
              <a:alpha val="90000"/>
            </a:srgbClr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58368" y="4837176"/>
            <a:ext cx="32004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D6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FAMIGLIA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94944" y="5102352"/>
            <a:ext cx="31272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2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dialogo e attenzione ai cambiamenti</a:t>
            </a:r>
            <a:endParaRPr lang="en-US" sz="1020" dirty="0"/>
          </a:p>
        </p:txBody>
      </p:sp>
      <p:pic>
        <p:nvPicPr>
          <p:cNvPr id="9" name="Image 1" descr="/mnt/data/teen_online_ppt/assets/teacher_guidance.jpg"/>
          <p:cNvPicPr>
            <a:picLocks noChangeAspect="1"/>
          </p:cNvPicPr>
          <p:nvPr/>
        </p:nvPicPr>
        <p:blipFill>
          <a:blip r:embed="rId4"/>
          <a:srcRect l="14789" r="14789"/>
          <a:stretch/>
        </p:blipFill>
        <p:spPr>
          <a:xfrm>
            <a:off x="4142232" y="1325880"/>
            <a:ext cx="3429000" cy="3246120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4142232" y="4700016"/>
            <a:ext cx="3429000" cy="804672"/>
          </a:xfrm>
          <a:prstGeom prst="roundRect">
            <a:avLst>
              <a:gd name="adj" fmla="val 6818"/>
            </a:avLst>
          </a:prstGeom>
          <a:solidFill>
            <a:srgbClr val="031A3A">
              <a:alpha val="90000"/>
            </a:srgbClr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7"/>
          <p:cNvSpPr/>
          <p:nvPr/>
        </p:nvSpPr>
        <p:spPr>
          <a:xfrm>
            <a:off x="4251960" y="4837176"/>
            <a:ext cx="32004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D6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SCUOLA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4288536" y="5102352"/>
            <a:ext cx="31272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2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ePolicy, educazione digitale, adulti di riferimento</a:t>
            </a:r>
            <a:endParaRPr lang="en-US" sz="1020" dirty="0"/>
          </a:p>
        </p:txBody>
      </p:sp>
      <p:pic>
        <p:nvPicPr>
          <p:cNvPr id="13" name="Image 2" descr="/mnt/data/teen_online_ppt/assets/peer_support.jpg"/>
          <p:cNvPicPr>
            <a:picLocks noChangeAspect="1"/>
          </p:cNvPicPr>
          <p:nvPr/>
        </p:nvPicPr>
        <p:blipFill>
          <a:blip r:embed="rId5"/>
          <a:srcRect l="8920" r="8920"/>
          <a:stretch/>
        </p:blipFill>
        <p:spPr>
          <a:xfrm>
            <a:off x="7735824" y="1325880"/>
            <a:ext cx="3429000" cy="324612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7735824" y="4700016"/>
            <a:ext cx="3429000" cy="804672"/>
          </a:xfrm>
          <a:prstGeom prst="roundRect">
            <a:avLst>
              <a:gd name="adj" fmla="val 6818"/>
            </a:avLst>
          </a:prstGeom>
          <a:solidFill>
            <a:srgbClr val="031A3A">
              <a:alpha val="90000"/>
            </a:srgbClr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0"/>
          <p:cNvSpPr/>
          <p:nvPr/>
        </p:nvSpPr>
        <p:spPr>
          <a:xfrm>
            <a:off x="7845552" y="4837176"/>
            <a:ext cx="32004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D6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PARI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7882128" y="5102352"/>
            <a:ext cx="31272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2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peer education, ascolto, richiesta d’aiuto</a:t>
            </a:r>
            <a:endParaRPr lang="en-US" sz="1020" dirty="0"/>
          </a:p>
        </p:txBody>
      </p:sp>
      <p:sp>
        <p:nvSpPr>
          <p:cNvPr id="17" name="Shape 12"/>
          <p:cNvSpPr/>
          <p:nvPr/>
        </p:nvSpPr>
        <p:spPr>
          <a:xfrm>
            <a:off x="777240" y="5742432"/>
            <a:ext cx="10652760" cy="502920"/>
          </a:xfrm>
          <a:prstGeom prst="roundRect">
            <a:avLst>
              <a:gd name="adj" fmla="val 14545"/>
            </a:avLst>
          </a:prstGeom>
          <a:solidFill>
            <a:srgbClr val="0B3676"/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8" name="Text 13"/>
          <p:cNvSpPr/>
          <p:nvPr/>
        </p:nvSpPr>
        <p:spPr>
          <a:xfrm>
            <a:off x="960120" y="5888736"/>
            <a:ext cx="102870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10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Generazioni Connesse sostiene ePolicy scolastiche, Youth Panel, peer education, Helpline 1.96.96 e Hotline per segnalazioni e supporto.</a:t>
            </a:r>
            <a:endParaRPr lang="en-US" sz="111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F7CC4F5-A009-021C-C36D-8039DAA1E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2337" y="248630"/>
            <a:ext cx="596366" cy="673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B36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1480" y="219456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Una Vita da Social: la prevenzione va incontro ai ragazzi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11480" y="694944"/>
            <a:ext cx="1097280" cy="0"/>
          </a:xfrm>
          <a:prstGeom prst="line">
            <a:avLst/>
          </a:prstGeom>
          <a:noFill/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411480" y="758952"/>
            <a:ext cx="11155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truck multimediale, workshop e dialogo con scuole e famiglie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566928" y="1170432"/>
            <a:ext cx="1097280" cy="274320"/>
          </a:xfrm>
          <a:prstGeom prst="roundRect">
            <a:avLst>
              <a:gd name="adj" fmla="val 20000"/>
            </a:avLst>
          </a:prstGeom>
          <a:solidFill>
            <a:srgbClr val="FFD64D"/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640080" y="1188720"/>
            <a:ext cx="9509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2024-2026*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66928" y="1627632"/>
            <a:ext cx="521208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20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campagna itinerante porta la sicurezza digitale direttamente nelle scuole e incontra studenti, docenti e genitori con un linguaggio vicino ai ragazzi.</a:t>
            </a:r>
            <a:endParaRPr lang="en-US" sz="1820" dirty="0"/>
          </a:p>
        </p:txBody>
      </p:sp>
      <p:pic>
        <p:nvPicPr>
          <p:cNvPr id="8" name="Image 0" descr="/mnt/data/teen_online_ppt/assets/truck_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93" y="1463040"/>
            <a:ext cx="4920733" cy="233172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446520" y="3886200"/>
            <a:ext cx="52120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2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prevenzione “viaggia” davvero</a:t>
            </a:r>
            <a:endParaRPr lang="en-US" sz="1320" dirty="0"/>
          </a:p>
        </p:txBody>
      </p:sp>
      <p:sp>
        <p:nvSpPr>
          <p:cNvPr id="10" name="Shape 7"/>
          <p:cNvSpPr/>
          <p:nvPr/>
        </p:nvSpPr>
        <p:spPr>
          <a:xfrm>
            <a:off x="411480" y="4846320"/>
            <a:ext cx="11365992" cy="1325880"/>
          </a:xfrm>
          <a:prstGeom prst="roundRect">
            <a:avLst>
              <a:gd name="adj" fmla="val 5517"/>
            </a:avLst>
          </a:prstGeom>
          <a:solidFill>
            <a:srgbClr val="031A3A">
              <a:alpha val="92000"/>
            </a:srgbClr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694944" y="5084064"/>
            <a:ext cx="23317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50" b="1" dirty="0">
                <a:solidFill>
                  <a:srgbClr val="FFD64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851.111</a:t>
            </a:r>
            <a:endParaRPr lang="en-US" sz="2550" dirty="0"/>
          </a:p>
        </p:txBody>
      </p:sp>
      <p:sp>
        <p:nvSpPr>
          <p:cNvPr id="12" name="Text 9"/>
          <p:cNvSpPr/>
          <p:nvPr/>
        </p:nvSpPr>
        <p:spPr>
          <a:xfrm>
            <a:off x="694944" y="5532120"/>
            <a:ext cx="23317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80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studenti</a:t>
            </a:r>
            <a:endParaRPr lang="en-US" sz="1180" dirty="0"/>
          </a:p>
        </p:txBody>
      </p:sp>
      <p:sp>
        <p:nvSpPr>
          <p:cNvPr id="13" name="Text 10"/>
          <p:cNvSpPr/>
          <p:nvPr/>
        </p:nvSpPr>
        <p:spPr>
          <a:xfrm>
            <a:off x="3438144" y="5084064"/>
            <a:ext cx="23317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50" b="1" dirty="0">
                <a:solidFill>
                  <a:srgbClr val="FFD64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8.692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3438144" y="5532120"/>
            <a:ext cx="23317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80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scuole</a:t>
            </a:r>
            <a:endParaRPr lang="en-US" sz="1180" dirty="0"/>
          </a:p>
        </p:txBody>
      </p:sp>
      <p:sp>
        <p:nvSpPr>
          <p:cNvPr id="15" name="Text 12"/>
          <p:cNvSpPr/>
          <p:nvPr/>
        </p:nvSpPr>
        <p:spPr>
          <a:xfrm>
            <a:off x="6181344" y="5084064"/>
            <a:ext cx="23317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50" b="1" dirty="0">
                <a:solidFill>
                  <a:srgbClr val="FFD64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59.355</a:t>
            </a:r>
            <a:endParaRPr lang="en-US" sz="2550" dirty="0"/>
          </a:p>
        </p:txBody>
      </p:sp>
      <p:sp>
        <p:nvSpPr>
          <p:cNvPr id="16" name="Text 13"/>
          <p:cNvSpPr/>
          <p:nvPr/>
        </p:nvSpPr>
        <p:spPr>
          <a:xfrm>
            <a:off x="6181344" y="5532120"/>
            <a:ext cx="23317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80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docenti</a:t>
            </a:r>
            <a:endParaRPr lang="en-US" sz="1180" dirty="0"/>
          </a:p>
        </p:txBody>
      </p:sp>
      <p:sp>
        <p:nvSpPr>
          <p:cNvPr id="17" name="Text 14"/>
          <p:cNvSpPr/>
          <p:nvPr/>
        </p:nvSpPr>
        <p:spPr>
          <a:xfrm>
            <a:off x="8924544" y="5084064"/>
            <a:ext cx="23317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50" b="1" dirty="0">
                <a:solidFill>
                  <a:srgbClr val="FFD64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32.376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8924544" y="5532120"/>
            <a:ext cx="23317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80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genitori</a:t>
            </a:r>
            <a:endParaRPr lang="en-US" sz="1180" dirty="0"/>
          </a:p>
        </p:txBody>
      </p:sp>
      <p:sp>
        <p:nvSpPr>
          <p:cNvPr id="19" name="Text 16"/>
          <p:cNvSpPr/>
          <p:nvPr/>
        </p:nvSpPr>
        <p:spPr>
          <a:xfrm>
            <a:off x="694944" y="5907024"/>
            <a:ext cx="44805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6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Somma dei dati 2024 + 2025 + 2026 al 28 febbraio (non consolidati).</a:t>
            </a:r>
            <a:endParaRPr lang="en-US" sz="96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1AFDA88-7196-57AB-9CB8-B7E562DA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337" y="248630"/>
            <a:ext cx="596366" cy="673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teen_online_ppt/assets/polizia_pattern_d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1480" y="219456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Le campagne parlano linguaggi diversi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411480" y="694944"/>
            <a:ext cx="1097280" cy="0"/>
          </a:xfrm>
          <a:prstGeom prst="line">
            <a:avLst/>
          </a:prstGeom>
          <a:noFill/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411480" y="758952"/>
            <a:ext cx="11155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storie vere, pillole brevi, libri-gioco: la prevenzione cambia formato per raggiungere tutti</a:t>
            </a:r>
            <a:endParaRPr lang="en-US" sz="1050" dirty="0"/>
          </a:p>
        </p:txBody>
      </p:sp>
      <p:sp>
        <p:nvSpPr>
          <p:cNvPr id="18" name="Shape 13"/>
          <p:cNvSpPr/>
          <p:nvPr/>
        </p:nvSpPr>
        <p:spPr>
          <a:xfrm>
            <a:off x="1988820" y="1479423"/>
            <a:ext cx="9079230" cy="4206240"/>
          </a:xfrm>
          <a:prstGeom prst="roundRect">
            <a:avLst>
              <a:gd name="adj" fmla="val 2462"/>
            </a:avLst>
          </a:prstGeom>
          <a:solidFill>
            <a:srgbClr val="031A3A">
              <a:alpha val="88000"/>
            </a:srgbClr>
          </a:solidFill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9" name="Image 3" descr="/mnt/data/teen_online_ppt/assets/geronim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08" y="1682496"/>
            <a:ext cx="1510952" cy="114300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720215" y="3163824"/>
            <a:ext cx="2651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Sulle Tracce</a:t>
            </a:r>
            <a:endParaRPr lang="en-US" sz="1900" dirty="0"/>
          </a:p>
          <a:p>
            <a:pPr marL="0" indent="0" algn="ctr">
              <a:buNone/>
            </a:pPr>
            <a:r>
              <a:rPr lang="en-US" sz="19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dell’Hacker</a:t>
            </a:r>
            <a:endParaRPr lang="en-US" sz="1900" dirty="0"/>
          </a:p>
        </p:txBody>
      </p:sp>
      <p:sp>
        <p:nvSpPr>
          <p:cNvPr id="21" name="Text 15"/>
          <p:cNvSpPr/>
          <p:nvPr/>
        </p:nvSpPr>
        <p:spPr>
          <a:xfrm>
            <a:off x="1720215" y="3869627"/>
            <a:ext cx="2606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D64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12.000</a:t>
            </a:r>
            <a:endParaRPr lang="en-US" sz="2400" dirty="0"/>
          </a:p>
        </p:txBody>
      </p:sp>
      <p:sp>
        <p:nvSpPr>
          <p:cNvPr id="22" name="Text 16"/>
          <p:cNvSpPr/>
          <p:nvPr/>
        </p:nvSpPr>
        <p:spPr>
          <a:xfrm>
            <a:off x="1743075" y="4297680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60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copie distribuite</a:t>
            </a:r>
            <a:endParaRPr lang="en-US" sz="1060" dirty="0"/>
          </a:p>
        </p:txBody>
      </p:sp>
      <p:sp>
        <p:nvSpPr>
          <p:cNvPr id="23" name="Text 17"/>
          <p:cNvSpPr/>
          <p:nvPr/>
        </p:nvSpPr>
        <p:spPr>
          <a:xfrm>
            <a:off x="1914525" y="4563618"/>
            <a:ext cx="241173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4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prevenzione che parte dai più piccoli</a:t>
            </a:r>
            <a:endParaRPr lang="en-US" sz="1040" dirty="0"/>
          </a:p>
        </p:txBody>
      </p:sp>
      <p:sp>
        <p:nvSpPr>
          <p:cNvPr id="24" name="Shape 18"/>
          <p:cNvSpPr/>
          <p:nvPr/>
        </p:nvSpPr>
        <p:spPr>
          <a:xfrm>
            <a:off x="594360" y="5870448"/>
            <a:ext cx="10972800" cy="502920"/>
          </a:xfrm>
          <a:prstGeom prst="roundRect">
            <a:avLst>
              <a:gd name="adj" fmla="val 14545"/>
            </a:avLst>
          </a:prstGeom>
          <a:solidFill>
            <a:srgbClr val="FFD64D"/>
          </a:solidFill>
          <a:ln w="12700">
            <a:solidFill>
              <a:srgbClr val="FFD64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5" name="Text 19"/>
          <p:cNvSpPr/>
          <p:nvPr/>
        </p:nvSpPr>
        <p:spPr>
          <a:xfrm>
            <a:off x="804672" y="6016752"/>
            <a:ext cx="10561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1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mostra fotografica SUPEREROI ha registrato 24.100 visitatori e 5.400 studenti, portando l’attenzione sull’adescamento online.</a:t>
            </a:r>
            <a:endParaRPr lang="en-US" sz="111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C3DF4062-285E-B124-616C-4DC22626F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337" y="248630"/>
            <a:ext cx="596366" cy="673171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39719A9-2C0E-ED81-B4B5-41C685B2DDDA}"/>
              </a:ext>
            </a:extLst>
          </p:cNvPr>
          <p:cNvSpPr txBox="1"/>
          <p:nvPr/>
        </p:nvSpPr>
        <p:spPr>
          <a:xfrm>
            <a:off x="5164455" y="2809292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Nato dalla collaborazione con la Fondazione Geronimo Stilton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10 regole d’oro per una navigazione sicura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Un «Cyber Manuale» per tutta la famiglia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Approfondimenti su intelligenza artificiale e uso consapevole del web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31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1480" y="219456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Quando lo schermo amplifica il giudizio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11480" y="694944"/>
            <a:ext cx="1097280" cy="0"/>
          </a:xfrm>
          <a:prstGeom prst="line">
            <a:avLst/>
          </a:prstGeom>
          <a:noFill/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411480" y="758952"/>
            <a:ext cx="11155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cyberbullismo, body shaming e pressione sociale non restano confinati nel telefono</a:t>
            </a:r>
            <a:endParaRPr lang="en-US" sz="1050" dirty="0"/>
          </a:p>
        </p:txBody>
      </p:sp>
      <p:pic>
        <p:nvPicPr>
          <p:cNvPr id="5" name="Image 0" descr="/mnt/data/teen_online_ppt/assets/bullying_classmate.jpg"/>
          <p:cNvPicPr>
            <a:picLocks noChangeAspect="1"/>
          </p:cNvPicPr>
          <p:nvPr/>
        </p:nvPicPr>
        <p:blipFill>
          <a:blip r:embed="rId3"/>
          <a:srcRect t="24802" b="30081"/>
          <a:stretch>
            <a:fillRect/>
          </a:stretch>
        </p:blipFill>
        <p:spPr>
          <a:xfrm>
            <a:off x="288036" y="2833284"/>
            <a:ext cx="5806440" cy="3929474"/>
          </a:xfrm>
          <a:prstGeom prst="rect">
            <a:avLst/>
          </a:prstGeom>
        </p:spPr>
      </p:pic>
      <p:pic>
        <p:nvPicPr>
          <p:cNvPr id="6" name="Image 1" descr="/mnt/data/teen_online_ppt/assets/phone_stress.jpg"/>
          <p:cNvPicPr>
            <a:picLocks noChangeAspect="1"/>
          </p:cNvPicPr>
          <p:nvPr/>
        </p:nvPicPr>
        <p:blipFill>
          <a:blip r:embed="rId4"/>
          <a:srcRect l="8696" r="8696"/>
          <a:stretch/>
        </p:blipFill>
        <p:spPr>
          <a:xfrm>
            <a:off x="6355080" y="2833284"/>
            <a:ext cx="2606040" cy="2103120"/>
          </a:xfrm>
          <a:prstGeom prst="rect">
            <a:avLst/>
          </a:prstGeom>
        </p:spPr>
      </p:pic>
      <p:pic>
        <p:nvPicPr>
          <p:cNvPr id="7" name="Image 2" descr="/mnt/data/teen_online_ppt/assets/mirror_identity.jpg"/>
          <p:cNvPicPr>
            <a:picLocks noChangeAspect="1"/>
          </p:cNvPicPr>
          <p:nvPr/>
        </p:nvPicPr>
        <p:blipFill>
          <a:blip r:embed="rId5"/>
          <a:srcRect r="8741" b="10473"/>
          <a:stretch>
            <a:fillRect/>
          </a:stretch>
        </p:blipFill>
        <p:spPr>
          <a:xfrm>
            <a:off x="9252204" y="2833283"/>
            <a:ext cx="2651760" cy="3929473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6355080" y="5232903"/>
            <a:ext cx="2606040" cy="1529854"/>
          </a:xfrm>
          <a:prstGeom prst="rect">
            <a:avLst/>
          </a:prstGeom>
          <a:solidFill>
            <a:srgbClr val="EF4B63">
              <a:alpha val="94000"/>
            </a:srgbClr>
          </a:solidFill>
          <a:ln w="12700">
            <a:solidFill>
              <a:srgbClr val="031A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4"/>
          <p:cNvSpPr/>
          <p:nvPr/>
        </p:nvSpPr>
        <p:spPr>
          <a:xfrm>
            <a:off x="6510528" y="5542804"/>
            <a:ext cx="226771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commenti che feriscono, chat ostili, esclusione</a:t>
            </a:r>
            <a:endParaRPr lang="en-US" sz="1550" dirty="0"/>
          </a:p>
        </p:txBody>
      </p:sp>
      <p:sp>
        <p:nvSpPr>
          <p:cNvPr id="10" name="Shape 5"/>
          <p:cNvSpPr/>
          <p:nvPr/>
        </p:nvSpPr>
        <p:spPr>
          <a:xfrm>
            <a:off x="407507" y="6325035"/>
            <a:ext cx="1569268" cy="313509"/>
          </a:xfrm>
          <a:prstGeom prst="roundRect">
            <a:avLst>
              <a:gd name="adj" fmla="val 18750"/>
            </a:avLst>
          </a:prstGeom>
          <a:solidFill>
            <a:srgbClr val="031A3A">
              <a:alpha val="75000"/>
            </a:srgbClr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6"/>
          <p:cNvSpPr/>
          <p:nvPr/>
        </p:nvSpPr>
        <p:spPr>
          <a:xfrm>
            <a:off x="709976" y="6351652"/>
            <a:ext cx="14123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cyberbullismo</a:t>
            </a:r>
            <a:endParaRPr lang="en-US" sz="1050" dirty="0"/>
          </a:p>
        </p:txBody>
      </p:sp>
      <p:sp>
        <p:nvSpPr>
          <p:cNvPr id="12" name="Shape 7"/>
          <p:cNvSpPr/>
          <p:nvPr/>
        </p:nvSpPr>
        <p:spPr>
          <a:xfrm>
            <a:off x="10785348" y="4568832"/>
            <a:ext cx="1183333" cy="292608"/>
          </a:xfrm>
          <a:prstGeom prst="roundRect">
            <a:avLst>
              <a:gd name="adj" fmla="val 18750"/>
            </a:avLst>
          </a:prstGeom>
          <a:solidFill>
            <a:srgbClr val="031A3A">
              <a:alpha val="75000"/>
            </a:srgbClr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8"/>
          <p:cNvSpPr/>
          <p:nvPr/>
        </p:nvSpPr>
        <p:spPr>
          <a:xfrm>
            <a:off x="10858500" y="4587120"/>
            <a:ext cx="12710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body shaming</a:t>
            </a:r>
            <a:endParaRPr lang="en-US" sz="1050" dirty="0"/>
          </a:p>
        </p:txBody>
      </p:sp>
      <p:sp>
        <p:nvSpPr>
          <p:cNvPr id="14" name="Shape 9"/>
          <p:cNvSpPr/>
          <p:nvPr/>
        </p:nvSpPr>
        <p:spPr>
          <a:xfrm>
            <a:off x="157228" y="1083245"/>
            <a:ext cx="10769550" cy="731520"/>
          </a:xfrm>
          <a:prstGeom prst="roundRect">
            <a:avLst>
              <a:gd name="adj" fmla="val 10000"/>
            </a:avLst>
          </a:prstGeom>
          <a:solidFill>
            <a:srgbClr val="0B3676"/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0"/>
          <p:cNvSpPr/>
          <p:nvPr/>
        </p:nvSpPr>
        <p:spPr>
          <a:xfrm>
            <a:off x="367540" y="1256981"/>
            <a:ext cx="10927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#CuoriConnessi coinvolge ogni anno 1.200 studenti in presenza e oltre 230.000 collegamenti in streaming</a:t>
            </a:r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A2DFC66-C867-B45E-5E68-A3E0768DC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2337" y="248630"/>
            <a:ext cx="596366" cy="673171"/>
          </a:xfrm>
          <a:prstGeom prst="rect">
            <a:avLst/>
          </a:prstGeom>
        </p:spPr>
      </p:pic>
      <p:sp>
        <p:nvSpPr>
          <p:cNvPr id="17" name="Shape 9">
            <a:extLst>
              <a:ext uri="{FF2B5EF4-FFF2-40B4-BE49-F238E27FC236}">
                <a16:creationId xmlns:a16="http://schemas.microsoft.com/office/drawing/2014/main" id="{E6186B11-E2EB-7D37-377F-E7A2F3885CE3}"/>
              </a:ext>
            </a:extLst>
          </p:cNvPr>
          <p:cNvSpPr/>
          <p:nvPr/>
        </p:nvSpPr>
        <p:spPr>
          <a:xfrm>
            <a:off x="3471928" y="1974121"/>
            <a:ext cx="8432036" cy="731520"/>
          </a:xfrm>
          <a:prstGeom prst="roundRect">
            <a:avLst>
              <a:gd name="adj" fmla="val 10000"/>
            </a:avLst>
          </a:prstGeom>
          <a:solidFill>
            <a:srgbClr val="0B3676"/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4108FA79-910F-E281-C701-48B1AE431770}"/>
              </a:ext>
            </a:extLst>
          </p:cNvPr>
          <p:cNvSpPr/>
          <p:nvPr/>
        </p:nvSpPr>
        <p:spPr>
          <a:xfrm>
            <a:off x="3604260" y="2200849"/>
            <a:ext cx="10927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 err="1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Oltre</a:t>
            </a:r>
            <a:r>
              <a:rPr lang="en-US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lo Schermo /(IM)PERFETTA porta il focus su body shaming e </a:t>
            </a:r>
            <a:r>
              <a:rPr lang="en-US" dirty="0" err="1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pressione</a:t>
            </a:r>
            <a:r>
              <a:rPr lang="en-US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social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teen_online_ppt/assets/polizia_pattern_d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1480" y="219456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Commissariato</a:t>
            </a:r>
            <a:r>
              <a:rPr lang="en-US" sz="240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di P.S. online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411480" y="694944"/>
            <a:ext cx="1097280" cy="0"/>
          </a:xfrm>
          <a:prstGeom prst="line">
            <a:avLst/>
          </a:prstGeom>
          <a:noFill/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411480" y="758952"/>
            <a:ext cx="11155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i="1" dirty="0" err="1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Iniziative</a:t>
            </a:r>
            <a:r>
              <a:rPr lang="en-US" sz="1050" i="1" dirty="0">
                <a:solidFill>
                  <a:srgbClr val="7DE1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ad Hoc</a:t>
            </a:r>
            <a:endParaRPr lang="en-US" sz="1050" dirty="0"/>
          </a:p>
        </p:txBody>
      </p:sp>
      <p:sp>
        <p:nvSpPr>
          <p:cNvPr id="6" name="Shape 3"/>
          <p:cNvSpPr/>
          <p:nvPr/>
        </p:nvSpPr>
        <p:spPr>
          <a:xfrm>
            <a:off x="411480" y="2112264"/>
            <a:ext cx="3730752" cy="4526280"/>
          </a:xfrm>
          <a:prstGeom prst="roundRect">
            <a:avLst>
              <a:gd name="adj" fmla="val 1961"/>
            </a:avLst>
          </a:prstGeom>
          <a:solidFill>
            <a:srgbClr val="031A3A">
              <a:alpha val="88000"/>
            </a:srgbClr>
          </a:solidFill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7" name="Image 1" descr="/mnt/data/teen_online_ppt/assets/locked_phone.jpg"/>
          <p:cNvPicPr>
            <a:picLocks noChangeAspect="1"/>
          </p:cNvPicPr>
          <p:nvPr/>
        </p:nvPicPr>
        <p:blipFill>
          <a:blip r:embed="rId4"/>
          <a:srcRect l="12126" r="12126"/>
          <a:stretch/>
        </p:blipFill>
        <p:spPr>
          <a:xfrm>
            <a:off x="484632" y="2185416"/>
            <a:ext cx="3584448" cy="31546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496" y="55138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privacy e password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557784" y="5843016"/>
            <a:ext cx="343814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2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proteggere account, dati e impostazioni dei social</a:t>
            </a:r>
            <a:endParaRPr lang="en-US" sz="1020" dirty="0"/>
          </a:p>
        </p:txBody>
      </p:sp>
      <p:sp>
        <p:nvSpPr>
          <p:cNvPr id="10" name="Shape 6"/>
          <p:cNvSpPr/>
          <p:nvPr/>
        </p:nvSpPr>
        <p:spPr>
          <a:xfrm>
            <a:off x="4343400" y="2112264"/>
            <a:ext cx="3730752" cy="4526280"/>
          </a:xfrm>
          <a:prstGeom prst="roundRect">
            <a:avLst>
              <a:gd name="adj" fmla="val 1961"/>
            </a:avLst>
          </a:prstGeom>
          <a:solidFill>
            <a:srgbClr val="031A3A">
              <a:alpha val="88000"/>
            </a:srgbClr>
          </a:solidFill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age 2" descr="/mnt/data/teen_online_ppt/assets/fake_news.jpg"/>
          <p:cNvPicPr>
            <a:picLocks noChangeAspect="1"/>
          </p:cNvPicPr>
          <p:nvPr/>
        </p:nvPicPr>
        <p:blipFill>
          <a:blip r:embed="rId5"/>
          <a:srcRect l="12126" r="12126"/>
          <a:stretch/>
        </p:blipFill>
        <p:spPr>
          <a:xfrm>
            <a:off x="4416552" y="2185416"/>
            <a:ext cx="3584448" cy="31546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471416" y="55138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fake news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4489704" y="5843016"/>
            <a:ext cx="343814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2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riconoscere contenuti fuorvianti e verificarne la fonte</a:t>
            </a:r>
            <a:endParaRPr lang="en-US" sz="1020" dirty="0"/>
          </a:p>
        </p:txBody>
      </p:sp>
      <p:sp>
        <p:nvSpPr>
          <p:cNvPr id="14" name="Shape 9"/>
          <p:cNvSpPr/>
          <p:nvPr/>
        </p:nvSpPr>
        <p:spPr>
          <a:xfrm>
            <a:off x="8275320" y="2112264"/>
            <a:ext cx="3730752" cy="4526280"/>
          </a:xfrm>
          <a:prstGeom prst="roundRect">
            <a:avLst>
              <a:gd name="adj" fmla="val 1961"/>
            </a:avLst>
          </a:prstGeom>
          <a:solidFill>
            <a:srgbClr val="031A3A">
              <a:alpha val="88000"/>
            </a:srgbClr>
          </a:solidFill>
          <a:ln w="12700">
            <a:solidFill>
              <a:srgbClr val="38C7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5" name="Image 3" descr="/mnt/data/teen_online_ppt/assets/hacked_laptop.jpg"/>
          <p:cNvPicPr>
            <a:picLocks noChangeAspect="1"/>
          </p:cNvPicPr>
          <p:nvPr/>
        </p:nvPicPr>
        <p:blipFill>
          <a:blip r:embed="rId6"/>
          <a:srcRect t="20624" b="20624"/>
          <a:stretch/>
        </p:blipFill>
        <p:spPr>
          <a:xfrm>
            <a:off x="8348472" y="2185416"/>
            <a:ext cx="3584448" cy="315468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403336" y="55138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F7FB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truffe e phishing</a:t>
            </a:r>
            <a:endParaRPr lang="en-US" sz="1550" dirty="0"/>
          </a:p>
        </p:txBody>
      </p:sp>
      <p:sp>
        <p:nvSpPr>
          <p:cNvPr id="17" name="Text 11"/>
          <p:cNvSpPr/>
          <p:nvPr/>
        </p:nvSpPr>
        <p:spPr>
          <a:xfrm>
            <a:off x="8421624" y="5843016"/>
            <a:ext cx="343814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2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non cliccare, non condividere, non fidarsi di tutto</a:t>
            </a:r>
            <a:endParaRPr lang="en-US" sz="1020" dirty="0"/>
          </a:p>
        </p:txBody>
      </p:sp>
      <p:sp>
        <p:nvSpPr>
          <p:cNvPr id="18" name="Shape 12"/>
          <p:cNvSpPr/>
          <p:nvPr/>
        </p:nvSpPr>
        <p:spPr>
          <a:xfrm>
            <a:off x="411480" y="1078532"/>
            <a:ext cx="3730752" cy="502920"/>
          </a:xfrm>
          <a:prstGeom prst="roundRect">
            <a:avLst>
              <a:gd name="adj" fmla="val 14545"/>
            </a:avLst>
          </a:prstGeom>
          <a:solidFill>
            <a:srgbClr val="FFD64D"/>
          </a:solidFill>
          <a:ln w="12700">
            <a:solidFill>
              <a:srgbClr val="FFD64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9" name="Text 13"/>
          <p:cNvSpPr/>
          <p:nvPr/>
        </p:nvSpPr>
        <p:spPr>
          <a:xfrm>
            <a:off x="-429050" y="1202437"/>
            <a:ext cx="5311946" cy="2459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Calendario </a:t>
            </a:r>
            <a:r>
              <a:rPr lang="en-US" sz="1600" b="1" dirty="0" err="1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dell’Avvento</a:t>
            </a:r>
            <a:r>
              <a:rPr lang="en-US" sz="160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Cyber</a:t>
            </a:r>
            <a:endParaRPr lang="en-US" sz="16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3556375-7971-E5C9-CE28-50A0484AC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2337" y="248630"/>
            <a:ext cx="596366" cy="673171"/>
          </a:xfrm>
          <a:prstGeom prst="rect">
            <a:avLst/>
          </a:prstGeom>
        </p:spPr>
      </p:pic>
      <p:sp>
        <p:nvSpPr>
          <p:cNvPr id="21" name="Shape 12">
            <a:extLst>
              <a:ext uri="{FF2B5EF4-FFF2-40B4-BE49-F238E27FC236}">
                <a16:creationId xmlns:a16="http://schemas.microsoft.com/office/drawing/2014/main" id="{1E05037D-6BB6-4D71-5754-00514A2F043A}"/>
              </a:ext>
            </a:extLst>
          </p:cNvPr>
          <p:cNvSpPr/>
          <p:nvPr/>
        </p:nvSpPr>
        <p:spPr>
          <a:xfrm>
            <a:off x="4343400" y="1078532"/>
            <a:ext cx="3706370" cy="502920"/>
          </a:xfrm>
          <a:prstGeom prst="roundRect">
            <a:avLst>
              <a:gd name="adj" fmla="val 14545"/>
            </a:avLst>
          </a:prstGeom>
          <a:solidFill>
            <a:srgbClr val="FFD64D"/>
          </a:solidFill>
          <a:ln w="12700">
            <a:solidFill>
              <a:srgbClr val="FFD64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86F6510F-A34A-6BF8-8651-55CED578E059}"/>
              </a:ext>
            </a:extLst>
          </p:cNvPr>
          <p:cNvSpPr/>
          <p:nvPr/>
        </p:nvSpPr>
        <p:spPr>
          <a:xfrm>
            <a:off x="3540612" y="1189183"/>
            <a:ext cx="5311946" cy="2459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 err="1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Vacanze</a:t>
            </a:r>
            <a:r>
              <a:rPr lang="en-US" sz="160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online </a:t>
            </a:r>
            <a:r>
              <a:rPr lang="en-US" sz="1600" b="1" dirty="0" err="1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sicure</a:t>
            </a:r>
            <a:endParaRPr lang="en-US" sz="1600" dirty="0"/>
          </a:p>
        </p:txBody>
      </p:sp>
      <p:sp>
        <p:nvSpPr>
          <p:cNvPr id="29" name="Shape 12">
            <a:extLst>
              <a:ext uri="{FF2B5EF4-FFF2-40B4-BE49-F238E27FC236}">
                <a16:creationId xmlns:a16="http://schemas.microsoft.com/office/drawing/2014/main" id="{BFE65B8E-24C2-CA00-9012-E8A811C265B8}"/>
              </a:ext>
            </a:extLst>
          </p:cNvPr>
          <p:cNvSpPr/>
          <p:nvPr/>
        </p:nvSpPr>
        <p:spPr>
          <a:xfrm>
            <a:off x="8256270" y="1068105"/>
            <a:ext cx="3706370" cy="502920"/>
          </a:xfrm>
          <a:prstGeom prst="roundRect">
            <a:avLst>
              <a:gd name="adj" fmla="val 14545"/>
            </a:avLst>
          </a:prstGeom>
          <a:solidFill>
            <a:srgbClr val="FFD64D"/>
          </a:solidFill>
          <a:ln w="12700">
            <a:solidFill>
              <a:srgbClr val="FFD64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0" name="Text 13">
            <a:extLst>
              <a:ext uri="{FF2B5EF4-FFF2-40B4-BE49-F238E27FC236}">
                <a16:creationId xmlns:a16="http://schemas.microsoft.com/office/drawing/2014/main" id="{445BE322-195C-A457-C9CB-003BC5E36BF9}"/>
              </a:ext>
            </a:extLst>
          </p:cNvPr>
          <p:cNvSpPr/>
          <p:nvPr/>
        </p:nvSpPr>
        <p:spPr>
          <a:xfrm>
            <a:off x="7379187" y="1186159"/>
            <a:ext cx="5311946" cy="2459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 err="1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Pillole</a:t>
            </a:r>
            <a:r>
              <a:rPr lang="en-US" sz="160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di </a:t>
            </a:r>
            <a:r>
              <a:rPr lang="en-US" sz="1600" b="1" dirty="0" err="1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cybersicurezza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9785E-9FE5-7E0A-5227-52E2580DE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teen_online_ppt/assets/title_phone_bg.jpg">
            <a:extLst>
              <a:ext uri="{FF2B5EF4-FFF2-40B4-BE49-F238E27FC236}">
                <a16:creationId xmlns:a16="http://schemas.microsoft.com/office/drawing/2014/main" id="{C4914AF8-73D8-2A30-453F-5723C96B5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250" b="3125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86EEBB5E-DE39-A98C-C181-4AC8D8F0C608}"/>
              </a:ext>
            </a:extLst>
          </p:cNvPr>
          <p:cNvSpPr/>
          <p:nvPr/>
        </p:nvSpPr>
        <p:spPr>
          <a:xfrm>
            <a:off x="566928" y="475488"/>
            <a:ext cx="3337560" cy="256032"/>
          </a:xfrm>
          <a:prstGeom prst="roundRect">
            <a:avLst>
              <a:gd name="adj" fmla="val 21429"/>
            </a:avLst>
          </a:prstGeom>
          <a:solidFill>
            <a:srgbClr val="38C7FF"/>
          </a:solidFill>
          <a:ln w="12700">
            <a:solidFill>
              <a:srgbClr val="38C7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5FC9821-F05A-9F34-E1FA-86961EB25DCD}"/>
              </a:ext>
            </a:extLst>
          </p:cNvPr>
          <p:cNvSpPr/>
          <p:nvPr/>
        </p:nvSpPr>
        <p:spPr>
          <a:xfrm>
            <a:off x="640080" y="493776"/>
            <a:ext cx="319125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031A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POLIZIA POSTALE · CULTURA DIGITALE SICURA</a:t>
            </a:r>
            <a:endParaRPr lang="en-US" sz="1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37677E-0897-FE66-A439-7096ABA20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087" y="1979405"/>
            <a:ext cx="2788623" cy="3147765"/>
          </a:xfrm>
          <a:prstGeom prst="rect">
            <a:avLst/>
          </a:prstGeom>
        </p:spPr>
      </p:pic>
      <p:pic>
        <p:nvPicPr>
          <p:cNvPr id="8" name="Image 0" descr="/mnt/data/teen_online_ppt/assets/title_phone_bg.jpg">
            <a:extLst>
              <a:ext uri="{FF2B5EF4-FFF2-40B4-BE49-F238E27FC236}">
                <a16:creationId xmlns:a16="http://schemas.microsoft.com/office/drawing/2014/main" id="{9A8B14AA-3507-40EE-1586-0587BDC9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250" b="3125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10" name="Text 2">
            <a:extLst>
              <a:ext uri="{FF2B5EF4-FFF2-40B4-BE49-F238E27FC236}">
                <a16:creationId xmlns:a16="http://schemas.microsoft.com/office/drawing/2014/main" id="{D2F9FD52-29E2-1CD2-3D2B-293408D4365B}"/>
              </a:ext>
            </a:extLst>
          </p:cNvPr>
          <p:cNvSpPr/>
          <p:nvPr/>
        </p:nvSpPr>
        <p:spPr>
          <a:xfrm>
            <a:off x="566928" y="1783080"/>
            <a:ext cx="521208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95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 </a:t>
            </a:r>
            <a:r>
              <a:rPr lang="en-US" sz="2950" b="1" dirty="0" err="1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minori</a:t>
            </a:r>
            <a:r>
              <a:rPr lang="en-US" sz="295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on-line:</a:t>
            </a:r>
            <a:endParaRPr lang="en-US" sz="2950" dirty="0"/>
          </a:p>
          <a:p>
            <a:pPr marL="0" indent="0">
              <a:buNone/>
            </a:pPr>
            <a:r>
              <a:rPr lang="en-US" sz="2950" b="1" dirty="0">
                <a:solidFill>
                  <a:srgbClr val="F7FB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comportamenti e pericoli della rete</a:t>
            </a:r>
            <a:endParaRPr lang="en-US" sz="295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97565881-9790-BBA3-E772-759746E0622E}"/>
              </a:ext>
            </a:extLst>
          </p:cNvPr>
          <p:cNvSpPr/>
          <p:nvPr/>
        </p:nvSpPr>
        <p:spPr>
          <a:xfrm>
            <a:off x="585216" y="3730752"/>
            <a:ext cx="452628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 campagne di </a:t>
            </a:r>
            <a:r>
              <a:rPr lang="en-US" sz="1650" dirty="0" err="1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prevenzione</a:t>
            </a:r>
            <a:r>
              <a:rPr lang="en-US" sz="1650" dirty="0">
                <a:solidFill>
                  <a:srgbClr val="DCE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della Polizia Postale: i comportamenti digitali quotidiani, i rischi emotivi e informativi, la risposta educativa.</a:t>
            </a:r>
            <a:endParaRPr lang="en-US" sz="1650" dirty="0"/>
          </a:p>
        </p:txBody>
      </p:sp>
      <p:sp>
        <p:nvSpPr>
          <p:cNvPr id="12" name="Shape 4">
            <a:extLst>
              <a:ext uri="{FF2B5EF4-FFF2-40B4-BE49-F238E27FC236}">
                <a16:creationId xmlns:a16="http://schemas.microsoft.com/office/drawing/2014/main" id="{623BB4D7-EFD2-BB11-9BB2-573E08D9BB47}"/>
              </a:ext>
            </a:extLst>
          </p:cNvPr>
          <p:cNvSpPr/>
          <p:nvPr/>
        </p:nvSpPr>
        <p:spPr>
          <a:xfrm>
            <a:off x="594360" y="4910328"/>
            <a:ext cx="1143000" cy="0"/>
          </a:xfrm>
          <a:prstGeom prst="line">
            <a:avLst/>
          </a:prstGeom>
          <a:noFill/>
          <a:ln w="12700">
            <a:solidFill>
              <a:srgbClr val="FFD64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FE87FF-EF4E-2456-0F7D-8A2B1B70BB63}"/>
              </a:ext>
            </a:extLst>
          </p:cNvPr>
          <p:cNvSpPr txBox="1"/>
          <p:nvPr/>
        </p:nvSpPr>
        <p:spPr>
          <a:xfrm>
            <a:off x="123825" y="6497813"/>
            <a:ext cx="5212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>
                <a:solidFill>
                  <a:schemeClr val="bg1"/>
                </a:solidFill>
              </a:rPr>
              <a:t>Dott. Ivano Gabrielli, Direttore del Servizio Polizia Postale e per la sicurezza cibernetica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F88A2B-0AD5-8853-06CD-C48D468D4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487" y="2131805"/>
            <a:ext cx="2788623" cy="31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1378</Words>
  <Application>Microsoft Office PowerPoint</Application>
  <PresentationFormat>Widescreen</PresentationFormat>
  <Paragraphs>95</Paragraphs>
  <Slides>9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adolescenti on-line: comportamenti e pericoli della rete</dc:title>
  <dc:subject>Gli adolescenti on-line: comportamenti e pericoli della rete</dc:subject>
  <dc:creator>OpenAI</dc:creator>
  <cp:lastModifiedBy>RUGGIERO Dalila</cp:lastModifiedBy>
  <cp:revision>8</cp:revision>
  <dcterms:created xsi:type="dcterms:W3CDTF">2026-03-12T16:47:52Z</dcterms:created>
  <dcterms:modified xsi:type="dcterms:W3CDTF">2026-03-12T19:33:19Z</dcterms:modified>
</cp:coreProperties>
</file>