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6" r:id="rId3"/>
  </p:sldIdLst>
  <p:sldSz cx="9906000" cy="6858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CCCCFF"/>
    <a:srgbClr val="33CC33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4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1800000" cy="180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019BC1-7A58-4EDD-90E2-BDBA713C372D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54100" y="1279525"/>
            <a:ext cx="49911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B7C1E-69A8-4D10-9FC7-F09CF1D26C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7318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B7C1E-69A8-4D10-9FC7-F09CF1D26C7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8003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62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530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655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798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963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796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027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874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096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186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95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296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leopardisaltara.edu.i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sic823004@pec.istruzione.it" TargetMode="External"/><Relationship Id="rId5" Type="http://schemas.openxmlformats.org/officeDocument/2006/relationships/hyperlink" Target="mailto:psic823004@istruzione.it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jpeg"/><Relationship Id="rId3" Type="http://schemas.openxmlformats.org/officeDocument/2006/relationships/image" Target="../media/image4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3.pn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256">
              <a:schemeClr val="bg1"/>
            </a:gs>
            <a:gs pos="0">
              <a:srgbClr val="00B0F0"/>
            </a:gs>
            <a:gs pos="96000">
              <a:srgbClr val="33CC33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43292" y="713232"/>
            <a:ext cx="3444239" cy="1929383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prstTxWarp prst="textArchUp">
              <a:avLst>
                <a:gd name="adj" fmla="val 12378925"/>
              </a:avLst>
            </a:prstTxWarp>
            <a:spAutoFit/>
          </a:bodyPr>
          <a:lstStyle/>
          <a:p>
            <a:pPr algn="ctr"/>
            <a:r>
              <a:rPr lang="it-IT" sz="5400" b="1" dirty="0">
                <a:ln w="12700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OPEN DAY</a:t>
            </a:r>
          </a:p>
        </p:txBody>
      </p:sp>
      <p:pic>
        <p:nvPicPr>
          <p:cNvPr id="7" name="Picture 2" descr="100th Day Of School Cartoon Colored Clipart 15529452 Vector ..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483" y="1499724"/>
            <a:ext cx="2816351" cy="2459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magine 9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3"/>
          <a:stretch/>
        </p:blipFill>
        <p:spPr>
          <a:xfrm>
            <a:off x="3475" y="3329062"/>
            <a:ext cx="9908621" cy="3526765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442" y="61559"/>
            <a:ext cx="3145210" cy="1173405"/>
          </a:xfrm>
          <a:prstGeom prst="rect">
            <a:avLst/>
          </a:prstGeom>
        </p:spPr>
      </p:pic>
      <p:sp>
        <p:nvSpPr>
          <p:cNvPr id="8" name="Rettangolo 7"/>
          <p:cNvSpPr/>
          <p:nvPr/>
        </p:nvSpPr>
        <p:spPr>
          <a:xfrm>
            <a:off x="3248950" y="856106"/>
            <a:ext cx="3444239" cy="1929383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prstTxWarp prst="textArchDown">
              <a:avLst>
                <a:gd name="adj" fmla="val 810476"/>
              </a:avLst>
            </a:prstTxWarp>
            <a:spAutoFit/>
          </a:bodyPr>
          <a:lstStyle/>
          <a:p>
            <a:pPr algn="ctr"/>
            <a:r>
              <a:rPr lang="it-IT" sz="4000" b="1" dirty="0">
                <a:ln w="12700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SECONDARIA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2619" y="155135"/>
            <a:ext cx="325875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SCUOLA</a:t>
            </a:r>
          </a:p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SECONDARIA DI PRIMO GRADO</a:t>
            </a:r>
          </a:p>
          <a:p>
            <a:endParaRPr lang="it-IT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it-IT" b="1" dirty="0">
                <a:latin typeface="Comic Sans MS" panose="030F0702030302020204" pitchFamily="66" charset="0"/>
                <a:ea typeface="Verdana" panose="020B0604030504040204" pitchFamily="34" charset="0"/>
              </a:rPr>
              <a:t>G. LEOPARDI</a:t>
            </a:r>
          </a:p>
          <a:p>
            <a:pPr algn="ctr"/>
            <a:r>
              <a:rPr lang="it-IT" sz="1100" b="1" dirty="0">
                <a:latin typeface="Comic Sans MS" panose="030F0702030302020204" pitchFamily="66" charset="0"/>
                <a:ea typeface="Verdana" panose="020B0604030504040204" pitchFamily="34" charset="0"/>
              </a:rPr>
              <a:t>VIA PAPA CELESTINO V - SALTARA</a:t>
            </a:r>
          </a:p>
          <a:p>
            <a:pPr algn="ctr"/>
            <a:r>
              <a:rPr lang="it-IT" sz="1600" b="1" dirty="0">
                <a:latin typeface="Comic Sans MS" panose="030F0702030302020204" pitchFamily="66" charset="0"/>
                <a:ea typeface="Verdana" panose="020B0604030504040204" pitchFamily="34" charset="0"/>
              </a:rPr>
              <a:t>SABATO 7 DICEMBRE 2024</a:t>
            </a:r>
          </a:p>
          <a:p>
            <a:pPr algn="ctr"/>
            <a:r>
              <a:rPr lang="it-IT" sz="1200" b="1" dirty="0">
                <a:latin typeface="Comic Sans MS" panose="030F0702030302020204" pitchFamily="66" charset="0"/>
                <a:ea typeface="Verdana" panose="020B0604030504040204" pitchFamily="34" charset="0"/>
              </a:rPr>
              <a:t>DALLE ORE 9:00 ALLE ORE 11:00</a:t>
            </a:r>
          </a:p>
          <a:p>
            <a:endParaRPr lang="it-IT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it-IT" b="1" dirty="0">
                <a:latin typeface="Comic Sans MS" panose="030F0702030302020204" pitchFamily="66" charset="0"/>
                <a:ea typeface="Verdana" panose="020B0604030504040204" pitchFamily="34" charset="0"/>
              </a:rPr>
              <a:t>G. MARCONI</a:t>
            </a:r>
          </a:p>
          <a:p>
            <a:pPr algn="ctr"/>
            <a:r>
              <a:rPr lang="it-IT" sz="1100" b="1" dirty="0">
                <a:latin typeface="Comic Sans MS" panose="030F0702030302020204" pitchFamily="66" charset="0"/>
                <a:ea typeface="Verdana" panose="020B0604030504040204" pitchFamily="34" charset="0"/>
              </a:rPr>
              <a:t>VIA R. SANZIO 9 - MONTEMAGGIORE</a:t>
            </a:r>
          </a:p>
          <a:p>
            <a:pPr algn="ctr"/>
            <a:r>
              <a:rPr lang="it-IT" sz="1600" b="1" dirty="0">
                <a:latin typeface="Comic Sans MS" panose="030F0702030302020204" pitchFamily="66" charset="0"/>
                <a:ea typeface="Verdana" panose="020B0604030504040204" pitchFamily="34" charset="0"/>
              </a:rPr>
              <a:t>VENERDI’ 6 DICEMBRE 2024</a:t>
            </a:r>
          </a:p>
          <a:p>
            <a:pPr algn="ctr"/>
            <a:r>
              <a:rPr lang="it-IT" sz="1200" b="1" dirty="0">
                <a:latin typeface="Comic Sans MS" panose="030F0702030302020204" pitchFamily="66" charset="0"/>
                <a:ea typeface="Verdana" panose="020B0604030504040204" pitchFamily="34" charset="0"/>
              </a:rPr>
              <a:t>DALLE ORE 16:00 ALLEA ORE 17:30</a:t>
            </a:r>
          </a:p>
          <a:p>
            <a:endParaRPr lang="it-IT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it-IT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640888" y="1244856"/>
            <a:ext cx="2688557" cy="830997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dirty="0">
                <a:ln w="12700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SCUOLA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6931153" y="4000929"/>
            <a:ext cx="29283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/>
              <a:t>Via Marconi 1 – 61036 COLLI AL METAURO (PU)</a:t>
            </a:r>
          </a:p>
          <a:p>
            <a:r>
              <a:rPr lang="it-IT" sz="1100" dirty="0"/>
              <a:t>TEL:0721/892980 - FAX: 0721/892987</a:t>
            </a:r>
          </a:p>
          <a:p>
            <a:r>
              <a:rPr lang="it-IT" sz="1100" dirty="0"/>
              <a:t>E-mail: </a:t>
            </a:r>
            <a:r>
              <a:rPr lang="it-IT" sz="1100" dirty="0">
                <a:hlinkClick r:id="rId5"/>
              </a:rPr>
              <a:t>psic823004@istruzione.it</a:t>
            </a:r>
            <a:endParaRPr lang="it-IT" sz="1100" dirty="0"/>
          </a:p>
          <a:p>
            <a:r>
              <a:rPr lang="it-IT" sz="1100" dirty="0"/>
              <a:t>PEC: </a:t>
            </a:r>
            <a:r>
              <a:rPr lang="it-IT" sz="1100" dirty="0">
                <a:hlinkClick r:id="rId6"/>
              </a:rPr>
              <a:t>psic823004@pec.istruzione.it</a:t>
            </a:r>
            <a:endParaRPr lang="it-IT" sz="1100" dirty="0"/>
          </a:p>
          <a:p>
            <a:r>
              <a:rPr lang="it-IT" sz="1100" dirty="0"/>
              <a:t>Sito web: </a:t>
            </a:r>
            <a:r>
              <a:rPr lang="it-IT" sz="1100" dirty="0">
                <a:hlinkClick r:id="rId7"/>
              </a:rPr>
              <a:t>www.leopardisaltara.edu.it</a:t>
            </a:r>
            <a:endParaRPr lang="it-IT" sz="1100" dirty="0"/>
          </a:p>
          <a:p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val="1210465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912">
              <a:schemeClr val="accent1">
                <a:lumMod val="20000"/>
                <a:lumOff val="80000"/>
              </a:schemeClr>
            </a:gs>
            <a:gs pos="0">
              <a:schemeClr val="accent1">
                <a:lumMod val="5000"/>
                <a:lumOff val="95000"/>
              </a:schemeClr>
            </a:gs>
            <a:gs pos="35000">
              <a:schemeClr val="accent1">
                <a:lumMod val="45000"/>
                <a:lumOff val="55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2524"/>
            <a:ext cx="9906000" cy="5781675"/>
          </a:xfrm>
          <a:prstGeom prst="rect">
            <a:avLst/>
          </a:prstGeom>
          <a:effectLst>
            <a:glow>
              <a:schemeClr val="bg1">
                <a:alpha val="32000"/>
              </a:schemeClr>
            </a:glow>
            <a:softEdge rad="609600"/>
          </a:effectLst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039" y="59669"/>
            <a:ext cx="3145210" cy="1173405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4215384" y="1715975"/>
            <a:ext cx="5047488" cy="295484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I NOSTRI PUNTI DI FORZA</a:t>
            </a:r>
          </a:p>
          <a:p>
            <a:pPr algn="ctr">
              <a:lnSpc>
                <a:spcPct val="150000"/>
              </a:lnSpc>
            </a:pPr>
            <a:r>
              <a:rPr lang="it-IT" sz="14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Didattica digitale	Scelta della seconda lingua </a:t>
            </a:r>
          </a:p>
          <a:p>
            <a:pPr algn="ctr">
              <a:lnSpc>
                <a:spcPct val="150000"/>
              </a:lnSpc>
            </a:pPr>
            <a:r>
              <a:rPr lang="it-IT" sz="14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Apertura al territorio</a:t>
            </a:r>
          </a:p>
          <a:p>
            <a:pPr algn="ctr"/>
            <a:endParaRPr lang="it-IT" sz="600" dirty="0">
              <a:latin typeface="Comic Sans MS" panose="030F0702030302020204" pitchFamily="66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it-IT" sz="1600" b="1" dirty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LA NOSTRA OFFERTA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2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Uscite sul territorio, viaggi d’ istruzione, </a:t>
            </a:r>
          </a:p>
          <a:p>
            <a:pPr marL="182563">
              <a:lnSpc>
                <a:spcPct val="150000"/>
              </a:lnSpc>
            </a:pPr>
            <a:r>
              <a:rPr lang="it-IT" sz="12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settimana bianca e verde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2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Progetti di educazione fisica di avvio alla pratica sportiva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2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Attività STEM e artistico-musicali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2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Progetti di lingua inglese, stage e </a:t>
            </a:r>
            <a:r>
              <a:rPr lang="it-IT" sz="1200" dirty="0" err="1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madrelinqua</a:t>
            </a:r>
            <a:endParaRPr lang="it-IT" sz="1200" dirty="0">
              <a:latin typeface="Comic Sans MS" panose="030F0702030302020204" pitchFamily="66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2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Attività legate alla cittadinanza attiva e all’educazione civica</a:t>
            </a:r>
          </a:p>
        </p:txBody>
      </p:sp>
      <p:sp>
        <p:nvSpPr>
          <p:cNvPr id="10" name="Fumetto 4 9"/>
          <p:cNvSpPr/>
          <p:nvPr/>
        </p:nvSpPr>
        <p:spPr>
          <a:xfrm>
            <a:off x="7827829" y="4405500"/>
            <a:ext cx="1858835" cy="2071744"/>
          </a:xfrm>
          <a:prstGeom prst="cloudCallout">
            <a:avLst>
              <a:gd name="adj1" fmla="val -91012"/>
              <a:gd name="adj2" fmla="val 20212"/>
            </a:avLst>
          </a:prstGeom>
          <a:gradFill>
            <a:gsLst>
              <a:gs pos="28300">
                <a:srgbClr val="E7F1F4"/>
              </a:gs>
              <a:gs pos="0">
                <a:schemeClr val="accent6">
                  <a:lumMod val="5000"/>
                  <a:lumOff val="95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3243292" y="713232"/>
            <a:ext cx="3444239" cy="1929383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prstTxWarp prst="textArchUp">
              <a:avLst>
                <a:gd name="adj" fmla="val 12378925"/>
              </a:avLst>
            </a:prstTxWarp>
            <a:spAutoFit/>
          </a:bodyPr>
          <a:lstStyle/>
          <a:p>
            <a:pPr algn="ctr"/>
            <a:r>
              <a:rPr lang="it-IT" sz="5400" b="1" dirty="0">
                <a:ln w="12700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OPEN DAY</a:t>
            </a:r>
          </a:p>
        </p:txBody>
      </p:sp>
      <p:pic>
        <p:nvPicPr>
          <p:cNvPr id="1026" name="Picture 2" descr="Bandiera del Regno Unito - Wikipedi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57127">
            <a:off x="8503390" y="3735618"/>
            <a:ext cx="625377" cy="312689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andiera Francese cm 21x14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3" t="19512" r="4077" b="23578"/>
          <a:stretch/>
        </p:blipFill>
        <p:spPr bwMode="auto">
          <a:xfrm rot="20202572">
            <a:off x="8739204" y="1800986"/>
            <a:ext cx="485748" cy="326136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Bandiera Germania, Bandiere | Manhattan Military shop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82" b="19287"/>
          <a:stretch/>
        </p:blipFill>
        <p:spPr bwMode="auto">
          <a:xfrm rot="851817">
            <a:off x="8738331" y="2306262"/>
            <a:ext cx="497925" cy="310856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Bandiera della Spagna - Wikipedia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62697">
            <a:off x="8139540" y="2325019"/>
            <a:ext cx="548925" cy="365859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artoon happy little boy using tablet 7098324 Vector Art at Vecteezy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07561" y="2299617"/>
            <a:ext cx="902857" cy="701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limbing Wall Cartoon Images – Browse 2,234 Stock Photos, Vectors, and  Video | Adobe Stock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86" t="13077" r="13133" b="9057"/>
          <a:stretch/>
        </p:blipFill>
        <p:spPr bwMode="auto">
          <a:xfrm>
            <a:off x="8110524" y="4709505"/>
            <a:ext cx="1417484" cy="1753836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Immagini di Basket Ball Outline - Download gratuiti su Freepik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428" y="3030866"/>
            <a:ext cx="514953" cy="51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Icona vettore palla da rugby logo football american league isolato palla  ovale cartoon design piatto | Vettore Premium"/>
          <p:cNvPicPr>
            <a:picLocks noChangeAspect="1" noChangeArrowheads="1"/>
          </p:cNvPicPr>
          <p:nvPr/>
        </p:nvPicPr>
        <p:blipFill rotWithShape="1">
          <a:blip r:embed="rId12" cstate="print">
            <a:clrChange>
              <a:clrFrom>
                <a:srgbClr val="E6E6E6"/>
              </a:clrFrom>
              <a:clrTo>
                <a:srgbClr val="E6E6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2" t="21831" r="22085" b="21604"/>
          <a:stretch/>
        </p:blipFill>
        <p:spPr bwMode="auto">
          <a:xfrm rot="20154539">
            <a:off x="8566324" y="3256279"/>
            <a:ext cx="402658" cy="39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Fumetto 3 13"/>
          <p:cNvSpPr/>
          <p:nvPr/>
        </p:nvSpPr>
        <p:spPr>
          <a:xfrm>
            <a:off x="51563" y="352305"/>
            <a:ext cx="2979833" cy="1171696"/>
          </a:xfrm>
          <a:prstGeom prst="wedgeEllipseCallout">
            <a:avLst>
              <a:gd name="adj1" fmla="val 26318"/>
              <a:gd name="adj2" fmla="val 161682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/>
          <p:cNvSpPr txBox="1"/>
          <p:nvPr/>
        </p:nvSpPr>
        <p:spPr>
          <a:xfrm>
            <a:off x="352759" y="646371"/>
            <a:ext cx="2377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Comic Sans MS" panose="030F0702030302020204" pitchFamily="66" charset="0"/>
              </a:rPr>
              <a:t>dal LUNEDI’ al VENERDI’</a:t>
            </a:r>
          </a:p>
          <a:p>
            <a:pPr algn="ctr"/>
            <a:r>
              <a:rPr lang="it-IT" sz="1600" dirty="0">
                <a:latin typeface="Comic Sans MS" panose="030F0702030302020204" pitchFamily="66" charset="0"/>
              </a:rPr>
              <a:t>dalle 8:00 alle 14:00</a:t>
            </a:r>
          </a:p>
          <a:p>
            <a:pPr algn="ctr"/>
            <a:endParaRPr lang="it-IT" sz="1400" dirty="0">
              <a:latin typeface="Comic Sans MS" panose="030F0702030302020204" pitchFamily="66" charset="0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7828141" y="4862663"/>
            <a:ext cx="2007280" cy="138030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337913"/>
              </a:avLst>
            </a:prstTxWarp>
            <a:spAutoFit/>
          </a:bodyPr>
          <a:lstStyle/>
          <a:p>
            <a:pPr algn="ctr"/>
            <a:r>
              <a:rPr lang="it-IT" sz="1200" dirty="0">
                <a:ln w="12700" cmpd="sng">
                  <a:solidFill>
                    <a:srgbClr val="00B050"/>
                  </a:solidFill>
                  <a:prstDash val="solid"/>
                </a:ln>
                <a:solidFill>
                  <a:srgbClr val="33CC33"/>
                </a:solidFill>
                <a:latin typeface="Comic Sans MS" panose="030F0702030302020204" pitchFamily="66" charset="0"/>
              </a:rPr>
              <a:t>SETTIMANA</a:t>
            </a:r>
            <a:r>
              <a:rPr lang="it-IT" sz="1200" b="1" dirty="0">
                <a:ln w="12700" cmpd="sng">
                  <a:solidFill>
                    <a:srgbClr val="00B050"/>
                  </a:solidFill>
                  <a:prstDash val="solid"/>
                </a:ln>
                <a:solidFill>
                  <a:srgbClr val="33CC33"/>
                </a:solidFill>
                <a:latin typeface="Comic Sans MS" panose="030F0702030302020204" pitchFamily="66" charset="0"/>
              </a:rPr>
              <a:t> </a:t>
            </a:r>
            <a:r>
              <a:rPr lang="it-IT" sz="1200" dirty="0">
                <a:ln w="12700" cmpd="sng">
                  <a:solidFill>
                    <a:srgbClr val="00B050"/>
                  </a:solidFill>
                  <a:prstDash val="solid"/>
                </a:ln>
                <a:solidFill>
                  <a:srgbClr val="33CC33"/>
                </a:solidFill>
                <a:latin typeface="Comic Sans MS" panose="030F0702030302020204" pitchFamily="66" charset="0"/>
              </a:rPr>
              <a:t>VERDE</a:t>
            </a:r>
            <a:endParaRPr lang="it-IT" sz="1200" cap="none" spc="0" dirty="0">
              <a:ln w="12700" cmpd="sng">
                <a:solidFill>
                  <a:srgbClr val="00B050"/>
                </a:solidFill>
                <a:prstDash val="solid"/>
              </a:ln>
              <a:solidFill>
                <a:srgbClr val="33CC33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26" name="Fumetto 4 25"/>
          <p:cNvSpPr/>
          <p:nvPr/>
        </p:nvSpPr>
        <p:spPr>
          <a:xfrm>
            <a:off x="237744" y="3001500"/>
            <a:ext cx="1973482" cy="2052008"/>
          </a:xfrm>
          <a:prstGeom prst="cloudCallout">
            <a:avLst>
              <a:gd name="adj1" fmla="val 74772"/>
              <a:gd name="adj2" fmla="val 47607"/>
            </a:avLst>
          </a:prstGeom>
          <a:gradFill>
            <a:gsLst>
              <a:gs pos="0">
                <a:schemeClr val="accent6">
                  <a:lumMod val="5000"/>
                  <a:lumOff val="95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48" name="Picture 24" descr="Service learning e agenda 2030 per lo sviluppo sostenibile 3.a edizione -  Studiocomune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50" y="3569119"/>
            <a:ext cx="1562174" cy="1311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asellaDiTesto 28"/>
          <p:cNvSpPr txBox="1"/>
          <p:nvPr/>
        </p:nvSpPr>
        <p:spPr>
          <a:xfrm>
            <a:off x="576870" y="3338286"/>
            <a:ext cx="169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COSTRUIAMO IL FUTURO</a:t>
            </a:r>
          </a:p>
        </p:txBody>
      </p:sp>
    </p:spTree>
    <p:extLst>
      <p:ext uri="{BB962C8B-B14F-4D97-AF65-F5344CB8AC3E}">
        <p14:creationId xmlns:p14="http://schemas.microsoft.com/office/powerpoint/2010/main" val="15545529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528</TotalTime>
  <Words>171</Words>
  <Application>Microsoft Office PowerPoint</Application>
  <PresentationFormat>A4 (21x29,7 cm)</PresentationFormat>
  <Paragraphs>37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Tahoma</vt:lpstr>
      <vt:lpstr>Verdana</vt:lpstr>
      <vt:lpstr>Wingdings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delmo</dc:creator>
  <cp:lastModifiedBy>Davide Alpi</cp:lastModifiedBy>
  <cp:revision>47</cp:revision>
  <dcterms:created xsi:type="dcterms:W3CDTF">2023-11-14T15:59:56Z</dcterms:created>
  <dcterms:modified xsi:type="dcterms:W3CDTF">2024-11-24T16:40:22Z</dcterms:modified>
</cp:coreProperties>
</file>