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1" r:id="rId3"/>
  </p:sldIdLst>
  <p:sldSz cx="9906000" cy="6858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CCCCFF"/>
    <a:srgbClr val="33CC33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4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1800000" cy="180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19BC1-7A58-4EDD-90E2-BDBA713C372D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54100" y="1279525"/>
            <a:ext cx="49911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B7C1E-69A8-4D10-9FC7-F09CF1D26C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731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62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30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55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798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963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796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027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874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096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186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95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AA09-01C4-41DA-AD41-2A5F7CBFBAB3}" type="datetimeFigureOut">
              <a:rPr lang="it-IT" smtClean="0"/>
              <a:t>24/11/2024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5E5DC-CA91-4968-B451-DAD6CECCE7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296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leopardisaltara.edu.i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sic823004@pec.istruzione.it" TargetMode="External"/><Relationship Id="rId5" Type="http://schemas.openxmlformats.org/officeDocument/2006/relationships/hyperlink" Target="mailto:psic823004@istruzione.it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256">
              <a:schemeClr val="bg1"/>
            </a:gs>
            <a:gs pos="0">
              <a:srgbClr val="FFC000"/>
            </a:gs>
            <a:gs pos="96000">
              <a:srgbClr val="33CC33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43292" y="713232"/>
            <a:ext cx="3444239" cy="192938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ArchUp">
              <a:avLst>
                <a:gd name="adj" fmla="val 12378925"/>
              </a:avLst>
            </a:prstTxWarp>
            <a:spAutoFit/>
          </a:bodyPr>
          <a:lstStyle/>
          <a:p>
            <a:pPr algn="ctr"/>
            <a:r>
              <a:rPr lang="it-IT" sz="5400" b="1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DAY</a:t>
            </a:r>
          </a:p>
        </p:txBody>
      </p:sp>
      <p:pic>
        <p:nvPicPr>
          <p:cNvPr id="7" name="Picture 2" descr="100th Day Of School Cartoon Colored Clipart 15529452 Vector ..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483" y="1499724"/>
            <a:ext cx="2816351" cy="2459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magine 9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3"/>
          <a:stretch/>
        </p:blipFill>
        <p:spPr>
          <a:xfrm>
            <a:off x="4999" y="3327538"/>
            <a:ext cx="9908621" cy="3526765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442" y="61559"/>
            <a:ext cx="3145210" cy="1173405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3248950" y="856106"/>
            <a:ext cx="3444239" cy="192938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ArchDown">
              <a:avLst>
                <a:gd name="adj" fmla="val 810476"/>
              </a:avLst>
            </a:prstTxWarp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PRIMARIA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2618" y="54551"/>
            <a:ext cx="3384976" cy="375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SCUOLA PRIMARIA</a:t>
            </a:r>
          </a:p>
          <a:p>
            <a:pPr algn="ctr">
              <a:lnSpc>
                <a:spcPct val="150000"/>
              </a:lnSpc>
            </a:pPr>
            <a:r>
              <a:rPr lang="it-IT" b="1" dirty="0">
                <a:latin typeface="Comic Sans MS" panose="030F0702030302020204" pitchFamily="66" charset="0"/>
                <a:ea typeface="Verdana" panose="020B0604030504040204" pitchFamily="34" charset="0"/>
              </a:rPr>
              <a:t>C. CIAVARINI</a:t>
            </a:r>
          </a:p>
          <a:p>
            <a:pPr algn="ctr"/>
            <a:r>
              <a:rPr lang="it-IT" sz="1100" b="1" dirty="0">
                <a:latin typeface="Comic Sans MS" panose="030F0702030302020204" pitchFamily="66" charset="0"/>
                <a:ea typeface="Verdana" panose="020B0604030504040204" pitchFamily="34" charset="0"/>
              </a:rPr>
              <a:t>VIA R. SANZIO 13 - MONTEMAGGIORE</a:t>
            </a:r>
          </a:p>
          <a:p>
            <a:pPr algn="ctr"/>
            <a:r>
              <a:rPr lang="it-IT" sz="1600" b="1" dirty="0">
                <a:latin typeface="Comic Sans MS" panose="030F0702030302020204" pitchFamily="66" charset="0"/>
                <a:ea typeface="Verdana" panose="020B0604030504040204" pitchFamily="34" charset="0"/>
              </a:rPr>
              <a:t>MARTEDI’ 10 DICEMBRE 2024</a:t>
            </a:r>
          </a:p>
          <a:p>
            <a:pPr algn="ctr"/>
            <a:r>
              <a:rPr lang="it-IT" sz="1200" b="1" dirty="0">
                <a:latin typeface="Comic Sans MS" panose="030F0702030302020204" pitchFamily="66" charset="0"/>
                <a:ea typeface="Verdana" panose="020B0604030504040204" pitchFamily="34" charset="0"/>
              </a:rPr>
              <a:t>DALLE ORE 17:30 ALLE ORE 19:00</a:t>
            </a:r>
          </a:p>
          <a:p>
            <a:pPr algn="ctr"/>
            <a:endParaRPr lang="it-IT" sz="600" b="1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b="1" dirty="0">
                <a:latin typeface="Comic Sans MS" panose="030F0702030302020204" pitchFamily="66" charset="0"/>
                <a:ea typeface="Verdana" panose="020B0604030504040204" pitchFamily="34" charset="0"/>
              </a:rPr>
              <a:t>R. DEZI</a:t>
            </a:r>
          </a:p>
          <a:p>
            <a:pPr algn="ctr"/>
            <a:r>
              <a:rPr lang="it-IT" sz="1100" b="1" dirty="0">
                <a:latin typeface="Comic Sans MS" panose="030F0702030302020204" pitchFamily="66" charset="0"/>
                <a:ea typeface="Verdana" panose="020B0604030504040204" pitchFamily="34" charset="0"/>
              </a:rPr>
              <a:t>VIA MARCONI 1 – CALCINELLI</a:t>
            </a:r>
          </a:p>
          <a:p>
            <a:pPr algn="ctr"/>
            <a:r>
              <a:rPr lang="it-IT" sz="1580" b="1" dirty="0">
                <a:latin typeface="Comic Sans MS" panose="030F0702030302020204" pitchFamily="66" charset="0"/>
                <a:ea typeface="Verdana" panose="020B0604030504040204" pitchFamily="34" charset="0"/>
              </a:rPr>
              <a:t>LUNEDI’ 9 DICEMBRE 2024</a:t>
            </a:r>
          </a:p>
          <a:p>
            <a:pPr algn="ctr"/>
            <a:r>
              <a:rPr lang="it-IT" sz="1200" b="1" dirty="0">
                <a:latin typeface="Comic Sans MS" panose="030F0702030302020204" pitchFamily="66" charset="0"/>
                <a:ea typeface="Verdana" panose="020B0604030504040204" pitchFamily="34" charset="0"/>
              </a:rPr>
              <a:t>DALLE ORE 17:30 ALLE ORE 19:00</a:t>
            </a:r>
          </a:p>
          <a:p>
            <a:pPr algn="ctr"/>
            <a:endParaRPr lang="it-IT" sz="600" b="1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it-IT" b="1" dirty="0">
                <a:latin typeface="Comic Sans MS" panose="030F0702030302020204" pitchFamily="66" charset="0"/>
                <a:ea typeface="Verdana" panose="020B0604030504040204" pitchFamily="34" charset="0"/>
              </a:rPr>
              <a:t>B. LUGLI</a:t>
            </a:r>
          </a:p>
          <a:p>
            <a:pPr algn="ctr"/>
            <a:r>
              <a:rPr lang="it-IT" sz="1100" b="1" dirty="0">
                <a:latin typeface="Comic Sans MS" panose="030F0702030302020204" pitchFamily="66" charset="0"/>
                <a:ea typeface="Verdana" panose="020B0604030504040204" pitchFamily="34" charset="0"/>
              </a:rPr>
              <a:t>VIA ABRUZZO 4- CALCINELLI</a:t>
            </a:r>
          </a:p>
          <a:p>
            <a:pPr algn="ctr"/>
            <a:r>
              <a:rPr lang="it-IT" sz="1600" b="1" dirty="0">
                <a:latin typeface="Comic Sans MS" panose="030F0702030302020204" pitchFamily="66" charset="0"/>
                <a:ea typeface="Verdana" panose="020B0604030504040204" pitchFamily="34" charset="0"/>
              </a:rPr>
              <a:t>MARTEDI’ 10 DICEMBRE </a:t>
            </a:r>
            <a:r>
              <a:rPr lang="it-IT" b="1" dirty="0">
                <a:latin typeface="Comic Sans MS" panose="030F0702030302020204" pitchFamily="66" charset="0"/>
                <a:ea typeface="Verdana" panose="020B0604030504040204" pitchFamily="34" charset="0"/>
              </a:rPr>
              <a:t>2024</a:t>
            </a:r>
          </a:p>
          <a:p>
            <a:pPr algn="ctr"/>
            <a:r>
              <a:rPr lang="it-IT" sz="1200" b="1" dirty="0">
                <a:latin typeface="Comic Sans MS" panose="030F0702030302020204" pitchFamily="66" charset="0"/>
                <a:ea typeface="Verdana" panose="020B0604030504040204" pitchFamily="34" charset="0"/>
              </a:rPr>
              <a:t>DALLE ORE 17:30 ALLE ORE </a:t>
            </a:r>
            <a:r>
              <a:rPr lang="it-IT" sz="1400" b="1" dirty="0">
                <a:latin typeface="Comic Sans MS" panose="030F0702030302020204" pitchFamily="66" charset="0"/>
                <a:ea typeface="Verdana" panose="020B0604030504040204" pitchFamily="34" charset="0"/>
              </a:rPr>
              <a:t>19:00</a:t>
            </a:r>
          </a:p>
          <a:p>
            <a:pPr algn="ctr"/>
            <a:endParaRPr lang="it-IT" sz="1200" b="1" dirty="0">
              <a:latin typeface="Comic Sans MS" panose="030F0702030302020204" pitchFamily="66" charset="0"/>
              <a:ea typeface="Verdana" panose="020B0604030504040204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640888" y="1244856"/>
            <a:ext cx="2688557" cy="830997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4800" b="1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SCUOLA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6894577" y="3991785"/>
            <a:ext cx="29283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/>
              <a:t>Via Marconi 1 – 61036 COLLI AL METAURO (PU)</a:t>
            </a:r>
          </a:p>
          <a:p>
            <a:r>
              <a:rPr lang="it-IT" sz="1100" dirty="0"/>
              <a:t>TEL:0721/892980 - FAX: 0721/892987</a:t>
            </a:r>
          </a:p>
          <a:p>
            <a:r>
              <a:rPr lang="it-IT" sz="1100" dirty="0"/>
              <a:t>E-mail: </a:t>
            </a:r>
            <a:r>
              <a:rPr lang="it-IT" sz="1100" dirty="0">
                <a:hlinkClick r:id="rId5"/>
              </a:rPr>
              <a:t>psic823004@istruzione.it</a:t>
            </a:r>
            <a:endParaRPr lang="it-IT" sz="1100" dirty="0"/>
          </a:p>
          <a:p>
            <a:r>
              <a:rPr lang="it-IT" sz="1100" dirty="0"/>
              <a:t>PEC: </a:t>
            </a:r>
            <a:r>
              <a:rPr lang="it-IT" sz="1100" dirty="0">
                <a:hlinkClick r:id="rId6"/>
              </a:rPr>
              <a:t>psic823004@pec.istruzione.it</a:t>
            </a:r>
            <a:endParaRPr lang="it-IT" sz="1100" dirty="0"/>
          </a:p>
          <a:p>
            <a:r>
              <a:rPr lang="it-IT" sz="1100" dirty="0"/>
              <a:t>Sito web: </a:t>
            </a:r>
            <a:r>
              <a:rPr lang="it-IT" sz="1100" dirty="0">
                <a:hlinkClick r:id="rId7"/>
              </a:rPr>
              <a:t>www.leopardisaltara.edu.it</a:t>
            </a:r>
            <a:endParaRPr lang="it-IT" sz="1100" dirty="0"/>
          </a:p>
          <a:p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1585260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912">
              <a:schemeClr val="accent4">
                <a:lumMod val="40000"/>
                <a:lumOff val="60000"/>
                <a:alpha val="50000"/>
              </a:schemeClr>
            </a:gs>
            <a:gs pos="0">
              <a:schemeClr val="accent1">
                <a:lumMod val="5000"/>
                <a:lumOff val="95000"/>
              </a:schemeClr>
            </a:gs>
            <a:gs pos="35000">
              <a:schemeClr val="accent4">
                <a:lumMod val="20000"/>
                <a:lumOff val="80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2524"/>
            <a:ext cx="9906000" cy="5781675"/>
          </a:xfrm>
          <a:prstGeom prst="rect">
            <a:avLst/>
          </a:prstGeom>
          <a:effectLst>
            <a:glow>
              <a:schemeClr val="bg1">
                <a:alpha val="32000"/>
              </a:schemeClr>
            </a:glow>
            <a:softEdge rad="596900"/>
          </a:effectLst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357" y="73152"/>
            <a:ext cx="3145210" cy="1173405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7536722" y="4014073"/>
            <a:ext cx="139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IMMAGINE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3243292" y="713232"/>
            <a:ext cx="3444239" cy="1929383"/>
          </a:xfrm>
          <a:prstGeom prst="rect">
            <a:avLst/>
          </a:prstGeom>
          <a:noFill/>
          <a:effectLst>
            <a:glow rad="1028700">
              <a:srgbClr val="FF0000">
                <a:alpha val="40000"/>
              </a:srgbClr>
            </a:glow>
            <a:reflection stA="51000" endPos="0" dist="50800" dir="5400000" sy="-100000" algn="bl" rotWithShape="0"/>
            <a:softEdge rad="0"/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lIns="91440" tIns="45720" rIns="91440" bIns="45720">
            <a:prstTxWarp prst="textArchUp">
              <a:avLst>
                <a:gd name="adj" fmla="val 12378925"/>
              </a:avLst>
            </a:prstTxWarp>
            <a:spAutoFit/>
          </a:bodyPr>
          <a:lstStyle/>
          <a:p>
            <a:pPr algn="ctr"/>
            <a:r>
              <a:rPr lang="it-IT" sz="5400" b="1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DAY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4215384" y="1715975"/>
            <a:ext cx="5047488" cy="270843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I NOSTRI PUNTI DI FORZA</a:t>
            </a:r>
          </a:p>
          <a:p>
            <a:pPr algn="ctr">
              <a:lnSpc>
                <a:spcPct val="150000"/>
              </a:lnSpc>
            </a:pPr>
            <a:r>
              <a:rPr lang="it-IT" sz="14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Dotazione digitale	Ampia offerta formativa</a:t>
            </a:r>
          </a:p>
          <a:p>
            <a:pPr algn="ctr">
              <a:lnSpc>
                <a:spcPct val="150000"/>
              </a:lnSpc>
            </a:pPr>
            <a:r>
              <a:rPr lang="it-IT" sz="14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                Interventi individualizzati e personalizzati</a:t>
            </a:r>
          </a:p>
          <a:p>
            <a:pPr algn="ctr"/>
            <a:endParaRPr lang="it-IT" sz="600" dirty="0">
              <a:latin typeface="Comic Sans MS" panose="030F0702030302020204" pitchFamily="66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it-IT" sz="1600" b="1" dirty="0">
                <a:solidFill>
                  <a:srgbClr val="FF0000"/>
                </a:solidFill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LA NOSTRA OFFERTA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Uscite sul territorio, viaggi d’ istruzione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Progetti di educazione motoria di avvio alla pratica sportiva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Progetti di lingua: madrelingua inglese </a:t>
            </a:r>
          </a:p>
          <a:p>
            <a:pPr marL="182563">
              <a:lnSpc>
                <a:spcPct val="150000"/>
              </a:lnSpc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e scoperta della seconda lingua</a:t>
            </a:r>
          </a:p>
          <a:p>
            <a:pPr marL="182563" indent="-182563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200" dirty="0">
                <a:latin typeface="Comic Sans MS" panose="030F0702030302020204" pitchFamily="66" charset="0"/>
                <a:ea typeface="Verdana" panose="020B0604030504040204" pitchFamily="34" charset="0"/>
                <a:cs typeface="Tahoma" panose="020B0604030504040204" pitchFamily="34" charset="0"/>
              </a:rPr>
              <a:t>Attività legate alla cittadinanza attiva e all’educazione civica</a:t>
            </a:r>
          </a:p>
        </p:txBody>
      </p:sp>
      <p:sp>
        <p:nvSpPr>
          <p:cNvPr id="10" name="Fumetto 4 9"/>
          <p:cNvSpPr/>
          <p:nvPr/>
        </p:nvSpPr>
        <p:spPr>
          <a:xfrm>
            <a:off x="7487737" y="4437517"/>
            <a:ext cx="2307830" cy="2106381"/>
          </a:xfrm>
          <a:prstGeom prst="cloudCallout">
            <a:avLst>
              <a:gd name="adj1" fmla="val -74328"/>
              <a:gd name="adj2" fmla="val 29383"/>
            </a:avLst>
          </a:prstGeom>
          <a:gradFill>
            <a:gsLst>
              <a:gs pos="0">
                <a:schemeClr val="accent6">
                  <a:lumMod val="5000"/>
                  <a:lumOff val="9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umetto 3 15"/>
          <p:cNvSpPr/>
          <p:nvPr/>
        </p:nvSpPr>
        <p:spPr>
          <a:xfrm>
            <a:off x="51563" y="192025"/>
            <a:ext cx="2979833" cy="1408175"/>
          </a:xfrm>
          <a:prstGeom prst="wedgeEllipseCallout">
            <a:avLst>
              <a:gd name="adj1" fmla="val 30000"/>
              <a:gd name="adj2" fmla="val 135337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Picture 14" descr="Cartoon happy little boy using tablet 7098324 Vector Art at Vecteez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02512" y="2291673"/>
            <a:ext cx="902857" cy="701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Bandiera del Regno Unito - Wikipedi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57127">
            <a:off x="7236299" y="3546530"/>
            <a:ext cx="625377" cy="31268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Bandiera Francese cm 21x1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3" t="19512" r="4077" b="23578"/>
          <a:stretch/>
        </p:blipFill>
        <p:spPr bwMode="auto">
          <a:xfrm rot="20202572">
            <a:off x="7738883" y="3814257"/>
            <a:ext cx="385419" cy="258774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 descr="Bandiera Germania, Bandiere | Manhattan Military shop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82" b="19287"/>
          <a:stretch/>
        </p:blipFill>
        <p:spPr bwMode="auto">
          <a:xfrm rot="851817">
            <a:off x="8244334" y="3759187"/>
            <a:ext cx="497925" cy="310856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2" descr="Bandiera della Spagna - Wikipedi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1696">
            <a:off x="6786346" y="3812656"/>
            <a:ext cx="481359" cy="32082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Fumetto 4 21"/>
          <p:cNvSpPr/>
          <p:nvPr/>
        </p:nvSpPr>
        <p:spPr>
          <a:xfrm>
            <a:off x="237744" y="3001500"/>
            <a:ext cx="1973482" cy="2052008"/>
          </a:xfrm>
          <a:prstGeom prst="cloudCallout">
            <a:avLst>
              <a:gd name="adj1" fmla="val 74772"/>
              <a:gd name="adj2" fmla="val 47607"/>
            </a:avLst>
          </a:prstGeom>
          <a:gradFill>
            <a:gsLst>
              <a:gs pos="0">
                <a:schemeClr val="accent6">
                  <a:lumMod val="5000"/>
                  <a:lumOff val="9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3" name="Picture 24" descr="Service learning e agenda 2030 per lo sviluppo sostenibile 3.a edizione -  Studiocomune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50" y="3569119"/>
            <a:ext cx="1562174" cy="1311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CasellaDiTesto 23"/>
          <p:cNvSpPr txBox="1"/>
          <p:nvPr/>
        </p:nvSpPr>
        <p:spPr>
          <a:xfrm>
            <a:off x="576870" y="3338286"/>
            <a:ext cx="169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COSTRUIAMO IL FUTURO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370083" y="352305"/>
            <a:ext cx="2377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Comic Sans MS" panose="030F0702030302020204" pitchFamily="66" charset="0"/>
              </a:rPr>
              <a:t>dal LUNEDI’ al VENERDI’</a:t>
            </a:r>
          </a:p>
          <a:p>
            <a:pPr algn="ctr"/>
            <a:r>
              <a:rPr lang="it-IT" sz="1400" dirty="0">
                <a:latin typeface="Comic Sans MS" panose="030F0702030302020204" pitchFamily="66" charset="0"/>
              </a:rPr>
              <a:t>B. Lugli e C. </a:t>
            </a:r>
            <a:r>
              <a:rPr lang="it-IT" sz="1400" dirty="0" err="1">
                <a:latin typeface="Comic Sans MS" panose="030F0702030302020204" pitchFamily="66" charset="0"/>
              </a:rPr>
              <a:t>Ciavarini</a:t>
            </a:r>
            <a:endParaRPr lang="it-IT" sz="1400" dirty="0">
              <a:latin typeface="Comic Sans MS" panose="030F0702030302020204" pitchFamily="66" charset="0"/>
            </a:endParaRPr>
          </a:p>
          <a:p>
            <a:pPr algn="ctr"/>
            <a:r>
              <a:rPr lang="it-IT" sz="1400" dirty="0">
                <a:latin typeface="Comic Sans MS" panose="030F0702030302020204" pitchFamily="66" charset="0"/>
              </a:rPr>
              <a:t>dalle 8:00 alle 13:25</a:t>
            </a:r>
          </a:p>
          <a:p>
            <a:pPr algn="ctr"/>
            <a:endParaRPr lang="it-IT" sz="200" dirty="0">
              <a:latin typeface="Comic Sans MS" panose="030F0702030302020204" pitchFamily="66" charset="0"/>
            </a:endParaRPr>
          </a:p>
          <a:p>
            <a:pPr algn="ctr"/>
            <a:r>
              <a:rPr lang="it-IT" sz="1400" dirty="0" err="1">
                <a:latin typeface="Comic Sans MS" panose="030F0702030302020204" pitchFamily="66" charset="0"/>
              </a:rPr>
              <a:t>R.Dezi</a:t>
            </a:r>
            <a:endParaRPr lang="it-IT" sz="1400" dirty="0">
              <a:latin typeface="Comic Sans MS" panose="030F0702030302020204" pitchFamily="66" charset="0"/>
            </a:endParaRPr>
          </a:p>
          <a:p>
            <a:pPr algn="ctr"/>
            <a:r>
              <a:rPr lang="it-IT" sz="1400" dirty="0">
                <a:latin typeface="Comic Sans MS" panose="030F0702030302020204" pitchFamily="66" charset="0"/>
              </a:rPr>
              <a:t>dalle 8:30 alle 16:30</a:t>
            </a:r>
          </a:p>
        </p:txBody>
      </p:sp>
      <p:pic>
        <p:nvPicPr>
          <p:cNvPr id="26" name="Picture 18" descr="Immagini di Basket Ball Outline - Download gratuiti su Freepik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4169" y="2736079"/>
            <a:ext cx="514953" cy="51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0" descr="Icona vettore palla da rugby logo football american league isolato palla  ovale cartoon design piatto | Vettore Premium"/>
          <p:cNvPicPr>
            <a:picLocks noChangeAspect="1" noChangeArrowheads="1"/>
          </p:cNvPicPr>
          <p:nvPr/>
        </p:nvPicPr>
        <p:blipFill rotWithShape="1">
          <a:blip r:embed="rId11" cstate="print">
            <a:clrChange>
              <a:clrFrom>
                <a:srgbClr val="E6E6E6"/>
              </a:clrFrom>
              <a:clrTo>
                <a:srgbClr val="E6E6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2" t="21831" r="22085" b="21604"/>
          <a:stretch/>
        </p:blipFill>
        <p:spPr bwMode="auto">
          <a:xfrm rot="20154539">
            <a:off x="8686065" y="2961492"/>
            <a:ext cx="402658" cy="39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lipart Children At School Clip Art Library, 41% OFF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6323" y="4620105"/>
            <a:ext cx="1670657" cy="1630979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0453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Words>193</Words>
  <Application>Microsoft Office PowerPoint</Application>
  <PresentationFormat>A4 (21x29,7 cm)</PresentationFormat>
  <Paragraphs>42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Tahoma</vt:lpstr>
      <vt:lpstr>Verdana</vt:lpstr>
      <vt:lpstr>Wingdings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delmo</dc:creator>
  <cp:lastModifiedBy>Davide Alpi</cp:lastModifiedBy>
  <cp:revision>47</cp:revision>
  <dcterms:created xsi:type="dcterms:W3CDTF">2023-11-14T15:59:56Z</dcterms:created>
  <dcterms:modified xsi:type="dcterms:W3CDTF">2024-11-24T16:34:22Z</dcterms:modified>
</cp:coreProperties>
</file>