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9" r:id="rId2"/>
    <p:sldId id="261" r:id="rId3"/>
  </p:sldIdLst>
  <p:sldSz cx="9906000" cy="6858000" type="A4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99FF"/>
    <a:srgbClr val="CCCCFF"/>
    <a:srgbClr val="33CC33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40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1800000" cy="1800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019BC1-7A58-4EDD-90E2-BDBA713C372D}" type="datetimeFigureOut">
              <a:rPr lang="it-IT" smtClean="0"/>
              <a:t>24/11/2024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054100" y="1279525"/>
            <a:ext cx="499110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9B7C1E-69A8-4D10-9FC7-F09CF1D26C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7318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EAA09-01C4-41DA-AD41-2A5F7CBFBAB3}" type="datetimeFigureOut">
              <a:rPr lang="it-IT" smtClean="0"/>
              <a:t>24/11/2024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E5DC-CA91-4968-B451-DAD6CECCE7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3624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EAA09-01C4-41DA-AD41-2A5F7CBFBAB3}" type="datetimeFigureOut">
              <a:rPr lang="it-IT" smtClean="0"/>
              <a:t>24/11/2024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E5DC-CA91-4968-B451-DAD6CECCE7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2530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EAA09-01C4-41DA-AD41-2A5F7CBFBAB3}" type="datetimeFigureOut">
              <a:rPr lang="it-IT" smtClean="0"/>
              <a:t>24/11/2024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E5DC-CA91-4968-B451-DAD6CECCE7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6558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EAA09-01C4-41DA-AD41-2A5F7CBFBAB3}" type="datetimeFigureOut">
              <a:rPr lang="it-IT" smtClean="0"/>
              <a:t>24/11/2024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E5DC-CA91-4968-B451-DAD6CECCE7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7985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EAA09-01C4-41DA-AD41-2A5F7CBFBAB3}" type="datetimeFigureOut">
              <a:rPr lang="it-IT" smtClean="0"/>
              <a:t>24/11/2024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E5DC-CA91-4968-B451-DAD6CECCE7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9638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EAA09-01C4-41DA-AD41-2A5F7CBFBAB3}" type="datetimeFigureOut">
              <a:rPr lang="it-IT" smtClean="0"/>
              <a:t>24/11/2024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E5DC-CA91-4968-B451-DAD6CECCE7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7967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EAA09-01C4-41DA-AD41-2A5F7CBFBAB3}" type="datetimeFigureOut">
              <a:rPr lang="it-IT" smtClean="0"/>
              <a:t>24/11/2024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E5DC-CA91-4968-B451-DAD6CECCE7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0273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EAA09-01C4-41DA-AD41-2A5F7CBFBAB3}" type="datetimeFigureOut">
              <a:rPr lang="it-IT" smtClean="0"/>
              <a:t>24/11/2024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E5DC-CA91-4968-B451-DAD6CECCE7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8749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EAA09-01C4-41DA-AD41-2A5F7CBFBAB3}" type="datetimeFigureOut">
              <a:rPr lang="it-IT" smtClean="0"/>
              <a:t>24/11/2024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E5DC-CA91-4968-B451-DAD6CECCE7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0967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EAA09-01C4-41DA-AD41-2A5F7CBFBAB3}" type="datetimeFigureOut">
              <a:rPr lang="it-IT" smtClean="0"/>
              <a:t>24/11/2024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E5DC-CA91-4968-B451-DAD6CECCE7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8186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EAA09-01C4-41DA-AD41-2A5F7CBFBAB3}" type="datetimeFigureOut">
              <a:rPr lang="it-IT" smtClean="0"/>
              <a:t>24/11/2024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E5DC-CA91-4968-B451-DAD6CECCE7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3957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5EAA09-01C4-41DA-AD41-2A5F7CBFBAB3}" type="datetimeFigureOut">
              <a:rPr lang="it-IT" smtClean="0"/>
              <a:t>24/11/2024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5E5DC-CA91-4968-B451-DAD6CECCE7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2965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hyperlink" Target="http://www.leopardisaltara.edu.it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psic823004@pec.istruzione.it" TargetMode="External"/><Relationship Id="rId5" Type="http://schemas.openxmlformats.org/officeDocument/2006/relationships/hyperlink" Target="mailto:psic823004@istruzione.it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3.png"/><Relationship Id="rId7" Type="http://schemas.openxmlformats.org/officeDocument/2006/relationships/image" Target="../media/image8.jpeg"/><Relationship Id="rId12" Type="http://schemas.openxmlformats.org/officeDocument/2006/relationships/image" Target="../media/image13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11" Type="http://schemas.openxmlformats.org/officeDocument/2006/relationships/image" Target="../media/image12.jpeg"/><Relationship Id="rId5" Type="http://schemas.openxmlformats.org/officeDocument/2006/relationships/image" Target="../media/image6.pn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256">
              <a:schemeClr val="bg1"/>
            </a:gs>
            <a:gs pos="0">
              <a:srgbClr val="FFC000"/>
            </a:gs>
            <a:gs pos="96000">
              <a:srgbClr val="33CC33"/>
            </a:gs>
          </a:gsLst>
          <a:lin ang="4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243292" y="713232"/>
            <a:ext cx="3444239" cy="1929383"/>
          </a:xfrm>
          <a:prstGeom prst="rect">
            <a:avLst/>
          </a:prstGeom>
          <a:noFill/>
          <a:effectLst>
            <a:glow rad="1028700">
              <a:srgbClr val="FF0000">
                <a:alpha val="40000"/>
              </a:srgbClr>
            </a:glow>
            <a:reflection stA="51000" endPos="0" dist="50800" dir="5400000" sy="-100000" algn="bl" rotWithShape="0"/>
            <a:softEdge rad="0"/>
          </a:effectLst>
          <a:scene3d>
            <a:camera prst="orthographicFront">
              <a:rot lat="0" lon="0" rev="0"/>
            </a:camera>
            <a:lightRig rig="threePt" dir="t"/>
          </a:scene3d>
        </p:spPr>
        <p:txBody>
          <a:bodyPr wrap="none" lIns="91440" tIns="45720" rIns="91440" bIns="45720">
            <a:prstTxWarp prst="textArchUp">
              <a:avLst>
                <a:gd name="adj" fmla="val 12378925"/>
              </a:avLst>
            </a:prstTxWarp>
            <a:spAutoFit/>
          </a:bodyPr>
          <a:lstStyle/>
          <a:p>
            <a:pPr algn="ctr"/>
            <a:r>
              <a:rPr lang="it-IT" sz="5400" b="1" dirty="0">
                <a:ln w="12700" cmpd="sng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OPEN DAY</a:t>
            </a:r>
          </a:p>
        </p:txBody>
      </p:sp>
      <p:pic>
        <p:nvPicPr>
          <p:cNvPr id="7" name="Picture 2" descr="100th Day Of School Cartoon Colored Clipart 15529452 Vector ...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6483" y="1499724"/>
            <a:ext cx="2816351" cy="2459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magine 9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23"/>
          <a:stretch/>
        </p:blipFill>
        <p:spPr>
          <a:xfrm>
            <a:off x="4999" y="3327538"/>
            <a:ext cx="9908621" cy="3526765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9442" y="61559"/>
            <a:ext cx="3145210" cy="1173405"/>
          </a:xfrm>
          <a:prstGeom prst="rect">
            <a:avLst/>
          </a:prstGeom>
        </p:spPr>
      </p:pic>
      <p:sp>
        <p:nvSpPr>
          <p:cNvPr id="8" name="Rettangolo 7"/>
          <p:cNvSpPr/>
          <p:nvPr/>
        </p:nvSpPr>
        <p:spPr>
          <a:xfrm>
            <a:off x="3248950" y="856106"/>
            <a:ext cx="3444239" cy="1929383"/>
          </a:xfrm>
          <a:prstGeom prst="rect">
            <a:avLst/>
          </a:prstGeom>
          <a:noFill/>
          <a:effectLst>
            <a:glow rad="1028700">
              <a:srgbClr val="FF0000">
                <a:alpha val="40000"/>
              </a:srgbClr>
            </a:glow>
            <a:reflection stA="51000" endPos="0" dist="50800" dir="5400000" sy="-100000" algn="bl" rotWithShape="0"/>
            <a:softEdge rad="0"/>
          </a:effectLst>
          <a:scene3d>
            <a:camera prst="orthographicFront">
              <a:rot lat="0" lon="0" rev="0"/>
            </a:camera>
            <a:lightRig rig="threePt" dir="t"/>
          </a:scene3d>
        </p:spPr>
        <p:txBody>
          <a:bodyPr wrap="none" lIns="91440" tIns="45720" rIns="91440" bIns="45720">
            <a:prstTxWarp prst="textArchDown">
              <a:avLst>
                <a:gd name="adj" fmla="val 810476"/>
              </a:avLst>
            </a:prstTxWarp>
            <a:spAutoFit/>
          </a:bodyPr>
          <a:lstStyle/>
          <a:p>
            <a:pPr algn="ctr"/>
            <a:r>
              <a:rPr lang="it-IT" sz="4000" b="1" dirty="0">
                <a:ln w="12700" cmpd="sng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PRIMARIA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12618" y="54551"/>
            <a:ext cx="3384976" cy="3751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b="1" dirty="0">
                <a:latin typeface="Verdana" panose="020B0604030504040204" pitchFamily="34" charset="0"/>
                <a:ea typeface="Verdana" panose="020B0604030504040204" pitchFamily="34" charset="0"/>
              </a:rPr>
              <a:t>SCUOLA PRIMARIA</a:t>
            </a:r>
          </a:p>
          <a:p>
            <a:pPr algn="ctr">
              <a:lnSpc>
                <a:spcPct val="150000"/>
              </a:lnSpc>
            </a:pPr>
            <a:r>
              <a:rPr lang="it-IT" b="1" dirty="0">
                <a:latin typeface="Comic Sans MS" panose="030F0702030302020204" pitchFamily="66" charset="0"/>
                <a:ea typeface="Verdana" panose="020B0604030504040204" pitchFamily="34" charset="0"/>
              </a:rPr>
              <a:t>C. CIAVARINI</a:t>
            </a:r>
          </a:p>
          <a:p>
            <a:pPr algn="ctr"/>
            <a:r>
              <a:rPr lang="it-IT" sz="1100" b="1" dirty="0">
                <a:latin typeface="Comic Sans MS" panose="030F0702030302020204" pitchFamily="66" charset="0"/>
                <a:ea typeface="Verdana" panose="020B0604030504040204" pitchFamily="34" charset="0"/>
              </a:rPr>
              <a:t>VIA R. SANZIO 13 - MONTEMAGGIORE</a:t>
            </a:r>
          </a:p>
          <a:p>
            <a:pPr algn="ctr"/>
            <a:r>
              <a:rPr lang="it-IT" sz="1600" b="1" dirty="0">
                <a:latin typeface="Comic Sans MS" panose="030F0702030302020204" pitchFamily="66" charset="0"/>
                <a:ea typeface="Verdana" panose="020B0604030504040204" pitchFamily="34" charset="0"/>
              </a:rPr>
              <a:t>MARTEDI’ 10 DICEMBRE 2024</a:t>
            </a:r>
          </a:p>
          <a:p>
            <a:pPr algn="ctr"/>
            <a:r>
              <a:rPr lang="it-IT" sz="1200" b="1" dirty="0">
                <a:latin typeface="Comic Sans MS" panose="030F0702030302020204" pitchFamily="66" charset="0"/>
                <a:ea typeface="Verdana" panose="020B0604030504040204" pitchFamily="34" charset="0"/>
              </a:rPr>
              <a:t>DALLE ORE 17:30 ALLE ORE 19:00</a:t>
            </a:r>
          </a:p>
          <a:p>
            <a:pPr algn="ctr"/>
            <a:endParaRPr lang="it-IT" sz="600" b="1" dirty="0">
              <a:latin typeface="Comic Sans MS" panose="030F0702030302020204" pitchFamily="66" charset="0"/>
              <a:ea typeface="Verdana" panose="020B060403050404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it-IT" b="1" dirty="0">
                <a:latin typeface="Comic Sans MS" panose="030F0702030302020204" pitchFamily="66" charset="0"/>
                <a:ea typeface="Verdana" panose="020B0604030504040204" pitchFamily="34" charset="0"/>
              </a:rPr>
              <a:t>R. DEZI</a:t>
            </a:r>
          </a:p>
          <a:p>
            <a:pPr algn="ctr"/>
            <a:r>
              <a:rPr lang="it-IT" sz="1100" b="1" dirty="0">
                <a:latin typeface="Comic Sans MS" panose="030F0702030302020204" pitchFamily="66" charset="0"/>
                <a:ea typeface="Verdana" panose="020B0604030504040204" pitchFamily="34" charset="0"/>
              </a:rPr>
              <a:t>VIA MARCONI 1 – CALCINELLI</a:t>
            </a:r>
          </a:p>
          <a:p>
            <a:pPr algn="ctr"/>
            <a:r>
              <a:rPr lang="it-IT" sz="1580" b="1" dirty="0">
                <a:latin typeface="Comic Sans MS" panose="030F0702030302020204" pitchFamily="66" charset="0"/>
                <a:ea typeface="Verdana" panose="020B0604030504040204" pitchFamily="34" charset="0"/>
              </a:rPr>
              <a:t>LUNEDI’ 9 DICEMBRE 2024</a:t>
            </a:r>
          </a:p>
          <a:p>
            <a:pPr algn="ctr"/>
            <a:r>
              <a:rPr lang="it-IT" sz="1200" b="1" dirty="0">
                <a:latin typeface="Comic Sans MS" panose="030F0702030302020204" pitchFamily="66" charset="0"/>
                <a:ea typeface="Verdana" panose="020B0604030504040204" pitchFamily="34" charset="0"/>
              </a:rPr>
              <a:t>DALLE ORE 17:30 ALLE ORE 19:00</a:t>
            </a:r>
          </a:p>
          <a:p>
            <a:pPr algn="ctr"/>
            <a:endParaRPr lang="it-IT" sz="600" b="1" dirty="0">
              <a:latin typeface="Comic Sans MS" panose="030F0702030302020204" pitchFamily="66" charset="0"/>
              <a:ea typeface="Verdana" panose="020B060403050404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it-IT" b="1" dirty="0">
                <a:latin typeface="Comic Sans MS" panose="030F0702030302020204" pitchFamily="66" charset="0"/>
                <a:ea typeface="Verdana" panose="020B0604030504040204" pitchFamily="34" charset="0"/>
              </a:rPr>
              <a:t>B. LUGLI</a:t>
            </a:r>
          </a:p>
          <a:p>
            <a:pPr algn="ctr"/>
            <a:r>
              <a:rPr lang="it-IT" sz="1100" b="1" dirty="0">
                <a:latin typeface="Comic Sans MS" panose="030F0702030302020204" pitchFamily="66" charset="0"/>
                <a:ea typeface="Verdana" panose="020B0604030504040204" pitchFamily="34" charset="0"/>
              </a:rPr>
              <a:t>VIA ABRUZZO 4- CALCINELLI</a:t>
            </a:r>
          </a:p>
          <a:p>
            <a:pPr algn="ctr"/>
            <a:r>
              <a:rPr lang="it-IT" sz="1600" b="1" dirty="0">
                <a:latin typeface="Comic Sans MS" panose="030F0702030302020204" pitchFamily="66" charset="0"/>
                <a:ea typeface="Verdana" panose="020B0604030504040204" pitchFamily="34" charset="0"/>
              </a:rPr>
              <a:t>MARTEDI’ 10 DICEMBRE </a:t>
            </a:r>
            <a:r>
              <a:rPr lang="it-IT" b="1" dirty="0">
                <a:latin typeface="Comic Sans MS" panose="030F0702030302020204" pitchFamily="66" charset="0"/>
                <a:ea typeface="Verdana" panose="020B0604030504040204" pitchFamily="34" charset="0"/>
              </a:rPr>
              <a:t>2024</a:t>
            </a:r>
          </a:p>
          <a:p>
            <a:pPr algn="ctr"/>
            <a:r>
              <a:rPr lang="it-IT" sz="1200" b="1" dirty="0">
                <a:latin typeface="Comic Sans MS" panose="030F0702030302020204" pitchFamily="66" charset="0"/>
                <a:ea typeface="Verdana" panose="020B0604030504040204" pitchFamily="34" charset="0"/>
              </a:rPr>
              <a:t>DALLE ORE 17:30 ALLE ORE </a:t>
            </a:r>
            <a:r>
              <a:rPr lang="it-IT" sz="1400" b="1" dirty="0">
                <a:latin typeface="Comic Sans MS" panose="030F0702030302020204" pitchFamily="66" charset="0"/>
                <a:ea typeface="Verdana" panose="020B0604030504040204" pitchFamily="34" charset="0"/>
              </a:rPr>
              <a:t>19:00</a:t>
            </a:r>
          </a:p>
          <a:p>
            <a:pPr algn="ctr"/>
            <a:endParaRPr lang="it-IT" sz="1200" b="1" dirty="0">
              <a:latin typeface="Comic Sans MS" panose="030F0702030302020204" pitchFamily="66" charset="0"/>
              <a:ea typeface="Verdana" panose="020B0604030504040204" pitchFamily="34" charset="0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3640888" y="1244856"/>
            <a:ext cx="2688557" cy="830997"/>
          </a:xfrm>
          <a:prstGeom prst="rect">
            <a:avLst/>
          </a:prstGeom>
          <a:noFill/>
          <a:effectLst>
            <a:glow rad="1028700">
              <a:srgbClr val="FF0000">
                <a:alpha val="40000"/>
              </a:srgbClr>
            </a:glow>
            <a:reflection stA="51000" endPos="0" dist="50800" dir="5400000" sy="-100000" algn="bl" rotWithShape="0"/>
            <a:softEdge rad="0"/>
          </a:effectLst>
          <a:scene3d>
            <a:camera prst="orthographicFront">
              <a:rot lat="0" lon="0" rev="0"/>
            </a:camera>
            <a:lightRig rig="threePt" dir="t"/>
          </a:scene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4800" b="1" dirty="0">
                <a:ln w="12700" cmpd="sng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SCUOLA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6894577" y="3991785"/>
            <a:ext cx="292836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/>
              <a:t>Via Marconi 1 – 61036 COLLI AL METAURO (PU)</a:t>
            </a:r>
          </a:p>
          <a:p>
            <a:r>
              <a:rPr lang="it-IT" sz="1100" dirty="0"/>
              <a:t>TEL:0721/892980 - FAX: 0721/892987</a:t>
            </a:r>
          </a:p>
          <a:p>
            <a:r>
              <a:rPr lang="it-IT" sz="1100" dirty="0"/>
              <a:t>E-mail: </a:t>
            </a:r>
            <a:r>
              <a:rPr lang="it-IT" sz="1100" dirty="0">
                <a:hlinkClick r:id="rId5"/>
              </a:rPr>
              <a:t>psic823004@istruzione.it</a:t>
            </a:r>
            <a:endParaRPr lang="it-IT" sz="1100" dirty="0"/>
          </a:p>
          <a:p>
            <a:r>
              <a:rPr lang="it-IT" sz="1100" dirty="0"/>
              <a:t>PEC: </a:t>
            </a:r>
            <a:r>
              <a:rPr lang="it-IT" sz="1100" dirty="0">
                <a:hlinkClick r:id="rId6"/>
              </a:rPr>
              <a:t>psic823004@pec.istruzione.it</a:t>
            </a:r>
            <a:endParaRPr lang="it-IT" sz="1100" dirty="0"/>
          </a:p>
          <a:p>
            <a:r>
              <a:rPr lang="it-IT" sz="1100" dirty="0"/>
              <a:t>Sito web: </a:t>
            </a:r>
            <a:r>
              <a:rPr lang="it-IT" sz="1100" dirty="0">
                <a:hlinkClick r:id="rId7"/>
              </a:rPr>
              <a:t>www.leopardisaltara.edu.it</a:t>
            </a:r>
            <a:endParaRPr lang="it-IT" sz="1100" dirty="0"/>
          </a:p>
          <a:p>
            <a:endParaRPr lang="it-IT" sz="1100" dirty="0"/>
          </a:p>
        </p:txBody>
      </p:sp>
    </p:spTree>
    <p:extLst>
      <p:ext uri="{BB962C8B-B14F-4D97-AF65-F5344CB8AC3E}">
        <p14:creationId xmlns:p14="http://schemas.microsoft.com/office/powerpoint/2010/main" val="1585260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9912">
              <a:schemeClr val="accent4">
                <a:lumMod val="40000"/>
                <a:lumOff val="60000"/>
                <a:alpha val="50000"/>
              </a:schemeClr>
            </a:gs>
            <a:gs pos="0">
              <a:schemeClr val="accent1">
                <a:lumMod val="5000"/>
                <a:lumOff val="95000"/>
              </a:schemeClr>
            </a:gs>
            <a:gs pos="35000">
              <a:schemeClr val="accent4">
                <a:lumMod val="20000"/>
                <a:lumOff val="80000"/>
              </a:schemeClr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52524"/>
            <a:ext cx="9906000" cy="5781675"/>
          </a:xfrm>
          <a:prstGeom prst="rect">
            <a:avLst/>
          </a:prstGeom>
          <a:effectLst>
            <a:glow>
              <a:schemeClr val="bg1">
                <a:alpha val="32000"/>
              </a:schemeClr>
            </a:glow>
            <a:softEdge rad="596900"/>
          </a:effectLst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0357" y="73152"/>
            <a:ext cx="3145210" cy="1173405"/>
          </a:xfrm>
          <a:prstGeom prst="rect">
            <a:avLst/>
          </a:prstGeom>
        </p:spPr>
      </p:pic>
      <p:sp>
        <p:nvSpPr>
          <p:cNvPr id="12" name="CasellaDiTesto 11"/>
          <p:cNvSpPr txBox="1"/>
          <p:nvPr/>
        </p:nvSpPr>
        <p:spPr>
          <a:xfrm>
            <a:off x="7536722" y="4014073"/>
            <a:ext cx="1390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IMMAGINE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3243292" y="713232"/>
            <a:ext cx="3444239" cy="1929383"/>
          </a:xfrm>
          <a:prstGeom prst="rect">
            <a:avLst/>
          </a:prstGeom>
          <a:noFill/>
          <a:effectLst>
            <a:glow rad="1028700">
              <a:srgbClr val="FF0000">
                <a:alpha val="40000"/>
              </a:srgbClr>
            </a:glow>
            <a:reflection stA="51000" endPos="0" dist="50800" dir="5400000" sy="-100000" algn="bl" rotWithShape="0"/>
            <a:softEdge rad="0"/>
          </a:effectLst>
          <a:scene3d>
            <a:camera prst="orthographicFront">
              <a:rot lat="0" lon="0" rev="0"/>
            </a:camera>
            <a:lightRig rig="threePt" dir="t"/>
          </a:scene3d>
        </p:spPr>
        <p:txBody>
          <a:bodyPr wrap="none" lIns="91440" tIns="45720" rIns="91440" bIns="45720">
            <a:prstTxWarp prst="textArchUp">
              <a:avLst>
                <a:gd name="adj" fmla="val 12378925"/>
              </a:avLst>
            </a:prstTxWarp>
            <a:spAutoFit/>
          </a:bodyPr>
          <a:lstStyle/>
          <a:p>
            <a:pPr algn="ctr"/>
            <a:r>
              <a:rPr lang="it-IT" sz="5400" b="1" dirty="0">
                <a:ln w="12700" cmpd="sng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OPEN DAY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4215384" y="1715975"/>
            <a:ext cx="5047488" cy="270843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>
                <a:solidFill>
                  <a:srgbClr val="FF0000"/>
                </a:solidFill>
                <a:latin typeface="Comic Sans MS" panose="030F0702030302020204" pitchFamily="66" charset="0"/>
                <a:ea typeface="Verdana" panose="020B0604030504040204" pitchFamily="34" charset="0"/>
                <a:cs typeface="Tahoma" panose="020B0604030504040204" pitchFamily="34" charset="0"/>
              </a:rPr>
              <a:t>I NOSTRI PUNTI DI FORZA</a:t>
            </a:r>
          </a:p>
          <a:p>
            <a:pPr algn="ctr">
              <a:lnSpc>
                <a:spcPct val="150000"/>
              </a:lnSpc>
            </a:pPr>
            <a:r>
              <a:rPr lang="it-IT" sz="1400" dirty="0">
                <a:latin typeface="Comic Sans MS" panose="030F0702030302020204" pitchFamily="66" charset="0"/>
                <a:ea typeface="Verdana" panose="020B0604030504040204" pitchFamily="34" charset="0"/>
                <a:cs typeface="Tahoma" panose="020B0604030504040204" pitchFamily="34" charset="0"/>
              </a:rPr>
              <a:t>Dotazione digitale	Ampia offerta formativa</a:t>
            </a:r>
          </a:p>
          <a:p>
            <a:pPr algn="ctr">
              <a:lnSpc>
                <a:spcPct val="150000"/>
              </a:lnSpc>
            </a:pPr>
            <a:r>
              <a:rPr lang="it-IT" sz="1400" dirty="0">
                <a:latin typeface="Comic Sans MS" panose="030F0702030302020204" pitchFamily="66" charset="0"/>
                <a:ea typeface="Verdana" panose="020B0604030504040204" pitchFamily="34" charset="0"/>
                <a:cs typeface="Tahoma" panose="020B0604030504040204" pitchFamily="34" charset="0"/>
              </a:rPr>
              <a:t>                Interventi individualizzati e personalizzati</a:t>
            </a:r>
          </a:p>
          <a:p>
            <a:pPr algn="ctr"/>
            <a:endParaRPr lang="it-IT" sz="600" dirty="0">
              <a:latin typeface="Comic Sans MS" panose="030F0702030302020204" pitchFamily="66" charset="0"/>
              <a:ea typeface="Verdan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it-IT" sz="1600" b="1" dirty="0">
                <a:solidFill>
                  <a:srgbClr val="FF0000"/>
                </a:solidFill>
                <a:latin typeface="Comic Sans MS" panose="030F0702030302020204" pitchFamily="66" charset="0"/>
                <a:ea typeface="Verdana" panose="020B0604030504040204" pitchFamily="34" charset="0"/>
                <a:cs typeface="Tahoma" panose="020B0604030504040204" pitchFamily="34" charset="0"/>
              </a:rPr>
              <a:t>LA NOSTRA OFFERTA</a:t>
            </a:r>
          </a:p>
          <a:p>
            <a:pPr marL="182563" indent="-182563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it-IT" sz="1200" dirty="0">
                <a:latin typeface="Comic Sans MS" panose="030F0702030302020204" pitchFamily="66" charset="0"/>
                <a:ea typeface="Verdana" panose="020B0604030504040204" pitchFamily="34" charset="0"/>
                <a:cs typeface="Tahoma" panose="020B0604030504040204" pitchFamily="34" charset="0"/>
              </a:rPr>
              <a:t>Uscite sul territorio, viaggi d’ istruzione</a:t>
            </a:r>
          </a:p>
          <a:p>
            <a:pPr marL="182563" indent="-182563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it-IT" sz="1200" dirty="0">
                <a:latin typeface="Comic Sans MS" panose="030F0702030302020204" pitchFamily="66" charset="0"/>
                <a:ea typeface="Verdana" panose="020B0604030504040204" pitchFamily="34" charset="0"/>
                <a:cs typeface="Tahoma" panose="020B0604030504040204" pitchFamily="34" charset="0"/>
              </a:rPr>
              <a:t>Progetti di educazione motoria di avvio alla pratica sportiva</a:t>
            </a:r>
          </a:p>
          <a:p>
            <a:pPr marL="182563" indent="-182563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it-IT" sz="1200" dirty="0">
                <a:latin typeface="Comic Sans MS" panose="030F0702030302020204" pitchFamily="66" charset="0"/>
                <a:ea typeface="Verdana" panose="020B0604030504040204" pitchFamily="34" charset="0"/>
                <a:cs typeface="Tahoma" panose="020B0604030504040204" pitchFamily="34" charset="0"/>
              </a:rPr>
              <a:t>Progetti di lingua: madrelingua inglese </a:t>
            </a:r>
          </a:p>
          <a:p>
            <a:pPr marL="182563">
              <a:lnSpc>
                <a:spcPct val="150000"/>
              </a:lnSpc>
            </a:pPr>
            <a:r>
              <a:rPr lang="it-IT" sz="1200" dirty="0">
                <a:latin typeface="Comic Sans MS" panose="030F0702030302020204" pitchFamily="66" charset="0"/>
                <a:ea typeface="Verdana" panose="020B0604030504040204" pitchFamily="34" charset="0"/>
                <a:cs typeface="Tahoma" panose="020B0604030504040204" pitchFamily="34" charset="0"/>
              </a:rPr>
              <a:t>e scoperta della seconda lingua</a:t>
            </a:r>
          </a:p>
          <a:p>
            <a:pPr marL="182563" indent="-182563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it-IT" sz="1200" dirty="0">
                <a:latin typeface="Comic Sans MS" panose="030F0702030302020204" pitchFamily="66" charset="0"/>
                <a:ea typeface="Verdana" panose="020B0604030504040204" pitchFamily="34" charset="0"/>
                <a:cs typeface="Tahoma" panose="020B0604030504040204" pitchFamily="34" charset="0"/>
              </a:rPr>
              <a:t>Attività legate alla cittadinanza attiva e all’educazione civica</a:t>
            </a:r>
          </a:p>
        </p:txBody>
      </p:sp>
      <p:sp>
        <p:nvSpPr>
          <p:cNvPr id="10" name="Fumetto 4 9"/>
          <p:cNvSpPr/>
          <p:nvPr/>
        </p:nvSpPr>
        <p:spPr>
          <a:xfrm>
            <a:off x="7487737" y="4437517"/>
            <a:ext cx="2307830" cy="2106381"/>
          </a:xfrm>
          <a:prstGeom prst="cloudCallout">
            <a:avLst>
              <a:gd name="adj1" fmla="val -74328"/>
              <a:gd name="adj2" fmla="val 29383"/>
            </a:avLst>
          </a:prstGeom>
          <a:gradFill>
            <a:gsLst>
              <a:gs pos="0">
                <a:schemeClr val="accent6">
                  <a:lumMod val="5000"/>
                  <a:lumOff val="95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Fumetto 3 15"/>
          <p:cNvSpPr/>
          <p:nvPr/>
        </p:nvSpPr>
        <p:spPr>
          <a:xfrm>
            <a:off x="51563" y="192025"/>
            <a:ext cx="2979833" cy="1408175"/>
          </a:xfrm>
          <a:prstGeom prst="wedgeEllipseCallout">
            <a:avLst>
              <a:gd name="adj1" fmla="val 30000"/>
              <a:gd name="adj2" fmla="val 135337"/>
            </a:avLst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4">
                  <a:lumMod val="20000"/>
                  <a:lumOff val="8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7" name="Picture 14" descr="Cartoon happy little boy using tablet 7098324 Vector Art at Vecteezy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402512" y="2291673"/>
            <a:ext cx="902857" cy="701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Bandiera del Regno Unito - Wikipedia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57127">
            <a:off x="7236299" y="3546530"/>
            <a:ext cx="625377" cy="312689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 descr="Bandiera Francese cm 21x14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93" t="19512" r="4077" b="23578"/>
          <a:stretch/>
        </p:blipFill>
        <p:spPr bwMode="auto">
          <a:xfrm rot="20202572">
            <a:off x="7738883" y="3814257"/>
            <a:ext cx="385419" cy="258774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0" descr="Bandiera Germania, Bandiere | Manhattan Military shop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282" b="19287"/>
          <a:stretch/>
        </p:blipFill>
        <p:spPr bwMode="auto">
          <a:xfrm rot="851817">
            <a:off x="8244334" y="3759187"/>
            <a:ext cx="497925" cy="310856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12" descr="Bandiera della Spagna - Wikipedia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31696">
            <a:off x="6786346" y="3812656"/>
            <a:ext cx="481359" cy="320826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Fumetto 4 21"/>
          <p:cNvSpPr/>
          <p:nvPr/>
        </p:nvSpPr>
        <p:spPr>
          <a:xfrm>
            <a:off x="237744" y="3001500"/>
            <a:ext cx="1973482" cy="2052008"/>
          </a:xfrm>
          <a:prstGeom prst="cloudCallout">
            <a:avLst>
              <a:gd name="adj1" fmla="val 74772"/>
              <a:gd name="adj2" fmla="val 47607"/>
            </a:avLst>
          </a:prstGeom>
          <a:gradFill>
            <a:gsLst>
              <a:gs pos="0">
                <a:schemeClr val="accent6">
                  <a:lumMod val="5000"/>
                  <a:lumOff val="95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23" name="Picture 24" descr="Service learning e agenda 2030 per lo sviluppo sostenibile 3.a edizione -  Studiocomune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650" y="3569119"/>
            <a:ext cx="1562174" cy="1311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CasellaDiTesto 23"/>
          <p:cNvSpPr txBox="1"/>
          <p:nvPr/>
        </p:nvSpPr>
        <p:spPr>
          <a:xfrm>
            <a:off x="576870" y="3338286"/>
            <a:ext cx="1694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COSTRUIAMO IL FUTURO</a:t>
            </a:r>
          </a:p>
        </p:txBody>
      </p:sp>
      <p:sp>
        <p:nvSpPr>
          <p:cNvPr id="25" name="CasellaDiTesto 24"/>
          <p:cNvSpPr txBox="1"/>
          <p:nvPr/>
        </p:nvSpPr>
        <p:spPr>
          <a:xfrm>
            <a:off x="370083" y="352305"/>
            <a:ext cx="2377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dal LUNEDI’ al VENERDI’</a:t>
            </a:r>
          </a:p>
          <a:p>
            <a:pPr algn="ctr"/>
            <a:r>
              <a:rPr lang="it-IT" sz="1400" dirty="0">
                <a:latin typeface="Comic Sans MS" panose="030F0702030302020204" pitchFamily="66" charset="0"/>
              </a:rPr>
              <a:t>B. Lugli e C. </a:t>
            </a:r>
            <a:r>
              <a:rPr lang="it-IT" sz="1400" dirty="0" err="1">
                <a:latin typeface="Comic Sans MS" panose="030F0702030302020204" pitchFamily="66" charset="0"/>
              </a:rPr>
              <a:t>Ciavarini</a:t>
            </a:r>
            <a:endParaRPr lang="it-IT" sz="1400" dirty="0">
              <a:latin typeface="Comic Sans MS" panose="030F0702030302020204" pitchFamily="66" charset="0"/>
            </a:endParaRPr>
          </a:p>
          <a:p>
            <a:pPr algn="ctr"/>
            <a:r>
              <a:rPr lang="it-IT" sz="1400" dirty="0">
                <a:latin typeface="Comic Sans MS" panose="030F0702030302020204" pitchFamily="66" charset="0"/>
              </a:rPr>
              <a:t>dalle 8:00 alle 13:25</a:t>
            </a:r>
          </a:p>
          <a:p>
            <a:pPr algn="ctr"/>
            <a:endParaRPr lang="it-IT" sz="200" dirty="0">
              <a:latin typeface="Comic Sans MS" panose="030F0702030302020204" pitchFamily="66" charset="0"/>
            </a:endParaRPr>
          </a:p>
          <a:p>
            <a:pPr algn="ctr"/>
            <a:r>
              <a:rPr lang="it-IT" sz="1400" dirty="0" err="1">
                <a:latin typeface="Comic Sans MS" panose="030F0702030302020204" pitchFamily="66" charset="0"/>
              </a:rPr>
              <a:t>R.Dezi</a:t>
            </a:r>
            <a:endParaRPr lang="it-IT" sz="1400" dirty="0">
              <a:latin typeface="Comic Sans MS" panose="030F0702030302020204" pitchFamily="66" charset="0"/>
            </a:endParaRPr>
          </a:p>
          <a:p>
            <a:pPr algn="ctr"/>
            <a:r>
              <a:rPr lang="it-IT" sz="1400" dirty="0">
                <a:latin typeface="Comic Sans MS" panose="030F0702030302020204" pitchFamily="66" charset="0"/>
              </a:rPr>
              <a:t>dalle 8:30 alle 16:30</a:t>
            </a:r>
          </a:p>
        </p:txBody>
      </p:sp>
      <p:pic>
        <p:nvPicPr>
          <p:cNvPr id="26" name="Picture 18" descr="Immagini di Basket Ball Outline - Download gratuiti su Freepik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4169" y="2736079"/>
            <a:ext cx="514953" cy="514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0" descr="Icona vettore palla da rugby logo football american league isolato palla  ovale cartoon design piatto | Vettore Premium"/>
          <p:cNvPicPr>
            <a:picLocks noChangeAspect="1" noChangeArrowheads="1"/>
          </p:cNvPicPr>
          <p:nvPr/>
        </p:nvPicPr>
        <p:blipFill rotWithShape="1">
          <a:blip r:embed="rId11" cstate="print">
            <a:clrChange>
              <a:clrFrom>
                <a:srgbClr val="E6E6E6"/>
              </a:clrFrom>
              <a:clrTo>
                <a:srgbClr val="E6E6E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82" t="21831" r="22085" b="21604"/>
          <a:stretch/>
        </p:blipFill>
        <p:spPr bwMode="auto">
          <a:xfrm rot="20154539">
            <a:off x="8686065" y="2961492"/>
            <a:ext cx="402658" cy="391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lipart Children At School Clip Art Library, 41% OFF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6323" y="4620105"/>
            <a:ext cx="1670657" cy="1630979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0453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521</TotalTime>
  <Words>193</Words>
  <Application>Microsoft Office PowerPoint</Application>
  <PresentationFormat>A4 (21x29,7 cm)</PresentationFormat>
  <Paragraphs>42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Comic Sans MS</vt:lpstr>
      <vt:lpstr>Tahoma</vt:lpstr>
      <vt:lpstr>Verdana</vt:lpstr>
      <vt:lpstr>Wingdings</vt:lpstr>
      <vt:lpstr>Tema di Office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delmo</dc:creator>
  <cp:lastModifiedBy>Davide Alpi</cp:lastModifiedBy>
  <cp:revision>47</cp:revision>
  <dcterms:created xsi:type="dcterms:W3CDTF">2023-11-14T15:59:56Z</dcterms:created>
  <dcterms:modified xsi:type="dcterms:W3CDTF">2024-11-24T16:34:22Z</dcterms:modified>
</cp:coreProperties>
</file>