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3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jpeg" ContentType="image/jpeg"/>
  <Override PartName="/ppt/media/image27.png" ContentType="image/png"/>
  <Override PartName="/ppt/media/image26.png" ContentType="image/png"/>
  <Override PartName="/ppt/media/image28.jpeg" ContentType="image/jpeg"/>
  <Override PartName="/ppt/media/image29.jpeg" ContentType="image/jpeg"/>
  <Override PartName="/ppt/media/image30.jpeg" ContentType="image/jpeg"/>
  <Override PartName="/ppt/media/image32.png" ContentType="image/png"/>
  <Override PartName="/ppt/media/image31.jpeg" ContentType="image/jpeg"/>
  <Override PartName="/ppt/media/image33.png" ContentType="image/png"/>
  <Override PartName="/ppt/media/image34.jpeg" ContentType="image/jpeg"/>
  <Override PartName="/ppt/media/image36.jpeg" ContentType="image/jpeg"/>
  <Override PartName="/ppt/media/image3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1106280"/>
            <a:ext cx="8520120" cy="910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19248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7320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1176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19248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7320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311760" y="1106280"/>
            <a:ext cx="8520120" cy="910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319248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7320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31176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319248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607320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311760" y="1106280"/>
            <a:ext cx="8520120" cy="910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319248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6073200" y="315216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31176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/>
          </p:nvPr>
        </p:nvSpPr>
        <p:spPr>
          <a:xfrm>
            <a:off x="319248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/>
          </p:nvPr>
        </p:nvSpPr>
        <p:spPr>
          <a:xfrm>
            <a:off x="6073200" y="3831480"/>
            <a:ext cx="274320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1106280"/>
            <a:ext cx="8520120" cy="910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130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383148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3152160"/>
            <a:ext cx="415764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3831480"/>
            <a:ext cx="8520120" cy="61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it-IT" sz="52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4B327C0-87C5-4156-9A45-75109A7D963E}" type="slidenum">
              <a:rPr b="0" lang="it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&lt;numero&gt;</a:t>
            </a:fld>
            <a:endParaRPr b="0" lang="it-IT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5C453C6-0B86-499A-8AB4-544C861594AF}" type="slidenum">
              <a:rPr b="0" lang="it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&lt;numero&gt;</a:t>
            </a:fld>
            <a:endParaRPr b="0" lang="it-IT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83228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8D0630C-4A55-4528-A348-2D6062C80716}" type="slidenum">
              <a:rPr b="0" lang="it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&lt;numero&gt;</a:t>
            </a:fld>
            <a:endParaRPr b="0" lang="it-IT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 fontScale="97000"/>
          </a:bodyPr>
          <a:p>
            <a:pPr algn="ctr">
              <a:lnSpc>
                <a:spcPct val="100000"/>
              </a:lnSpc>
            </a:pPr>
            <a:r>
              <a:rPr b="0" lang="it-IT" sz="12000" spc="-1" strike="noStrike">
                <a:solidFill>
                  <a:srgbClr val="000000"/>
                </a:solidFill>
                <a:latin typeface="Arial"/>
                <a:ea typeface="Arial"/>
              </a:rPr>
              <a:t>xx%</a:t>
            </a:r>
            <a:endParaRPr b="0" lang="it-IT" sz="1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4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9EDF80D-4DBF-4A6E-835C-8056A00D469B}" type="slidenum">
              <a:rPr b="0" lang="it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&lt;numero&gt;</a:t>
            </a:fld>
            <a:endParaRPr b="0" lang="it-IT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hyperlink" Target="mailto:reference.ragazzi@comune.pesaro.pu.it" TargetMode="External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12320" y="285840"/>
            <a:ext cx="8919000" cy="902880"/>
          </a:xfrm>
          <a:prstGeom prst="rect">
            <a:avLst/>
          </a:prstGeom>
          <a:solidFill>
            <a:srgbClr val="000000"/>
          </a:solidFill>
          <a:ln w="76320">
            <a:solidFill>
              <a:srgbClr val="ffffff"/>
            </a:solidFill>
            <a:prstDash val="dot"/>
            <a:round/>
          </a:ln>
        </p:spPr>
        <p:txBody>
          <a:bodyPr tIns="91440" bIns="91440"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4000" spc="-1" strike="noStrike">
                <a:solidFill>
                  <a:srgbClr val="ffffff"/>
                </a:solidFill>
                <a:latin typeface="Impact"/>
                <a:ea typeface="Impact"/>
              </a:rPr>
              <a:t>PARTECIPATE ALLA BOOK CHALLANGE 2024 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112320" y="1118160"/>
            <a:ext cx="6123600" cy="902880"/>
          </a:xfrm>
          <a:prstGeom prst="rect">
            <a:avLst/>
          </a:prstGeom>
          <a:solidFill>
            <a:srgbClr val="000000"/>
          </a:solidFill>
          <a:ln w="76320">
            <a:solidFill>
              <a:srgbClr val="ffffff"/>
            </a:solidFill>
            <a:prstDash val="dot"/>
            <a:round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" sz="2090" spc="-1" strike="noStrike">
                <a:solidFill>
                  <a:srgbClr val="ffffff"/>
                </a:solidFill>
                <a:latin typeface="Arial"/>
                <a:ea typeface="Arial"/>
              </a:rPr>
              <a:t>ideata dalla biblioteca San Giovanni insieme al gruppo di lettura.</a:t>
            </a:r>
            <a:endParaRPr b="0" lang="it-IT" sz="2090" spc="-1" strike="noStrike">
              <a:latin typeface="Arial"/>
            </a:endParaRPr>
          </a:p>
        </p:txBody>
      </p:sp>
      <p:sp>
        <p:nvSpPr>
          <p:cNvPr id="159" name="Google Shape;56;p13"/>
          <p:cNvSpPr/>
          <p:nvPr/>
        </p:nvSpPr>
        <p:spPr>
          <a:xfrm>
            <a:off x="7665840" y="4745880"/>
            <a:ext cx="1365480" cy="24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8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230400" y="540360"/>
            <a:ext cx="8682840" cy="4062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12000" spc="-1" strike="noStrike">
                <a:solidFill>
                  <a:srgbClr val="000000"/>
                </a:solidFill>
                <a:latin typeface="Merriweather"/>
                <a:ea typeface="Merriweather"/>
              </a:rPr>
              <a:t>BUONA</a:t>
            </a:r>
            <a:endParaRPr b="0" lang="it-IT" sz="1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12000" spc="-1" strike="noStrike">
                <a:solidFill>
                  <a:srgbClr val="000000"/>
                </a:solidFill>
                <a:latin typeface="Merriweather"/>
                <a:ea typeface="Merriweather"/>
              </a:rPr>
              <a:t>LETTURA!</a:t>
            </a:r>
            <a:endParaRPr b="0" lang="it-IT" sz="1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3200">
        <p:fade thruBlk="true"/>
      </p:transition>
    </mc:Choice>
    <mc:Fallback>
      <p:transition spd="slow">
        <p:fade thruBlk="true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8760" y="386280"/>
            <a:ext cx="3677040" cy="580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" sz="45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LE REGOLE</a:t>
            </a:r>
            <a:endParaRPr b="0" lang="it-IT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4621680" y="559080"/>
            <a:ext cx="3925440" cy="34038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020" spc="-1" strike="noStrike">
                <a:solidFill>
                  <a:srgbClr val="ff0000"/>
                </a:solidFill>
                <a:latin typeface="Merriweather Black"/>
                <a:ea typeface="Merriweather Black"/>
              </a:rPr>
              <a:t>Leggere:</a:t>
            </a:r>
            <a:endParaRPr b="0" lang="it-IT" sz="20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it" sz="1420" spc="-1" strike="noStrike">
                <a:solidFill>
                  <a:srgbClr val="000000"/>
                </a:solidFill>
                <a:latin typeface="Arial"/>
                <a:ea typeface="Arial"/>
              </a:rPr>
              <a:t>i 10 libri scelti da te o consigliati in biblioteca.   ( I libri possono essere letti in tutte le lingue, e-book e audiolibri compresi.)</a:t>
            </a:r>
            <a:endParaRPr b="0" lang="it-IT" sz="14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1" lang="it" sz="1420" spc="-1" strike="noStrike">
                <a:solidFill>
                  <a:srgbClr val="000000"/>
                </a:solidFill>
                <a:highlight>
                  <a:srgbClr val="d7c2a5"/>
                </a:highlight>
                <a:latin typeface="Arial"/>
                <a:ea typeface="Arial"/>
              </a:rPr>
              <a:t>ENTRO IL</a:t>
            </a:r>
            <a:r>
              <a:rPr b="1" lang="it" sz="1420" spc="-1" strike="noStrike" u="sng">
                <a:solidFill>
                  <a:srgbClr val="000000"/>
                </a:solidFill>
                <a:highlight>
                  <a:srgbClr val="d7c2a5"/>
                </a:highlight>
                <a:uFillTx/>
                <a:latin typeface="Arial"/>
                <a:ea typeface="Arial"/>
              </a:rPr>
              <a:t> 31/12/2024</a:t>
            </a:r>
            <a:endParaRPr b="0" lang="it-IT" sz="14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it" sz="1420" spc="-1" strike="noStrike">
                <a:solidFill>
                  <a:srgbClr val="000000"/>
                </a:solidFill>
                <a:latin typeface="Arial"/>
                <a:ea typeface="Arial"/>
              </a:rPr>
              <a:t>Quando termini un libro, vieni in biblioteca, riceverai un timbro sulla tessera</a:t>
            </a:r>
            <a:endParaRPr b="0" lang="it-IT" sz="14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1" lang="it" sz="1420" spc="-1" strike="noStrike">
                <a:solidFill>
                  <a:srgbClr val="000000"/>
                </a:solidFill>
                <a:latin typeface="Arial"/>
                <a:ea typeface="Arial"/>
              </a:rPr>
              <a:t>Consegnare la tessera completa entro il 10/01/25</a:t>
            </a:r>
            <a:endParaRPr b="0" lang="it-IT" sz="142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199"/>
              </a:spcBef>
              <a:tabLst>
                <a:tab algn="l" pos="0"/>
              </a:tabLst>
            </a:pPr>
            <a:endParaRPr b="0" lang="it-IT" sz="142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tabLst>
                <a:tab algn="l" pos="0"/>
              </a:tabLst>
            </a:pPr>
            <a:endParaRPr b="0" lang="it-IT" sz="14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Google Shape;63;p14"/>
          <p:cNvSpPr/>
          <p:nvPr/>
        </p:nvSpPr>
        <p:spPr>
          <a:xfrm>
            <a:off x="608760" y="1180440"/>
            <a:ext cx="29563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it" sz="1800" spc="-1" strike="noStrike" u="sng">
                <a:solidFill>
                  <a:srgbClr val="4c1130"/>
                </a:solidFill>
                <a:uFillTx/>
                <a:latin typeface="Arial"/>
                <a:ea typeface="Arial"/>
              </a:rPr>
              <a:t>Se accetti la sfida dovrai: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63" name="Google Shape;64;p14"/>
          <p:cNvSpPr/>
          <p:nvPr/>
        </p:nvSpPr>
        <p:spPr>
          <a:xfrm>
            <a:off x="1049400" y="4249080"/>
            <a:ext cx="7044480" cy="38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" sz="1600" spc="-1" strike="noStrike">
                <a:solidFill>
                  <a:srgbClr val="000000"/>
                </a:solidFill>
                <a:latin typeface="Arial"/>
                <a:ea typeface="Arial"/>
              </a:rPr>
              <a:t>VALGONO SOLO I LIBRI LETTI DOPO LA DATA DI ISCRIZIONE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164" name="Google Shape;65;p14"/>
          <p:cNvSpPr/>
          <p:nvPr/>
        </p:nvSpPr>
        <p:spPr>
          <a:xfrm>
            <a:off x="608760" y="1739520"/>
            <a:ext cx="3850920" cy="22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020" spc="-1" strike="noStrike">
                <a:solidFill>
                  <a:srgbClr val="ff0000"/>
                </a:solidFill>
                <a:latin typeface="Merriweather Black"/>
                <a:ea typeface="Merriweather Black"/>
              </a:rPr>
              <a:t>Iscriverti:</a:t>
            </a:r>
            <a:endParaRPr b="0" lang="it-IT" sz="202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it" sz="1520" spc="-1" strike="noStrike">
                <a:solidFill>
                  <a:srgbClr val="000000"/>
                </a:solidFill>
                <a:latin typeface="Arial"/>
                <a:ea typeface="Arial"/>
              </a:rPr>
              <a:t>per email: </a:t>
            </a:r>
            <a:r>
              <a:rPr b="0" lang="it" sz="1520" spc="-1" strike="noStrike" u="sng">
                <a:solidFill>
                  <a:srgbClr val="000000"/>
                </a:solidFill>
                <a:uFillTx/>
                <a:latin typeface="Arial"/>
                <a:ea typeface="Arial"/>
                <a:hlinkClick r:id="rId2"/>
              </a:rPr>
              <a:t>reference.ragazzi@comune.pesaro.pu.it</a:t>
            </a:r>
            <a:r>
              <a:rPr b="0" lang="it" sz="1520" spc="-1" strike="noStrike">
                <a:solidFill>
                  <a:srgbClr val="000000"/>
                </a:solidFill>
                <a:latin typeface="Arial"/>
                <a:ea typeface="Arial"/>
              </a:rPr>
              <a:t>  oppure venendo direttamente in biblioteca</a:t>
            </a:r>
            <a:endParaRPr b="0" lang="it-IT" sz="152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it" sz="2020" spc="-1" strike="noStrike">
                <a:solidFill>
                  <a:srgbClr val="ff0000"/>
                </a:solidFill>
                <a:latin typeface="Merriweather Black"/>
                <a:ea typeface="Merriweather Black"/>
              </a:rPr>
              <a:t>Scegliere:</a:t>
            </a:r>
            <a:endParaRPr b="0" lang="it-IT" sz="202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it" sz="1420" spc="-1" strike="noStrike">
                <a:solidFill>
                  <a:srgbClr val="000000"/>
                </a:solidFill>
                <a:latin typeface="Arial"/>
                <a:ea typeface="Arial"/>
              </a:rPr>
              <a:t>tra le 14 categorie che proponiamo, </a:t>
            </a:r>
            <a:r>
              <a:rPr b="1" lang="it" sz="1420" spc="-1" strike="noStrike">
                <a:solidFill>
                  <a:srgbClr val="000000"/>
                </a:solidFill>
                <a:latin typeface="Arial"/>
                <a:ea typeface="Arial"/>
              </a:rPr>
              <a:t>le 10 che ti attirano di più</a:t>
            </a:r>
            <a:r>
              <a:rPr b="0" lang="it" sz="142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it-IT" sz="142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endParaRPr b="0" lang="it-IT" sz="1420" spc="-1" strike="noStrike">
              <a:latin typeface="Arial"/>
            </a:endParaRPr>
          </a:p>
        </p:txBody>
      </p:sp>
    </p:spTree>
  </p:cSld>
  <mc:AlternateContent>
    <mc:Choice Requires="p14">
      <p:transition spd="slow" p14:dur="1800">
        <p14:prism/>
      </p:transition>
    </mc:Choice>
    <mc:Fallback>
      <p:transition spd="slow">
        <p:fade/>
      </p:transition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311760" y="2350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" sz="7600" spc="-1" strike="noStrike">
                <a:solidFill>
                  <a:srgbClr val="ff0000"/>
                </a:solidFill>
                <a:latin typeface="Arial"/>
                <a:ea typeface="Arial"/>
              </a:rPr>
              <a:t>BENVENUTI/E</a:t>
            </a:r>
            <a:endParaRPr b="0" lang="it-IT" sz="7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311760" y="2522160"/>
            <a:ext cx="8520120" cy="1067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750" spc="-1" strike="noStrike" u="sng">
                <a:solidFill>
                  <a:srgbClr val="ffff00"/>
                </a:solidFill>
                <a:highlight>
                  <a:srgbClr val="000000"/>
                </a:highlight>
                <a:uFillTx/>
                <a:latin typeface="Arial"/>
                <a:ea typeface="Arial"/>
              </a:rPr>
              <a:t>Per ognuna delle 10 categorie che sceglierete dovrete leggere un libro:</a:t>
            </a:r>
            <a:endParaRPr b="0" lang="it-IT" sz="275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350" spc="-1" strike="noStrike">
                <a:solidFill>
                  <a:srgbClr val="ffffff"/>
                </a:solidFill>
                <a:highlight>
                  <a:srgbClr val="000000"/>
                </a:highlight>
                <a:latin typeface="Arial"/>
                <a:ea typeface="Arial"/>
              </a:rPr>
              <a:t>ecco alcuni esempi</a:t>
            </a:r>
            <a:endParaRPr b="0" lang="it-IT" sz="235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35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350" spc="-1" strike="noStrike">
              <a:latin typeface="Arial"/>
            </a:endParaRPr>
          </a:p>
        </p:txBody>
      </p:sp>
      <p:sp>
        <p:nvSpPr>
          <p:cNvPr id="167" name="Burn 1"/>
          <p:cNvSpPr txBox="1"/>
          <p:nvPr/>
        </p:nvSpPr>
        <p:spPr>
          <a:xfrm>
            <a:off x="3579840" y="2271600"/>
            <a:ext cx="2079360" cy="641880"/>
          </a:xfrm>
          <a:prstGeom prst="rect">
            <a:avLst/>
          </a:prstGeom>
        </p:spPr>
      </p:sp>
    </p:spTree>
  </p:cSld>
  <mc:AlternateContent>
    <mc:Choice Requires="p14">
      <p:transition spd="slow" p14:dur="21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654440" y="517320"/>
            <a:ext cx="39996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520" spc="-1" strike="noStrike">
                <a:solidFill>
                  <a:srgbClr val="000000"/>
                </a:solidFill>
                <a:latin typeface="Impact"/>
                <a:ea typeface="Impact"/>
              </a:rPr>
              <a:t>2.  Un libro Giallo</a:t>
            </a:r>
            <a:endParaRPr b="0" lang="it-IT" sz="252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Google Shape;77;p16" descr=""/>
          <p:cNvPicPr/>
          <p:nvPr/>
        </p:nvPicPr>
        <p:blipFill>
          <a:blip r:embed="rId1"/>
          <a:stretch/>
        </p:blipFill>
        <p:spPr>
          <a:xfrm>
            <a:off x="4786200" y="1200600"/>
            <a:ext cx="1532880" cy="20358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70" name="Google Shape;78;p16" descr=""/>
          <p:cNvPicPr/>
          <p:nvPr/>
        </p:nvPicPr>
        <p:blipFill>
          <a:blip r:embed="rId2"/>
          <a:stretch/>
        </p:blipFill>
        <p:spPr>
          <a:xfrm>
            <a:off x="7577280" y="1310760"/>
            <a:ext cx="1392840" cy="22165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71" name="Google Shape;79;p16" descr=""/>
          <p:cNvPicPr/>
          <p:nvPr/>
        </p:nvPicPr>
        <p:blipFill>
          <a:blip r:embed="rId3"/>
          <a:stretch/>
        </p:blipFill>
        <p:spPr>
          <a:xfrm>
            <a:off x="6094440" y="2805480"/>
            <a:ext cx="1482840" cy="22165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sp>
        <p:nvSpPr>
          <p:cNvPr id="172" name="Google Shape;80;p16"/>
          <p:cNvSpPr/>
          <p:nvPr/>
        </p:nvSpPr>
        <p:spPr>
          <a:xfrm>
            <a:off x="0" y="517320"/>
            <a:ext cx="43891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500" spc="-1" strike="noStrike">
                <a:solidFill>
                  <a:srgbClr val="000000"/>
                </a:solidFill>
                <a:latin typeface="Impact"/>
                <a:ea typeface="Impact"/>
              </a:rPr>
              <a:t>1. Un libro da cui è stato tratto</a:t>
            </a:r>
            <a:endParaRPr b="0" lang="it-IT" sz="2500" spc="-1" strike="noStrike">
              <a:latin typeface="Arial"/>
            </a:endParaRPr>
          </a:p>
        </p:txBody>
      </p:sp>
      <p:sp>
        <p:nvSpPr>
          <p:cNvPr id="173" name="Google Shape;81;p16"/>
          <p:cNvSpPr/>
          <p:nvPr/>
        </p:nvSpPr>
        <p:spPr>
          <a:xfrm>
            <a:off x="1672920" y="804960"/>
            <a:ext cx="1237320" cy="6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500" spc="-1" strike="noStrike">
                <a:solidFill>
                  <a:srgbClr val="000000"/>
                </a:solidFill>
                <a:latin typeface="Impact"/>
                <a:ea typeface="Impact"/>
              </a:rPr>
              <a:t>un film</a:t>
            </a:r>
            <a:endParaRPr b="0" lang="it-IT" sz="2500" spc="-1" strike="noStrike">
              <a:latin typeface="Arial"/>
            </a:endParaRPr>
          </a:p>
        </p:txBody>
      </p:sp>
      <p:pic>
        <p:nvPicPr>
          <p:cNvPr id="174" name="Google Shape;82;p16" descr=""/>
          <p:cNvPicPr/>
          <p:nvPr/>
        </p:nvPicPr>
        <p:blipFill>
          <a:blip r:embed="rId4"/>
          <a:stretch/>
        </p:blipFill>
        <p:spPr>
          <a:xfrm>
            <a:off x="293760" y="1437120"/>
            <a:ext cx="2170080" cy="14472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75" name="Google Shape;83;p16" descr=""/>
          <p:cNvPicPr/>
          <p:nvPr/>
        </p:nvPicPr>
        <p:blipFill>
          <a:blip r:embed="rId5"/>
          <a:stretch/>
        </p:blipFill>
        <p:spPr>
          <a:xfrm>
            <a:off x="487800" y="3030120"/>
            <a:ext cx="1482840" cy="204156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76" name="Google Shape;84;p16" descr=""/>
          <p:cNvPicPr/>
          <p:nvPr/>
        </p:nvPicPr>
        <p:blipFill>
          <a:blip r:embed="rId6"/>
          <a:stretch/>
        </p:blipFill>
        <p:spPr>
          <a:xfrm>
            <a:off x="2584080" y="2172240"/>
            <a:ext cx="1805040" cy="27349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sp>
        <p:nvSpPr>
          <p:cNvPr id="177" name="Google Shape;85;p16"/>
          <p:cNvSpPr/>
          <p:nvPr/>
        </p:nvSpPr>
        <p:spPr>
          <a:xfrm flipH="1">
            <a:off x="4509360" y="396000"/>
            <a:ext cx="25200" cy="485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Google Shape;86;p16"/>
          <p:cNvSpPr/>
          <p:nvPr/>
        </p:nvSpPr>
        <p:spPr>
          <a:xfrm>
            <a:off x="128520" y="-81720"/>
            <a:ext cx="8786520" cy="57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" sz="2600" spc="-1" strike="noStrike">
                <a:latin typeface="Merriweather"/>
                <a:ea typeface="Merriweather"/>
              </a:rPr>
              <a:t> </a:t>
            </a:r>
            <a:r>
              <a:rPr b="1" lang="it" sz="2900" spc="-1" strike="noStrike" cap="all">
                <a:latin typeface="Merriweather"/>
                <a:ea typeface="Merriweather"/>
              </a:rPr>
              <a:t>ECCO LE </a:t>
            </a:r>
            <a:r>
              <a:rPr b="1" lang="it" sz="2900" spc="-1" strike="noStrike" cap="all">
                <a:solidFill>
                  <a:srgbClr val="ffffff"/>
                </a:solidFill>
                <a:latin typeface="Merriweather"/>
                <a:ea typeface="Merriweather"/>
              </a:rPr>
              <a:t>14</a:t>
            </a:r>
            <a:r>
              <a:rPr b="1" lang="it" sz="2900" spc="-1" strike="noStrike" cap="all">
                <a:latin typeface="Merriweather"/>
                <a:ea typeface="Merriweather"/>
              </a:rPr>
              <a:t> </a:t>
            </a:r>
            <a:r>
              <a:rPr b="1" lang="it" sz="2900" spc="-1" strike="noStrike" cap="all">
                <a:solidFill>
                  <a:srgbClr val="000000"/>
                </a:solidFill>
                <a:latin typeface="Merriweather"/>
                <a:ea typeface="Merriweather"/>
              </a:rPr>
              <a:t>CATEGORIE SCELTE PER VOI</a:t>
            </a:r>
            <a:endParaRPr b="0" lang="it-IT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18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970520" y="346680"/>
            <a:ext cx="39996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4. Un libro che ho amato e che ho riletto per la book challenge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5. Un libro che ho scelto per la copertina o per il titolo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6. Un libro che mi ha fatto sognare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Google Shape;92;p17"/>
          <p:cNvSpPr/>
          <p:nvPr/>
        </p:nvSpPr>
        <p:spPr>
          <a:xfrm>
            <a:off x="0" y="346680"/>
            <a:ext cx="48319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3. Un libro fantasy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81" name="Google Shape;93;p17"/>
          <p:cNvSpPr/>
          <p:nvPr/>
        </p:nvSpPr>
        <p:spPr>
          <a:xfrm flipH="1">
            <a:off x="4509360" y="-37440"/>
            <a:ext cx="12240" cy="521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82" name="Google Shape;94;p17" descr=""/>
          <p:cNvPicPr/>
          <p:nvPr/>
        </p:nvPicPr>
        <p:blipFill>
          <a:blip r:embed="rId1"/>
          <a:stretch/>
        </p:blipFill>
        <p:spPr>
          <a:xfrm>
            <a:off x="62280" y="2418840"/>
            <a:ext cx="2059560" cy="260316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83" name="Google Shape;95;p17" descr=""/>
          <p:cNvPicPr/>
          <p:nvPr/>
        </p:nvPicPr>
        <p:blipFill>
          <a:blip r:embed="rId2"/>
          <a:stretch/>
        </p:blipFill>
        <p:spPr>
          <a:xfrm>
            <a:off x="2927520" y="2918160"/>
            <a:ext cx="1482840" cy="22248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84" name="Google Shape;96;p17" descr=""/>
          <p:cNvPicPr/>
          <p:nvPr/>
        </p:nvPicPr>
        <p:blipFill>
          <a:blip r:embed="rId3"/>
          <a:stretch/>
        </p:blipFill>
        <p:spPr>
          <a:xfrm>
            <a:off x="1739160" y="919440"/>
            <a:ext cx="1881000" cy="21582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</p:spTree>
  </p:cSld>
  <mc:AlternateContent>
    <mc:Choice Requires="p14">
      <p:transition spd="slow" p14:dur="1800">
        <p:push dir="r"/>
      </p:transition>
    </mc:Choice>
    <mc:Fallback>
      <p:transition spd="slow">
        <p:push dir="r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09360" y="346680"/>
            <a:ext cx="47962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220" spc="-1" strike="noStrike">
                <a:solidFill>
                  <a:srgbClr val="000000"/>
                </a:solidFill>
                <a:latin typeface="Impact"/>
                <a:ea typeface="Impact"/>
              </a:rPr>
              <a:t>8. Un libro ambientato in un mezzo di trasporto </a:t>
            </a:r>
            <a:r>
              <a:rPr b="0" lang="it" sz="1520" spc="-1" strike="noStrike">
                <a:solidFill>
                  <a:srgbClr val="000000"/>
                </a:solidFill>
                <a:latin typeface="Impact"/>
                <a:ea typeface="Impact"/>
              </a:rPr>
              <a:t>(nave, auto, camper..)</a:t>
            </a:r>
            <a:endParaRPr b="0" lang="it-IT" sz="1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Google Shape;102;p18"/>
          <p:cNvSpPr/>
          <p:nvPr/>
        </p:nvSpPr>
        <p:spPr>
          <a:xfrm>
            <a:off x="-87120" y="346680"/>
            <a:ext cx="47329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7. Un libro dove muore almeno un personaggio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87" name="Google Shape;103;p18"/>
          <p:cNvSpPr/>
          <p:nvPr/>
        </p:nvSpPr>
        <p:spPr>
          <a:xfrm flipH="1">
            <a:off x="4509360" y="-37440"/>
            <a:ext cx="12240" cy="521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Google Shape;104;p18" descr=""/>
          <p:cNvPicPr/>
          <p:nvPr/>
        </p:nvPicPr>
        <p:blipFill>
          <a:blip r:embed="rId1"/>
          <a:stretch/>
        </p:blipFill>
        <p:spPr>
          <a:xfrm>
            <a:off x="90360" y="1306440"/>
            <a:ext cx="1425240" cy="21384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89" name="Google Shape;105;p18" descr=""/>
          <p:cNvPicPr/>
          <p:nvPr/>
        </p:nvPicPr>
        <p:blipFill>
          <a:blip r:embed="rId2"/>
          <a:stretch/>
        </p:blipFill>
        <p:spPr>
          <a:xfrm>
            <a:off x="2740680" y="1306440"/>
            <a:ext cx="1561680" cy="23868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90" name="Google Shape;106;p18" descr=""/>
          <p:cNvPicPr/>
          <p:nvPr/>
        </p:nvPicPr>
        <p:blipFill>
          <a:blip r:embed="rId3"/>
          <a:stretch/>
        </p:blipFill>
        <p:spPr>
          <a:xfrm>
            <a:off x="4969440" y="1306440"/>
            <a:ext cx="1304280" cy="20124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91" name="Google Shape;107;p18" descr=""/>
          <p:cNvPicPr/>
          <p:nvPr/>
        </p:nvPicPr>
        <p:blipFill>
          <a:blip r:embed="rId4"/>
          <a:stretch/>
        </p:blipFill>
        <p:spPr>
          <a:xfrm>
            <a:off x="7665480" y="1298880"/>
            <a:ext cx="1304280" cy="202788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92" name="Google Shape;108;p18" descr=""/>
          <p:cNvPicPr/>
          <p:nvPr/>
        </p:nvPicPr>
        <p:blipFill>
          <a:blip r:embed="rId5"/>
          <a:stretch/>
        </p:blipFill>
        <p:spPr>
          <a:xfrm>
            <a:off x="1178640" y="2794320"/>
            <a:ext cx="1561680" cy="234864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93" name="Google Shape;109;p18" descr=""/>
          <p:cNvPicPr/>
          <p:nvPr/>
        </p:nvPicPr>
        <p:blipFill>
          <a:blip r:embed="rId6"/>
          <a:stretch/>
        </p:blipFill>
        <p:spPr>
          <a:xfrm>
            <a:off x="5946120" y="2644560"/>
            <a:ext cx="1719000" cy="25362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</p:spTree>
  </p:cSld>
  <mc:AlternateContent>
    <mc:Choice Requires="p14">
      <p:transition spd="slow" p14:dur="1800">
        <p:push dir="r"/>
      </p:transition>
    </mc:Choice>
    <mc:Fallback>
      <p:transition spd="slow">
        <p:push dir="r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feafb"/>
            </a:gs>
            <a:gs pos="100000">
              <a:srgbClr val="6e9ce7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09360" y="346680"/>
            <a:ext cx="47962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20" spc="-1" strike="noStrike">
                <a:solidFill>
                  <a:srgbClr val="000000"/>
                </a:solidFill>
                <a:latin typeface="Impact"/>
                <a:ea typeface="Impact"/>
              </a:rPr>
              <a:t>10. Un libro a fumetti</a:t>
            </a: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Google Shape;115;p19"/>
          <p:cNvSpPr/>
          <p:nvPr/>
        </p:nvSpPr>
        <p:spPr>
          <a:xfrm>
            <a:off x="-87120" y="346680"/>
            <a:ext cx="47329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9. Un libro che parla di sport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196" name="Google Shape;116;p19"/>
          <p:cNvSpPr/>
          <p:nvPr/>
        </p:nvSpPr>
        <p:spPr>
          <a:xfrm flipH="1">
            <a:off x="4509360" y="-37440"/>
            <a:ext cx="12240" cy="521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97" name="Google Shape;117;p19" descr=""/>
          <p:cNvPicPr/>
          <p:nvPr/>
        </p:nvPicPr>
        <p:blipFill>
          <a:blip r:embed="rId1"/>
          <a:stretch/>
        </p:blipFill>
        <p:spPr>
          <a:xfrm>
            <a:off x="133920" y="1045080"/>
            <a:ext cx="1769400" cy="25351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98" name="Google Shape;118;p19" descr=""/>
          <p:cNvPicPr/>
          <p:nvPr/>
        </p:nvPicPr>
        <p:blipFill>
          <a:blip r:embed="rId2"/>
          <a:stretch/>
        </p:blipFill>
        <p:spPr>
          <a:xfrm>
            <a:off x="2677680" y="1045080"/>
            <a:ext cx="1517760" cy="18828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199" name="Google Shape;119;p19" descr=""/>
          <p:cNvPicPr/>
          <p:nvPr/>
        </p:nvPicPr>
        <p:blipFill>
          <a:blip r:embed="rId3"/>
          <a:stretch/>
        </p:blipFill>
        <p:spPr>
          <a:xfrm>
            <a:off x="1730160" y="2928240"/>
            <a:ext cx="1476000" cy="221508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00" name="Google Shape;120;p19" descr=""/>
          <p:cNvPicPr/>
          <p:nvPr/>
        </p:nvPicPr>
        <p:blipFill>
          <a:blip r:embed="rId4"/>
          <a:stretch/>
        </p:blipFill>
        <p:spPr>
          <a:xfrm>
            <a:off x="4732200" y="919440"/>
            <a:ext cx="1599120" cy="22716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01" name="Google Shape;121;p19" descr=""/>
          <p:cNvPicPr/>
          <p:nvPr/>
        </p:nvPicPr>
        <p:blipFill>
          <a:blip r:embed="rId5"/>
          <a:stretch/>
        </p:blipFill>
        <p:spPr>
          <a:xfrm>
            <a:off x="7391880" y="1071720"/>
            <a:ext cx="1599120" cy="221508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02" name="Google Shape;122;p19" descr=""/>
          <p:cNvPicPr/>
          <p:nvPr/>
        </p:nvPicPr>
        <p:blipFill>
          <a:blip r:embed="rId6"/>
          <a:srcRect l="26017" t="0" r="31488" b="0"/>
          <a:stretch/>
        </p:blipFill>
        <p:spPr>
          <a:xfrm>
            <a:off x="6077160" y="2819520"/>
            <a:ext cx="1476000" cy="21510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</p:spTree>
  </p:cSld>
  <mc:AlternateContent>
    <mc:Choice Requires="p14">
      <p:transition spd="slow" p14:dur="1800">
        <p:push dir="r"/>
      </p:transition>
    </mc:Choice>
    <mc:Fallback>
      <p:transition spd="slow">
        <p:push dir="r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bd4eb"/>
            </a:gs>
            <a:gs pos="100000">
              <a:srgbClr val="9080bb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09360" y="346680"/>
            <a:ext cx="47962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20" spc="-1" strike="noStrike">
                <a:solidFill>
                  <a:srgbClr val="000000"/>
                </a:solidFill>
                <a:latin typeface="Impact"/>
                <a:ea typeface="Impact"/>
              </a:rPr>
              <a:t>12. Un libro vittima di censura</a:t>
            </a: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Google Shape;128;p20"/>
          <p:cNvSpPr/>
          <p:nvPr/>
        </p:nvSpPr>
        <p:spPr>
          <a:xfrm>
            <a:off x="-87120" y="346680"/>
            <a:ext cx="47329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11. Un libro ambientato in acqua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05" name="Google Shape;129;p20"/>
          <p:cNvSpPr/>
          <p:nvPr/>
        </p:nvSpPr>
        <p:spPr>
          <a:xfrm flipH="1">
            <a:off x="4509360" y="-37440"/>
            <a:ext cx="12240" cy="521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Google Shape;130;p20" descr=""/>
          <p:cNvPicPr/>
          <p:nvPr/>
        </p:nvPicPr>
        <p:blipFill>
          <a:blip r:embed="rId1"/>
          <a:stretch/>
        </p:blipFill>
        <p:spPr>
          <a:xfrm>
            <a:off x="152280" y="1182600"/>
            <a:ext cx="1599120" cy="195768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07" name="Google Shape;131;p20" descr=""/>
          <p:cNvPicPr/>
          <p:nvPr/>
        </p:nvPicPr>
        <p:blipFill>
          <a:blip r:embed="rId2"/>
          <a:stretch/>
        </p:blipFill>
        <p:spPr>
          <a:xfrm>
            <a:off x="1171440" y="2923200"/>
            <a:ext cx="1599120" cy="221976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08" name="Google Shape;132;p20" descr=""/>
          <p:cNvPicPr/>
          <p:nvPr/>
        </p:nvPicPr>
        <p:blipFill>
          <a:blip r:embed="rId3"/>
          <a:stretch/>
        </p:blipFill>
        <p:spPr>
          <a:xfrm>
            <a:off x="2462760" y="1268280"/>
            <a:ext cx="1664640" cy="221976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09" name="Google Shape;133;p20" descr=""/>
          <p:cNvPicPr/>
          <p:nvPr/>
        </p:nvPicPr>
        <p:blipFill>
          <a:blip r:embed="rId4"/>
          <a:stretch/>
        </p:blipFill>
        <p:spPr>
          <a:xfrm>
            <a:off x="4798800" y="1071720"/>
            <a:ext cx="1421640" cy="221976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10" name="Google Shape;134;p20" descr=""/>
          <p:cNvPicPr/>
          <p:nvPr/>
        </p:nvPicPr>
        <p:blipFill>
          <a:blip r:embed="rId5"/>
          <a:stretch/>
        </p:blipFill>
        <p:spPr>
          <a:xfrm>
            <a:off x="7193520" y="1071720"/>
            <a:ext cx="1797840" cy="26863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11" name="Google Shape;135;p20" descr=""/>
          <p:cNvPicPr/>
          <p:nvPr/>
        </p:nvPicPr>
        <p:blipFill>
          <a:blip r:embed="rId6"/>
          <a:stretch/>
        </p:blipFill>
        <p:spPr>
          <a:xfrm>
            <a:off x="6139800" y="2834640"/>
            <a:ext cx="1535400" cy="230868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</p:spTree>
  </p:cSld>
  <mc:AlternateContent>
    <mc:Choice Requires="p14">
      <p:transition spd="slow" p14:dur="1800">
        <p:push dir="r"/>
      </p:transition>
    </mc:Choice>
    <mc:Fallback>
      <p:transition spd="slow">
        <p:push dir="r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21960" y="240480"/>
            <a:ext cx="479628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20" spc="-1" strike="noStrike">
                <a:solidFill>
                  <a:srgbClr val="000000"/>
                </a:solidFill>
                <a:latin typeface="Impact"/>
                <a:ea typeface="Impact"/>
              </a:rPr>
              <a:t>14.Un libro che parla di musica</a:t>
            </a: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8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Google Shape;141;p21"/>
          <p:cNvSpPr/>
          <p:nvPr/>
        </p:nvSpPr>
        <p:spPr>
          <a:xfrm>
            <a:off x="-87120" y="185040"/>
            <a:ext cx="47329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" sz="2800" spc="-1" strike="noStrike">
                <a:solidFill>
                  <a:srgbClr val="000000"/>
                </a:solidFill>
                <a:latin typeface="Impact"/>
                <a:ea typeface="Impact"/>
              </a:rPr>
              <a:t>13. Un libro ambientato in uno stato europeo </a:t>
            </a:r>
            <a:r>
              <a:rPr b="0" lang="it" sz="1800" spc="-1" strike="noStrike">
                <a:solidFill>
                  <a:srgbClr val="000000"/>
                </a:solidFill>
                <a:latin typeface="Impact"/>
                <a:ea typeface="Impact"/>
              </a:rPr>
              <a:t>( escluso Italia)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14" name="Google Shape;142;p21"/>
          <p:cNvSpPr/>
          <p:nvPr/>
        </p:nvSpPr>
        <p:spPr>
          <a:xfrm flipH="1">
            <a:off x="4509360" y="-37440"/>
            <a:ext cx="12240" cy="521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Google Shape;143;p21" descr=""/>
          <p:cNvPicPr/>
          <p:nvPr/>
        </p:nvPicPr>
        <p:blipFill>
          <a:blip r:embed="rId1"/>
          <a:stretch/>
        </p:blipFill>
        <p:spPr>
          <a:xfrm>
            <a:off x="102600" y="1176480"/>
            <a:ext cx="1366200" cy="201024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16" name="Google Shape;144;p21" descr=""/>
          <p:cNvPicPr/>
          <p:nvPr/>
        </p:nvPicPr>
        <p:blipFill>
          <a:blip r:embed="rId2"/>
          <a:stretch/>
        </p:blipFill>
        <p:spPr>
          <a:xfrm>
            <a:off x="2379600" y="1176480"/>
            <a:ext cx="1752120" cy="25999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17" name="Google Shape;145;p21" descr=""/>
          <p:cNvPicPr/>
          <p:nvPr/>
        </p:nvPicPr>
        <p:blipFill>
          <a:blip r:embed="rId3"/>
          <a:stretch/>
        </p:blipFill>
        <p:spPr>
          <a:xfrm>
            <a:off x="1055520" y="2754720"/>
            <a:ext cx="1660680" cy="230868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18" name="Google Shape;146;p21" descr=""/>
          <p:cNvPicPr/>
          <p:nvPr/>
        </p:nvPicPr>
        <p:blipFill>
          <a:blip r:embed="rId4"/>
          <a:stretch/>
        </p:blipFill>
        <p:spPr>
          <a:xfrm>
            <a:off x="4786200" y="813240"/>
            <a:ext cx="1661040" cy="23209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19" name="Google Shape;147;p21" descr=""/>
          <p:cNvPicPr/>
          <p:nvPr/>
        </p:nvPicPr>
        <p:blipFill>
          <a:blip r:embed="rId5"/>
          <a:stretch/>
        </p:blipFill>
        <p:spPr>
          <a:xfrm>
            <a:off x="7292520" y="1879200"/>
            <a:ext cx="1752120" cy="256860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  <p:pic>
        <p:nvPicPr>
          <p:cNvPr id="220" name="Google Shape;148;p21" descr=""/>
          <p:cNvPicPr/>
          <p:nvPr/>
        </p:nvPicPr>
        <p:blipFill>
          <a:blip r:embed="rId6"/>
          <a:stretch/>
        </p:blipFill>
        <p:spPr>
          <a:xfrm>
            <a:off x="5407200" y="3412080"/>
            <a:ext cx="1661040" cy="1651320"/>
          </a:xfrm>
          <a:prstGeom prst="rect">
            <a:avLst/>
          </a:prstGeom>
          <a:ln w="38100">
            <a:solidFill>
              <a:srgbClr val="595959"/>
            </a:solidFill>
            <a:round/>
          </a:ln>
        </p:spPr>
      </p:pic>
    </p:spTree>
  </p:cSld>
  <mc:AlternateContent>
    <mc:Choice Requires="p14">
      <p:transition spd="slow" p14:dur="1800">
        <p:push dir="r"/>
      </p:transition>
    </mc:Choice>
    <mc:Fallback>
      <p:transition spd="slow">
        <p:push dir="r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Application>LibreOffice/7.2.2.2$Windows_X86_64 LibreOffice_project/02b2acce88a210515b4a5bb2e46cbfb63fe97d56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it-IT</dc:language>
  <cp:lastModifiedBy/>
  <dcterms:modified xsi:type="dcterms:W3CDTF">2024-04-12T15:00:37Z</dcterms:modified>
  <cp:revision>1</cp:revision>
  <dc:subject/>
  <dc:title/>
</cp:coreProperties>
</file>