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Montserrat SemiBold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SemiBold-italic.fntdata"/><Relationship Id="rId10" Type="http://schemas.openxmlformats.org/officeDocument/2006/relationships/font" Target="fonts/MontserratSemiBold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ontserratSemiBold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SemiBold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edb766c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2dedb766c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dedb766ca8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g2dedb766ca8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dedb766ca8_0_10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g2dedb766ca8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iam.pubblica.istruzione.it/iam-ssum/sso/login?goto=http%3A%2F%2Fscuolafutura-areariservata.pubblica.istruzione.it%2Ffofu-pnsd-area-riservata-web%2Fprivate%2Fi_miei_percorsi%2Fdettaglio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72075" y="649200"/>
            <a:ext cx="8550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https://iam.pubblica.istruzione.it/iam-ssum/sso/login?goto=http%3A%2F%2Fscuolafutura-areariservata.pubblica.istruzione.it%2Ffofu-pnsd-area-riservata-web%2Fprivate%2Fi_miei_percorsi%2Fdettaglio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421" y="1952500"/>
            <a:ext cx="5499174" cy="25851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89700" y="249000"/>
            <a:ext cx="71646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it" sz="21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Accedere al sito tematico del portale Futura PNRR</a:t>
            </a:r>
            <a:endParaRPr b="0" i="0" sz="21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5475" y="2571750"/>
            <a:ext cx="4068300" cy="1739400"/>
          </a:xfrm>
          <a:prstGeom prst="rect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it" sz="19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Potete autenticarvi con</a:t>
            </a:r>
            <a:endParaRPr b="0" i="0" sz="6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it" sz="19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le </a:t>
            </a:r>
            <a:r>
              <a:rPr b="0" i="0" lang="it" sz="1900" u="none" cap="none" strike="noStrike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VOSTRE CREDENZIALI</a:t>
            </a:r>
            <a:endParaRPr b="0" i="0" sz="1900" u="none" cap="none" strike="noStrike">
              <a:solidFill>
                <a:schemeClr val="accent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it" sz="19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oppure con</a:t>
            </a:r>
            <a:endParaRPr b="0" i="0" sz="19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it" sz="1900" u="none" cap="none" strike="noStrike">
                <a:solidFill>
                  <a:srgbClr val="CC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SPID</a:t>
            </a:r>
            <a:endParaRPr b="0" i="0" sz="1900" u="none" cap="none" strike="noStrike">
              <a:solidFill>
                <a:srgbClr val="CC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4003375" y="3220350"/>
            <a:ext cx="919800" cy="0"/>
          </a:xfrm>
          <a:prstGeom prst="straightConnector1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9" name="Google Shape;59;p13"/>
          <p:cNvCxnSpPr/>
          <p:nvPr/>
        </p:nvCxnSpPr>
        <p:spPr>
          <a:xfrm>
            <a:off x="4003375" y="3994625"/>
            <a:ext cx="919800" cy="0"/>
          </a:xfrm>
          <a:prstGeom prst="straightConnector1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020425"/>
            <a:ext cx="8839199" cy="384402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2707775" y="1620900"/>
            <a:ext cx="1218000" cy="7515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" name="Google Shape;66;p14"/>
          <p:cNvCxnSpPr/>
          <p:nvPr/>
        </p:nvCxnSpPr>
        <p:spPr>
          <a:xfrm>
            <a:off x="2617100" y="1037875"/>
            <a:ext cx="427500" cy="440400"/>
          </a:xfrm>
          <a:prstGeom prst="straightConnector1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67" name="Google Shape;67;p14"/>
          <p:cNvSpPr txBox="1"/>
          <p:nvPr/>
        </p:nvSpPr>
        <p:spPr>
          <a:xfrm>
            <a:off x="2137725" y="715425"/>
            <a:ext cx="222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" sz="1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cliccare su</a:t>
            </a:r>
            <a:endParaRPr b="0" i="0" sz="14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74238" t="0"/>
          <a:stretch/>
        </p:blipFill>
        <p:spPr>
          <a:xfrm>
            <a:off x="152400" y="56993"/>
            <a:ext cx="2277150" cy="41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/>
          <p:nvPr/>
        </p:nvSpPr>
        <p:spPr>
          <a:xfrm>
            <a:off x="246150" y="2475975"/>
            <a:ext cx="2163600" cy="8586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4" name="Google Shape;74;p15"/>
          <p:cNvCxnSpPr/>
          <p:nvPr/>
        </p:nvCxnSpPr>
        <p:spPr>
          <a:xfrm flipH="1" rot="10800000">
            <a:off x="2280300" y="2464089"/>
            <a:ext cx="1901400" cy="360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75" name="Google Shape;75;p15"/>
          <p:cNvGrpSpPr/>
          <p:nvPr/>
        </p:nvGrpSpPr>
        <p:grpSpPr>
          <a:xfrm>
            <a:off x="3581400" y="948850"/>
            <a:ext cx="5040049" cy="985200"/>
            <a:chOff x="3168225" y="1275800"/>
            <a:chExt cx="5040049" cy="985200"/>
          </a:xfrm>
        </p:grpSpPr>
        <p:sp>
          <p:nvSpPr>
            <p:cNvPr id="76" name="Google Shape;76;p15"/>
            <p:cNvSpPr txBox="1"/>
            <p:nvPr/>
          </p:nvSpPr>
          <p:spPr>
            <a:xfrm>
              <a:off x="3168225" y="1275800"/>
              <a:ext cx="2072100" cy="98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rPr lang="it" sz="2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23/05/2025</a:t>
              </a:r>
              <a:r>
                <a:rPr b="0" i="0" lang="it" sz="2600" u="none" cap="none" strike="noStrik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   </a:t>
              </a:r>
              <a:endParaRPr b="0" i="0" sz="26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r>
                <a:t/>
              </a:r>
              <a:endParaRPr b="0" i="0" sz="2600" u="none" cap="none" strike="noStrik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77" name="Google Shape;77;p15"/>
            <p:cNvSpPr txBox="1"/>
            <p:nvPr/>
          </p:nvSpPr>
          <p:spPr>
            <a:xfrm>
              <a:off x="5208274" y="1386275"/>
              <a:ext cx="30000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it" sz="1400" u="none" cap="none" strike="noStrik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h. 1</a:t>
              </a:r>
              <a:r>
                <a:rPr lang="it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5</a:t>
              </a:r>
              <a:r>
                <a:rPr b="0" i="0" lang="it" sz="1400" u="none" cap="none" strike="noStrik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.</a:t>
              </a:r>
              <a:r>
                <a:rPr lang="it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3</a:t>
              </a:r>
              <a:r>
                <a:rPr b="0" i="0" lang="it" sz="1400" u="none" cap="none" strike="noStrik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0-18.</a:t>
              </a:r>
              <a:r>
                <a:rPr lang="it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3</a:t>
              </a:r>
              <a:r>
                <a:rPr b="0" i="0" lang="it" sz="1400" u="none" cap="none" strike="noStrike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 </a:t>
              </a:r>
              <a:r>
                <a:rPr lang="it" sz="11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inizio laboratorio</a:t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8" name="Google Shape;78;p15"/>
          <p:cNvSpPr txBox="1"/>
          <p:nvPr/>
        </p:nvSpPr>
        <p:spPr>
          <a:xfrm>
            <a:off x="3678875" y="246175"/>
            <a:ext cx="51135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it" sz="1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LABORATORI DI FORMAZIONE SUL CAMPO</a:t>
            </a:r>
            <a:endParaRPr b="1" sz="1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it"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Narrativa Digitale come metodo didattico</a:t>
            </a:r>
            <a:endParaRPr b="1" sz="1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4181700" y="2155546"/>
            <a:ext cx="39159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inserire ID: 385579 </a:t>
            </a:r>
            <a:endParaRPr b="1" i="0" sz="3900" u="none" cap="none" strike="noStrike">
              <a:solidFill>
                <a:schemeClr val="dk1"/>
              </a:solidFill>
              <a:highlight>
                <a:srgbClr val="C9DAF8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 rotWithShape="1">
          <a:blip r:embed="rId4">
            <a:alphaModFix/>
          </a:blip>
          <a:srcRect b="0" l="0" r="0" t="71037"/>
          <a:stretch/>
        </p:blipFill>
        <p:spPr>
          <a:xfrm>
            <a:off x="2740398" y="3575875"/>
            <a:ext cx="6159926" cy="4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5"/>
          <p:cNvSpPr txBox="1"/>
          <p:nvPr/>
        </p:nvSpPr>
        <p:spPr>
          <a:xfrm>
            <a:off x="6413075" y="3238725"/>
            <a:ext cx="115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" sz="1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cliccare su</a:t>
            </a:r>
            <a:endParaRPr b="0" i="0" sz="14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7278075" y="3508675"/>
            <a:ext cx="1765200" cy="4674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5"/>
          <p:cNvPicPr preferRelativeResize="0"/>
          <p:nvPr/>
        </p:nvPicPr>
        <p:blipFill rotWithShape="1">
          <a:blip r:embed="rId5">
            <a:alphaModFix/>
          </a:blip>
          <a:srcRect b="0" l="0" r="0" t="70671"/>
          <a:stretch/>
        </p:blipFill>
        <p:spPr>
          <a:xfrm>
            <a:off x="2848983" y="4477725"/>
            <a:ext cx="6085718" cy="46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5"/>
          <p:cNvSpPr txBox="1"/>
          <p:nvPr/>
        </p:nvSpPr>
        <p:spPr>
          <a:xfrm>
            <a:off x="2848975" y="4077525"/>
            <a:ext cx="4547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" sz="1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comparirà questa dicitura: </a:t>
            </a:r>
            <a:r>
              <a:rPr b="0" i="0" lang="it" sz="1400" u="sng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vi siete iscritti</a:t>
            </a:r>
            <a:endParaRPr b="0" i="0" sz="1400" u="sng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5" name="Google Shape;85;p15"/>
          <p:cNvSpPr/>
          <p:nvPr/>
        </p:nvSpPr>
        <p:spPr>
          <a:xfrm>
            <a:off x="4321050" y="4457250"/>
            <a:ext cx="2454900" cy="337500"/>
          </a:xfrm>
          <a:prstGeom prst="ellipse">
            <a:avLst/>
          </a:prstGeom>
          <a:noFill/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4463075" y="1607975"/>
            <a:ext cx="3763200" cy="6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" sz="1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sede: Scuola </a:t>
            </a:r>
            <a:r>
              <a:rPr lang="it">
                <a:latin typeface="Montserrat SemiBold"/>
                <a:ea typeface="Montserrat SemiBold"/>
                <a:cs typeface="Montserrat SemiBold"/>
                <a:sym typeface="Montserrat SemiBold"/>
              </a:rPr>
              <a:t>S</a:t>
            </a:r>
            <a:r>
              <a:rPr b="0" i="0" lang="it" sz="1400" u="none" cap="none" strike="noStrike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econdaria Don P. Borghi</a:t>
            </a:r>
            <a:endParaRPr b="0" i="0" sz="1400" u="none" cap="none" strike="noStrike">
              <a:solidFill>
                <a:srgbClr val="000000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4099894" y="2869120"/>
            <a:ext cx="48768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CORSO</a:t>
            </a:r>
            <a:r>
              <a:rPr lang="it" sz="1100"/>
              <a:t>: Laboratorio Intelligenza Artificiale</a:t>
            </a:r>
            <a:r>
              <a:rPr b="0" i="0" lang="it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ISCRIZIONI DAL 23/05/2024  AL 29/05/2024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