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B5A5D67-1A20-41E1-8FF2-5B21F75D7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796BF1F7-2E9A-42D5-A207-B1B8AA988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6F246E34-F7AE-450F-8658-8216B0ED7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56320-0855-4803-9178-9CBE3B62CF6C}" type="datetimeFigureOut">
              <a:rPr lang="it-IT" smtClean="0"/>
              <a:t>17/09/2022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10444FBF-F508-4193-BFDB-617DB1630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8D22EBD4-88E4-4C4F-9188-C59F2E3FE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40CB-9B7F-4E2D-ABE7-4067B418F3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5626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54C870E-01EC-4438-A793-B99B69DD1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9CB41058-06C2-4EB0-853C-BFFFC9988F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75A3002A-BF9D-443A-A2E8-EC4E7AC13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56320-0855-4803-9178-9CBE3B62CF6C}" type="datetimeFigureOut">
              <a:rPr lang="it-IT" smtClean="0"/>
              <a:t>17/09/2022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1E070B03-74FA-4B09-9B5F-B8B0566C6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9AD660DE-E003-4A75-8E7F-92C7BE5F3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40CB-9B7F-4E2D-ABE7-4067B418F3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138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DB5A9BFB-B72D-45E7-B240-15D3ADCF6B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8B285B0A-C30A-4046-9F55-19778E8263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8EB69E3B-CF1B-4282-9191-BE09CFD82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56320-0855-4803-9178-9CBE3B62CF6C}" type="datetimeFigureOut">
              <a:rPr lang="it-IT" smtClean="0"/>
              <a:t>17/09/2022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7948E6DB-B97B-4B3B-8211-51B4790D2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0D93E0B0-62DD-4DC9-8146-6E602FFA4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40CB-9B7F-4E2D-ABE7-4067B418F3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4829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557EC8C-A29F-49C0-BCC2-9CE3D9FDA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C8DEC683-E075-4CC4-A4DA-8AD26D5A4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6C6DF0F-80B5-4D4D-87DD-BD61F9949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56320-0855-4803-9178-9CBE3B62CF6C}" type="datetimeFigureOut">
              <a:rPr lang="it-IT" smtClean="0"/>
              <a:t>17/09/2022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303CA4F-6DC5-49BE-9398-4AA7B898D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87F2CA60-165A-4124-AC20-A6E93EE41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40CB-9B7F-4E2D-ABE7-4067B418F3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5968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DD220B3-F73A-4D99-ADFF-736848262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CA8BB485-2D31-4948-8381-33246936D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C17C902-0C6B-431C-8F66-1BABA6A26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56320-0855-4803-9178-9CBE3B62CF6C}" type="datetimeFigureOut">
              <a:rPr lang="it-IT" smtClean="0"/>
              <a:t>17/09/2022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52B7D001-CBAF-4E9A-A7B6-C3456D6E5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BF1D2DB-8FCE-485A-B3CB-7FF7C4A76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40CB-9B7F-4E2D-ABE7-4067B418F3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993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EDB949A-8F55-4337-BC50-B0D7AE4D1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41FB3E51-5FFA-4A60-A43A-4146B3630C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08C66924-9C5F-4398-B5C2-2C47FE543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5B12D513-2175-4F3F-90F9-DCC4C29D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56320-0855-4803-9178-9CBE3B62CF6C}" type="datetimeFigureOut">
              <a:rPr lang="it-IT" smtClean="0"/>
              <a:t>17/09/2022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E48C3FF1-6926-4412-AD45-A17085FC9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04F84207-ABEF-419C-AE19-E87E78645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40CB-9B7F-4E2D-ABE7-4067B418F3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48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FD0108B-C037-49C3-83E6-259576A8C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F9420FB6-FEDB-48F0-9C24-306C62589B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636D5046-4B76-4997-8F4E-D2F85EFE0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E67AF7C4-65CD-4B4C-A579-C6C231CD18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EF7CE874-3178-4E57-AD32-AE0CBB6F6B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8B5598DC-9A25-4504-B345-10FA0E1B3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56320-0855-4803-9178-9CBE3B62CF6C}" type="datetimeFigureOut">
              <a:rPr lang="it-IT" smtClean="0"/>
              <a:t>17/09/2022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78DAC61D-EC51-49B6-90C1-93B22AA6F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6244D1AD-742C-4460-8582-5FAF4E35F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40CB-9B7F-4E2D-ABE7-4067B418F3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2741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67AF46B-CED5-42BB-8D5E-20DC2AF01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EEDD9725-D892-4C1D-AA78-B462B0CB8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56320-0855-4803-9178-9CBE3B62CF6C}" type="datetimeFigureOut">
              <a:rPr lang="it-IT" smtClean="0"/>
              <a:t>17/09/2022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835FACDF-8C88-4E1B-8684-043CB0615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30605976-9A20-45CE-B5A9-677A94A81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40CB-9B7F-4E2D-ABE7-4067B418F3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2178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DAC315E3-4C42-42EA-B81C-E8C1B9CFA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56320-0855-4803-9178-9CBE3B62CF6C}" type="datetimeFigureOut">
              <a:rPr lang="it-IT" smtClean="0"/>
              <a:t>17/09/2022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8EC97A4A-6059-43E0-8EDF-9B9D00AC3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71E418E9-8E57-45C0-A40F-6E34E16A5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40CB-9B7F-4E2D-ABE7-4067B418F3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62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219E386-F089-4A38-AC3C-19B37F65F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522B43F-901E-448A-8904-CA42B3AF2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5E9D9A92-0CEF-458F-94CF-E0B9A77D2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55A48011-3E1F-4451-A69E-18C21DB38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56320-0855-4803-9178-9CBE3B62CF6C}" type="datetimeFigureOut">
              <a:rPr lang="it-IT" smtClean="0"/>
              <a:t>17/09/2022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9AE56BB7-3EF1-4E5A-9A64-27780D80E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217602A0-EFEA-43BA-B2FB-1B480E979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40CB-9B7F-4E2D-ABE7-4067B418F3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9735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F4ECA35-8C95-44F0-926D-D7C7B03BF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A9E64999-9590-4EE3-ADC4-A7159CB90D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70C45E86-B90F-4159-A4B2-071A2F8731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41692ECF-F26F-4D3A-9475-47D810D47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56320-0855-4803-9178-9CBE3B62CF6C}" type="datetimeFigureOut">
              <a:rPr lang="it-IT" smtClean="0"/>
              <a:t>17/09/2022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8A33897E-90D9-40D8-933A-8161CACB9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3C30DD6D-D924-48BA-920B-1ABE3D747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940CB-9B7F-4E2D-ABE7-4067B418F3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126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BC49FB98-0CBA-4234-AEAC-015B2DB17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852FB42B-7A7B-4A70-9795-ACEFC1486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C3CDE2DE-FA96-40C0-A773-8A27F7AB2A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56320-0855-4803-9178-9CBE3B62CF6C}" type="datetimeFigureOut">
              <a:rPr lang="it-IT" smtClean="0"/>
              <a:t>17/09/2022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68478A33-99B7-4BAF-9545-7654538F76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B69C84F3-F6F2-485A-8066-E64AC4CC2D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940CB-9B7F-4E2D-ABE7-4067B418F37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9797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9588D8E-D35C-4E9B-920C-5C6E8376B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1721" y="956345"/>
            <a:ext cx="9144000" cy="5637401"/>
          </a:xfrm>
        </p:spPr>
        <p:txBody>
          <a:bodyPr>
            <a:normAutofit/>
          </a:bodyPr>
          <a:lstStyle/>
          <a:p>
            <a:r>
              <a:rPr lang="it-IT" sz="2800" dirty="0"/>
              <a:t>Effettuare il login tramite il servizio SPID o tramite le credenziali ministeriali.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6D5AFD90-5612-461A-8551-2563CA2580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1721" y="162552"/>
            <a:ext cx="9144000" cy="592457"/>
          </a:xfrm>
        </p:spPr>
        <p:txBody>
          <a:bodyPr/>
          <a:lstStyle/>
          <a:p>
            <a:r>
              <a:rPr lang="it-IT" dirty="0"/>
              <a:t>Cliccando sul link si aprirà la seguente schermata.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xmlns="" id="{E7D02C87-8FAC-434A-859E-735F31F380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721" y="956345"/>
            <a:ext cx="9144000" cy="4035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8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B586F2F-01A7-4EE3-9E2D-42B43BCEA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1337"/>
            <a:ext cx="9144000" cy="562062"/>
          </a:xfrm>
        </p:spPr>
        <p:txBody>
          <a:bodyPr>
            <a:normAutofit/>
          </a:bodyPr>
          <a:lstStyle/>
          <a:p>
            <a:r>
              <a:rPr lang="it-IT" sz="2800" dirty="0"/>
              <a:t>Dopo aver effettuato l’accesso cliccare su versamenti volontari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BD1F1531-B0BF-4E60-B95C-C7373AF6F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947956"/>
            <a:ext cx="9144000" cy="4309844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0002B992-C0BD-4F9B-8C42-0B775A3843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947957"/>
            <a:ext cx="9144000" cy="482367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xmlns="" id="{C14A1028-031A-4915-AEF9-43E00F3FB29B}"/>
              </a:ext>
            </a:extLst>
          </p:cNvPr>
          <p:cNvCxnSpPr/>
          <p:nvPr/>
        </p:nvCxnSpPr>
        <p:spPr>
          <a:xfrm>
            <a:off x="2625754" y="1879134"/>
            <a:ext cx="1258349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4557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974C3D6-C9A7-4040-A427-E19B330A5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0886"/>
          </a:xfrm>
        </p:spPr>
        <p:txBody>
          <a:bodyPr>
            <a:noAutofit/>
          </a:bodyPr>
          <a:lstStyle/>
          <a:p>
            <a:r>
              <a:rPr lang="it-IT" sz="2000" dirty="0"/>
              <a:t>Proseguendo, bisognerà ricercare l’Istituto tramite codice meccanografico: </a:t>
            </a:r>
            <a:r>
              <a:rPr lang="it-IT" sz="2000" dirty="0">
                <a:solidFill>
                  <a:srgbClr val="FF0000"/>
                </a:solidFill>
              </a:rPr>
              <a:t>REIC848003</a:t>
            </a:r>
          </a:p>
        </p:txBody>
      </p:sp>
      <p:pic>
        <p:nvPicPr>
          <p:cNvPr id="9" name="Segnaposto contenuto 8">
            <a:extLst>
              <a:ext uri="{FF2B5EF4-FFF2-40B4-BE49-F238E27FC236}">
                <a16:creationId xmlns:a16="http://schemas.microsoft.com/office/drawing/2014/main" xmlns="" id="{937713E6-61BC-4276-AC75-011ACA8BB1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66" y="1028671"/>
            <a:ext cx="10426686" cy="5070126"/>
          </a:xfrm>
        </p:spPr>
      </p:pic>
      <p:sp>
        <p:nvSpPr>
          <p:cNvPr id="6" name="Ovale 5">
            <a:extLst>
              <a:ext uri="{FF2B5EF4-FFF2-40B4-BE49-F238E27FC236}">
                <a16:creationId xmlns:a16="http://schemas.microsoft.com/office/drawing/2014/main" xmlns="" id="{15D2ED8A-A849-4127-9ABE-0551A84AB5F5}"/>
              </a:ext>
            </a:extLst>
          </p:cNvPr>
          <p:cNvSpPr/>
          <p:nvPr/>
        </p:nvSpPr>
        <p:spPr>
          <a:xfrm>
            <a:off x="5763238" y="2502017"/>
            <a:ext cx="2793534" cy="138418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1561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7149CF7-6EE4-498C-B552-A2C0E372F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6837"/>
            <a:ext cx="9144000" cy="511728"/>
          </a:xfrm>
        </p:spPr>
        <p:txBody>
          <a:bodyPr>
            <a:noAutofit/>
          </a:bodyPr>
          <a:lstStyle/>
          <a:p>
            <a:r>
              <a:rPr lang="it-IT" sz="2000" dirty="0"/>
              <a:t>Selezionare la </a:t>
            </a:r>
            <a:r>
              <a:rPr lang="it-IT" sz="2000" dirty="0">
                <a:solidFill>
                  <a:srgbClr val="FF0000"/>
                </a:solidFill>
              </a:rPr>
              <a:t>lente di ingrandimento </a:t>
            </a:r>
            <a:r>
              <a:rPr lang="it-IT" sz="2000" dirty="0"/>
              <a:t>a destra…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BD23B711-D2D3-4BF4-AFDA-4F2DF8012E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49292"/>
            <a:ext cx="9144000" cy="4108508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CCCCCF3E-E8C8-43CD-B007-FE3B43279D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703" y="1149292"/>
            <a:ext cx="10098593" cy="5318620"/>
          </a:xfrm>
          <a:prstGeom prst="rect">
            <a:avLst/>
          </a:prstGeom>
        </p:spPr>
      </p:pic>
      <p:sp>
        <p:nvSpPr>
          <p:cNvPr id="6" name="Ovale 5">
            <a:extLst>
              <a:ext uri="{FF2B5EF4-FFF2-40B4-BE49-F238E27FC236}">
                <a16:creationId xmlns:a16="http://schemas.microsoft.com/office/drawing/2014/main" xmlns="" id="{858C39D7-E61B-48D4-BE10-8F5388CD9FB2}"/>
              </a:ext>
            </a:extLst>
          </p:cNvPr>
          <p:cNvSpPr/>
          <p:nvPr/>
        </p:nvSpPr>
        <p:spPr>
          <a:xfrm>
            <a:off x="10335237" y="4597167"/>
            <a:ext cx="810059" cy="8137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7186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D85F8D3-3978-402E-8F56-463A66CC7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4108"/>
          </a:xfrm>
        </p:spPr>
        <p:txBody>
          <a:bodyPr>
            <a:noAutofit/>
          </a:bodyPr>
          <a:lstStyle/>
          <a:p>
            <a:r>
              <a:rPr lang="it-IT" sz="2400" dirty="0"/>
              <a:t>Cliccare sul simbolo </a:t>
            </a:r>
            <a:r>
              <a:rPr lang="it-IT" sz="2400" dirty="0">
                <a:solidFill>
                  <a:srgbClr val="FF0000"/>
                </a:solidFill>
              </a:rPr>
              <a:t>&lt;€  ‘effettua pagamento’, </a:t>
            </a:r>
            <a:r>
              <a:rPr lang="it-IT" sz="2400" dirty="0"/>
              <a:t>nella colonna azioni.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xmlns="" id="{70D72D77-E112-4051-8139-F767EFED84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901" y="813732"/>
            <a:ext cx="10515600" cy="5371620"/>
          </a:xfrm>
        </p:spPr>
      </p:pic>
      <p:sp>
        <p:nvSpPr>
          <p:cNvPr id="6" name="Ovale 5">
            <a:extLst>
              <a:ext uri="{FF2B5EF4-FFF2-40B4-BE49-F238E27FC236}">
                <a16:creationId xmlns:a16="http://schemas.microsoft.com/office/drawing/2014/main" xmlns="" id="{8890E535-36B5-428B-98D6-20A36930562C}"/>
              </a:ext>
            </a:extLst>
          </p:cNvPr>
          <p:cNvSpPr/>
          <p:nvPr/>
        </p:nvSpPr>
        <p:spPr>
          <a:xfrm>
            <a:off x="10628851" y="4387442"/>
            <a:ext cx="801149" cy="5872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51969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34016C9-6295-4EE5-8C80-3CFDBF339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8607"/>
          </a:xfrm>
        </p:spPr>
        <p:txBody>
          <a:bodyPr>
            <a:noAutofit/>
          </a:bodyPr>
          <a:lstStyle/>
          <a:p>
            <a:r>
              <a:rPr lang="it-IT" sz="2000" dirty="0"/>
              <a:t>Compilare, obbligatoriamente, con i dati dell’alunno le sezioni: Codice fiscale, Nome, Cognome.</a:t>
            </a:r>
            <a:br>
              <a:rPr lang="it-IT" sz="2000" dirty="0"/>
            </a:br>
            <a:r>
              <a:rPr lang="it-IT" sz="2000" dirty="0"/>
              <a:t>Indicare l’importo del contributo volontario. Successivamente cliccare su effettua il pagamento.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xmlns="" id="{EABB5A44-C13A-4A24-8DA7-F0C61E31D1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12" y="896938"/>
            <a:ext cx="9630561" cy="5280025"/>
          </a:xfrm>
        </p:spPr>
      </p:pic>
      <p:sp>
        <p:nvSpPr>
          <p:cNvPr id="6" name="Freccia a destra 5">
            <a:extLst>
              <a:ext uri="{FF2B5EF4-FFF2-40B4-BE49-F238E27FC236}">
                <a16:creationId xmlns:a16="http://schemas.microsoft.com/office/drawing/2014/main" xmlns="" id="{A817468F-60FE-40F7-8FFB-E86F6F15A12C}"/>
              </a:ext>
            </a:extLst>
          </p:cNvPr>
          <p:cNvSpPr/>
          <p:nvPr/>
        </p:nvSpPr>
        <p:spPr>
          <a:xfrm>
            <a:off x="1384183" y="3791824"/>
            <a:ext cx="100668" cy="1174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>
            <a:extLst>
              <a:ext uri="{FF2B5EF4-FFF2-40B4-BE49-F238E27FC236}">
                <a16:creationId xmlns:a16="http://schemas.microsoft.com/office/drawing/2014/main" xmlns="" id="{CF8ADCD6-7BD0-4C7E-AA95-A679257FC114}"/>
              </a:ext>
            </a:extLst>
          </p:cNvPr>
          <p:cNvSpPr/>
          <p:nvPr/>
        </p:nvSpPr>
        <p:spPr>
          <a:xfrm>
            <a:off x="1378591" y="4113402"/>
            <a:ext cx="100668" cy="1174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destra 7">
            <a:extLst>
              <a:ext uri="{FF2B5EF4-FFF2-40B4-BE49-F238E27FC236}">
                <a16:creationId xmlns:a16="http://schemas.microsoft.com/office/drawing/2014/main" xmlns="" id="{CB728B74-990A-4A0A-B486-C47F322DAEF3}"/>
              </a:ext>
            </a:extLst>
          </p:cNvPr>
          <p:cNvSpPr/>
          <p:nvPr/>
        </p:nvSpPr>
        <p:spPr>
          <a:xfrm>
            <a:off x="5807978" y="3791824"/>
            <a:ext cx="100668" cy="1174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a destra 8">
            <a:extLst>
              <a:ext uri="{FF2B5EF4-FFF2-40B4-BE49-F238E27FC236}">
                <a16:creationId xmlns:a16="http://schemas.microsoft.com/office/drawing/2014/main" xmlns="" id="{9F5BFAC7-D6B6-458F-98CB-BD0BA1021DB7}"/>
              </a:ext>
            </a:extLst>
          </p:cNvPr>
          <p:cNvSpPr/>
          <p:nvPr/>
        </p:nvSpPr>
        <p:spPr>
          <a:xfrm>
            <a:off x="5807978" y="4172125"/>
            <a:ext cx="100668" cy="1174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2363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77150A7-C653-4019-981A-3B4CE6114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3774"/>
          </a:xfrm>
        </p:spPr>
        <p:txBody>
          <a:bodyPr>
            <a:noAutofit/>
          </a:bodyPr>
          <a:lstStyle/>
          <a:p>
            <a:r>
              <a:rPr lang="it-IT" sz="2000" dirty="0"/>
              <a:t>Scegliere il metodi di pagamento: 1) pagamento immediato</a:t>
            </a:r>
            <a:br>
              <a:rPr lang="it-IT" sz="2000" dirty="0"/>
            </a:br>
            <a:r>
              <a:rPr lang="it-IT" sz="2000" dirty="0"/>
              <a:t>			            2) scarica documento di pagamento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xmlns="" id="{600B220D-B15F-4BF5-9140-65FD295CC2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11" y="1023457"/>
            <a:ext cx="10075178" cy="4429387"/>
          </a:xfr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xmlns="" id="{4AF18B32-A6FD-4E47-9921-E50736103753}"/>
              </a:ext>
            </a:extLst>
          </p:cNvPr>
          <p:cNvSpPr/>
          <p:nvPr/>
        </p:nvSpPr>
        <p:spPr>
          <a:xfrm>
            <a:off x="5805182" y="2810312"/>
            <a:ext cx="3246539" cy="1258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xmlns="" id="{8F4BAD21-3C3B-49C0-AED8-9E139EDDBFD9}"/>
              </a:ext>
            </a:extLst>
          </p:cNvPr>
          <p:cNvSpPr/>
          <p:nvPr/>
        </p:nvSpPr>
        <p:spPr>
          <a:xfrm>
            <a:off x="9521505" y="3154261"/>
            <a:ext cx="419449" cy="1593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93CBAD7A-C331-4D3E-95FA-171EF92E4D81}"/>
              </a:ext>
            </a:extLst>
          </p:cNvPr>
          <p:cNvSpPr txBox="1"/>
          <p:nvPr/>
        </p:nvSpPr>
        <p:spPr>
          <a:xfrm>
            <a:off x="1124125" y="5704514"/>
            <a:ext cx="9857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Scaricando il documento si ci potrà recare presso ricevitorie, tabaccai o altri prestatori del servizio.</a:t>
            </a:r>
          </a:p>
        </p:txBody>
      </p:sp>
    </p:spTree>
    <p:extLst>
      <p:ext uri="{BB962C8B-B14F-4D97-AF65-F5344CB8AC3E}">
        <p14:creationId xmlns:p14="http://schemas.microsoft.com/office/powerpoint/2010/main" val="194833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C463811-0F9A-40B8-8C42-AA4409700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15051"/>
          </a:xfrm>
        </p:spPr>
        <p:txBody>
          <a:bodyPr>
            <a:noAutofit/>
          </a:bodyPr>
          <a:lstStyle/>
          <a:p>
            <a:r>
              <a:rPr lang="it-IT" sz="2400" dirty="0"/>
              <a:t>Effettuare l’accesso tramite </a:t>
            </a:r>
            <a:r>
              <a:rPr lang="it-IT" sz="2400" dirty="0" err="1">
                <a:solidFill>
                  <a:srgbClr val="FF0000"/>
                </a:solidFill>
              </a:rPr>
              <a:t>Spid</a:t>
            </a:r>
            <a:r>
              <a:rPr lang="it-IT" sz="2400" dirty="0"/>
              <a:t> o </a:t>
            </a:r>
            <a:r>
              <a:rPr lang="it-IT" sz="2400" dirty="0">
                <a:solidFill>
                  <a:srgbClr val="FF0000"/>
                </a:solidFill>
              </a:rPr>
              <a:t>email</a:t>
            </a:r>
            <a:r>
              <a:rPr lang="it-IT" sz="2400" dirty="0"/>
              <a:t>.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xmlns="" id="{1B0B95B4-337C-420C-88CA-EA2A46857E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08637"/>
            <a:ext cx="10515600" cy="3540763"/>
          </a:xfrm>
        </p:spPr>
      </p:pic>
    </p:spTree>
    <p:extLst>
      <p:ext uri="{BB962C8B-B14F-4D97-AF65-F5344CB8AC3E}">
        <p14:creationId xmlns:p14="http://schemas.microsoft.com/office/powerpoint/2010/main" val="18930916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113</Words>
  <Application>Microsoft Office PowerPoint</Application>
  <PresentationFormat>Widescreen</PresentationFormat>
  <Paragraphs>10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di Office</vt:lpstr>
      <vt:lpstr>Effettuare il login tramite il servizio SPID o tramite le credenziali ministeriali.</vt:lpstr>
      <vt:lpstr>Dopo aver effettuato l’accesso cliccare su versamenti volontari</vt:lpstr>
      <vt:lpstr>Proseguendo, bisognerà ricercare l’Istituto tramite codice meccanografico: REIC848003</vt:lpstr>
      <vt:lpstr>Selezionare la lente di ingrandimento a destra…</vt:lpstr>
      <vt:lpstr>Cliccare sul simbolo &lt;€  ‘effettua pagamento’, nella colonna azioni.</vt:lpstr>
      <vt:lpstr>Compilare, obbligatoriamente, con i dati dell’alunno le sezioni: Codice fiscale, Nome, Cognome. Indicare l’importo del contributo volontario. Successivamente cliccare su effettua il pagamento.</vt:lpstr>
      <vt:lpstr>Scegliere il metodi di pagamento: 1) pagamento immediato                2) scarica documento di pagamento</vt:lpstr>
      <vt:lpstr>Effettuare l’accesso tramite Spid o email.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ASSISTENTE7</dc:creator>
  <cp:lastModifiedBy>ASSISTENTE10</cp:lastModifiedBy>
  <cp:revision>7</cp:revision>
  <dcterms:created xsi:type="dcterms:W3CDTF">2022-09-16T06:39:49Z</dcterms:created>
  <dcterms:modified xsi:type="dcterms:W3CDTF">2022-09-17T10:49:35Z</dcterms:modified>
</cp:coreProperties>
</file>