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8" r:id="rId3"/>
    <p:sldId id="298" r:id="rId4"/>
    <p:sldId id="299" r:id="rId5"/>
    <p:sldId id="300" r:id="rId6"/>
    <p:sldId id="284" r:id="rId7"/>
    <p:sldId id="290" r:id="rId8"/>
    <p:sldId id="291" r:id="rId9"/>
    <p:sldId id="293" r:id="rId10"/>
    <p:sldId id="294" r:id="rId11"/>
    <p:sldId id="292" r:id="rId12"/>
    <p:sldId id="295" r:id="rId13"/>
    <p:sldId id="283" r:id="rId14"/>
    <p:sldId id="287" r:id="rId15"/>
    <p:sldId id="288" r:id="rId16"/>
    <p:sldId id="289" r:id="rId17"/>
    <p:sldId id="275" r:id="rId18"/>
    <p:sldId id="296" r:id="rId19"/>
    <p:sldId id="301" r:id="rId20"/>
    <p:sldId id="297" r:id="rId21"/>
    <p:sldId id="302" r:id="rId22"/>
    <p:sldId id="303" r:id="rId23"/>
    <p:sldId id="307" r:id="rId24"/>
    <p:sldId id="304" r:id="rId25"/>
    <p:sldId id="305" r:id="rId26"/>
    <p:sldId id="30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94660"/>
  </p:normalViewPr>
  <p:slideViewPr>
    <p:cSldViewPr snapToGrid="0">
      <p:cViewPr>
        <p:scale>
          <a:sx n="73" d="100"/>
          <a:sy n="73"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EA122-FE50-401D-8E29-7DF11F5DA541}" type="datetimeFigureOut">
              <a:rPr lang="it-IT" smtClean="0"/>
              <a:t>12/04/2021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9255F-8069-42A2-876B-40A363CD2B34}" type="slidenum">
              <a:rPr lang="it-IT" smtClean="0"/>
              <a:t>‹N›</a:t>
            </a:fld>
            <a:endParaRPr lang="it-IT"/>
          </a:p>
        </p:txBody>
      </p:sp>
    </p:spTree>
    <p:extLst>
      <p:ext uri="{BB962C8B-B14F-4D97-AF65-F5344CB8AC3E}">
        <p14:creationId xmlns:p14="http://schemas.microsoft.com/office/powerpoint/2010/main" val="190357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51FA763-3182-4ECD-9D53-CECC881B50F4}" type="datetime1">
              <a:rPr lang="en-US" smtClean="0"/>
              <a:t>4/12/2021</a:t>
            </a:fld>
            <a:endParaRPr lang="en-US" dirty="0"/>
          </a:p>
        </p:txBody>
      </p:sp>
      <p:sp>
        <p:nvSpPr>
          <p:cNvPr id="5" name="Footer Placeholder 4"/>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CFF3285-89D7-4BD6-81C3-9AF6F87FD47A}" type="datetime1">
              <a:rPr lang="en-US" smtClean="0"/>
              <a:t>4/12/2021</a:t>
            </a:fld>
            <a:endParaRPr lang="en-US" dirty="0"/>
          </a:p>
        </p:txBody>
      </p:sp>
      <p:sp>
        <p:nvSpPr>
          <p:cNvPr id="6" name="Footer Placeholder 5"/>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9E237130-BA2E-42FC-AC05-D0F6AD72E137}" type="datetime1">
              <a:rPr lang="en-US" smtClean="0"/>
              <a:t>4/12/2021</a:t>
            </a:fld>
            <a:endParaRPr lang="en-US" dirty="0"/>
          </a:p>
        </p:txBody>
      </p:sp>
      <p:sp>
        <p:nvSpPr>
          <p:cNvPr id="6" name="Footer Placeholder 5"/>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FF7861B0-B7B5-4E7B-BE06-E54D3420A5E6}" type="datetime1">
              <a:rPr lang="en-US" smtClean="0"/>
              <a:t>4/12/2021</a:t>
            </a:fld>
            <a:endParaRPr lang="en-US" dirty="0"/>
          </a:p>
        </p:txBody>
      </p:sp>
      <p:sp>
        <p:nvSpPr>
          <p:cNvPr id="6" name="Footer Placeholder 5"/>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6F8103FF-8AAD-49E7-8428-FBE6FF430DC5}" type="datetime1">
              <a:rPr lang="en-US" smtClean="0"/>
              <a:t>4/12/2021</a:t>
            </a:fld>
            <a:endParaRPr lang="en-US" dirty="0"/>
          </a:p>
        </p:txBody>
      </p:sp>
      <p:sp>
        <p:nvSpPr>
          <p:cNvPr id="6" name="Footer Placeholder 5"/>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D9441504-D2BA-4CDF-BA05-CCCB3E453ABE}" type="datetime1">
              <a:rPr lang="en-US" smtClean="0"/>
              <a:t>4/12/2021</a:t>
            </a:fld>
            <a:endParaRPr lang="en-US" dirty="0"/>
          </a:p>
        </p:txBody>
      </p:sp>
      <p:sp>
        <p:nvSpPr>
          <p:cNvPr id="4" name="Footer Placeholder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5B201B1F-9A57-4B2B-8A8C-8EC6EBB76ABA}" type="datetime1">
              <a:rPr lang="en-US" smtClean="0"/>
              <a:t>4/12/2021</a:t>
            </a:fld>
            <a:endParaRPr lang="en-US" dirty="0"/>
          </a:p>
        </p:txBody>
      </p:sp>
      <p:sp>
        <p:nvSpPr>
          <p:cNvPr id="4" name="Footer Placeholder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16E423FC-5BB4-40B2-9E9F-86877160BAA4}" type="datetime1">
              <a:rPr lang="en-US" smtClean="0"/>
              <a:t>4/12/2021</a:t>
            </a:fld>
            <a:endParaRPr lang="en-US" dirty="0"/>
          </a:p>
        </p:txBody>
      </p:sp>
      <p:sp>
        <p:nvSpPr>
          <p:cNvPr id="5" name="Footer Placeholder 4"/>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821333C-E876-4976-863D-14AB490420E5}" type="datetime1">
              <a:rPr lang="en-US" smtClean="0"/>
              <a:t>4/12/2021</a:t>
            </a:fld>
            <a:endParaRPr lang="en-US" dirty="0"/>
          </a:p>
        </p:txBody>
      </p:sp>
      <p:sp>
        <p:nvSpPr>
          <p:cNvPr id="5" name="Footer Placeholder 4"/>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25BC79A-8FEB-48E5-9D22-B9D8E6AD0008}" type="datetime1">
              <a:rPr lang="en-US" smtClean="0"/>
              <a:t>4/12/2021</a:t>
            </a:fld>
            <a:endParaRPr lang="en-US" dirty="0"/>
          </a:p>
        </p:txBody>
      </p:sp>
      <p:sp>
        <p:nvSpPr>
          <p:cNvPr id="5" name="Footer Placeholder 4"/>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A1526DB9-CC7D-4D78-BFBA-1F375AA0ADCD}" type="datetime1">
              <a:rPr lang="en-US" smtClean="0"/>
              <a:t>4/12/2021</a:t>
            </a:fld>
            <a:endParaRPr lang="en-US" dirty="0"/>
          </a:p>
        </p:txBody>
      </p:sp>
      <p:sp>
        <p:nvSpPr>
          <p:cNvPr id="5" name="Footer Placeholder 4"/>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B1C5E3D-85B1-4577-88C6-0619B00C0915}" type="datetime1">
              <a:rPr lang="en-US" smtClean="0"/>
              <a:t>4/12/2021</a:t>
            </a:fld>
            <a:endParaRPr lang="en-US" dirty="0"/>
          </a:p>
        </p:txBody>
      </p:sp>
      <p:sp>
        <p:nvSpPr>
          <p:cNvPr id="6" name="Footer Placeholder 5"/>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042A8AAD-9F17-4E03-9BB0-37EA72BCCE7E}" type="datetime1">
              <a:rPr lang="en-US" smtClean="0"/>
              <a:t>4/12/2021</a:t>
            </a:fld>
            <a:endParaRPr lang="en-US" dirty="0"/>
          </a:p>
        </p:txBody>
      </p:sp>
      <p:sp>
        <p:nvSpPr>
          <p:cNvPr id="8" name="Footer Placeholder 7"/>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DBE84CED-A67D-4222-B10E-C9387A1B31DD}" type="datetime1">
              <a:rPr lang="en-US" smtClean="0"/>
              <a:t>4/12/2021</a:t>
            </a:fld>
            <a:endParaRPr lang="en-US" dirty="0"/>
          </a:p>
        </p:txBody>
      </p:sp>
      <p:sp>
        <p:nvSpPr>
          <p:cNvPr id="4" name="Footer Placeholder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E0A0F2C-1182-4262-AF7D-61D0EAE977A7}" type="datetime1">
              <a:rPr lang="en-US" smtClean="0"/>
              <a:t>4/12/2021</a:t>
            </a:fld>
            <a:endParaRPr lang="en-US" dirty="0"/>
          </a:p>
        </p:txBody>
      </p:sp>
      <p:sp>
        <p:nvSpPr>
          <p:cNvPr id="3" name="Footer Placeholder 2"/>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BFA8867A-031E-4764-96B2-B5942B22ED40}" type="datetime1">
              <a:rPr lang="en-US" smtClean="0"/>
              <a:t>4/12/2021</a:t>
            </a:fld>
            <a:endParaRPr lang="en-US" dirty="0"/>
          </a:p>
        </p:txBody>
      </p:sp>
      <p:sp>
        <p:nvSpPr>
          <p:cNvPr id="6" name="Footer Placeholder 5"/>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1915F08D-663B-41D1-BCCF-045EDC864EA1}" type="datetime1">
              <a:rPr lang="en-US" smtClean="0"/>
              <a:t>4/12/2021</a:t>
            </a:fld>
            <a:endParaRPr lang="en-US" dirty="0"/>
          </a:p>
        </p:txBody>
      </p:sp>
      <p:sp>
        <p:nvSpPr>
          <p:cNvPr id="6" name="Footer Placeholder 5"/>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668EF52-DFFF-40AD-83FD-6D687AF99073}" type="datetime1">
              <a:rPr lang="en-US" smtClean="0"/>
              <a:t>4/12/2021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it-IT" smtClean="0"/>
              <a:t>Asse Trasversale - Didattica per competenze e valutazione - Formatore dott.ssa Roberta Bergamini</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Formazione educazione civica:</a:t>
            </a:r>
            <a:br>
              <a:rPr lang="it-IT" dirty="0" smtClean="0"/>
            </a:br>
            <a:r>
              <a:rPr lang="it-IT" dirty="0" smtClean="0"/>
              <a:t>asse trasversale –didattica per competenze e valutazione</a:t>
            </a:r>
            <a:endParaRPr lang="it-IT" dirty="0"/>
          </a:p>
        </p:txBody>
      </p:sp>
      <p:sp>
        <p:nvSpPr>
          <p:cNvPr id="3" name="Sottotitolo 2"/>
          <p:cNvSpPr>
            <a:spLocks noGrp="1"/>
          </p:cNvSpPr>
          <p:nvPr>
            <p:ph type="subTitle" idx="1"/>
          </p:nvPr>
        </p:nvSpPr>
        <p:spPr/>
        <p:txBody>
          <a:bodyPr>
            <a:normAutofit fontScale="47500" lnSpcReduction="20000"/>
          </a:bodyPr>
          <a:lstStyle/>
          <a:p>
            <a:r>
              <a:rPr lang="it-IT" dirty="0"/>
              <a:t>Scuola polo</a:t>
            </a:r>
          </a:p>
          <a:p>
            <a:r>
              <a:rPr lang="it-IT" dirty="0"/>
              <a:t>Istituto Scolastico Comprensivo Statale “R. Fucini” Scuola dell’Infanzia-Primaria e Secondaria di 1° Grado di Monteroni d’Arbia e Murlo Viale delle Rimembranze, 127 - Tel.0577/375118 - </a:t>
            </a:r>
            <a:r>
              <a:rPr lang="it-IT" dirty="0" err="1"/>
              <a:t>e.mail</a:t>
            </a:r>
            <a:r>
              <a:rPr lang="it-IT" dirty="0"/>
              <a:t> siic80800q@istruzione.it - siic80800q@pec.istruzione.it C. F. 80008660526 - 53014 - MONTERONI D'ARBIA (SI) Sito Web: http://www.icmonteronidarbia.gov.it </a:t>
            </a:r>
          </a:p>
          <a:p>
            <a:r>
              <a:rPr lang="it-IT" dirty="0"/>
              <a:t/>
            </a:r>
            <a:br>
              <a:rPr lang="it-IT" dirty="0"/>
            </a:br>
            <a:endParaRPr lang="it-IT" dirty="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2145690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Sviluppare </a:t>
            </a:r>
            <a:r>
              <a:rPr lang="it-IT" dirty="0"/>
              <a:t>questa capacità a scuola</a:t>
            </a:r>
          </a:p>
        </p:txBody>
      </p:sp>
      <p:sp>
        <p:nvSpPr>
          <p:cNvPr id="3" name="Segnaposto contenuto 2"/>
          <p:cNvSpPr>
            <a:spLocks noGrp="1"/>
          </p:cNvSpPr>
          <p:nvPr>
            <p:ph sz="quarter" idx="13"/>
          </p:nvPr>
        </p:nvSpPr>
        <p:spPr/>
        <p:txBody>
          <a:bodyPr>
            <a:normAutofit/>
          </a:bodyPr>
          <a:lstStyle/>
          <a:p>
            <a:r>
              <a:rPr lang="it-IT" dirty="0" smtClean="0"/>
              <a:t>, </a:t>
            </a:r>
            <a:r>
              <a:rPr lang="it-IT" dirty="0"/>
              <a:t>con studenti che sono già immersi nel web e che quotidianamente si imbattono nelle tematiche proposte, significa da una parte consentire l’acquisizione di informazioni e competenze utili a migliorare questo nuovo e così radicato modo di stare nel mondo, dall’altra mettere i giovani al corrente dei rischi e delle insidie che l’ambiente digitale comporta, considerando anche le conseguenze sul piano concreto. </a:t>
            </a:r>
            <a:endParaRPr lang="it-IT" sz="3600" dirty="0" smtClean="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1555501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POSSIAMO CREARE DEI COLLEGAMENTI PROGETTUALI DIDATTICI  CON QUESTI </a:t>
            </a:r>
            <a:r>
              <a:rPr lang="it-IT" dirty="0" err="1" smtClean="0"/>
              <a:t>ASSi</a:t>
            </a:r>
            <a:r>
              <a:rPr lang="it-IT" dirty="0" smtClean="0"/>
              <a:t>?</a:t>
            </a:r>
            <a:endParaRPr lang="it-IT" dirty="0"/>
          </a:p>
        </p:txBody>
      </p:sp>
      <p:sp>
        <p:nvSpPr>
          <p:cNvPr id="3" name="Segnaposto contenuto 2"/>
          <p:cNvSpPr>
            <a:spLocks noGrp="1"/>
          </p:cNvSpPr>
          <p:nvPr>
            <p:ph sz="quarter" idx="13"/>
          </p:nvPr>
        </p:nvSpPr>
        <p:spPr/>
        <p:txBody>
          <a:bodyPr>
            <a:normAutofit/>
          </a:bodyPr>
          <a:lstStyle/>
          <a:p>
            <a:r>
              <a:rPr lang="it-IT" dirty="0" smtClean="0"/>
              <a:t>POTREMMO RIFERISI  ALLE LEZIONI TENUTE DALL’ESPERTO DELL’ASSE 1/asse 2/asse 3</a:t>
            </a:r>
          </a:p>
          <a:p>
            <a:r>
              <a:rPr lang="it-IT" dirty="0" smtClean="0"/>
              <a:t>FARE RIFERIMENTO AL PROPRIO CONTESTO SCOLASTICO e alle proprie conoscenze ,  potenzialità interessi</a:t>
            </a:r>
          </a:p>
          <a:p>
            <a:r>
              <a:rPr lang="it-IT" dirty="0" smtClean="0"/>
              <a:t>CERCARE DI PROMUOVERE TRA I COLLEGHI LA forma mentis  sull’insegnamento dell’educazione civica come fattore aggiunto e non come un appesantimento del lavoro</a:t>
            </a:r>
          </a:p>
          <a:p>
            <a:r>
              <a:rPr lang="it-IT" dirty="0" smtClean="0"/>
              <a:t>PER CREARE QUINDI DEI PERCORSI FORMATIVI , asse 1 asse 2 asse  3</a:t>
            </a:r>
          </a:p>
          <a:p>
            <a:pPr marL="0" indent="0">
              <a:buNone/>
            </a:pPr>
            <a:endParaRPr lang="it-IT" dirty="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1315688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1.2 Progettazione delle unità didattiche relative all’insegnamento trasversale dell’educazione civica</a:t>
            </a:r>
          </a:p>
        </p:txBody>
      </p:sp>
      <p:sp>
        <p:nvSpPr>
          <p:cNvPr id="3" name="Segnaposto contenuto 2"/>
          <p:cNvSpPr>
            <a:spLocks noGrp="1"/>
          </p:cNvSpPr>
          <p:nvPr>
            <p:ph sz="quarter" idx="13"/>
          </p:nvPr>
        </p:nvSpPr>
        <p:spPr/>
        <p:txBody>
          <a:bodyPr>
            <a:normAutofit fontScale="85000" lnSpcReduction="10000"/>
          </a:bodyPr>
          <a:lstStyle/>
          <a:p>
            <a:r>
              <a:rPr lang="it-IT" dirty="0" smtClean="0"/>
              <a:t>I </a:t>
            </a:r>
            <a:r>
              <a:rPr lang="it-IT" dirty="0"/>
              <a:t>Consigli di livello provvedono a progettare unità didattiche funzionali all’insegnamento trasversale dell’educazione civica tenendo conto delle competenze individuate come “pertinenti” e della “misura oraria specifica” assegnata loro dal Collegio dei docenti. In particolare, i docenti, cui è affidata l’attività di insegnamento delle competenze individuate come “pertinenti”, progettano collegialmente le unità didattiche relative all’insegnamento dell’educazione civica favorendone la dimensione trasversale ed uno sviluppo organico ed unitario. La progettazione deve prevedere, altresì, modalità di verifica e di valutazione specifiche delle unità didattiche, tali comunque da valorizzare la matrice valoriale espressa nei principi della Legge, nel rispetto della normativa sulla valutazione e dei criteri e delle modalità definiti dal Collegio dei docenti ed inseriti nel Piano triennale dell’offerta formativa.</a:t>
            </a:r>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2450981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Didattica per competenza si articola in</a:t>
            </a:r>
            <a:endParaRPr lang="it-IT" dirty="0"/>
          </a:p>
        </p:txBody>
      </p:sp>
      <p:sp>
        <p:nvSpPr>
          <p:cNvPr id="3" name="Segnaposto contenuto 2"/>
          <p:cNvSpPr>
            <a:spLocks noGrp="1"/>
          </p:cNvSpPr>
          <p:nvPr>
            <p:ph sz="quarter" idx="13"/>
          </p:nvPr>
        </p:nvSpPr>
        <p:spPr/>
        <p:txBody>
          <a:bodyPr/>
          <a:lstStyle/>
          <a:p>
            <a:r>
              <a:rPr lang="it-IT" dirty="0" smtClean="0"/>
              <a:t>Progettazione dei curricoli per competenze</a:t>
            </a:r>
          </a:p>
          <a:p>
            <a:r>
              <a:rPr lang="it-IT" dirty="0" smtClean="0"/>
              <a:t>Gestione dei percorsi per competenze</a:t>
            </a:r>
          </a:p>
          <a:p>
            <a:r>
              <a:rPr lang="it-IT" dirty="0" smtClean="0"/>
              <a:t>Valutazione e certificazione  delle competenze</a:t>
            </a:r>
          </a:p>
          <a:p>
            <a:endParaRPr lang="it-IT" dirty="0"/>
          </a:p>
          <a:p>
            <a:r>
              <a:rPr lang="it-IT" dirty="0" smtClean="0"/>
              <a:t>La scuola deve predisporre il curricolo all’interno del </a:t>
            </a:r>
            <a:r>
              <a:rPr lang="it-IT" dirty="0" err="1" smtClean="0"/>
              <a:t>ptof</a:t>
            </a:r>
            <a:r>
              <a:rPr lang="it-IT" dirty="0" smtClean="0"/>
              <a:t>  nel rispetto dei traguardi e degli obiettivi di apprendimento detti dalle indicazioni nazionali</a:t>
            </a:r>
            <a:endParaRPr lang="it-IT" dirty="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421889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docente per contestualizzare le conoscenze in ambiti di esperienza usa</a:t>
            </a:r>
            <a:endParaRPr lang="it-IT" dirty="0"/>
          </a:p>
        </p:txBody>
      </p:sp>
      <p:sp>
        <p:nvSpPr>
          <p:cNvPr id="3" name="Segnaposto contenuto 2"/>
          <p:cNvSpPr>
            <a:spLocks noGrp="1"/>
          </p:cNvSpPr>
          <p:nvPr>
            <p:ph sz="quarter" idx="13"/>
          </p:nvPr>
        </p:nvSpPr>
        <p:spPr/>
        <p:txBody>
          <a:bodyPr/>
          <a:lstStyle/>
          <a:p>
            <a:r>
              <a:rPr lang="it-IT" dirty="0" smtClean="0"/>
              <a:t>Mediatori didattici attivi(esperienze  </a:t>
            </a:r>
            <a:r>
              <a:rPr lang="it-IT" dirty="0" err="1" smtClean="0"/>
              <a:t>pratiche,osservazioni</a:t>
            </a:r>
            <a:r>
              <a:rPr lang="it-IT" dirty="0" smtClean="0"/>
              <a:t> sul campo)</a:t>
            </a:r>
          </a:p>
          <a:p>
            <a:r>
              <a:rPr lang="it-IT" dirty="0" smtClean="0"/>
              <a:t>Mediatori didattici iconici(filmati fotografie , schemi e </a:t>
            </a:r>
            <a:r>
              <a:rPr lang="it-IT" dirty="0" err="1" smtClean="0"/>
              <a:t>tabelli</a:t>
            </a:r>
            <a:r>
              <a:rPr lang="it-IT" dirty="0" smtClean="0"/>
              <a:t>)</a:t>
            </a:r>
          </a:p>
          <a:p>
            <a:r>
              <a:rPr lang="it-IT" dirty="0" smtClean="0"/>
              <a:t>Mediatori didattici analogici(</a:t>
            </a:r>
            <a:r>
              <a:rPr lang="it-IT" dirty="0" err="1" smtClean="0"/>
              <a:t>role</a:t>
            </a:r>
            <a:r>
              <a:rPr lang="it-IT" dirty="0" smtClean="0"/>
              <a:t> </a:t>
            </a:r>
            <a:r>
              <a:rPr lang="it-IT" dirty="0" err="1" smtClean="0"/>
              <a:t>playing</a:t>
            </a:r>
            <a:r>
              <a:rPr lang="it-IT" dirty="0" smtClean="0"/>
              <a:t>, simulazioni,..)</a:t>
            </a:r>
          </a:p>
          <a:p>
            <a:r>
              <a:rPr lang="it-IT" dirty="0" smtClean="0"/>
              <a:t>Mediatori didattici simbolici(i mercatini, organizzare la gita scolastica,..)</a:t>
            </a:r>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2448264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compito autentico o compito di realtà</a:t>
            </a:r>
            <a:endParaRPr lang="it-IT" dirty="0"/>
          </a:p>
        </p:txBody>
      </p:sp>
      <p:sp>
        <p:nvSpPr>
          <p:cNvPr id="3" name="Segnaposto contenuto 2"/>
          <p:cNvSpPr>
            <a:spLocks noGrp="1"/>
          </p:cNvSpPr>
          <p:nvPr>
            <p:ph sz="quarter" idx="13"/>
          </p:nvPr>
        </p:nvSpPr>
        <p:spPr/>
        <p:txBody>
          <a:bodyPr/>
          <a:lstStyle/>
          <a:p>
            <a:r>
              <a:rPr lang="it-IT" dirty="0" smtClean="0"/>
              <a:t>È un’attività complessa che impegna gli alunni nella dimostrazione di specifiche padronanza in un contesto di apprendimento</a:t>
            </a:r>
          </a:p>
          <a:p>
            <a:r>
              <a:rPr lang="it-IT" dirty="0" smtClean="0"/>
              <a:t>L’apprendimento significativo presuppone compiti autentici</a:t>
            </a:r>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533083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Valutare le competenze: secondo una scala di qualità</a:t>
            </a:r>
            <a:endParaRPr lang="it-IT" dirty="0"/>
          </a:p>
        </p:txBody>
      </p:sp>
      <p:sp>
        <p:nvSpPr>
          <p:cNvPr id="3" name="Segnaposto contenuto 2"/>
          <p:cNvSpPr>
            <a:spLocks noGrp="1"/>
          </p:cNvSpPr>
          <p:nvPr>
            <p:ph sz="quarter" idx="13"/>
          </p:nvPr>
        </p:nvSpPr>
        <p:spPr/>
        <p:txBody>
          <a:bodyPr>
            <a:normAutofit fontScale="70000" lnSpcReduction="20000"/>
          </a:bodyPr>
          <a:lstStyle/>
          <a:p>
            <a:pPr algn="just"/>
            <a:r>
              <a:rPr lang="it-IT" b="1" i="1" dirty="0"/>
              <a:t>A – Avanzato </a:t>
            </a:r>
            <a:r>
              <a:rPr lang="it-IT" i="1" dirty="0"/>
              <a:t>	</a:t>
            </a:r>
            <a:r>
              <a:rPr lang="it-IT" dirty="0"/>
              <a:t>L’alunno/a svolge compiti e risolve problemi complessi, mostrando padronanza nell’uso delle conoscenze e delle abilità; propone e sostiene le proprie opinioni e assume in modo responsabile decisioni consapevoli.</a:t>
            </a:r>
          </a:p>
          <a:p>
            <a:pPr algn="just"/>
            <a:endParaRPr lang="it-IT" dirty="0"/>
          </a:p>
          <a:p>
            <a:pPr algn="just"/>
            <a:r>
              <a:rPr lang="it-IT" b="1" i="1" dirty="0"/>
              <a:t>B – Intermedio </a:t>
            </a:r>
            <a:r>
              <a:rPr lang="it-IT" i="1" dirty="0"/>
              <a:t>	</a:t>
            </a:r>
            <a:r>
              <a:rPr lang="it-IT" dirty="0"/>
              <a:t>L’alunno/a svolge compiti e risolve problemi in situazioni nuove, compie scelte consapevoli, mostrando di saper utilizzare le conoscenze e le abilità acquisite.</a:t>
            </a:r>
          </a:p>
          <a:p>
            <a:pPr algn="just"/>
            <a:endParaRPr lang="it-IT" dirty="0"/>
          </a:p>
          <a:p>
            <a:pPr algn="just"/>
            <a:r>
              <a:rPr lang="it-IT" b="1" i="1" dirty="0"/>
              <a:t>C – Base</a:t>
            </a:r>
            <a:r>
              <a:rPr lang="it-IT" i="1" dirty="0"/>
              <a:t>		    </a:t>
            </a:r>
            <a:r>
              <a:rPr lang="it-IT" dirty="0"/>
              <a:t>L’alunno/a svolge compiti semplici anche in situazioni nuove, mostrando di possedere conoscenze e abilità fondamentali e di saper applicare basilari regole e procedure apprese.</a:t>
            </a:r>
          </a:p>
          <a:p>
            <a:pPr algn="just"/>
            <a:endParaRPr lang="it-IT" dirty="0"/>
          </a:p>
          <a:p>
            <a:pPr algn="just"/>
            <a:r>
              <a:rPr lang="it-IT" b="1" i="1" dirty="0"/>
              <a:t>D – Iniziale</a:t>
            </a:r>
            <a:r>
              <a:rPr lang="it-IT" i="1" dirty="0"/>
              <a:t>		</a:t>
            </a:r>
            <a:r>
              <a:rPr lang="it-IT" dirty="0"/>
              <a:t>L’alunno/a, se opportunamente guidato/a, svolge compiti semplici in situazioni note.</a:t>
            </a:r>
          </a:p>
          <a:p>
            <a:endParaRPr lang="it-IT" dirty="0" smtClean="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2736918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Percorsi per materie</a:t>
            </a:r>
            <a:endParaRPr lang="it-IT" dirty="0"/>
          </a:p>
        </p:txBody>
      </p:sp>
      <p:sp>
        <p:nvSpPr>
          <p:cNvPr id="3" name="Segnaposto contenuto 2"/>
          <p:cNvSpPr>
            <a:spLocks noGrp="1"/>
          </p:cNvSpPr>
          <p:nvPr>
            <p:ph sz="quarter" idx="13"/>
          </p:nvPr>
        </p:nvSpPr>
        <p:spPr/>
        <p:txBody>
          <a:bodyPr/>
          <a:lstStyle/>
          <a:p>
            <a:r>
              <a:rPr lang="it-IT" dirty="0" smtClean="0"/>
              <a:t>Italiano </a:t>
            </a:r>
          </a:p>
          <a:p>
            <a:r>
              <a:rPr lang="it-IT" dirty="0" smtClean="0"/>
              <a:t>Matematica</a:t>
            </a:r>
          </a:p>
          <a:p>
            <a:r>
              <a:rPr lang="it-IT" dirty="0" smtClean="0"/>
              <a:t>Geografia </a:t>
            </a:r>
          </a:p>
          <a:p>
            <a:r>
              <a:rPr lang="it-IT" dirty="0" smtClean="0"/>
              <a:t>Storia</a:t>
            </a:r>
          </a:p>
          <a:p>
            <a:r>
              <a:rPr lang="it-IT" dirty="0" smtClean="0"/>
              <a:t>Religione</a:t>
            </a:r>
          </a:p>
          <a:p>
            <a:r>
              <a:rPr lang="it-IT" dirty="0" smtClean="0"/>
              <a:t>……..</a:t>
            </a:r>
          </a:p>
          <a:p>
            <a:endParaRPr lang="it-IT" dirty="0"/>
          </a:p>
          <a:p>
            <a:endParaRPr lang="it-IT" dirty="0" smtClean="0"/>
          </a:p>
          <a:p>
            <a:endParaRPr lang="it-IT" dirty="0"/>
          </a:p>
          <a:p>
            <a:endParaRPr lang="it-IT" dirty="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4052381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Esempio di unità di competenza)</a:t>
            </a:r>
            <a:endParaRPr lang="it-IT" dirty="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pic>
        <p:nvPicPr>
          <p:cNvPr id="6" name="Segnaposto contenuto 5"/>
          <p:cNvPicPr>
            <a:picLocks noGrp="1" noChangeAspect="1"/>
          </p:cNvPicPr>
          <p:nvPr>
            <p:ph sz="quarter" idx="13"/>
          </p:nvPr>
        </p:nvPicPr>
        <p:blipFill>
          <a:blip r:embed="rId2"/>
          <a:stretch>
            <a:fillRect/>
          </a:stretch>
        </p:blipFill>
        <p:spPr>
          <a:xfrm>
            <a:off x="248195" y="1658983"/>
            <a:ext cx="4832304" cy="2912813"/>
          </a:xfrm>
          <a:prstGeom prst="rect">
            <a:avLst/>
          </a:prstGeom>
        </p:spPr>
      </p:pic>
      <p:pic>
        <p:nvPicPr>
          <p:cNvPr id="8" name="Immagine 7"/>
          <p:cNvPicPr>
            <a:picLocks noChangeAspect="1"/>
          </p:cNvPicPr>
          <p:nvPr/>
        </p:nvPicPr>
        <p:blipFill>
          <a:blip r:embed="rId3"/>
          <a:stretch>
            <a:fillRect/>
          </a:stretch>
        </p:blipFill>
        <p:spPr>
          <a:xfrm>
            <a:off x="5982789" y="2214694"/>
            <a:ext cx="5295437" cy="3668581"/>
          </a:xfrm>
          <a:prstGeom prst="rect">
            <a:avLst/>
          </a:prstGeom>
        </p:spPr>
      </p:pic>
    </p:spTree>
    <p:extLst>
      <p:ext uri="{BB962C8B-B14F-4D97-AF65-F5344CB8AC3E}">
        <p14:creationId xmlns:p14="http://schemas.microsoft.com/office/powerpoint/2010/main" val="1450387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 di </a:t>
            </a:r>
            <a:r>
              <a:rPr lang="it-IT" dirty="0" err="1" smtClean="0"/>
              <a:t>udc</a:t>
            </a:r>
            <a:r>
              <a:rPr lang="it-IT" dirty="0" smtClean="0"/>
              <a:t>  </a:t>
            </a:r>
            <a:br>
              <a:rPr lang="it-IT" dirty="0" smtClean="0"/>
            </a:br>
            <a:r>
              <a:rPr lang="it-IT" dirty="0" smtClean="0"/>
              <a:t>scuola primo ciclo</a:t>
            </a:r>
            <a:endParaRPr lang="it-IT" dirty="0"/>
          </a:p>
        </p:txBody>
      </p:sp>
      <p:sp>
        <p:nvSpPr>
          <p:cNvPr id="3" name="Segnaposto contenuto 2"/>
          <p:cNvSpPr>
            <a:spLocks noGrp="1"/>
          </p:cNvSpPr>
          <p:nvPr>
            <p:ph sz="quarter" idx="13"/>
          </p:nvPr>
        </p:nvSpPr>
        <p:spPr/>
        <p:txBody>
          <a:bodyPr/>
          <a:lstStyle/>
          <a:p>
            <a:r>
              <a:rPr lang="it-IT" dirty="0" smtClean="0"/>
              <a:t>Asse 1 costituzione( diritti doveri, statuto delle studentesse  e degli studenti, regole scuola infanzia (i campi di esperienza)</a:t>
            </a:r>
          </a:p>
          <a:p>
            <a:r>
              <a:rPr lang="it-IT" dirty="0" smtClean="0"/>
              <a:t>Asse 2 agenda 2030 (scegliere un goal, svilupparlo attraverso i mediatori didattici , le metodologie, i tempi,….</a:t>
            </a:r>
          </a:p>
          <a:p>
            <a:r>
              <a:rPr lang="it-IT" dirty="0" smtClean="0"/>
              <a:t>Asse 3 cittadinanza digitale (il mondo del web, on life, i rischi del </a:t>
            </a:r>
            <a:r>
              <a:rPr lang="it-IT" dirty="0" err="1" smtClean="0"/>
              <a:t>web,cybullismo</a:t>
            </a:r>
            <a:r>
              <a:rPr lang="it-IT" dirty="0" smtClean="0"/>
              <a:t>,…)</a:t>
            </a:r>
            <a:endParaRPr lang="it-IT" dirty="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3547500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Asse trasversale </a:t>
            </a:r>
            <a:br>
              <a:rPr lang="it-IT" dirty="0" smtClean="0"/>
            </a:br>
            <a:endParaRPr lang="it-IT" dirty="0"/>
          </a:p>
        </p:txBody>
      </p:sp>
      <p:sp>
        <p:nvSpPr>
          <p:cNvPr id="3" name="Segnaposto contenuto 2"/>
          <p:cNvSpPr>
            <a:spLocks noGrp="1"/>
          </p:cNvSpPr>
          <p:nvPr>
            <p:ph sz="quarter" idx="13"/>
          </p:nvPr>
        </p:nvSpPr>
        <p:spPr/>
        <p:txBody>
          <a:bodyPr/>
          <a:lstStyle/>
          <a:p>
            <a:r>
              <a:rPr lang="it-IT" dirty="0" smtClean="0"/>
              <a:t>Cosa vogliamo raggiungere ? Costruzione di un  percorso per competenze , inclusivo e cooperativo , significativo per il successo formativo   nell’ottica della </a:t>
            </a:r>
            <a:r>
              <a:rPr lang="it-IT" dirty="0" err="1" smtClean="0"/>
              <a:t>trasversalita’</a:t>
            </a:r>
            <a:r>
              <a:rPr lang="it-IT" dirty="0" smtClean="0"/>
              <a:t>  con  :</a:t>
            </a:r>
          </a:p>
          <a:p>
            <a:r>
              <a:rPr lang="it-IT" dirty="0" smtClean="0"/>
              <a:t>Asse 1COSTITUZIONE</a:t>
            </a:r>
            <a:r>
              <a:rPr lang="it-IT" dirty="0"/>
              <a:t>, diritto (nazionale e internazionale), legalità e solidarietà</a:t>
            </a:r>
            <a:endParaRPr lang="it-IT" dirty="0" smtClean="0"/>
          </a:p>
          <a:p>
            <a:r>
              <a:rPr lang="it-IT" dirty="0" smtClean="0"/>
              <a:t>Asse </a:t>
            </a:r>
            <a:r>
              <a:rPr lang="it-IT" dirty="0"/>
              <a:t>2</a:t>
            </a:r>
            <a:r>
              <a:rPr lang="it-IT" dirty="0" smtClean="0"/>
              <a:t>. Sviluppo sostenibile, educazione ambientale , conoscenza e tutela del patrimonio</a:t>
            </a:r>
          </a:p>
          <a:p>
            <a:r>
              <a:rPr lang="it-IT" dirty="0" smtClean="0"/>
              <a:t>Asse 3 CITTADINANZA </a:t>
            </a:r>
            <a:r>
              <a:rPr lang="it-IT" dirty="0"/>
              <a:t>DIGITALE </a:t>
            </a:r>
            <a:endParaRPr lang="it-IT" dirty="0" smtClean="0"/>
          </a:p>
          <a:p>
            <a:endParaRPr lang="it-IT" dirty="0" smtClean="0"/>
          </a:p>
          <a:p>
            <a:endParaRPr lang="it-IT" dirty="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2555302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pic>
        <p:nvPicPr>
          <p:cNvPr id="2050" name="Picture 2" descr="Come redigere una buona UNITÁ DI APPRENDIMENTO: consigli pratici. - VIE  MAES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86" y="98289"/>
            <a:ext cx="9823267" cy="647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279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pic>
        <p:nvPicPr>
          <p:cNvPr id="1026" name="Picture 2" descr="Competenze trasversali e Curricolo Verticale - II Circolo Ben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5" y="744584"/>
            <a:ext cx="10228216" cy="513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725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pic>
        <p:nvPicPr>
          <p:cNvPr id="3078" name="Picture 6" descr="Valutazione autentica, Rubriche Valutative e compiti realt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57" y="352696"/>
            <a:ext cx="9483634" cy="565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961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pic>
        <p:nvPicPr>
          <p:cNvPr id="3" name="Immagine 2"/>
          <p:cNvPicPr>
            <a:picLocks noChangeAspect="1"/>
          </p:cNvPicPr>
          <p:nvPr/>
        </p:nvPicPr>
        <p:blipFill>
          <a:blip r:embed="rId2"/>
          <a:stretch>
            <a:fillRect/>
          </a:stretch>
        </p:blipFill>
        <p:spPr>
          <a:xfrm>
            <a:off x="1084218" y="496390"/>
            <a:ext cx="9598070" cy="5605462"/>
          </a:xfrm>
          <a:prstGeom prst="rect">
            <a:avLst/>
          </a:prstGeom>
        </p:spPr>
      </p:pic>
    </p:spTree>
    <p:extLst>
      <p:ext uri="{BB962C8B-B14F-4D97-AF65-F5344CB8AC3E}">
        <p14:creationId xmlns:p14="http://schemas.microsoft.com/office/powerpoint/2010/main" val="1874537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pic>
        <p:nvPicPr>
          <p:cNvPr id="8" name="Immagine 7"/>
          <p:cNvPicPr>
            <a:picLocks noChangeAspect="1"/>
          </p:cNvPicPr>
          <p:nvPr/>
        </p:nvPicPr>
        <p:blipFill>
          <a:blip r:embed="rId2"/>
          <a:stretch>
            <a:fillRect/>
          </a:stretch>
        </p:blipFill>
        <p:spPr>
          <a:xfrm>
            <a:off x="1123406" y="561703"/>
            <a:ext cx="9888583" cy="5219972"/>
          </a:xfrm>
          <a:prstGeom prst="rect">
            <a:avLst/>
          </a:prstGeom>
        </p:spPr>
      </p:pic>
    </p:spTree>
    <p:extLst>
      <p:ext uri="{BB962C8B-B14F-4D97-AF65-F5344CB8AC3E}">
        <p14:creationId xmlns:p14="http://schemas.microsoft.com/office/powerpoint/2010/main" val="1574928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pic>
        <p:nvPicPr>
          <p:cNvPr id="3" name="Immagine 2"/>
          <p:cNvPicPr>
            <a:picLocks noChangeAspect="1"/>
          </p:cNvPicPr>
          <p:nvPr/>
        </p:nvPicPr>
        <p:blipFill>
          <a:blip r:embed="rId2"/>
          <a:stretch>
            <a:fillRect/>
          </a:stretch>
        </p:blipFill>
        <p:spPr>
          <a:xfrm>
            <a:off x="352697" y="248194"/>
            <a:ext cx="10136777" cy="5839097"/>
          </a:xfrm>
          <a:prstGeom prst="rect">
            <a:avLst/>
          </a:prstGeom>
        </p:spPr>
      </p:pic>
    </p:spTree>
    <p:extLst>
      <p:ext uri="{BB962C8B-B14F-4D97-AF65-F5344CB8AC3E}">
        <p14:creationId xmlns:p14="http://schemas.microsoft.com/office/powerpoint/2010/main" val="3462946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pic>
        <p:nvPicPr>
          <p:cNvPr id="3" name="Immagine 2"/>
          <p:cNvPicPr>
            <a:picLocks noChangeAspect="1"/>
          </p:cNvPicPr>
          <p:nvPr/>
        </p:nvPicPr>
        <p:blipFill>
          <a:blip r:embed="rId2"/>
          <a:stretch>
            <a:fillRect/>
          </a:stretch>
        </p:blipFill>
        <p:spPr>
          <a:xfrm>
            <a:off x="1188720" y="822960"/>
            <a:ext cx="9418320" cy="4820194"/>
          </a:xfrm>
          <a:prstGeom prst="rect">
            <a:avLst/>
          </a:prstGeom>
        </p:spPr>
      </p:pic>
    </p:spTree>
    <p:extLst>
      <p:ext uri="{BB962C8B-B14F-4D97-AF65-F5344CB8AC3E}">
        <p14:creationId xmlns:p14="http://schemas.microsoft.com/office/powerpoint/2010/main" val="2975329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Collegamenti organizzativi didattici all’asse 1</a:t>
            </a:r>
            <a:endParaRPr lang="it-IT" dirty="0"/>
          </a:p>
        </p:txBody>
      </p:sp>
      <p:sp>
        <p:nvSpPr>
          <p:cNvPr id="3" name="Segnaposto contenuto 2"/>
          <p:cNvSpPr>
            <a:spLocks noGrp="1"/>
          </p:cNvSpPr>
          <p:nvPr>
            <p:ph sz="quarter" idx="13"/>
          </p:nvPr>
        </p:nvSpPr>
        <p:spPr/>
        <p:txBody>
          <a:bodyPr/>
          <a:lstStyle/>
          <a:p>
            <a:r>
              <a:rPr lang="it-IT" dirty="0"/>
              <a:t>Anche i concetti di legalità, di rispetto delle leggi e delle regole comuni in tutti gli ambienti di convivenza (ad esempio il codice della strada, i regolamenti scolastici, dei circoli ricreativi, delle Associazioni…) rientrano in questo primo nucleo concettuale, così come la conoscenza dell’Inno e della Bandiera nazionale. </a:t>
            </a:r>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619787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Collegamenti organizzativi didattici all’asse 2</a:t>
            </a:r>
            <a:endParaRPr lang="it-IT" dirty="0"/>
          </a:p>
        </p:txBody>
      </p:sp>
      <p:sp>
        <p:nvSpPr>
          <p:cNvPr id="3" name="Segnaposto contenuto 2"/>
          <p:cNvSpPr>
            <a:spLocks noGrp="1"/>
          </p:cNvSpPr>
          <p:nvPr>
            <p:ph sz="quarter" idx="13"/>
          </p:nvPr>
        </p:nvSpPr>
        <p:spPr/>
        <p:txBody>
          <a:bodyPr>
            <a:normAutofit fontScale="92500" lnSpcReduction="20000"/>
          </a:bodyPr>
          <a:lstStyle/>
          <a:p>
            <a:r>
              <a:rPr lang="it-IT" dirty="0"/>
              <a:t>. SVILUPPO SOSTENIBILE, educazione ambientale, conoscenza e tutela del patrimonio e del territorio L’Agenda 2030 dell’ONU ha fissato i 17 obiettivi da perseguire entro il 2030 a salvaguardia della convivenza e dello sviluppo sostenibile. Gli obiettivi non riguardano solo la salvaguardia dell’ambiente e delle risorse naturali, ma anche la costruzione di ambienti di vita, di città, la scelta di modi di vivere inclusivi e rispettosi dei diritti fondamentali delle persone, primi fra tutti la salute, il benessere psicofisico, la sicurezza alimentare, l’uguaglianza tra soggetti, il lavoro dignitoso, un’istruzione di qualità, la tutela dei patrimoni materiali e immateriali delle comunità. In questo nucleo, che trova comunque previsione e tutela in molti articoli della Costituzione, possono rientrare i temi riguardanti l’educazione alla salute, la tutela dell’ambiente, il rispetto per gli animali e i beni comuni, la protezione civile.</a:t>
            </a:r>
          </a:p>
          <a:p>
            <a:endParaRPr lang="it-IT" dirty="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2154180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Collegamenti organizzativi didattici all’asse 3 CITTADINANZA </a:t>
            </a:r>
            <a:r>
              <a:rPr lang="it-IT" dirty="0"/>
              <a:t>DIGITALE </a:t>
            </a:r>
          </a:p>
        </p:txBody>
      </p:sp>
      <p:sp>
        <p:nvSpPr>
          <p:cNvPr id="3" name="Segnaposto contenuto 2"/>
          <p:cNvSpPr>
            <a:spLocks noGrp="1"/>
          </p:cNvSpPr>
          <p:nvPr>
            <p:ph sz="quarter" idx="13"/>
          </p:nvPr>
        </p:nvSpPr>
        <p:spPr/>
        <p:txBody>
          <a:bodyPr>
            <a:normAutofit fontScale="92500" lnSpcReduction="10000"/>
          </a:bodyPr>
          <a:lstStyle/>
          <a:p>
            <a:r>
              <a:rPr lang="it-IT" dirty="0" smtClean="0"/>
              <a:t>Alla </a:t>
            </a:r>
            <a:r>
              <a:rPr lang="it-IT" dirty="0"/>
              <a:t>cittadinanza digitale è dedicato l’intero articolo 5 della Legge, che esplicita le abilità essenziali da sviluppare nei curricoli di Istituto, con gradualità e tenendo conto dell’età degli studenti. Per “Cittadinanza digitale” deve intendersi la capacità di un individuo di avvalersi consapevolmente e responsabilmente dei mezzi di comunicazione virtuali. Sviluppare questa capacità a scuola, con studenti che sono già immersi nel web e che quotidianamente si imbattono nelle tematiche proposte, significa da una parte consentire l’acquisizione di informazioni e competenze utili a migliorare questo nuovo e così radicato modo di stare nel mondo, dall’altra mettere i giovani al corrente dei rischi e delle insidie che l’ambiente digitale comporta, considerando anche le conseguenze sul piano concreto. </a:t>
            </a:r>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235520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didattica per competenze comporta un ambiente di apprendimento</a:t>
            </a:r>
            <a:endParaRPr lang="it-IT" dirty="0"/>
          </a:p>
        </p:txBody>
      </p:sp>
      <p:sp>
        <p:nvSpPr>
          <p:cNvPr id="3" name="Segnaposto contenuto 2"/>
          <p:cNvSpPr>
            <a:spLocks noGrp="1"/>
          </p:cNvSpPr>
          <p:nvPr>
            <p:ph sz="quarter" idx="13"/>
          </p:nvPr>
        </p:nvSpPr>
        <p:spPr/>
        <p:txBody>
          <a:bodyPr/>
          <a:lstStyle/>
          <a:p>
            <a:r>
              <a:rPr lang="it-IT" dirty="0" smtClean="0"/>
              <a:t>Relazionale</a:t>
            </a:r>
          </a:p>
          <a:p>
            <a:r>
              <a:rPr lang="it-IT" dirty="0" smtClean="0"/>
              <a:t>Collaborativo </a:t>
            </a:r>
          </a:p>
          <a:p>
            <a:r>
              <a:rPr lang="it-IT" dirty="0" smtClean="0"/>
              <a:t>Educativo </a:t>
            </a:r>
          </a:p>
          <a:p>
            <a:r>
              <a:rPr lang="it-IT" dirty="0" smtClean="0"/>
              <a:t>inclusivo</a:t>
            </a:r>
            <a:endParaRPr lang="it-IT" dirty="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3014542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Asse 2</a:t>
            </a:r>
            <a:r>
              <a:rPr lang="it-IT" dirty="0" smtClean="0"/>
              <a:t> </a:t>
            </a:r>
            <a:r>
              <a:rPr lang="it-IT" dirty="0"/>
              <a:t>. Sviluppo sostenibile, educazione ambientale , conoscenza e tutela del patrimonio</a:t>
            </a:r>
            <a:br>
              <a:rPr lang="it-IT" dirty="0"/>
            </a:br>
            <a:r>
              <a:rPr lang="it-IT" dirty="0"/>
              <a:t>’</a:t>
            </a:r>
          </a:p>
        </p:txBody>
      </p:sp>
      <p:sp>
        <p:nvSpPr>
          <p:cNvPr id="3" name="Segnaposto contenuto 2"/>
          <p:cNvSpPr>
            <a:spLocks noGrp="1"/>
          </p:cNvSpPr>
          <p:nvPr>
            <p:ph sz="quarter" idx="13"/>
          </p:nvPr>
        </p:nvSpPr>
        <p:spPr/>
        <p:txBody>
          <a:bodyPr>
            <a:normAutofit/>
          </a:bodyPr>
          <a:lstStyle/>
          <a:p>
            <a:r>
              <a:rPr lang="it-IT" sz="3600" dirty="0" smtClean="0"/>
              <a:t>Scuola infanzia primaria e SCUOLA SECONDARIA DI PRIMO GRADO</a:t>
            </a:r>
          </a:p>
          <a:p>
            <a:endParaRPr lang="it-IT" sz="3600" dirty="0"/>
          </a:p>
          <a:p>
            <a:r>
              <a:rPr lang="it-IT" sz="3600" dirty="0" smtClean="0"/>
              <a:t>DIDATTICA PER COMPETENZE E VALUTAZIONE</a:t>
            </a:r>
            <a:endParaRPr lang="it-IT" sz="3600" dirty="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2214904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Asse 2 . Sviluppo sostenibile, educazione ambientale , conoscenza e tutela del patrimonio</a:t>
            </a:r>
            <a:br>
              <a:rPr lang="it-IT" dirty="0"/>
            </a:br>
            <a:endParaRPr lang="it-IT" dirty="0"/>
          </a:p>
        </p:txBody>
      </p:sp>
      <p:sp>
        <p:nvSpPr>
          <p:cNvPr id="3" name="Segnaposto contenuto 2"/>
          <p:cNvSpPr>
            <a:spLocks noGrp="1"/>
          </p:cNvSpPr>
          <p:nvPr>
            <p:ph sz="quarter" idx="13"/>
          </p:nvPr>
        </p:nvSpPr>
        <p:spPr/>
        <p:txBody>
          <a:bodyPr>
            <a:normAutofit fontScale="92500" lnSpcReduction="10000"/>
          </a:bodyPr>
          <a:lstStyle/>
          <a:p>
            <a:r>
              <a:rPr lang="it-IT" dirty="0"/>
              <a:t>la salute</a:t>
            </a:r>
            <a:r>
              <a:rPr lang="it-IT" dirty="0" smtClean="0"/>
              <a:t>,</a:t>
            </a:r>
          </a:p>
          <a:p>
            <a:r>
              <a:rPr lang="it-IT" dirty="0" smtClean="0"/>
              <a:t> </a:t>
            </a:r>
            <a:r>
              <a:rPr lang="it-IT" dirty="0"/>
              <a:t>il benessere psicofisico</a:t>
            </a:r>
            <a:r>
              <a:rPr lang="it-IT" dirty="0" smtClean="0"/>
              <a:t>,</a:t>
            </a:r>
          </a:p>
          <a:p>
            <a:r>
              <a:rPr lang="it-IT" dirty="0" smtClean="0"/>
              <a:t> </a:t>
            </a:r>
            <a:r>
              <a:rPr lang="it-IT" dirty="0"/>
              <a:t>la sicurezza alimentare</a:t>
            </a:r>
            <a:r>
              <a:rPr lang="it-IT" dirty="0" smtClean="0"/>
              <a:t>,</a:t>
            </a:r>
          </a:p>
          <a:p>
            <a:r>
              <a:rPr lang="it-IT" dirty="0" smtClean="0"/>
              <a:t> </a:t>
            </a:r>
            <a:r>
              <a:rPr lang="it-IT" dirty="0"/>
              <a:t>l’uguaglianza tra soggetti</a:t>
            </a:r>
            <a:r>
              <a:rPr lang="it-IT" dirty="0" smtClean="0"/>
              <a:t>,</a:t>
            </a:r>
          </a:p>
          <a:p>
            <a:r>
              <a:rPr lang="it-IT" dirty="0" smtClean="0"/>
              <a:t> </a:t>
            </a:r>
            <a:r>
              <a:rPr lang="it-IT" dirty="0"/>
              <a:t>il lavoro dignitoso, </a:t>
            </a:r>
            <a:endParaRPr lang="it-IT" dirty="0" smtClean="0"/>
          </a:p>
          <a:p>
            <a:r>
              <a:rPr lang="it-IT" dirty="0" smtClean="0"/>
              <a:t>un’istruzione </a:t>
            </a:r>
            <a:r>
              <a:rPr lang="it-IT" dirty="0"/>
              <a:t>di qualità, </a:t>
            </a:r>
            <a:endParaRPr lang="it-IT" dirty="0" smtClean="0"/>
          </a:p>
          <a:p>
            <a:r>
              <a:rPr lang="it-IT" dirty="0" smtClean="0"/>
              <a:t>la </a:t>
            </a:r>
            <a:r>
              <a:rPr lang="it-IT" dirty="0"/>
              <a:t>tutela dei patrimoni materiali e immateriali delle comunità</a:t>
            </a:r>
            <a:r>
              <a:rPr lang="it-IT" dirty="0" smtClean="0"/>
              <a:t>.(’educazione </a:t>
            </a:r>
            <a:r>
              <a:rPr lang="it-IT" dirty="0"/>
              <a:t>alla salute, la tutela dell’ambiente, il rispetto per gli animali e i beni comuni, la protezione </a:t>
            </a:r>
            <a:r>
              <a:rPr lang="it-IT" dirty="0" smtClean="0"/>
              <a:t>civile).</a:t>
            </a:r>
            <a:endParaRPr lang="it-IT" dirty="0"/>
          </a:p>
          <a:p>
            <a:endParaRPr lang="it-IT" sz="3600" dirty="0" smtClean="0"/>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2694716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Asse 3</a:t>
            </a:r>
            <a:r>
              <a:rPr lang="it-IT" dirty="0" smtClean="0"/>
              <a:t>. Per </a:t>
            </a:r>
            <a:r>
              <a:rPr lang="it-IT" dirty="0"/>
              <a:t>“Cittadinanza digitale” </a:t>
            </a:r>
          </a:p>
        </p:txBody>
      </p:sp>
      <p:sp>
        <p:nvSpPr>
          <p:cNvPr id="3" name="Segnaposto contenuto 2"/>
          <p:cNvSpPr>
            <a:spLocks noGrp="1"/>
          </p:cNvSpPr>
          <p:nvPr>
            <p:ph sz="quarter" idx="13"/>
          </p:nvPr>
        </p:nvSpPr>
        <p:spPr/>
        <p:txBody>
          <a:bodyPr>
            <a:normAutofit/>
          </a:bodyPr>
          <a:lstStyle/>
          <a:p>
            <a:r>
              <a:rPr lang="it-IT" dirty="0"/>
              <a:t>. </a:t>
            </a:r>
            <a:r>
              <a:rPr lang="it-IT" dirty="0" smtClean="0"/>
              <a:t>deve </a:t>
            </a:r>
            <a:r>
              <a:rPr lang="it-IT" dirty="0"/>
              <a:t>intendersi la capacità di un individuo di avvalersi consapevolmente e responsabilmente dei mezzi di comunicazione virtuali</a:t>
            </a:r>
            <a:r>
              <a:rPr lang="it-IT" sz="3600" dirty="0" smtClean="0"/>
              <a:t> </a:t>
            </a:r>
          </a:p>
        </p:txBody>
      </p:sp>
      <p:sp>
        <p:nvSpPr>
          <p:cNvPr id="4" name="Segnaposto piè di pagina 3"/>
          <p:cNvSpPr>
            <a:spLocks noGrp="1"/>
          </p:cNvSpPr>
          <p:nvPr>
            <p:ph type="ftr" sz="quarter" idx="11"/>
          </p:nvPr>
        </p:nvSpPr>
        <p:spPr/>
        <p:txBody>
          <a:bodyPr/>
          <a:lstStyle/>
          <a:p>
            <a:r>
              <a:rPr lang="it-IT" smtClean="0"/>
              <a:t>Asse Trasversale - Didattica per competenze e valutazione - Formatore dott.ssa Roberta Bergamini</a:t>
            </a:r>
            <a:endParaRPr lang="en-US" dirty="0"/>
          </a:p>
        </p:txBody>
      </p:sp>
    </p:spTree>
    <p:extLst>
      <p:ext uri="{BB962C8B-B14F-4D97-AF65-F5344CB8AC3E}">
        <p14:creationId xmlns:p14="http://schemas.microsoft.com/office/powerpoint/2010/main" val="303650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Gocci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TM04033925[[fn=Goccia]]</Template>
  <TotalTime>449</TotalTime>
  <Words>1440</Words>
  <Application>Microsoft Office PowerPoint</Application>
  <PresentationFormat>Widescreen</PresentationFormat>
  <Paragraphs>105</Paragraphs>
  <Slides>26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26</vt:i4>
      </vt:variant>
    </vt:vector>
  </HeadingPairs>
  <TitlesOfParts>
    <vt:vector size="30" baseType="lpstr">
      <vt:lpstr>Arial</vt:lpstr>
      <vt:lpstr>Calibri</vt:lpstr>
      <vt:lpstr>Tw Cen MT</vt:lpstr>
      <vt:lpstr>Goccia</vt:lpstr>
      <vt:lpstr>Formazione educazione civica: asse trasversale –didattica per competenze e valutazione</vt:lpstr>
      <vt:lpstr>Asse trasversale  </vt:lpstr>
      <vt:lpstr>Collegamenti organizzativi didattici all’asse 1</vt:lpstr>
      <vt:lpstr>Collegamenti organizzativi didattici all’asse 2</vt:lpstr>
      <vt:lpstr>Collegamenti organizzativi didattici all’asse 3 CITTADINANZA DIGITALE </vt:lpstr>
      <vt:lpstr>La didattica per competenze comporta un ambiente di apprendimento</vt:lpstr>
      <vt:lpstr>Asse 2 . Sviluppo sostenibile, educazione ambientale , conoscenza e tutela del patrimonio ’</vt:lpstr>
      <vt:lpstr>Asse 2 . Sviluppo sostenibile, educazione ambientale , conoscenza e tutela del patrimonio </vt:lpstr>
      <vt:lpstr>Asse 3. Per “Cittadinanza digitale” </vt:lpstr>
      <vt:lpstr>Sviluppare questa capacità a scuola</vt:lpstr>
      <vt:lpstr>COME POSSIAMO CREARE DEI COLLEGAMENTI PROGETTUALI DIDATTICI  CON QUESTI ASSi?</vt:lpstr>
      <vt:lpstr>1.2 Progettazione delle unità didattiche relative all’insegnamento trasversale dell’educazione civica</vt:lpstr>
      <vt:lpstr>Didattica per competenza si articola in</vt:lpstr>
      <vt:lpstr>Il docente per contestualizzare le conoscenze in ambiti di esperienza usa</vt:lpstr>
      <vt:lpstr>Il compito autentico o compito di realtà</vt:lpstr>
      <vt:lpstr>Valutare le competenze: secondo una scala di qualità</vt:lpstr>
      <vt:lpstr>Percorsi per materie</vt:lpstr>
      <vt:lpstr>Esempio di unità di competenza)</vt:lpstr>
      <vt:lpstr>Esempi di udc   scuola primo ciclo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Formazione educazione civica</dc:title>
  <dc:creator>ROBERTA</dc:creator>
  <cp:lastModifiedBy>ROBERTA</cp:lastModifiedBy>
  <cp:revision>63</cp:revision>
  <dcterms:created xsi:type="dcterms:W3CDTF">2021-03-22T09:28:55Z</dcterms:created>
  <dcterms:modified xsi:type="dcterms:W3CDTF">2021-04-12T14:00:30Z</dcterms:modified>
</cp:coreProperties>
</file>