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58" r:id="rId5"/>
    <p:sldId id="278" r:id="rId6"/>
    <p:sldId id="269" r:id="rId7"/>
    <p:sldId id="259" r:id="rId8"/>
    <p:sldId id="260" r:id="rId9"/>
    <p:sldId id="261" r:id="rId10"/>
    <p:sldId id="262" r:id="rId11"/>
    <p:sldId id="270" r:id="rId12"/>
    <p:sldId id="271" r:id="rId13"/>
    <p:sldId id="280" r:id="rId14"/>
    <p:sldId id="273" r:id="rId15"/>
    <p:sldId id="263" r:id="rId16"/>
    <p:sldId id="264" r:id="rId17"/>
    <p:sldId id="284" r:id="rId18"/>
    <p:sldId id="281" r:id="rId19"/>
  </p:sldIdLst>
  <p:sldSz cx="9144000" cy="6858000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153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89BF4E37-7E1C-4687-8DAD-1F7BF1C92E97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0C626A3-9B6A-4459-A751-7724DC7E4008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4421B91-3AAE-4CB7-ADD4-7B48D11EAE68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F50072A-B071-479B-B3EE-8C050B91B9D9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6BDA081-BF3C-46BA-9E22-69C61DDEC1D4}" type="slidenum">
              <a:t>‹N›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932734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9DCAB18B-FD20-478C-8FB1-23C7264D34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4CA190C8-C7C9-430C-9FEC-B34153BFA73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it-IT"/>
          </a:p>
        </p:txBody>
      </p:sp>
      <p:sp>
        <p:nvSpPr>
          <p:cNvPr id="4" name="Segnaposto intestazione 3">
            <a:extLst>
              <a:ext uri="{FF2B5EF4-FFF2-40B4-BE49-F238E27FC236}">
                <a16:creationId xmlns:a16="http://schemas.microsoft.com/office/drawing/2014/main" id="{53591B80-C44E-4C2C-BB4B-4984BC3A56F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0FDD9F7-2151-49A3-9F38-C950AF93C91D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919620-EBF8-4782-A305-0B7E8EE16E0D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A195DCB-D96F-4CD6-AAD1-9641D0B5D46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C5FCCE2A-AB15-4B0F-B5F9-685B7EA5C832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8467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it-IT" sz="20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6BE36B48-EF72-4B8F-A025-93DCD90AE84C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BF5FB46-E21A-46B0-983C-62EB8AEA692E}" type="slidenum">
              <a:t>1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2E55B886-B14D-45C0-84BC-42BAE92C06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3A2AF6DE-DC17-4D93-A10E-8E66AEB0E5D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1873B80A-2A8E-4071-841F-82F67556C506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32378ED-4A76-4F52-807D-F524E13D4D66}" type="slidenum">
              <a:t>12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28E8BC04-36AD-466B-B14F-9922758864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7082D588-8784-4818-A15D-142EE9B8993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2734B2A4-430C-4CD1-AE6C-637C39721FF3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F786E9D-C3E3-466D-83C4-0D2ED2DB691D}" type="slidenum">
              <a:t>14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E373F960-72D3-4471-B58C-5A645C08AA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E12709F0-DF20-484C-8DA5-6BF32F7CA86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D0A9D691-A358-4EC9-A719-95463CB491E9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35B7B39-B0BF-4D57-BD11-D0FC786689F8}" type="slidenum">
              <a:t>15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BF1B751A-B427-41B0-B001-00E27F362E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20F3C930-3CC4-4937-BCAA-6291964144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A75D95F7-AEA9-4063-B6DC-025B239B060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C807DB5-28A8-44D1-8CE0-56299EB2B848}" type="slidenum">
              <a:t>16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A23F4DE6-D4AC-415A-A418-2BCE89C2C4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76EF6D5A-B83D-42DF-81DA-6B0B867FF9D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FA1D5B11-E2F3-4B6F-A167-65BE9188B1B2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D39A58B-964C-494A-99D9-3B9D77EFD47C}" type="slidenum">
              <a:t>17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162A6460-FDA1-44D8-B388-7673D58263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D3983D7B-E2F3-42F8-A66F-77BA8CCF67F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4225693C-2D36-4C24-AC72-9EEC5C47F3A3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93E0697-CDB3-4F33-BE02-623897A17390}" type="slidenum">
              <a:t>2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428ADE3B-6A1F-4ACF-BCEB-40760D8DD8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2E7DB9D1-AA90-4028-A7F0-93F275A0A3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33D7BF3D-CC3E-4ACB-A851-E2432BD2A455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C878A85-6E3C-47BC-B36C-03F5486A933D}" type="slidenum">
              <a:t>3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E5A6E16B-2457-4F0D-A12C-8866BE3CCF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8ED6368A-A466-4FCD-87CE-02DA1BC52BA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63593863-6698-4D5F-A213-DDA323632C68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4B0206F-7110-49B7-8298-A64B35D73489}" type="slidenum">
              <a:t>6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93B75BAF-43B4-4F50-B70B-724E94F689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B30801B4-43B0-4FC2-B523-AB11EC7AD7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9CF25F60-4AB7-4DEF-AA1E-E6AAF0802F86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79B699F-6EF7-463F-90EF-C7839DCC1F10}" type="slidenum">
              <a:t>7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2F1DA1B0-7567-42F3-803C-AEB3DA5BF6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21DAA6BE-5EAE-46C9-A45C-5AE04B2F01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56D0E5FA-7162-4917-8EBC-865C5DEE3695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42F6172-2068-4008-9313-1C074A668A6E}" type="slidenum">
              <a:t>8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C71CF3CE-9A8E-4656-A779-EEC488A84B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9D86FC51-5001-4390-8BD2-F284C52104D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A65CCE8C-1F17-48D3-90AB-CD54DAD041B9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00D8F68-B974-4AED-8167-6C80E84BDCC7}" type="slidenum">
              <a:t>9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C8B0E5BC-AB64-4496-98AE-3DECACF014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2C5E97E9-CA51-4CC0-B27C-8692C58784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057965A0-EF9D-4AD6-8BF2-9E8ED789A49F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F9B6C34-EA82-429B-8CD4-F278297F897C}" type="slidenum">
              <a:t>10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BBF6DC2C-7E8B-4E2C-A109-87F7CD39AB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830A5911-48A5-4940-895F-B92B71BE445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6">
            <a:extLst>
              <a:ext uri="{FF2B5EF4-FFF2-40B4-BE49-F238E27FC236}">
                <a16:creationId xmlns:a16="http://schemas.microsoft.com/office/drawing/2014/main" id="{FC3EE881-AC52-40E3-9344-2B0AFFB9986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26D31A7-7BA5-4409-82FD-DC40EF1EDDE7}" type="slidenum">
              <a:t>11</a:t>
            </a:fld>
            <a:endParaRPr lang="it-IT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Segnaposto immagine diapositiva 1">
            <a:extLst>
              <a:ext uri="{FF2B5EF4-FFF2-40B4-BE49-F238E27FC236}">
                <a16:creationId xmlns:a16="http://schemas.microsoft.com/office/drawing/2014/main" id="{83473E38-7534-4B73-AEF0-881C339C0F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Segnaposto note 2">
            <a:extLst>
              <a:ext uri="{FF2B5EF4-FFF2-40B4-BE49-F238E27FC236}">
                <a16:creationId xmlns:a16="http://schemas.microsoft.com/office/drawing/2014/main" id="{C9135993-B5CC-4C3B-9534-4464F0969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1EFF9F-D37D-46B8-A3E4-5F9B38F8A08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1122361"/>
            <a:ext cx="6858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931D94F-64A1-44A8-B1BE-E0CAEC0C5A9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74DD844-C677-4E14-8BC9-F3C77813C75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7D937E5-17AD-48CF-BADB-7B7CDB8915C7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33F941F-234C-48AA-871E-8480D62FACB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8AFD923-7E92-45BB-BD61-4BCA4CABEA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A903A69-2636-49DD-A8E6-BD84A3EDC55B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4304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23EE88-01DA-48E8-916E-1861B0493B6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3D67FBC-B4F6-419D-950C-10C0189C4AB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1EB0D8-C64C-4155-8FB7-72AA9AC8187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EDA8C8-61B1-4586-A6AE-D1591DB1309D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A22D3B-A255-45F0-8DC1-8F02398B9AB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CE18A42-A22D-4134-9153-37D4AB3CE6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37AAB9-9A81-4F7E-BB96-BC0E24B073F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9736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D02549C-9281-4A0C-BC20-36B9E453D8B6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3048"/>
            <a:ext cx="2057400" cy="585787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0FD55C-144F-4179-8076-DA4C53BAB409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3048"/>
            <a:ext cx="6019796" cy="585787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89233B-FA67-484F-B50A-143959F54DD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86826C-8EBC-4748-8CBD-FEBCFF035450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E25787-3493-4E8D-ABBE-387A99DEDE2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4FD3C12-C407-41AB-A963-732FBA9095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C99E96-919A-4A03-9572-ABA6A5BCC64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0487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E8F178-B9A1-4F92-8503-B77133D10BA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1122361"/>
            <a:ext cx="6858000" cy="2387598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72061AA-7522-49E1-9481-3B6A6A0DA6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403101A-0BE4-4575-B8F3-6DF8F81FC73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5FB6C5C-A222-4CA4-86A6-94ACD9F5F863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FEC418-AAB0-4F2E-AF34-360B97CE6CA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7E628DB-243E-4757-A108-B80C84142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527972-F433-48E7-9F5D-3AF924107A5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3853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CE0475-1309-4FA9-AEA5-86A71C81577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F60979-F2B4-44CC-B115-169FEA16D767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8413A8-7E38-4A04-9AEF-0050EBC665D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1ADA59-B600-40CB-9947-CC80B455A469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9D2D7A-2E35-4CFB-A45D-59FF74F21B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735F6C-8F3F-4185-9A0E-9BCF50E49B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EE6D405-D9E8-4132-BA24-95822EA5BFC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3429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2FA979-2CAE-45B4-9C0D-A683AF235A4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66334C7-5023-4D28-9930-AFB28D6848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4C40F9-BB1E-4582-995B-73C5EC0D987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D00B00-C9A3-44CE-A43A-4D4AE6C5CE15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608C73-8A0F-45E8-A4EC-48CEA2AD1EE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C688017-9189-4BC8-89F4-1B8D56940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A5B56EB-9FE5-433D-B9F0-FC68EF0E8BC0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84244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2A9479-E7EB-416F-8164-D80967E9576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8F4D2F-E635-4E0D-9FBB-22D84FBA83A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4964"/>
            <a:ext cx="4038603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196548C-FE8C-44AA-BE4B-4AAE047F740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4964"/>
            <a:ext cx="4038603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F3D4E7-3125-4CDB-89BF-C9DB3430A21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981B3D7-6B59-497D-AD02-8445A69E80EA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06528F4-FA13-4929-91A5-FFD5461A17D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69A3556-9330-4D2B-9291-36905D2772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3AD44EE-8D76-4E48-8F70-D488E1D4E34E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2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3DACAA-78EE-48C7-AFAF-22227CC4F3D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582A6B-CCC6-43E5-9E00-293AF5FB964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681160"/>
            <a:ext cx="3868734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980D5F4-BFB6-4B73-81BB-1C621C6013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2505071"/>
            <a:ext cx="386873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25521CF-C6CF-41C1-B250-A22CAFD610DC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791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6562C01-3A72-4926-BDE2-F57F133DDF1C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79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3D7C1C1-AF38-40EF-A49D-2F4759DB3B5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9DD18A-7615-421E-BB8B-DCDA0739B6DE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095F719-D741-4E6E-B81E-A46C890E8D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019C4BA-2083-4402-9191-8A62002F90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E7B9E2-B094-4B5C-831D-80329B44277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7149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914605-BE53-4456-90A8-3BDF941F720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F763C6B-01F8-484C-A5CE-61D5D7C5E73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8F89D47-7AF6-4A7B-813B-BB0CC1485DD1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5BF0CA3-EE77-442B-AABB-407EDB66772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1D5E0D9-67CE-4E1E-B2EC-7EFFEC4811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79AAAD-7343-4AD9-B125-FE6A996F6C88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20075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3561866-41F0-4C18-B5EB-76409E98A23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1279CB-4444-4FC7-BE53-1F22448411DB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087D9AC-FCB8-486B-ADAE-FAC0391C14A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FE5EF5A-EA7D-4CA7-ADCC-E81956B4BC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833412-C075-473E-A9FF-9FA6C7BCB853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6400774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C0A09D-98FB-4A95-8426-5F0647F54B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F1D676-654C-444C-90B6-C168CCE695E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0785835-BF62-495C-A270-C25FB10DC42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1963159-F757-403C-B951-70E24C611BD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40C125-FD26-49AC-9401-A5627918ED6A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076370E-362A-4538-93AD-D3C74BECCCF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B676F1A-A175-4D45-95A1-B491B8BE09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315FBE-7BD3-4CAB-B6AF-2FFDA0B8EA4C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21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927A17-E300-4F95-9AE9-7D596AE7E74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7C420D-C4E8-491D-B16F-E404657C368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2B6616-3392-4BCA-95CC-ECCB92CC2A5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1AC26F-263A-4EDB-BEC9-CF9D5854E6AC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A153BFF-4759-4EE4-B535-EF4D0DF001C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418E0E-0666-4081-AFA5-1D73C5829DA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AAB3A7D-37A8-4BD3-B151-49C6F6B526F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46780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D0272C-0E9B-41FE-AA41-D506DED8839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39EF2B5-99C6-4ACB-BEE3-355A6E977CE4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145BA8B-8F78-4715-ADB6-5C96619374C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626F453-4B88-4DE1-B4FB-FCA0434CF53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B2F240-4CEF-4180-BDA8-BB69C39B273B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49A8371-51B6-4683-ACD1-D0556B04482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A5FD6AF-5535-4599-907E-30E2580110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221802-9BD8-479C-AA52-D0814B39E931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73524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E0B938-4561-4FFE-8A88-6594330CE6E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A8F22E0-C524-4C31-B282-B1E16C2B020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886C69-962E-40BA-94A0-E22056A61CE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1F13ECD-0266-435B-8F15-582A4BAB02B9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3BC0A7-D3D5-45FA-8CBA-B01425BD683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A129CF-89C5-4313-8405-362BF7BA7E1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479555-D501-420A-B14F-E1302DB4A37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39473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9E794C7-57C1-44AE-973A-CAF42F73A01D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628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B7632C8-91E8-49CB-AAF9-A0062C5F05B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628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EDC874-53B4-4754-AA35-EAD879995A2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4F5D9C-7EBC-4978-881B-259B60FD14DF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7C40D8-3BFB-44D8-A3FC-B1F1E3A746B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580602-80C1-4CB0-9C8E-FBA1F24336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9624D2-4A02-4622-9F9C-17274732B415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348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FE2B43-42FB-4190-99CE-E22AF180A2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FCAA5E-C374-40C8-9FD9-43C230FFB1F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5DFD9E1-102D-4F52-82F6-1AAE0FBEB59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333241-B94F-4A44-A378-D6056BB8F24D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A9A148B-D8AA-42DB-B969-ACDD7671AAD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79757D-5872-4D56-8EEF-E7A239E0B37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DD6ED2-910B-4BCB-8671-A86A7B2505CF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39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8519D4-775F-4349-92D2-60A7114DD9C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9CE140C-62EF-4B49-8BFE-C00B14D9EED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4964"/>
            <a:ext cx="4038603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BF0337F-BE68-4AD1-B8AD-DB44E8D9101B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4964"/>
            <a:ext cx="4038603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9AF3862-DE4D-431E-B61C-4A5C0A72069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C994B3-F633-4064-9BE9-6A9D38416517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9AEC561-1EAF-469A-94C9-C603BB489DB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EB4BEF-E5F9-48FB-B834-10C6494305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1CBA05-4401-488A-8403-CD2A60B03BD6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2289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90266A-F333-4516-90AB-AEC6B6B4F2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F372C8F-AD50-4012-8DDB-FE067F7107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681160"/>
            <a:ext cx="3868734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44AE0E3-03A7-4938-8B20-0FC18CACAFA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2505071"/>
            <a:ext cx="386873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F14E7CF-8A00-4693-8C81-C9721BFB9C4F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791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52A501-8427-4397-99C3-179C0EA78A27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79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EA584C5-75BE-417A-BFF3-A901F968843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4FF293-E0D1-49DD-8A30-8CBF567D351B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5870B97-79F5-4B74-B1A3-A0538A87A54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D2FCBBC-BEA8-4FE0-A737-A6527101CC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EAEA33-1C9C-4563-9E56-0CAC37FC2B1A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493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12EA96-9920-45FE-B7B2-B5E9B9D789F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5A2AF9F-E560-4855-BA08-0B552AA1AE4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1077E6-D2FE-42FF-A9DA-55BF1E09B3D3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5D80B8-1961-44DE-9E53-6E1326BFCC2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36B992-1371-4F29-8AA3-7E5D4677DA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A9E7237-C399-4036-9436-CD195E0FD56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077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908DE69-32BE-4B78-8EE3-86225404CBD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A0D9F71-081D-4277-852E-673ED7776404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C5C4FED-3486-42A3-A1A3-B9E97377F37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0EC767-A120-479B-89F2-4C8071D80C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8DAE2C-3024-46AE-94FA-EFEEBA8549FD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57541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758A2B-76E9-4A65-865B-33AFCC6F21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90536A-6A36-46CB-8C93-19D9F2DDC59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00A7786-050A-4858-85E7-C7484346283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45F9EB2-66B0-44D3-8ED4-DE74AD7A740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404D3A6-FC16-40C2-AD54-1A7819807DC8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2DCB3EF-1B19-4242-8A2C-D50298A4C8C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DAE1722-E559-4D4B-97E6-5FE7BB6BE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C89CFE-1793-45EB-A8E6-F077376F9907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0902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C58B13-2D1E-4CCB-914C-14DC043784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8443F8D-1694-4CBB-9444-3DB20F9CF913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15D791F-7399-4C80-8593-F45A55C32B5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387FB20-4FAC-4F7B-A0ED-1F22E7494D9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0560BB0-00A5-4050-9437-E78A3DCC43EB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DEAAD00-E208-44A7-AFEB-C145F5B507A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34E3B40-0E7A-4E81-B774-2CDA2D91DB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D90F00-9ABF-4D48-B6B3-819C6FEE84C4}" type="slidenum"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8307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14A617B-FCB2-4807-9160-6C90B3E0278E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515"/>
            <a:ext cx="2133359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8AC55A04-EEB6-4124-9795-B212E732658C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14B63F2-6C7D-44A4-A980-457C0C04C16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075" y="6356515"/>
            <a:ext cx="2895118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7F8FF89-4A9A-4029-B210-A8A8DA1BF649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084" y="6356515"/>
            <a:ext cx="2133359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3E625A3C-BEB9-46A4-B1A0-483A6DE6BA27}" type="slidenum">
              <a:t>‹N›</a:t>
            </a:fld>
            <a:endParaRPr lang="it-IT"/>
          </a:p>
        </p:txBody>
      </p:sp>
      <p:sp>
        <p:nvSpPr>
          <p:cNvPr id="5" name="Segnaposto titolo 4">
            <a:extLst>
              <a:ext uri="{FF2B5EF4-FFF2-40B4-BE49-F238E27FC236}">
                <a16:creationId xmlns:a16="http://schemas.microsoft.com/office/drawing/2014/main" id="{37700CE7-A675-4601-BE8A-9C3E293F80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597"/>
            <a:ext cx="8229243" cy="11448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it-IT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C72A5165-921D-4842-A180-25F7237C73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4515"/>
            <a:ext cx="822924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9DA833-8BB1-45B2-B8C6-9219CAEE66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76"/>
            <a:ext cx="8229243" cy="11426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1" compatLnSpc="1">
            <a:noAutofit/>
          </a:bodyPr>
          <a:lstStyle/>
          <a:p>
            <a:pPr lvl="0"/>
            <a:r>
              <a:rPr lang="it-IT"/>
              <a:t>Fate clic per modificare il formato del testo del titoloFare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4E27EDC-70F8-47DD-B491-83CAE0BF0CBF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515"/>
            <a:ext cx="2133359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8D9DA15D-0144-4EF8-A37E-3FA402CC154A}" type="datetime1">
              <a:rPr lang="it-IT"/>
              <a:pPr lvl="0"/>
              <a:t>18/07/2019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843D99A-0BC8-4257-ABD0-D19B2044F71A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075" y="6356515"/>
            <a:ext cx="2895118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BE56723-6C36-4AA1-84FE-2AAEFE866BBA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084" y="6356515"/>
            <a:ext cx="2133359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t-IT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3DC73CF9-650E-4009-A187-9BAD6E8B9FC0}" type="slidenum">
              <a:t>‹N›</a:t>
            </a:fld>
            <a:endParaRPr lang="it-IT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B3C0A3DC-8FA5-4A00-8BC9-D6998C4B79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4515"/>
            <a:ext cx="822924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it-IT" sz="44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it-IT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it-IT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70771E0-7EF2-4556-B650-E0A4B497765B}"/>
              </a:ext>
            </a:extLst>
          </p:cNvPr>
          <p:cNvSpPr/>
          <p:nvPr/>
        </p:nvSpPr>
        <p:spPr>
          <a:xfrm>
            <a:off x="419727" y="1556637"/>
            <a:ext cx="8184629" cy="1782924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1" compatLnSpc="0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5400" b="1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FOOD AND NUTRIENTS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5400" b="1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CasellaDiTesto 8">
            <a:extLst>
              <a:ext uri="{FF2B5EF4-FFF2-40B4-BE49-F238E27FC236}">
                <a16:creationId xmlns:a16="http://schemas.microsoft.com/office/drawing/2014/main" id="{18A7DC89-C35E-43BB-8A3D-4E498761A34B}"/>
              </a:ext>
            </a:extLst>
          </p:cNvPr>
          <p:cNvSpPr/>
          <p:nvPr/>
        </p:nvSpPr>
        <p:spPr>
          <a:xfrm>
            <a:off x="1286908" y="3005449"/>
            <a:ext cx="5976362" cy="779654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          </a:t>
            </a:r>
            <a:r>
              <a:rPr lang="it-IT" sz="4400" b="0" i="1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By class 2C/2D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196543-1FF3-450D-BCE0-B7CE7CD4024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5325" y="348432"/>
            <a:ext cx="8074801" cy="996476"/>
          </a:xfrm>
        </p:spPr>
        <p:txBody>
          <a:bodyPr anchorCtr="1"/>
          <a:lstStyle/>
          <a:p>
            <a:pPr lvl="0" algn="ctr"/>
            <a:r>
              <a:rPr lang="it-IT" sz="6000" i="1"/>
              <a:t>Fats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DCAE541-0E6C-4157-BD13-9A18A1F686C8}"/>
              </a:ext>
            </a:extLst>
          </p:cNvPr>
          <p:cNvSpPr/>
          <p:nvPr/>
        </p:nvSpPr>
        <p:spPr>
          <a:xfrm>
            <a:off x="613873" y="1056003"/>
            <a:ext cx="2519071" cy="59184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Key points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DEC13AC-6E8C-4D08-A06E-AA1172E0D3FB}"/>
              </a:ext>
            </a:extLst>
          </p:cNvPr>
          <p:cNvSpPr/>
          <p:nvPr/>
        </p:nvSpPr>
        <p:spPr>
          <a:xfrm>
            <a:off x="455325" y="1891180"/>
            <a:ext cx="8274570" cy="810537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The name </a:t>
            </a:r>
            <a:r>
              <a:rPr lang="it-IT" sz="2400" b="1" i="1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fat</a:t>
            </a: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may make it sound like something you shouldn't eat. But fat is an important part of a healthy diet. Fat from your diet gives you energy. As a bonus, fat in food helps you feel full, so you don't eat too much.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The fats are found in meat and other animal products , and in sweets. Saturated fats are also in palm and coconut oils, which are often used in baked goods you buy at the store.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Eating too much saturated fat can raise blood cholesterol levels and increase the chance of getting heart disease.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-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4EE1116-E0C3-4954-A639-12FE9A5B5564}"/>
              </a:ext>
            </a:extLst>
          </p:cNvPr>
          <p:cNvSpPr/>
          <p:nvPr/>
        </p:nvSpPr>
        <p:spPr>
          <a:xfrm>
            <a:off x="414104" y="4039389"/>
            <a:ext cx="8729895" cy="84223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</a:t>
            </a:r>
            <a:endParaRPr lang="it-IT" sz="24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  <p:transition spd="slow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70A32B5F-30C8-4950-93F6-1DCCD7C00FCC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55641" y="692639"/>
            <a:ext cx="7776359" cy="5184364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DBB3336-3411-4078-81A5-4A8752A1BBD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5325" y="348432"/>
            <a:ext cx="8074801" cy="996476"/>
          </a:xfrm>
        </p:spPr>
        <p:txBody>
          <a:bodyPr anchorCtr="1"/>
          <a:lstStyle/>
          <a:p>
            <a:pPr lvl="0" algn="ctr"/>
            <a:r>
              <a:rPr lang="it-IT" sz="6000" i="1"/>
              <a:t>Vitamins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FE1BF2B-1486-4FAC-BED3-D159726EC8C0}"/>
              </a:ext>
            </a:extLst>
          </p:cNvPr>
          <p:cNvSpPr/>
          <p:nvPr/>
        </p:nvSpPr>
        <p:spPr>
          <a:xfrm>
            <a:off x="613873" y="1056003"/>
            <a:ext cx="2519071" cy="59184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Key points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36328F3-993D-43A9-84D2-0A3E9ACDE221}"/>
              </a:ext>
            </a:extLst>
          </p:cNvPr>
          <p:cNvSpPr/>
          <p:nvPr/>
        </p:nvSpPr>
        <p:spPr>
          <a:xfrm>
            <a:off x="455325" y="1891180"/>
            <a:ext cx="8274570" cy="635219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Vitamins are nutrients required by the body in small amounts,  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    for a variety of essential processes.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Most vitamins cannot be made by the body, so they need to be provided in our  diet.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Vitamin D can be made by the body in the skin when it is 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    exposed to sunlight.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-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92D4CE2-BC2F-40CF-8038-9C21B246FF28}"/>
              </a:ext>
            </a:extLst>
          </p:cNvPr>
          <p:cNvSpPr/>
          <p:nvPr/>
        </p:nvSpPr>
        <p:spPr>
          <a:xfrm>
            <a:off x="414104" y="4039389"/>
            <a:ext cx="8315791" cy="247017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-   Vitamins are grouped into fat-soluble vitamins and water- 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soluble vitamins.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-     </a:t>
            </a:r>
            <a:r>
              <a:rPr lang="en-US" sz="2400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Requirements for vitamins change across life stages.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  <p:transition spd="slow"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isultati immagini per nutrients in food">
            <a:extLst>
              <a:ext uri="{FF2B5EF4-FFF2-40B4-BE49-F238E27FC236}">
                <a16:creationId xmlns:a16="http://schemas.microsoft.com/office/drawing/2014/main" id="{BBB94D76-AF7F-408A-B194-E4CDF90E8FE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73965" y="910971"/>
            <a:ext cx="5996068" cy="4491258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iner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D2868A-7802-4ABA-B048-4DDB70C3424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373" y="199403"/>
            <a:ext cx="8229243" cy="1142643"/>
          </a:xfrm>
        </p:spPr>
        <p:txBody>
          <a:bodyPr/>
          <a:lstStyle/>
          <a:p>
            <a:pPr lvl="0"/>
            <a:r>
              <a:rPr lang="it-IT" b="1" i="1"/>
              <a:t>Minerals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3CD7689-1B33-402C-BF56-B0E92203C1E9}"/>
              </a:ext>
            </a:extLst>
          </p:cNvPr>
          <p:cNvSpPr/>
          <p:nvPr/>
        </p:nvSpPr>
        <p:spPr>
          <a:xfrm>
            <a:off x="683642" y="1268638"/>
            <a:ext cx="2674153" cy="59184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Key points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E03FA38D-E136-4D49-AF9E-906AB4F12EC0}"/>
              </a:ext>
            </a:extLst>
          </p:cNvPr>
          <p:cNvSpPr/>
          <p:nvPr/>
        </p:nvSpPr>
        <p:spPr>
          <a:xfrm>
            <a:off x="755641" y="1917003"/>
            <a:ext cx="7632359" cy="1217916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Minerals, like vitamins, play an essential role in the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maintenance of your body’s metabolic functions and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growth.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B80D1E42-8DFA-4BCD-9CEB-D23133C1A57D}"/>
              </a:ext>
            </a:extLst>
          </p:cNvPr>
          <p:cNvSpPr/>
          <p:nvPr/>
        </p:nvSpPr>
        <p:spPr>
          <a:xfrm>
            <a:off x="755641" y="3141000"/>
            <a:ext cx="7056360" cy="2845859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Some minerals, like calcium, compose the very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architecture of your body, making up many  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structural </a:t>
            </a: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parts including your fingernails, your 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teeth and your </a:t>
            </a: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skeleton and bones.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Other minerals have the  </a:t>
            </a: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important job of helping to regulate your heartbeat,</a:t>
            </a: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making hormones and triggering enzymatic reactions throughout the body.</a:t>
            </a:r>
          </a:p>
        </p:txBody>
      </p:sp>
    </p:spTree>
  </p:cSld>
  <p:clrMapOvr>
    <a:masterClrMapping/>
  </p:clrMapOvr>
  <p:transition spd="slow">
    <p:push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878A1221-521F-4B53-BE2B-9DFC0E23054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55641" y="404640"/>
            <a:ext cx="7776359" cy="6005157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slow">
    <p:split orient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C721A3-7B0E-4442-AB2D-B139D36F9B9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797768" y="337697"/>
            <a:ext cx="7777063" cy="1593735"/>
          </a:xfrm>
          <a:ln w="9528">
            <a:solidFill>
              <a:srgbClr val="0070C0"/>
            </a:solidFill>
            <a:prstDash val="solid"/>
          </a:ln>
        </p:spPr>
        <p:txBody>
          <a:bodyPr anchorCtr="1"/>
          <a:lstStyle/>
          <a:p>
            <a:pPr lvl="0" algn="ctr"/>
            <a:r>
              <a:rPr lang="it-IT" sz="5400" b="1" i="1">
                <a:solidFill>
                  <a:srgbClr val="00B0F0"/>
                </a:solidFill>
              </a:rPr>
              <a:t>Water: </a:t>
            </a:r>
            <a:br>
              <a:rPr lang="it-IT" sz="4400" b="1" i="1">
                <a:solidFill>
                  <a:srgbClr val="00B0F0"/>
                </a:solidFill>
              </a:rPr>
            </a:br>
            <a:r>
              <a:rPr lang="it-IT" sz="4000" b="1" i="1">
                <a:solidFill>
                  <a:srgbClr val="00B0F0"/>
                </a:solidFill>
              </a:rPr>
              <a:t>the forgotten nutrient</a:t>
            </a:r>
          </a:p>
        </p:txBody>
      </p:sp>
      <p:pic>
        <p:nvPicPr>
          <p:cNvPr id="3" name="Picture 2" descr="Risultati immagini per water as nutrients">
            <a:extLst>
              <a:ext uri="{FF2B5EF4-FFF2-40B4-BE49-F238E27FC236}">
                <a16:creationId xmlns:a16="http://schemas.microsoft.com/office/drawing/2014/main" id="{03BF73C3-8FDB-46DE-A936-50032562072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633789" y="2705243"/>
            <a:ext cx="2105021" cy="217169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Picture 4" descr="Risultati immagini per water as a nutrient">
            <a:extLst>
              <a:ext uri="{FF2B5EF4-FFF2-40B4-BE49-F238E27FC236}">
                <a16:creationId xmlns:a16="http://schemas.microsoft.com/office/drawing/2014/main" id="{DE21BDC9-6386-4E30-A887-14E43DD83CD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806500" y="1999198"/>
            <a:ext cx="1960144" cy="110694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4" descr="Risultati immagini per water as a nutrient">
            <a:extLst>
              <a:ext uri="{FF2B5EF4-FFF2-40B4-BE49-F238E27FC236}">
                <a16:creationId xmlns:a16="http://schemas.microsoft.com/office/drawing/2014/main" id="{084B5E4E-8C33-4E3C-B532-4A20CD5F3F9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826428" y="3429000"/>
            <a:ext cx="1960144" cy="110694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4" descr="Risultati immagini per water as a nutrient">
            <a:extLst>
              <a:ext uri="{FF2B5EF4-FFF2-40B4-BE49-F238E27FC236}">
                <a16:creationId xmlns:a16="http://schemas.microsoft.com/office/drawing/2014/main" id="{907DE448-258C-4988-80C0-AE84118E777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390080" y="1999198"/>
            <a:ext cx="1960144" cy="110694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Picture 4" descr="Risultati immagini per water as a nutrient">
            <a:extLst>
              <a:ext uri="{FF2B5EF4-FFF2-40B4-BE49-F238E27FC236}">
                <a16:creationId xmlns:a16="http://schemas.microsoft.com/office/drawing/2014/main" id="{4F013FA1-C2EA-4F7D-AAA6-7EDE041D8E1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410007" y="3543958"/>
            <a:ext cx="1960144" cy="110694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Titolo 1">
            <a:extLst>
              <a:ext uri="{FF2B5EF4-FFF2-40B4-BE49-F238E27FC236}">
                <a16:creationId xmlns:a16="http://schemas.microsoft.com/office/drawing/2014/main" id="{339C4A5C-4D6C-44A7-8F92-BEFCE7922569}"/>
              </a:ext>
            </a:extLst>
          </p:cNvPr>
          <p:cNvSpPr txBox="1"/>
          <p:nvPr/>
        </p:nvSpPr>
        <p:spPr>
          <a:xfrm>
            <a:off x="639147" y="5088709"/>
            <a:ext cx="7469157" cy="1106945"/>
          </a:xfrm>
          <a:prstGeom prst="rect">
            <a:avLst/>
          </a:prstGeom>
          <a:noFill/>
          <a:ln w="9528" cap="flat">
            <a:solidFill>
              <a:srgbClr val="0070C0"/>
            </a:solidFill>
            <a:prstDash val="solid"/>
            <a:miter/>
          </a:ln>
        </p:spPr>
        <p:txBody>
          <a:bodyPr vert="horz" wrap="square" lIns="0" tIns="0" rIns="0" bIns="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4400" b="1" i="1" u="none" strike="noStrike" kern="1200" cap="none" spc="0" baseline="0">
                <a:solidFill>
                  <a:srgbClr val="00B0F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Drink more water!</a:t>
            </a:r>
          </a:p>
        </p:txBody>
      </p:sp>
    </p:spTree>
  </p:cSld>
  <p:clrMapOvr>
    <a:masterClrMapping/>
  </p:clrMapOvr>
  <p:transition spd="slow">
    <p:push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2CB533-6C25-4919-BACE-FE787882B98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373" y="199403"/>
            <a:ext cx="8229243" cy="1142643"/>
          </a:xfrm>
        </p:spPr>
        <p:txBody>
          <a:bodyPr anchorCtr="1"/>
          <a:lstStyle/>
          <a:p>
            <a:pPr lvl="0" algn="ctr"/>
            <a:r>
              <a:rPr lang="it-IT" sz="4400" b="1" i="1"/>
              <a:t>Water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53D83E5-D419-40A9-8916-1A80F5F8D9C7}"/>
              </a:ext>
            </a:extLst>
          </p:cNvPr>
          <p:cNvSpPr/>
          <p:nvPr/>
        </p:nvSpPr>
        <p:spPr>
          <a:xfrm>
            <a:off x="683642" y="1268638"/>
            <a:ext cx="2674153" cy="59184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Key points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E0105F1E-FFC3-4E4F-AA9B-C0B2B4FF5186}"/>
              </a:ext>
            </a:extLst>
          </p:cNvPr>
          <p:cNvSpPr/>
          <p:nvPr/>
        </p:nvSpPr>
        <p:spPr>
          <a:xfrm>
            <a:off x="755641" y="1917003"/>
            <a:ext cx="7632359" cy="1343134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Water is the body’s most essential nutrient, vital to </a:t>
            </a:r>
            <a:r>
              <a:rPr lang="it-IT" sz="2400" b="1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every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body function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It makes up about 70% of our body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10C4BAE-6642-41F0-BB33-0F215C687F81}"/>
              </a:ext>
            </a:extLst>
          </p:cNvPr>
          <p:cNvSpPr/>
          <p:nvPr/>
        </p:nvSpPr>
        <p:spPr>
          <a:xfrm>
            <a:off x="755641" y="3327903"/>
            <a:ext cx="7056360" cy="2344951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It carries nutrients and waste throughout th</a:t>
            </a: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e body</a:t>
            </a:r>
            <a:endParaRPr lang="it-IT" sz="24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It regulates body temperature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It protects body organs and tissues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8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It lubricates joints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</p:txBody>
      </p:sp>
    </p:spTree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&#10;Food pyramid&#10;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BDCCAB-8121-4EAE-BE16-2B57EB29986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it-IT" sz="8800"/>
              <a:t>FOOD PYRAMID</a:t>
            </a:r>
            <a:br>
              <a:rPr lang="it-IT" sz="6000"/>
            </a:br>
            <a:br>
              <a:rPr lang="it-IT" sz="6000"/>
            </a:br>
            <a:endParaRPr lang="it-IT" sz="600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F2136417-2894-4D0E-AFE2-84F25F6DAD9D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 l="11980" t="3760" r="3535"/>
          <a:stretch>
            <a:fillRect/>
          </a:stretch>
        </p:blipFill>
        <p:spPr>
          <a:xfrm>
            <a:off x="502956" y="1417320"/>
            <a:ext cx="8183486" cy="544068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1713DB6C-F36A-4908-AEC8-2CC359F1870F}"/>
              </a:ext>
            </a:extLst>
          </p:cNvPr>
          <p:cNvSpPr/>
          <p:nvPr/>
        </p:nvSpPr>
        <p:spPr>
          <a:xfrm>
            <a:off x="1214204" y="656411"/>
            <a:ext cx="6955438" cy="1469952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1" compatLnSpc="0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8800" b="1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Nutrients</a:t>
            </a:r>
          </a:p>
        </p:txBody>
      </p:sp>
      <p:pic>
        <p:nvPicPr>
          <p:cNvPr id="3" name="Immagine 3">
            <a:extLst>
              <a:ext uri="{FF2B5EF4-FFF2-40B4-BE49-F238E27FC236}">
                <a16:creationId xmlns:a16="http://schemas.microsoft.com/office/drawing/2014/main" id="{027A686C-C79C-4788-8F6A-87585AD722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0235" y="1978222"/>
            <a:ext cx="4223357" cy="4223357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slow"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22DEC01A-D6A9-4247-AAA5-1ACBEBF64D09}"/>
              </a:ext>
            </a:extLst>
          </p:cNvPr>
          <p:cNvSpPr/>
          <p:nvPr/>
        </p:nvSpPr>
        <p:spPr>
          <a:xfrm>
            <a:off x="599608" y="509128"/>
            <a:ext cx="8259583" cy="392556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A </a:t>
            </a:r>
            <a:r>
              <a:rPr lang="en-US" sz="24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nutrient</a:t>
            </a: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 is a substance used by an organism to survive, grow, and reproduce. Essential nutrients cannot be synthesized within the cell and must be present in the food.</a:t>
            </a:r>
          </a:p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There are four functions: </a:t>
            </a: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plastic function carried out by protein, fats and minerals</a:t>
            </a: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energy functions carried out by carbohydrates, fats and proteins</a:t>
            </a: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protective functions  carried out by proteins and  minerals</a:t>
            </a: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regulatory functions carried out by water, proteins, minerals  and vitamins </a:t>
            </a:r>
            <a:endParaRPr lang="it-IT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" name="Immagine 3">
            <a:extLst>
              <a:ext uri="{FF2B5EF4-FFF2-40B4-BE49-F238E27FC236}">
                <a16:creationId xmlns:a16="http://schemas.microsoft.com/office/drawing/2014/main" id="{0EBBD0E0-56DA-4D7A-9E46-45FEA4D7B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3" y="4472449"/>
            <a:ext cx="2438403" cy="187642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3">
            <a:extLst>
              <a:ext uri="{FF2B5EF4-FFF2-40B4-BE49-F238E27FC236}">
                <a16:creationId xmlns:a16="http://schemas.microsoft.com/office/drawing/2014/main" id="{47067A03-0EA7-45A8-A504-C0A29D3AF2BE}"/>
              </a:ext>
            </a:extLst>
          </p:cNvPr>
          <p:cNvSpPr/>
          <p:nvPr/>
        </p:nvSpPr>
        <p:spPr>
          <a:xfrm>
            <a:off x="794476" y="763597"/>
            <a:ext cx="7884825" cy="377167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There are six essential  </a:t>
            </a:r>
            <a:r>
              <a:rPr lang="en-US" sz="24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nutrients</a:t>
            </a:r>
            <a:r>
              <a: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 that our body must have in order to work correctly: 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CARBOHYDRATES</a:t>
            </a: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FATS</a:t>
            </a: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PROTEIN</a:t>
            </a: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VITAMINS</a:t>
            </a: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MINERALS</a:t>
            </a:r>
          </a:p>
          <a:p>
            <a:pPr marL="342900" marR="0" lvl="0" indent="-342900" algn="just" defTabSz="914400" rtl="0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18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WATER</a:t>
            </a:r>
            <a:endParaRPr lang="it-IT" sz="1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3BF7F1F-15C1-440E-8CA7-40634357D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5414" y="2477585"/>
            <a:ext cx="6333811" cy="205768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rbohydra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7F59919-C3B1-4DBC-99F2-4AED2E610E5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74757" y="282677"/>
            <a:ext cx="8229243" cy="1142643"/>
          </a:xfrm>
        </p:spPr>
        <p:txBody>
          <a:bodyPr/>
          <a:lstStyle/>
          <a:p>
            <a:pPr lvl="0"/>
            <a:r>
              <a:rPr lang="it-IT" b="1" i="1"/>
              <a:t>Carbohydrates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53452E2C-BF97-4EC7-A76C-63BE84621C39}"/>
              </a:ext>
            </a:extLst>
          </p:cNvPr>
          <p:cNvSpPr/>
          <p:nvPr/>
        </p:nvSpPr>
        <p:spPr>
          <a:xfrm>
            <a:off x="683642" y="1340638"/>
            <a:ext cx="2509259" cy="59184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1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Key points</a:t>
            </a:r>
          </a:p>
        </p:txBody>
      </p:sp>
      <p:sp>
        <p:nvSpPr>
          <p:cNvPr id="4" name="Rettangolo 4">
            <a:extLst>
              <a:ext uri="{FF2B5EF4-FFF2-40B4-BE49-F238E27FC236}">
                <a16:creationId xmlns:a16="http://schemas.microsoft.com/office/drawing/2014/main" id="{897F9898-667E-4183-98C0-F808E622F6E0}"/>
              </a:ext>
            </a:extLst>
          </p:cNvPr>
          <p:cNvSpPr/>
          <p:nvPr/>
        </p:nvSpPr>
        <p:spPr>
          <a:xfrm>
            <a:off x="539642" y="2565001"/>
            <a:ext cx="8064358" cy="159358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They provide a significant amount of fuel to the human body.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 </a:t>
            </a:r>
          </a:p>
        </p:txBody>
      </p:sp>
      <p:sp>
        <p:nvSpPr>
          <p:cNvPr id="5" name="Rettangolo 5">
            <a:extLst>
              <a:ext uri="{FF2B5EF4-FFF2-40B4-BE49-F238E27FC236}">
                <a16:creationId xmlns:a16="http://schemas.microsoft.com/office/drawing/2014/main" id="{C6E5B118-994F-42CA-BCFF-992FB5466052}"/>
              </a:ext>
            </a:extLst>
          </p:cNvPr>
          <p:cNvSpPr/>
          <p:nvPr/>
        </p:nvSpPr>
        <p:spPr>
          <a:xfrm>
            <a:off x="539642" y="1974765"/>
            <a:ext cx="7560359" cy="84223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They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are one of the four major macronutrients.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</p:txBody>
      </p:sp>
      <p:sp>
        <p:nvSpPr>
          <p:cNvPr id="6" name="Rettangolo 6">
            <a:extLst>
              <a:ext uri="{FF2B5EF4-FFF2-40B4-BE49-F238E27FC236}">
                <a16:creationId xmlns:a16="http://schemas.microsoft.com/office/drawing/2014/main" id="{DC3AF124-8B63-4A39-B7C8-BC2001350001}"/>
              </a:ext>
            </a:extLst>
          </p:cNvPr>
          <p:cNvSpPr/>
          <p:nvPr/>
        </p:nvSpPr>
        <p:spPr>
          <a:xfrm>
            <a:off x="539642" y="3069000"/>
            <a:ext cx="7200360" cy="1593588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However, if carbohydrates are not properly digested and absorbed, they cannot perform their essential functions.</a:t>
            </a:r>
          </a:p>
        </p:txBody>
      </p:sp>
      <p:sp>
        <p:nvSpPr>
          <p:cNvPr id="7" name="Rettangolo 7">
            <a:extLst>
              <a:ext uri="{FF2B5EF4-FFF2-40B4-BE49-F238E27FC236}">
                <a16:creationId xmlns:a16="http://schemas.microsoft.com/office/drawing/2014/main" id="{2E02BD49-3671-4112-878C-A1DD6475CFF0}"/>
              </a:ext>
            </a:extLst>
          </p:cNvPr>
          <p:cNvSpPr/>
          <p:nvPr/>
        </p:nvSpPr>
        <p:spPr>
          <a:xfrm>
            <a:off x="539642" y="4364998"/>
            <a:ext cx="7560359" cy="1217916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t-IT" sz="24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Microsoft YaHei" pitchFamily="2"/>
              <a:cs typeface="Arial" pitchFamily="2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There are </a:t>
            </a:r>
            <a:r>
              <a:rPr lang="it-IT" sz="2400" b="1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three main types of carbohydrates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: starches, sugars and dietary fiber.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79EF1B5D-5F4D-49CE-A33E-6A8AB18C564C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55641" y="404640"/>
            <a:ext cx="7704359" cy="583236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otei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80EA3F-E3A7-42A3-9300-9ED8E92BF28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it-IT" b="1" i="1"/>
              <a:t>Protein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89FF6D5-56D9-4EB5-902E-9125425EA0DF}"/>
              </a:ext>
            </a:extLst>
          </p:cNvPr>
          <p:cNvSpPr/>
          <p:nvPr/>
        </p:nvSpPr>
        <p:spPr>
          <a:xfrm>
            <a:off x="827641" y="1484638"/>
            <a:ext cx="2290315" cy="591845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32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Key points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2D1CA2B-4DDB-47F7-A8F7-F270118ED349}"/>
              </a:ext>
            </a:extLst>
          </p:cNvPr>
          <p:cNvSpPr/>
          <p:nvPr/>
        </p:nvSpPr>
        <p:spPr>
          <a:xfrm>
            <a:off x="827641" y="2205002"/>
            <a:ext cx="7848359" cy="3847667"/>
          </a:xfrm>
          <a:custGeom>
            <a:avLst/>
            <a:gdLst>
              <a:gd name="f0" fmla="val w"/>
              <a:gd name="f1" fmla="val h"/>
              <a:gd name="f2" fmla="val 0"/>
              <a:gd name="f3" fmla="val 21600"/>
              <a:gd name="f4" fmla="*/ f0 1 21600"/>
              <a:gd name="f5" fmla="*/ f1 1 21600"/>
              <a:gd name="f6" fmla="+- f3 0 f2"/>
              <a:gd name="f7" fmla="*/ f6 1 21600"/>
              <a:gd name="f8" fmla="*/ f2 1 f7"/>
              <a:gd name="f9" fmla="*/ f3 1 f7"/>
              <a:gd name="f10" fmla="*/ f8 f4 1"/>
              <a:gd name="f11" fmla="*/ f9 f4 1"/>
              <a:gd name="f12" fmla="*/ f9 f5 1"/>
              <a:gd name="f13" fmla="*/ f8 f5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0" t="f13" r="f11" b="f12"/>
            <a:pathLst>
              <a:path w="21600" h="21600">
                <a:moveTo>
                  <a:pt x="f2" y="f2"/>
                </a:moveTo>
                <a:lnTo>
                  <a:pt x="f3" y="f2"/>
                </a:lnTo>
                <a:lnTo>
                  <a:pt x="f3" y="f3"/>
                </a:lnTo>
                <a:lnTo>
                  <a:pt x="f2" y="f3"/>
                </a:lnTo>
                <a:lnTo>
                  <a:pt x="f2" y="f2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90004" tIns="44997" rIns="90004" bIns="44997" anchor="t" anchorCtr="0" compatLnSpc="0">
            <a:spAutoFit/>
          </a:bodyPr>
          <a:lstStyle/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Proteins are large, complex molecules that play many critical roles in the body.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They do most of the work in cells and are required for the 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structure, function, and regulation of the body’s tissues  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and organs.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Proteins are made up of hundreds or thousands of smaller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units called amino acids, which are attached to one   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   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another</a:t>
            </a:r>
            <a:r>
              <a:rPr lang="it-IT" sz="2400" b="0" i="0" u="none" strike="noStrike" kern="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in long chains.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There are </a:t>
            </a:r>
            <a:r>
              <a:rPr lang="it-IT" sz="2400" b="1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20 different types of amino acids </a:t>
            </a:r>
            <a:r>
              <a:rPr lang="it-IT" sz="24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Microsoft YaHei" pitchFamily="2"/>
                <a:cs typeface="Arial" pitchFamily="2"/>
              </a:rPr>
              <a:t>that can be combined to make a protein</a:t>
            </a:r>
          </a:p>
        </p:txBody>
      </p:sp>
    </p:spTree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152202E-CC4A-4BA0-8D2E-B6ECACCD79D7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611642" y="288721"/>
            <a:ext cx="7992358" cy="6020281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Predefinit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definit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404</Words>
  <Application>Microsoft Office PowerPoint</Application>
  <PresentationFormat>Widescreen</PresentationFormat>
  <Paragraphs>119</Paragraphs>
  <Slides>17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Predefinito</vt:lpstr>
      <vt:lpstr>Predefinito 1</vt:lpstr>
      <vt:lpstr>Presentazione standard di PowerPoint</vt:lpstr>
      <vt:lpstr>FOOD PYRAMID  </vt:lpstr>
      <vt:lpstr>Presentazione standard di PowerPoint</vt:lpstr>
      <vt:lpstr>Presentazione standard di PowerPoint</vt:lpstr>
      <vt:lpstr>Presentazione standard di PowerPoint</vt:lpstr>
      <vt:lpstr>Carbohydrates</vt:lpstr>
      <vt:lpstr>Presentazione standard di PowerPoint</vt:lpstr>
      <vt:lpstr>Protein</vt:lpstr>
      <vt:lpstr>Presentazione standard di PowerPoint</vt:lpstr>
      <vt:lpstr>Fats</vt:lpstr>
      <vt:lpstr>Presentazione standard di PowerPoint</vt:lpstr>
      <vt:lpstr>Vitamins</vt:lpstr>
      <vt:lpstr>Presentazione standard di PowerPoint</vt:lpstr>
      <vt:lpstr>Minerals</vt:lpstr>
      <vt:lpstr>Presentazione standard di PowerPoint</vt:lpstr>
      <vt:lpstr>Water:  the forgotten nutrient</vt:lpstr>
      <vt:lpstr>Water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Rita</dc:creator>
  <cp:lastModifiedBy>hp</cp:lastModifiedBy>
  <cp:revision>11</cp:revision>
  <dcterms:modified xsi:type="dcterms:W3CDTF">2019-07-18T14:10:08Z</dcterms:modified>
</cp:coreProperties>
</file>