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1" r:id="rId3"/>
    <p:sldId id="280" r:id="rId4"/>
    <p:sldId id="281" r:id="rId5"/>
    <p:sldId id="282" r:id="rId6"/>
  </p:sldIdLst>
  <p:sldSz cx="12188825" cy="6858000"/>
  <p:notesSz cx="6858000" cy="9144000"/>
  <p:custDataLst>
    <p:tags r:id="rId9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Windows" initials="UW" lastIdx="2" clrIdx="0">
    <p:extLst>
      <p:ext uri="{19B8F6BF-5375-455C-9EA6-DF929625EA0E}">
        <p15:presenceInfo xmlns:p15="http://schemas.microsoft.com/office/powerpoint/2012/main" userId="Utent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87" autoAdjust="0"/>
  </p:normalViewPr>
  <p:slideViewPr>
    <p:cSldViewPr showGuides="1">
      <p:cViewPr varScale="1">
        <p:scale>
          <a:sx n="51" d="100"/>
          <a:sy n="51" d="100"/>
        </p:scale>
        <p:origin x="888" y="3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4T17:32:37.622" idx="1">
    <p:pos x="10" y="10"/>
    <p:text>Dash: goccia                                                   Nutmeg: noce moscata                              Cinnamon: cannella                             Dough: impasto                                          Thus: così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B994D4-F7FD-4015-9821-8DB71671C185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19-03-14T15:49:22.298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1BD7E6F6-8AB8-4B7E-A1A4-F5D55CB279A4}" emma:medium="tactile" emma:mode="ink">
          <msink:context xmlns:msink="http://schemas.microsoft.com/ink/2010/main" type="writingRegion" rotatedBoundingBox="25973,7401 26235,7401 26235,7760 25973,7760"/>
        </emma:interpretation>
      </emma:emma>
    </inkml:annotationXML>
    <inkml:traceGroup>
      <inkml:annotationXML>
        <emma:emma xmlns:emma="http://www.w3.org/2003/04/emma" version="1.0">
          <emma:interpretation id="{2F560925-77F5-412A-9D73-5DE8D75FAF98}" emma:medium="tactile" emma:mode="ink">
            <msink:context xmlns:msink="http://schemas.microsoft.com/ink/2010/main" type="paragraph" rotatedBoundingBox="25973,7401 26235,7401 26235,7760 25973,7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69DE7E-A142-4E36-97AB-8238B9E24608}" emma:medium="tactile" emma:mode="ink">
              <msink:context xmlns:msink="http://schemas.microsoft.com/ink/2010/main" type="line" rotatedBoundingBox="25973,7401 26235,7401 26235,7760 25973,7760"/>
            </emma:interpretation>
          </emma:emma>
        </inkml:annotationXML>
        <inkml:traceGroup>
          <inkml:annotationXML>
            <emma:emma xmlns:emma="http://www.w3.org/2003/04/emma" version="1.0">
              <emma:interpretation id="{C564673B-2A5F-469D-99E4-803D67DE04E9}" emma:medium="tactile" emma:mode="ink">
                <msink:context xmlns:msink="http://schemas.microsoft.com/ink/2010/main" type="inkWord" rotatedBoundingBox="25973,7401 26235,7401 26235,7760 25973,7760"/>
              </emma:interpretation>
            </emma:emma>
          </inkml:annotationXML>
          <inkml:trace contextRef="#ctx0" brushRef="#br0">77092 21391 1125,'-262'359'15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EF9295-9BB3-452D-B3C0-B3B3884DB4CA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sostituire un'immagine selezionarla ed eliminarla, quindi usare l'icona Inserisci immagine per sostituirla con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25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95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514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E31AE6-019E-428A-B241-97892B30E985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BE57FC-4DCF-495E-8C66-42D51A416AC3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3B37E1-33F5-42DE-BA43-DAE91EEF4BE9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11" name="Connettore diritto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969A08-2ED8-41C6-91CD-00B2F470309F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710D30-FF5B-4A81-B5DA-A308A64A355D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959B9-0208-4BAE-97F3-C2F8D15E1BB5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100" strike="noStrik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2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54A4-3AF0-4046-A3E2-15DBDC93D8E2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alternativa con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4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3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9A8F94-B111-4261-8E68-2357FC88E287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00753-1630-4CEA-A442-EE39DD9D6437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contenu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Segnaposto immagine 1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464A24-4B5E-479A-98B5-9A7119491515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1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E7CCF-A2D2-4DEA-88F1-8C1D91314DCB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B63AD9-25FE-4CDF-A7E7-14C0A7DDDB2B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D82807-D07F-4AB1-8C1D-F41BE2EC4CFF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233A3-BFAE-47D6-A637-6EC525BE273C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247911F-2EF1-4F64-B00C-57ED1D1CAFEE}" type="datetime1">
              <a:rPr lang="it-IT" smtClean="0"/>
              <a:t>18/07/2019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4400" dirty="0"/>
              <a:t>Welsh Cakes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by: Filippo Cappelloni, Diego Rossi, Giulio </a:t>
            </a:r>
            <a:r>
              <a:rPr lang="it-IT" dirty="0" err="1"/>
              <a:t>Citarei</a:t>
            </a:r>
            <a:endParaRPr lang="it-IT" dirty="0"/>
          </a:p>
        </p:txBody>
      </p:sp>
      <p:pic>
        <p:nvPicPr>
          <p:cNvPr id="10" name="Segnaposto immagine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r="14086"/>
          <a:stretch>
            <a:fillRect/>
          </a:stretch>
        </p:blipFill>
        <p:spPr/>
      </p:pic>
      <p:pic>
        <p:nvPicPr>
          <p:cNvPr id="11" name="Segnaposto immagine 10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r="24109"/>
          <a:stretch>
            <a:fillRect/>
          </a:stretch>
        </p:blipFill>
        <p:spPr/>
      </p:pic>
      <p:pic>
        <p:nvPicPr>
          <p:cNvPr id="12" name="Segnaposto immagine 11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r="166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0036" y="476672"/>
            <a:ext cx="7670802" cy="625376"/>
          </a:xfrm>
        </p:spPr>
        <p:txBody>
          <a:bodyPr rtlCol="0">
            <a:noAutofit/>
          </a:bodyPr>
          <a:lstStyle/>
          <a:p>
            <a:pPr rtl="0"/>
            <a:r>
              <a:rPr lang="it-IT" sz="4800" dirty="0"/>
              <a:t>What are the Welsh Cakes?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en-US" sz="3600" dirty="0">
                <a:solidFill>
                  <a:schemeClr val="tx2"/>
                </a:solidFill>
              </a:rPr>
              <a:t>The cakes are a cross between a biscuit, a muffin and a pancake but they are really different from any of these things.</a:t>
            </a:r>
          </a:p>
          <a:p>
            <a:pPr algn="just"/>
            <a:r>
              <a:rPr lang="en-US" sz="3600" dirty="0">
                <a:solidFill>
                  <a:schemeClr val="tx2"/>
                </a:solidFill>
              </a:rPr>
              <a:t>They are the size of a biscuit, made with ingredients similar to a muffin, but cooked like a pancake on a plate.</a:t>
            </a:r>
          </a:p>
          <a:p>
            <a:endParaRPr lang="it-IT" sz="32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r="21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5216" y="35896"/>
            <a:ext cx="7670802" cy="1143000"/>
          </a:xfrm>
        </p:spPr>
        <p:txBody>
          <a:bodyPr rtlCol="0">
            <a:normAutofit/>
          </a:bodyPr>
          <a:lstStyle/>
          <a:p>
            <a:pPr rtl="0"/>
            <a:r>
              <a:rPr lang="it-IT" sz="6600" dirty="0"/>
              <a:t>History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3" r="22793"/>
          <a:stretch>
            <a:fillRect/>
          </a:stretch>
        </p:blipFill>
        <p:spPr/>
      </p:pic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995612" y="1679715"/>
            <a:ext cx="7670802" cy="43088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Around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1800 the Welsh Cakes</a:t>
            </a:r>
            <a:r>
              <a:rPr kumimoji="0" lang="it-IT" altLang="it-IT" sz="28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(or Welsh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cupcakes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)</a:t>
            </a:r>
            <a:r>
              <a:rPr kumimoji="0" lang="it-IT" altLang="it-IT" sz="28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began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to be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produced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,</a:t>
            </a:r>
            <a:r>
              <a:rPr kumimoji="0" lang="it-IT" altLang="it-IT" sz="28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usually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prepared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by Welsh</a:t>
            </a:r>
            <a:r>
              <a:rPr kumimoji="0" lang="it-IT" altLang="it-IT" sz="28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women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,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who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cooked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them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a snack to take to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school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for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their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children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this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was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a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hearty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and delicious dessert,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it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soon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became</a:t>
            </a:r>
            <a:r>
              <a:rPr lang="it-IT" altLang="it-IT" sz="2800" dirty="0">
                <a:solidFill>
                  <a:schemeClr val="tx2"/>
                </a:solidFill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 "snack" par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excellence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of Welsh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miners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They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were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made with the right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size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to fit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into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the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pockets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of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their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work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jackets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800" dirty="0">
                <a:solidFill>
                  <a:schemeClr val="tx2"/>
                </a:solidFill>
                <a:latin typeface="inherit"/>
              </a:rPr>
              <a:t>T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he dessert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was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the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only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moment of light and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joy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for the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miners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forced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to do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this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hard work in the dark.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0" name="Input penna 239"/>
              <p14:cNvContentPartPr/>
              <p14:nvPr/>
            </p14:nvContentPartPr>
            <p14:xfrm>
              <a:off x="9350375" y="2664436"/>
              <a:ext cx="94680" cy="129600"/>
            </p14:xfrm>
          </p:contentPart>
        </mc:Choice>
        <mc:Fallback xmlns="">
          <p:pic>
            <p:nvPicPr>
              <p:cNvPr id="240" name="Input penna 2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38495" y="2652556"/>
                <a:ext cx="118440" cy="1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71594" y="120906"/>
            <a:ext cx="7670802" cy="1143000"/>
          </a:xfrm>
        </p:spPr>
        <p:txBody>
          <a:bodyPr>
            <a:normAutofit/>
          </a:bodyPr>
          <a:lstStyle/>
          <a:p>
            <a:r>
              <a:rPr lang="it-IT" sz="6000" dirty="0" err="1"/>
              <a:t>Ingredients</a:t>
            </a:r>
            <a:endParaRPr lang="it-IT" sz="6000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6" r="28496"/>
          <a:stretch>
            <a:fillRect/>
          </a:stretch>
        </p:blipFill>
        <p:spPr/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971594" y="1285848"/>
            <a:ext cx="7947354" cy="5239496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225 g of </a:t>
            </a:r>
            <a:r>
              <a:rPr lang="it-IT" sz="2400" dirty="0" err="1">
                <a:solidFill>
                  <a:schemeClr val="tx2"/>
                </a:solidFill>
              </a:rPr>
              <a:t>flour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r>
              <a:rPr lang="it-IT" sz="2400" dirty="0">
                <a:solidFill>
                  <a:schemeClr val="tx2"/>
                </a:solidFill>
              </a:rPr>
              <a:t>2 </a:t>
            </a:r>
            <a:r>
              <a:rPr lang="it-IT" sz="2400" dirty="0" err="1">
                <a:solidFill>
                  <a:schemeClr val="tx2"/>
                </a:solidFill>
              </a:rPr>
              <a:t>tsp</a:t>
            </a:r>
            <a:r>
              <a:rPr lang="it-IT" sz="2400" dirty="0">
                <a:solidFill>
                  <a:schemeClr val="tx2"/>
                </a:solidFill>
              </a:rPr>
              <a:t> of </a:t>
            </a:r>
            <a:r>
              <a:rPr lang="it-IT" sz="2400" dirty="0" err="1">
                <a:solidFill>
                  <a:schemeClr val="tx2"/>
                </a:solidFill>
              </a:rPr>
              <a:t>baking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powder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r>
              <a:rPr lang="it-IT" sz="2400" dirty="0">
                <a:solidFill>
                  <a:schemeClr val="tx2"/>
                </a:solidFill>
              </a:rPr>
              <a:t>110 g of </a:t>
            </a:r>
            <a:r>
              <a:rPr lang="it-IT" sz="2400" dirty="0" err="1">
                <a:solidFill>
                  <a:schemeClr val="tx2"/>
                </a:solidFill>
              </a:rPr>
              <a:t>butter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r>
              <a:rPr lang="it-IT" sz="2400" dirty="0">
                <a:solidFill>
                  <a:schemeClr val="tx2"/>
                </a:solidFill>
              </a:rPr>
              <a:t>1 </a:t>
            </a:r>
            <a:r>
              <a:rPr lang="it-IT" sz="2400" dirty="0" err="1">
                <a:solidFill>
                  <a:schemeClr val="tx2"/>
                </a:solidFill>
              </a:rPr>
              <a:t>pinch</a:t>
            </a:r>
            <a:r>
              <a:rPr lang="it-IT" sz="2400" dirty="0">
                <a:solidFill>
                  <a:schemeClr val="tx2"/>
                </a:solidFill>
              </a:rPr>
              <a:t> of </a:t>
            </a:r>
            <a:r>
              <a:rPr lang="it-IT" sz="2400" dirty="0" err="1">
                <a:solidFill>
                  <a:schemeClr val="tx2"/>
                </a:solidFill>
              </a:rPr>
              <a:t>salt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r>
              <a:rPr lang="it-IT" sz="2400" dirty="0">
                <a:solidFill>
                  <a:schemeClr val="tx2"/>
                </a:solidFill>
              </a:rPr>
              <a:t>1 </a:t>
            </a:r>
            <a:r>
              <a:rPr lang="it-IT" sz="2400" dirty="0" err="1">
                <a:solidFill>
                  <a:schemeClr val="tx2"/>
                </a:solidFill>
              </a:rPr>
              <a:t>pinch</a:t>
            </a:r>
            <a:r>
              <a:rPr lang="it-IT" sz="2400" dirty="0">
                <a:solidFill>
                  <a:schemeClr val="tx2"/>
                </a:solidFill>
              </a:rPr>
              <a:t> of </a:t>
            </a:r>
            <a:r>
              <a:rPr lang="it-IT" sz="2400" dirty="0" err="1">
                <a:solidFill>
                  <a:schemeClr val="tx2"/>
                </a:solidFill>
              </a:rPr>
              <a:t>cinnamon</a:t>
            </a:r>
            <a:r>
              <a:rPr lang="it-IT" sz="2400" dirty="0">
                <a:solidFill>
                  <a:schemeClr val="tx2"/>
                </a:solidFill>
              </a:rPr>
              <a:t> and </a:t>
            </a:r>
            <a:r>
              <a:rPr lang="it-IT" sz="2400" dirty="0" err="1">
                <a:solidFill>
                  <a:schemeClr val="tx2"/>
                </a:solidFill>
              </a:rPr>
              <a:t>nutmeg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r>
              <a:rPr lang="it-IT" sz="2400" dirty="0">
                <a:solidFill>
                  <a:schemeClr val="tx2"/>
                </a:solidFill>
              </a:rPr>
              <a:t>1 </a:t>
            </a:r>
            <a:r>
              <a:rPr lang="it-IT" sz="2400" dirty="0" err="1">
                <a:solidFill>
                  <a:schemeClr val="tx2"/>
                </a:solidFill>
              </a:rPr>
              <a:t>egg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r>
              <a:rPr lang="it-IT" sz="2400" dirty="0" err="1">
                <a:solidFill>
                  <a:schemeClr val="tx2"/>
                </a:solidFill>
              </a:rPr>
              <a:t>sultanas</a:t>
            </a:r>
            <a:r>
              <a:rPr lang="it-IT" sz="2400" dirty="0">
                <a:solidFill>
                  <a:schemeClr val="tx2"/>
                </a:solidFill>
              </a:rPr>
              <a:t> to taste </a:t>
            </a:r>
            <a:r>
              <a:rPr lang="it-IT" sz="2400" dirty="0" err="1">
                <a:solidFill>
                  <a:schemeClr val="tx2"/>
                </a:solidFill>
              </a:rPr>
              <a:t>milk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if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necessary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r>
              <a:rPr lang="it-IT" sz="2400" dirty="0">
                <a:solidFill>
                  <a:schemeClr val="tx2"/>
                </a:solidFill>
              </a:rPr>
              <a:t>85 g of </a:t>
            </a:r>
            <a:r>
              <a:rPr lang="it-IT" sz="2400" dirty="0" err="1">
                <a:solidFill>
                  <a:schemeClr val="tx2"/>
                </a:solidFill>
              </a:rPr>
              <a:t>granulated</a:t>
            </a:r>
            <a:r>
              <a:rPr lang="it-IT" sz="2400" dirty="0">
                <a:solidFill>
                  <a:schemeClr val="tx2"/>
                </a:solidFill>
              </a:rPr>
              <a:t> sugar</a:t>
            </a:r>
          </a:p>
          <a:p>
            <a:r>
              <a:rPr lang="it-IT" sz="2400" dirty="0">
                <a:solidFill>
                  <a:schemeClr val="tx2"/>
                </a:solidFill>
              </a:rPr>
              <a:t> extra </a:t>
            </a:r>
            <a:r>
              <a:rPr lang="it-IT" sz="2400" dirty="0" err="1">
                <a:solidFill>
                  <a:schemeClr val="tx2"/>
                </a:solidFill>
              </a:rPr>
              <a:t>butter</a:t>
            </a:r>
            <a:r>
              <a:rPr lang="it-IT" sz="2400" dirty="0">
                <a:solidFill>
                  <a:schemeClr val="tx2"/>
                </a:solidFill>
              </a:rPr>
              <a:t> to </a:t>
            </a:r>
            <a:r>
              <a:rPr lang="it-IT" sz="2400" dirty="0" err="1">
                <a:solidFill>
                  <a:schemeClr val="tx2"/>
                </a:solidFill>
              </a:rPr>
              <a:t>grease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5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5130" y="-80211"/>
            <a:ext cx="7670802" cy="1143000"/>
          </a:xfrm>
        </p:spPr>
        <p:txBody>
          <a:bodyPr>
            <a:normAutofit/>
          </a:bodyPr>
          <a:lstStyle/>
          <a:p>
            <a:r>
              <a:rPr lang="it-IT" sz="6600" dirty="0"/>
              <a:t>Method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8" r="26498"/>
          <a:stretch>
            <a:fillRect/>
          </a:stretch>
        </p:blipFill>
        <p:spPr/>
      </p:pic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05130" y="1318022"/>
            <a:ext cx="7670802" cy="5355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Work the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butter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and the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flour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.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Add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sugar, the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baking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powder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,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salt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,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cinnamon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,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nutmeg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,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raisins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and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egg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.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If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necessary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, use a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dash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of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milk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. </a:t>
            </a: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Form a soft paste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that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you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can work with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your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hands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. Pull the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dough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until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you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get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a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sheet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of 5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millimeters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and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cut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out 7.5-10cm with a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pastry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cutter (the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wavy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).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Preheat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a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heavy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iron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plate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or non-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stick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pan. </a:t>
            </a: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Grease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with the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butter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and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cook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the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desserts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on the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plate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,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about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2-3 minutes per side,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each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of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which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must be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caramelized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,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thus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assuming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a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slightly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amber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color.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Remove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from the pan and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sprinkle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with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granulated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sugar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when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they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are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still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hot.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They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are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also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excellent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 with jam.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2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lta cucina 16: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015_TF02901023_TF02901023.potx" id="{128E11FB-7DB7-4CDF-944F-0FFC905288CF}" vid="{D210D7AF-23FC-470D-91D7-E73B86610619}"/>
    </a:ext>
  </a:extLst>
</a:theme>
</file>

<file path=ppt/theme/theme2.xml><?xml version="1.0" encoding="utf-8"?>
<a:theme xmlns:a="http://schemas.openxmlformats.org/drawingml/2006/main" name="Tema di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Cibo dalla preparazione alla presentazione (widescreen)</Template>
  <TotalTime>81</TotalTime>
  <Words>365</Words>
  <Application>Microsoft Office PowerPoint</Application>
  <PresentationFormat>Personalizzato</PresentationFormat>
  <Paragraphs>34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Cambria</vt:lpstr>
      <vt:lpstr>inherit</vt:lpstr>
      <vt:lpstr>Alta cucina 16:9</vt:lpstr>
      <vt:lpstr>Welsh Cakes</vt:lpstr>
      <vt:lpstr>What are the Welsh Cakes?</vt:lpstr>
      <vt:lpstr>History</vt:lpstr>
      <vt:lpstr>Ingredients</vt:lpstr>
      <vt:lpstr>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Welsh Cakes</dc:title>
  <dc:creator>Utente Windows</dc:creator>
  <cp:lastModifiedBy>hp</cp:lastModifiedBy>
  <cp:revision>9</cp:revision>
  <dcterms:created xsi:type="dcterms:W3CDTF">2019-03-14T14:49:39Z</dcterms:created>
  <dcterms:modified xsi:type="dcterms:W3CDTF">2019-07-18T14:12:56Z</dcterms:modified>
</cp:coreProperties>
</file>