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706100"/>
  <p:notesSz cx="7556500" cy="10706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5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93159" y="337185"/>
            <a:ext cx="490084" cy="4805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4"/>
            <a:ext cx="680085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5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6673"/>
            <a:ext cx="2418080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505327" y="10405814"/>
            <a:ext cx="499110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‹N›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ic860001@pec.istruzione.it" TargetMode="External"/><Relationship Id="rId2" Type="http://schemas.openxmlformats.org/officeDocument/2006/relationships/hyperlink" Target="mailto:vaic860001@istruzione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alileibusto.edu.i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ic860001@pec.istruzione.it" TargetMode="External"/><Relationship Id="rId2" Type="http://schemas.openxmlformats.org/officeDocument/2006/relationships/hyperlink" Target="mailto:vaic860001@istruzione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alileibusto.edu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aic860001@pec.istruzione.it" TargetMode="External"/><Relationship Id="rId7" Type="http://schemas.openxmlformats.org/officeDocument/2006/relationships/hyperlink" Target="mailto:direttore@controllerprivacy.it" TargetMode="External"/><Relationship Id="rId2" Type="http://schemas.openxmlformats.org/officeDocument/2006/relationships/hyperlink" Target="mailto:vaic860001@istruzione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alileibusto.edu.i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vaic860001@pec.istruzione.it" TargetMode="External"/><Relationship Id="rId2" Type="http://schemas.openxmlformats.org/officeDocument/2006/relationships/hyperlink" Target="mailto:vaic860001@istruzione.it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alileibusto.edu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5101" y="816356"/>
            <a:ext cx="421132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Verdana"/>
                <a:cs typeface="Verdana"/>
              </a:rPr>
              <a:t>M</a:t>
            </a:r>
            <a:r>
              <a:rPr sz="900" b="1" spc="-18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1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00" dirty="0">
                <a:latin typeface="Verdana"/>
                <a:cs typeface="Verdana"/>
              </a:rPr>
              <a:t> </a:t>
            </a:r>
            <a:r>
              <a:rPr sz="900" b="1" spc="130" dirty="0">
                <a:latin typeface="Verdana"/>
                <a:cs typeface="Verdana"/>
              </a:rPr>
              <a:t>’</a:t>
            </a:r>
            <a:r>
              <a:rPr sz="900" b="1" dirty="0">
                <a:latin typeface="Verdana"/>
                <a:cs typeface="Verdana"/>
              </a:rPr>
              <a:t>I</a:t>
            </a:r>
            <a:r>
              <a:rPr sz="900" b="1" spc="-17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Z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M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endParaRPr sz="7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800" b="1" spc="-5" dirty="0">
                <a:latin typeface="Verdana"/>
                <a:cs typeface="Verdana"/>
              </a:rPr>
              <a:t>I</a:t>
            </a:r>
            <a:r>
              <a:rPr sz="650" b="1" spc="-5" dirty="0">
                <a:latin typeface="Verdana"/>
                <a:cs typeface="Verdana"/>
              </a:rPr>
              <a:t>STITUTO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C</a:t>
            </a:r>
            <a:r>
              <a:rPr sz="650" b="1" spc="-5" dirty="0">
                <a:latin typeface="Verdana"/>
                <a:cs typeface="Verdana"/>
              </a:rPr>
              <a:t>OMPRENSIVO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S</a:t>
            </a:r>
            <a:r>
              <a:rPr sz="650" b="1" spc="-5" dirty="0">
                <a:latin typeface="Verdana"/>
                <a:cs typeface="Verdana"/>
              </a:rPr>
              <a:t>TATALE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“G</a:t>
            </a:r>
            <a:r>
              <a:rPr sz="650" b="1" spc="-5" dirty="0">
                <a:latin typeface="Verdana"/>
                <a:cs typeface="Verdana"/>
              </a:rPr>
              <a:t>ALILEO</a:t>
            </a:r>
            <a:r>
              <a:rPr sz="650" b="1" spc="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G</a:t>
            </a:r>
            <a:r>
              <a:rPr sz="650" b="1" spc="-5" dirty="0">
                <a:latin typeface="Verdana"/>
                <a:cs typeface="Verdana"/>
              </a:rPr>
              <a:t>ALILEI</a:t>
            </a:r>
            <a:r>
              <a:rPr sz="800" b="1" spc="-5" dirty="0">
                <a:latin typeface="Verdana"/>
                <a:cs typeface="Verdana"/>
              </a:rPr>
              <a:t>”</a:t>
            </a:r>
            <a:endParaRPr sz="800">
              <a:latin typeface="Verdana"/>
              <a:cs typeface="Verdana"/>
            </a:endParaRPr>
          </a:p>
          <a:p>
            <a:pPr marL="325120" marR="318135" indent="-635" algn="ctr">
              <a:lnSpc>
                <a:spcPct val="101200"/>
              </a:lnSpc>
            </a:pPr>
            <a:r>
              <a:rPr sz="800" b="1" dirty="0">
                <a:latin typeface="Verdana"/>
                <a:cs typeface="Verdana"/>
              </a:rPr>
              <a:t>Via </a:t>
            </a:r>
            <a:r>
              <a:rPr sz="800" b="1" spc="-5" dirty="0">
                <a:latin typeface="Verdana"/>
                <a:cs typeface="Verdana"/>
              </a:rPr>
              <a:t>Quadrelli,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2</a:t>
            </a:r>
            <a:r>
              <a:rPr sz="800" b="1" spc="1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-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21052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Busto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Arsizio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(VA)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Tel.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0331/</a:t>
            </a:r>
            <a:r>
              <a:rPr sz="600" b="1" spc="-5" dirty="0">
                <a:latin typeface="Verdana"/>
                <a:cs typeface="Verdana"/>
              </a:rPr>
              <a:t>340120 </a:t>
            </a:r>
            <a:r>
              <a:rPr sz="600" b="1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Email</a:t>
            </a:r>
            <a:r>
              <a:rPr sz="800" dirty="0">
                <a:latin typeface="Verdana"/>
                <a:cs typeface="Verdana"/>
              </a:rPr>
              <a:t>: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vaic860001@istruzione.it</a:t>
            </a:r>
            <a:r>
              <a:rPr sz="800" b="1" u="sng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3"/>
              </a:rPr>
              <a:t>vaic860001@pec.istruzione.it</a:t>
            </a:r>
            <a:endParaRPr sz="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www.galileibusto.edu.it</a:t>
            </a:r>
            <a:r>
              <a:rPr sz="800" b="1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 </a:t>
            </a:r>
            <a:r>
              <a:rPr sz="8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-</a:t>
            </a:r>
            <a:r>
              <a:rPr sz="8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900" b="1" spc="-10" dirty="0">
                <a:latin typeface="Verdana"/>
                <a:cs typeface="Verdana"/>
              </a:rPr>
              <a:t>C</a:t>
            </a:r>
            <a:r>
              <a:rPr sz="700" b="1" spc="-10" dirty="0">
                <a:latin typeface="Verdana"/>
                <a:cs typeface="Verdana"/>
              </a:rPr>
              <a:t>OD</a:t>
            </a:r>
            <a:r>
              <a:rPr sz="900" b="1" spc="-10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F</a:t>
            </a:r>
            <a:r>
              <a:rPr sz="700" b="1" spc="-5" dirty="0">
                <a:latin typeface="Verdana"/>
                <a:cs typeface="Verdana"/>
              </a:rPr>
              <a:t>ISC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5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81009910126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900" b="1" dirty="0">
                <a:latin typeface="Verdana"/>
                <a:cs typeface="Verdana"/>
              </a:rPr>
              <a:t>–</a:t>
            </a:r>
            <a:r>
              <a:rPr sz="900" b="1" spc="-7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COD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U</a:t>
            </a:r>
            <a:r>
              <a:rPr sz="700" b="1" spc="-5" dirty="0">
                <a:latin typeface="Verdana"/>
                <a:cs typeface="Verdana"/>
              </a:rPr>
              <a:t>NIV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UF1HBZ</a:t>
            </a:r>
            <a:endParaRPr sz="7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37100" y="1112202"/>
            <a:ext cx="1077185" cy="32765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5189" y="821055"/>
            <a:ext cx="727710" cy="77031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6627" y="2081530"/>
            <a:ext cx="1164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Prot.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n.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vedi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segnatura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1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79897" y="2081530"/>
            <a:ext cx="13538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Busto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Arsizio,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16/02/2023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6438" y="2675889"/>
            <a:ext cx="4016375" cy="67564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algn="ctr">
              <a:lnSpc>
                <a:spcPts val="1280"/>
              </a:lnSpc>
              <a:spcBef>
                <a:spcPts val="180"/>
              </a:spcBef>
            </a:pPr>
            <a:r>
              <a:rPr sz="1100" b="1" spc="-5" dirty="0">
                <a:latin typeface="Times New Roman"/>
                <a:cs typeface="Times New Roman"/>
              </a:rPr>
              <a:t>CONTRATTO DI PRESTAZIONE PROFESSIONALE D'OPERA </a:t>
            </a:r>
            <a:r>
              <a:rPr sz="1100" b="1" spc="-26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MEDICO COMPETENTE</a:t>
            </a:r>
            <a:endParaRPr sz="1100">
              <a:latin typeface="Times New Roman"/>
              <a:cs typeface="Times New Roman"/>
            </a:endParaRPr>
          </a:p>
          <a:p>
            <a:pPr marL="2540" algn="ctr">
              <a:lnSpc>
                <a:spcPts val="1190"/>
              </a:lnSpc>
            </a:pPr>
            <a:r>
              <a:rPr sz="1100" b="1" spc="-5" dirty="0">
                <a:latin typeface="Times New Roman"/>
                <a:cs typeface="Times New Roman"/>
              </a:rPr>
              <a:t>Ai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sensi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del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D.lgs.81/08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</a:t>
            </a:r>
            <a:r>
              <a:rPr sz="1100" b="1" spc="-3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s.m.i.</a:t>
            </a:r>
            <a:endParaRPr sz="1100">
              <a:latin typeface="Times New Roman"/>
              <a:cs typeface="Times New Roman"/>
            </a:endParaRPr>
          </a:p>
          <a:p>
            <a:pPr marL="1270" algn="ctr">
              <a:lnSpc>
                <a:spcPts val="1290"/>
              </a:lnSpc>
            </a:pPr>
            <a:r>
              <a:rPr sz="1000" spc="-35" dirty="0">
                <a:latin typeface="Times New Roman"/>
                <a:cs typeface="Times New Roman"/>
              </a:rPr>
              <a:t>C</a:t>
            </a:r>
            <a:r>
              <a:rPr sz="1000" spc="-25" dirty="0">
                <a:latin typeface="Times New Roman"/>
                <a:cs typeface="Times New Roman"/>
              </a:rPr>
              <a:t>on</a:t>
            </a:r>
            <a:r>
              <a:rPr sz="1000" spc="-20" dirty="0">
                <a:latin typeface="Times New Roman"/>
                <a:cs typeface="Times New Roman"/>
              </a:rPr>
              <a:t>t</a:t>
            </a:r>
            <a:r>
              <a:rPr sz="1000" spc="-25" dirty="0">
                <a:latin typeface="Times New Roman"/>
                <a:cs typeface="Times New Roman"/>
              </a:rPr>
              <a:t>r</a:t>
            </a:r>
            <a:r>
              <a:rPr sz="1000" spc="-30" dirty="0">
                <a:latin typeface="Times New Roman"/>
                <a:cs typeface="Times New Roman"/>
              </a:rPr>
              <a:t>at</a:t>
            </a:r>
            <a:r>
              <a:rPr sz="1000" spc="-5" dirty="0">
                <a:latin typeface="Times New Roman"/>
                <a:cs typeface="Times New Roman"/>
              </a:rPr>
              <a:t>o</a:t>
            </a:r>
            <a:r>
              <a:rPr sz="1000" spc="-30" dirty="0">
                <a:latin typeface="Times New Roman"/>
                <a:cs typeface="Times New Roman"/>
              </a:rPr>
              <a:t> a</a:t>
            </a:r>
            <a:r>
              <a:rPr sz="1000" spc="-25" dirty="0">
                <a:latin typeface="Times New Roman"/>
                <a:cs typeface="Times New Roman"/>
              </a:rPr>
              <a:t>nnu</a:t>
            </a:r>
            <a:r>
              <a:rPr sz="1000" spc="-15" dirty="0">
                <a:latin typeface="Times New Roman"/>
                <a:cs typeface="Times New Roman"/>
              </a:rPr>
              <a:t>a</a:t>
            </a:r>
            <a:r>
              <a:rPr sz="1000" spc="-30" dirty="0">
                <a:latin typeface="Times New Roman"/>
                <a:cs typeface="Times New Roman"/>
              </a:rPr>
              <a:t>l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d</a:t>
            </a:r>
            <a:r>
              <a:rPr sz="1000" spc="-15" dirty="0">
                <a:latin typeface="Times New Roman"/>
                <a:cs typeface="Times New Roman"/>
              </a:rPr>
              <a:t>a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11</a:t>
            </a:r>
            <a:r>
              <a:rPr sz="1100" b="1" spc="5" dirty="0">
                <a:latin typeface="Times New Roman"/>
                <a:cs typeface="Times New Roman"/>
              </a:rPr>
              <a:t>/</a:t>
            </a:r>
            <a:r>
              <a:rPr sz="1100" b="1" dirty="0">
                <a:latin typeface="Times New Roman"/>
                <a:cs typeface="Times New Roman"/>
              </a:rPr>
              <a:t>02/2</a:t>
            </a:r>
            <a:r>
              <a:rPr sz="1100" b="1" spc="-15" dirty="0">
                <a:latin typeface="Times New Roman"/>
                <a:cs typeface="Times New Roman"/>
              </a:rPr>
              <a:t>0</a:t>
            </a:r>
            <a:r>
              <a:rPr sz="1100" b="1" dirty="0">
                <a:latin typeface="Times New Roman"/>
                <a:cs typeface="Times New Roman"/>
              </a:rPr>
              <a:t>23 al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15" dirty="0">
                <a:latin typeface="Times New Roman"/>
                <a:cs typeface="Times New Roman"/>
              </a:rPr>
              <a:t>1</a:t>
            </a:r>
            <a:r>
              <a:rPr sz="1100" b="1" dirty="0">
                <a:latin typeface="Times New Roman"/>
                <a:cs typeface="Times New Roman"/>
              </a:rPr>
              <a:t>0</a:t>
            </a:r>
            <a:r>
              <a:rPr sz="1100" b="1" spc="5" dirty="0">
                <a:latin typeface="Times New Roman"/>
                <a:cs typeface="Times New Roman"/>
              </a:rPr>
              <a:t>/</a:t>
            </a:r>
            <a:r>
              <a:rPr sz="1100" b="1" dirty="0">
                <a:latin typeface="Times New Roman"/>
                <a:cs typeface="Times New Roman"/>
              </a:rPr>
              <a:t>0</a:t>
            </a:r>
            <a:r>
              <a:rPr sz="1100" b="1" spc="-15" dirty="0">
                <a:latin typeface="Times New Roman"/>
                <a:cs typeface="Times New Roman"/>
              </a:rPr>
              <a:t>2</a:t>
            </a:r>
            <a:r>
              <a:rPr sz="1100" b="1" dirty="0">
                <a:latin typeface="Times New Roman"/>
                <a:cs typeface="Times New Roman"/>
              </a:rPr>
              <a:t>/20</a:t>
            </a:r>
            <a:r>
              <a:rPr sz="1100" b="1" spc="-15" dirty="0">
                <a:latin typeface="Times New Roman"/>
                <a:cs typeface="Times New Roman"/>
              </a:rPr>
              <a:t>2</a:t>
            </a:r>
            <a:r>
              <a:rPr sz="1100" b="1" dirty="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18814" y="3322447"/>
            <a:ext cx="264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Times New Roman"/>
                <a:cs typeface="Times New Roman"/>
              </a:rPr>
              <a:t>CIG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2786" y="3342767"/>
            <a:ext cx="735330" cy="146685"/>
          </a:xfrm>
          <a:prstGeom prst="rect">
            <a:avLst/>
          </a:prstGeom>
          <a:solidFill>
            <a:srgbClr val="F8F8F8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35"/>
              </a:lnSpc>
            </a:pPr>
            <a:r>
              <a:rPr sz="1000" b="1" spc="-10" dirty="0">
                <a:latin typeface="Times New Roman"/>
                <a:cs typeface="Times New Roman"/>
              </a:rPr>
              <a:t>Z</a:t>
            </a:r>
            <a:r>
              <a:rPr sz="1000" b="1" dirty="0">
                <a:latin typeface="Times New Roman"/>
                <a:cs typeface="Times New Roman"/>
              </a:rPr>
              <a:t>0</a:t>
            </a:r>
            <a:r>
              <a:rPr sz="1000" b="1" spc="-10" dirty="0">
                <a:latin typeface="Times New Roman"/>
                <a:cs typeface="Times New Roman"/>
              </a:rPr>
              <a:t>B</a:t>
            </a:r>
            <a:r>
              <a:rPr sz="1000" b="1" dirty="0">
                <a:latin typeface="Times New Roman"/>
                <a:cs typeface="Times New Roman"/>
              </a:rPr>
              <a:t>39</a:t>
            </a:r>
            <a:r>
              <a:rPr sz="1000" b="1" spc="-10" dirty="0">
                <a:latin typeface="Times New Roman"/>
                <a:cs typeface="Times New Roman"/>
              </a:rPr>
              <a:t>DA</a:t>
            </a:r>
            <a:r>
              <a:rPr sz="1000" b="1" dirty="0">
                <a:latin typeface="Times New Roman"/>
                <a:cs typeface="Times New Roman"/>
              </a:rPr>
              <a:t>98</a:t>
            </a:r>
            <a:r>
              <a:rPr sz="1000" b="1" spc="-5" dirty="0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627" y="3706495"/>
            <a:ext cx="6059805" cy="6321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Tra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 marR="91440">
              <a:lnSpc>
                <a:spcPct val="96000"/>
              </a:lnSpc>
            </a:pPr>
            <a:r>
              <a:rPr sz="1000" spc="-5" dirty="0">
                <a:latin typeface="Times New Roman"/>
                <a:cs typeface="Times New Roman"/>
              </a:rPr>
              <a:t>L'</a:t>
            </a:r>
            <a:r>
              <a:rPr sz="1000" b="1" spc="-5" dirty="0">
                <a:latin typeface="Times New Roman"/>
                <a:cs typeface="Times New Roman"/>
              </a:rPr>
              <a:t>Istituto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Comprensivo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“G. </a:t>
            </a:r>
            <a:r>
              <a:rPr sz="1000" b="1" spc="-5" dirty="0">
                <a:latin typeface="Times New Roman"/>
                <a:cs typeface="Times New Roman"/>
              </a:rPr>
              <a:t>Galilei”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rappresentato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legalmente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dal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Dott.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Massimo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Valentino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Dirigente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Scolastico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pro-tempore,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domiciliato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la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carica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presso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L'</a:t>
            </a:r>
            <a:r>
              <a:rPr sz="1000" b="1" spc="-5" dirty="0">
                <a:latin typeface="Times New Roman"/>
                <a:cs typeface="Times New Roman"/>
              </a:rPr>
              <a:t>istituto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COMPRENSIVO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“G.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Galilei</a:t>
            </a:r>
            <a:r>
              <a:rPr sz="1000" spc="-5" dirty="0">
                <a:latin typeface="Times New Roman"/>
                <a:cs typeface="Times New Roman"/>
              </a:rPr>
              <a:t>”,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via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Quadrelli,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2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–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21052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Busto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Arsizio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(VA)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–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cod.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fisc.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81009910126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ts val="1175"/>
              </a:lnSpc>
            </a:pPr>
            <a:r>
              <a:rPr sz="1000" b="1" spc="-25" dirty="0">
                <a:latin typeface="Times New Roman"/>
                <a:cs typeface="Times New Roman"/>
              </a:rPr>
              <a:t>E</a:t>
            </a:r>
            <a:endParaRPr sz="1000" dirty="0">
              <a:latin typeface="Times New Roman"/>
              <a:cs typeface="Times New Roman"/>
            </a:endParaRPr>
          </a:p>
          <a:p>
            <a:pPr marL="12700" marR="73025" algn="just">
              <a:lnSpc>
                <a:spcPct val="95500"/>
              </a:lnSpc>
              <a:spcBef>
                <a:spcPts val="30"/>
              </a:spcBef>
            </a:pP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Ditta</a:t>
            </a:r>
            <a:r>
              <a:rPr sz="1000" b="1" spc="14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LABOR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MDL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SRL</a:t>
            </a:r>
            <a:r>
              <a:rPr sz="1000" b="1" spc="1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sede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Via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Torino,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9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–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G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(VA),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P.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Iva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03902850126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nella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persona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suo Legale Rappresentante sig. </a:t>
            </a:r>
            <a:r>
              <a:rPr sz="1000" b="1" spc="-5" dirty="0">
                <a:latin typeface="Times New Roman"/>
                <a:cs typeface="Times New Roman"/>
              </a:rPr>
              <a:t>Edoardo Dal Cerro </a:t>
            </a:r>
            <a:r>
              <a:rPr sz="1000" spc="-5" dirty="0">
                <a:latin typeface="Times New Roman"/>
                <a:cs typeface="Times New Roman"/>
              </a:rPr>
              <a:t>codice fiscale </a:t>
            </a:r>
            <a:r>
              <a:rPr sz="1000" b="1" spc="-5" dirty="0">
                <a:latin typeface="Times New Roman"/>
                <a:cs typeface="Times New Roman"/>
              </a:rPr>
              <a:t>DLCDRD00S20L291N, </a:t>
            </a:r>
            <a:r>
              <a:rPr sz="1000" spc="-5" dirty="0">
                <a:latin typeface="Times New Roman"/>
                <a:cs typeface="Times New Roman"/>
              </a:rPr>
              <a:t>domiciliato presso la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ditta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LABOR MDL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SRL</a:t>
            </a:r>
            <a:endParaRPr sz="10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PREMESSO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marL="372110" marR="5080" indent="-269875" algn="just">
              <a:lnSpc>
                <a:spcPts val="1140"/>
              </a:lnSpc>
              <a:spcBef>
                <a:spcPts val="5"/>
              </a:spcBef>
              <a:buSzPct val="110000"/>
              <a:buAutoNum type="alphaLcPeriod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che la Scuola, ai sensi della normativa vigente (D. Lgs. 81/2008) </a:t>
            </a:r>
            <a:r>
              <a:rPr sz="1000" dirty="0">
                <a:latin typeface="Times New Roman"/>
                <a:cs typeface="Times New Roman"/>
              </a:rPr>
              <a:t>ha </a:t>
            </a:r>
            <a:r>
              <a:rPr sz="1000" spc="-5" dirty="0">
                <a:latin typeface="Times New Roman"/>
                <a:cs typeface="Times New Roman"/>
              </a:rPr>
              <a:t>l’obbligo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sottoporre a sorveglianza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 il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personale </a:t>
            </a:r>
            <a:r>
              <a:rPr sz="1000" spc="-5" dirty="0">
                <a:latin typeface="Times New Roman"/>
                <a:cs typeface="Times New Roman"/>
              </a:rPr>
              <a:t>dipendente;</a:t>
            </a:r>
            <a:endParaRPr sz="1000" dirty="0">
              <a:latin typeface="Times New Roman"/>
              <a:cs typeface="Times New Roman"/>
            </a:endParaRPr>
          </a:p>
          <a:p>
            <a:pPr marL="372110" indent="-269875" algn="just">
              <a:lnSpc>
                <a:spcPts val="1205"/>
              </a:lnSpc>
              <a:buSzPct val="110000"/>
              <a:buAutoNum type="alphaLcPeriod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che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normativa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prevede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necessità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avvalersi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un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definito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“competente”,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in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virtù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possesso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</a:p>
          <a:p>
            <a:pPr marL="372110" algn="just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titoli indicati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dagli </a:t>
            </a:r>
            <a:r>
              <a:rPr sz="1000" spc="-5" dirty="0">
                <a:latin typeface="Times New Roman"/>
                <a:cs typeface="Times New Roman"/>
              </a:rPr>
              <a:t>artt.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38 del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D.Lgs.81/2008;</a:t>
            </a:r>
            <a:endParaRPr sz="1000" dirty="0">
              <a:latin typeface="Times New Roman"/>
              <a:cs typeface="Times New Roman"/>
            </a:endParaRPr>
          </a:p>
          <a:p>
            <a:pPr marL="372110" marR="5080" indent="-269875" algn="just">
              <a:lnSpc>
                <a:spcPts val="1150"/>
              </a:lnSpc>
              <a:spcBef>
                <a:spcPts val="150"/>
              </a:spcBef>
              <a:buSzPct val="110000"/>
              <a:buAutoNum type="alphaLcPeriod" startAt="3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che con determina </a:t>
            </a:r>
            <a:r>
              <a:rPr sz="1000" dirty="0">
                <a:latin typeface="Times New Roman"/>
                <a:cs typeface="Times New Roman"/>
              </a:rPr>
              <a:t>prot. n. </a:t>
            </a:r>
            <a:r>
              <a:rPr sz="1000" spc="-5" dirty="0">
                <a:latin typeface="Times New Roman"/>
                <a:cs typeface="Times New Roman"/>
              </a:rPr>
              <a:t>869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in data 07/02/2022 </a:t>
            </a:r>
            <a:r>
              <a:rPr sz="1000" spc="-10" dirty="0">
                <a:latin typeface="Times New Roman"/>
                <a:cs typeface="Times New Roman"/>
              </a:rPr>
              <a:t>l’I.C. Galilei </a:t>
            </a:r>
            <a:r>
              <a:rPr sz="1000" dirty="0">
                <a:latin typeface="Times New Roman"/>
                <a:cs typeface="Times New Roman"/>
              </a:rPr>
              <a:t>ha </a:t>
            </a:r>
            <a:r>
              <a:rPr sz="1000" spc="-5" dirty="0">
                <a:latin typeface="Times New Roman"/>
                <a:cs typeface="Times New Roman"/>
              </a:rPr>
              <a:t>disposto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aggiudicare il servizio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sorveglianza sanitaria alla società LABOR MDL </a:t>
            </a:r>
            <a:r>
              <a:rPr sz="1000" spc="-10" dirty="0">
                <a:latin typeface="Times New Roman"/>
                <a:cs typeface="Times New Roman"/>
              </a:rPr>
              <a:t>SRL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Gallarate nella </a:t>
            </a:r>
            <a:r>
              <a:rPr sz="1000" dirty="0">
                <a:latin typeface="Times New Roman"/>
                <a:cs typeface="Times New Roman"/>
              </a:rPr>
              <a:t>persona del </a:t>
            </a:r>
            <a:r>
              <a:rPr sz="1000" spc="-5" dirty="0">
                <a:latin typeface="Times New Roman"/>
                <a:cs typeface="Times New Roman"/>
              </a:rPr>
              <a:t>Dott. Emilio Raineri,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specialista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medicina</a:t>
            </a:r>
            <a:r>
              <a:rPr sz="1000" dirty="0">
                <a:latin typeface="Times New Roman"/>
                <a:cs typeface="Times New Roman"/>
              </a:rPr>
              <a:t> del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lavoro;</a:t>
            </a:r>
          </a:p>
          <a:p>
            <a:pPr marL="372110" indent="-269875" algn="just">
              <a:lnSpc>
                <a:spcPts val="1205"/>
              </a:lnSpc>
              <a:buSzPct val="110000"/>
              <a:buAutoNum type="alphaLcPeriod" startAt="3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che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Dott.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Emilio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Raineri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ha</a:t>
            </a:r>
            <a:r>
              <a:rPr sz="1000" spc="-5" dirty="0">
                <a:latin typeface="Times New Roman"/>
                <a:cs typeface="Times New Roman"/>
              </a:rPr>
              <a:t> presentato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titoli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requisiti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dagli </a:t>
            </a:r>
            <a:r>
              <a:rPr sz="1000" spc="-5" dirty="0">
                <a:latin typeface="Times New Roman"/>
                <a:cs typeface="Times New Roman"/>
              </a:rPr>
              <a:t>art.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38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D.Lgs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81/2008;</a:t>
            </a:r>
          </a:p>
          <a:p>
            <a:pPr marL="372110" marR="8255" indent="-269875" algn="just">
              <a:lnSpc>
                <a:spcPts val="1150"/>
              </a:lnSpc>
              <a:spcBef>
                <a:spcPts val="140"/>
              </a:spcBef>
              <a:buSzPct val="110000"/>
              <a:buAutoNum type="alphaLcPeriod" startAt="3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che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sulla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base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quanto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riportato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nel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documento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valutazione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rischi,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personale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amministrativo,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tecnico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ausiliario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sottoposto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sorveglianza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sanitaria;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lphaLcPeriod" startAt="3"/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SI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CONVIENE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SI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STIPULA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algn="ctr">
              <a:lnSpc>
                <a:spcPts val="1175"/>
              </a:lnSpc>
              <a:spcBef>
                <a:spcPts val="5"/>
              </a:spcBef>
            </a:pPr>
            <a:r>
              <a:rPr sz="1000" b="1" spc="-5" dirty="0">
                <a:latin typeface="Times New Roman"/>
                <a:cs typeface="Times New Roman"/>
              </a:rPr>
              <a:t>Art.</a:t>
            </a:r>
            <a:r>
              <a:rPr sz="1000" b="1" spc="-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1</a:t>
            </a: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Le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premesse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sono</a:t>
            </a:r>
            <a:r>
              <a:rPr sz="1000" dirty="0">
                <a:latin typeface="Times New Roman"/>
                <a:cs typeface="Times New Roman"/>
              </a:rPr>
              <a:t> da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considerarsi </a:t>
            </a:r>
            <a:r>
              <a:rPr sz="1000" dirty="0">
                <a:latin typeface="Times New Roman"/>
                <a:cs typeface="Times New Roman"/>
              </a:rPr>
              <a:t>parte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integrante</a:t>
            </a:r>
            <a:r>
              <a:rPr sz="1000" dirty="0">
                <a:latin typeface="Times New Roman"/>
                <a:cs typeface="Times New Roman"/>
              </a:rPr>
              <a:t> del</a:t>
            </a:r>
            <a:r>
              <a:rPr sz="1000" spc="-5" dirty="0">
                <a:latin typeface="Times New Roman"/>
                <a:cs typeface="Times New Roman"/>
              </a:rPr>
              <a:t> presente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contratto.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 2</a:t>
            </a:r>
            <a:r>
              <a:rPr sz="1000" b="1" i="1" spc="2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-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Conferimento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dell’incarico</a:t>
            </a:r>
            <a:endParaRPr sz="1000" dirty="0">
              <a:latin typeface="Times New Roman"/>
              <a:cs typeface="Times New Roman"/>
            </a:endParaRPr>
          </a:p>
          <a:p>
            <a:pPr algn="ctr">
              <a:lnSpc>
                <a:spcPts val="1175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L’Istituto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incarica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2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dott.</a:t>
            </a:r>
            <a:r>
              <a:rPr sz="1000" spc="2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Emilio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Raineri</a:t>
            </a:r>
            <a:r>
              <a:rPr sz="1000" spc="2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–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specialista</a:t>
            </a:r>
            <a:r>
              <a:rPr sz="1000" spc="2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medicina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2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lavoro-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svolgere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funzione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medico</a:t>
            </a:r>
            <a:endParaRPr sz="1000" dirty="0">
              <a:latin typeface="Times New Roman"/>
              <a:cs typeface="Times New Roman"/>
            </a:endParaRPr>
          </a:p>
          <a:p>
            <a:pPr algn="ctr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competente,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quale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dichiara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accettare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l’incarico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svolgere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tale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compito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secondo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direttive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stabilite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dalla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Legge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>
                <a:latin typeface="Times New Roman"/>
                <a:cs typeface="Times New Roman"/>
              </a:rPr>
              <a:t>Art.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3</a:t>
            </a:r>
            <a:r>
              <a:rPr sz="1000" b="1" spc="-2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-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Obblighi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 medico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competente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8890">
              <a:lnSpc>
                <a:spcPts val="1160"/>
              </a:lnSpc>
            </a:pPr>
            <a:r>
              <a:rPr sz="1000" dirty="0">
                <a:latin typeface="Times New Roman"/>
                <a:cs typeface="Times New Roman"/>
              </a:rPr>
              <a:t>L’opera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esplicherà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secondo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quanto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previsto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dagli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artt.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25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6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41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81/2008,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ed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in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particolare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egli effettuerà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sorveglianza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che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articolerà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in:</a:t>
            </a:r>
            <a:endParaRPr sz="1000" dirty="0">
              <a:latin typeface="Times New Roman"/>
              <a:cs typeface="Times New Roman"/>
            </a:endParaRPr>
          </a:p>
          <a:p>
            <a:pPr marL="469900" lvl="1" indent="-229235">
              <a:lnSpc>
                <a:spcPts val="1090"/>
              </a:lnSpc>
              <a:buAutoNum type="alphaLcPeriod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accertamenti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preventivi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intesi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constatare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l’assenza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controindicazioni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mansione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quale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endParaRPr sz="1000" dirty="0">
              <a:latin typeface="Times New Roman"/>
              <a:cs typeface="Times New Roman"/>
            </a:endParaRPr>
          </a:p>
          <a:p>
            <a:pPr marL="46990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lavoratori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saranno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destinati,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l’obiettivo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valutarel’idoneità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lavorativa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specifica;</a:t>
            </a:r>
            <a:endParaRPr sz="1000" dirty="0">
              <a:latin typeface="Times New Roman"/>
              <a:cs typeface="Times New Roman"/>
            </a:endParaRPr>
          </a:p>
          <a:p>
            <a:pPr marL="469900" marR="6350" lvl="1" indent="-228600">
              <a:lnSpc>
                <a:spcPts val="1150"/>
              </a:lnSpc>
              <a:spcBef>
                <a:spcPts val="55"/>
              </a:spcBef>
              <a:buAutoNum type="alphaLcPeriod" startAt="2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accertamenti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periodici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controllare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persistenza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uno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stato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salute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psico-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fisica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compatibile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mantenimento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tale</a:t>
            </a:r>
            <a:r>
              <a:rPr sz="1000" dirty="0">
                <a:latin typeface="Times New Roman"/>
                <a:cs typeface="Times New Roman"/>
              </a:rPr>
              <a:t> condizione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idoneità.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5642" y="216814"/>
            <a:ext cx="6064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VAIC860001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A740F5C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REGISTRO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PROTOCOLLO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0001127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- 17/02/2023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VI.10 -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U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8B29DA0-4954-5453-8F35-C29EBBD64018}"/>
              </a:ext>
            </a:extLst>
          </p:cNvPr>
          <p:cNvSpPr/>
          <p:nvPr/>
        </p:nvSpPr>
        <p:spPr>
          <a:xfrm>
            <a:off x="4238116" y="5048250"/>
            <a:ext cx="1368934" cy="762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5101" y="816356"/>
            <a:ext cx="421132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Verdana"/>
                <a:cs typeface="Verdana"/>
              </a:rPr>
              <a:t>M</a:t>
            </a:r>
            <a:r>
              <a:rPr sz="900" b="1" spc="-18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1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00" dirty="0">
                <a:latin typeface="Verdana"/>
                <a:cs typeface="Verdana"/>
              </a:rPr>
              <a:t> </a:t>
            </a:r>
            <a:r>
              <a:rPr sz="900" b="1" spc="130" dirty="0">
                <a:latin typeface="Verdana"/>
                <a:cs typeface="Verdana"/>
              </a:rPr>
              <a:t>’</a:t>
            </a:r>
            <a:r>
              <a:rPr sz="900" b="1" dirty="0">
                <a:latin typeface="Verdana"/>
                <a:cs typeface="Verdana"/>
              </a:rPr>
              <a:t>I</a:t>
            </a:r>
            <a:r>
              <a:rPr sz="900" b="1" spc="-17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Z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M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endParaRPr sz="7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800" b="1" spc="-5" dirty="0">
                <a:latin typeface="Verdana"/>
                <a:cs typeface="Verdana"/>
              </a:rPr>
              <a:t>I</a:t>
            </a:r>
            <a:r>
              <a:rPr sz="650" b="1" spc="-5" dirty="0">
                <a:latin typeface="Verdana"/>
                <a:cs typeface="Verdana"/>
              </a:rPr>
              <a:t>STITUTO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C</a:t>
            </a:r>
            <a:r>
              <a:rPr sz="650" b="1" spc="-5" dirty="0">
                <a:latin typeface="Verdana"/>
                <a:cs typeface="Verdana"/>
              </a:rPr>
              <a:t>OMPRENSIVO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S</a:t>
            </a:r>
            <a:r>
              <a:rPr sz="650" b="1" spc="-5" dirty="0">
                <a:latin typeface="Verdana"/>
                <a:cs typeface="Verdana"/>
              </a:rPr>
              <a:t>TATALE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“G</a:t>
            </a:r>
            <a:r>
              <a:rPr sz="650" b="1" spc="-5" dirty="0">
                <a:latin typeface="Verdana"/>
                <a:cs typeface="Verdana"/>
              </a:rPr>
              <a:t>ALILEO</a:t>
            </a:r>
            <a:r>
              <a:rPr sz="650" b="1" spc="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G</a:t>
            </a:r>
            <a:r>
              <a:rPr sz="650" b="1" spc="-5" dirty="0">
                <a:latin typeface="Verdana"/>
                <a:cs typeface="Verdana"/>
              </a:rPr>
              <a:t>ALILEI</a:t>
            </a:r>
            <a:r>
              <a:rPr sz="800" b="1" spc="-5" dirty="0">
                <a:latin typeface="Verdana"/>
                <a:cs typeface="Verdana"/>
              </a:rPr>
              <a:t>”</a:t>
            </a:r>
            <a:endParaRPr sz="800">
              <a:latin typeface="Verdana"/>
              <a:cs typeface="Verdana"/>
            </a:endParaRPr>
          </a:p>
          <a:p>
            <a:pPr marL="325120" marR="318135" indent="-635" algn="ctr">
              <a:lnSpc>
                <a:spcPct val="101200"/>
              </a:lnSpc>
            </a:pPr>
            <a:r>
              <a:rPr sz="800" b="1" dirty="0">
                <a:latin typeface="Verdana"/>
                <a:cs typeface="Verdana"/>
              </a:rPr>
              <a:t>Via </a:t>
            </a:r>
            <a:r>
              <a:rPr sz="800" b="1" spc="-5" dirty="0">
                <a:latin typeface="Verdana"/>
                <a:cs typeface="Verdana"/>
              </a:rPr>
              <a:t>Quadrelli,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2</a:t>
            </a:r>
            <a:r>
              <a:rPr sz="800" b="1" spc="1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-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21052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Busto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Arsizio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(VA)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Tel.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0331/</a:t>
            </a:r>
            <a:r>
              <a:rPr sz="600" b="1" spc="-5" dirty="0">
                <a:latin typeface="Verdana"/>
                <a:cs typeface="Verdana"/>
              </a:rPr>
              <a:t>340120 </a:t>
            </a:r>
            <a:r>
              <a:rPr sz="600" b="1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Email</a:t>
            </a:r>
            <a:r>
              <a:rPr sz="800" dirty="0">
                <a:latin typeface="Verdana"/>
                <a:cs typeface="Verdana"/>
              </a:rPr>
              <a:t>: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vaic860001@istruzione.it</a:t>
            </a:r>
            <a:r>
              <a:rPr sz="800" b="1" u="sng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3"/>
              </a:rPr>
              <a:t>vaic860001@pec.istruzione.it</a:t>
            </a:r>
            <a:endParaRPr sz="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www.galileibusto.edu.it</a:t>
            </a:r>
            <a:r>
              <a:rPr sz="800" b="1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 </a:t>
            </a:r>
            <a:r>
              <a:rPr sz="8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-</a:t>
            </a:r>
            <a:r>
              <a:rPr sz="8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900" b="1" spc="-10" dirty="0">
                <a:latin typeface="Verdana"/>
                <a:cs typeface="Verdana"/>
              </a:rPr>
              <a:t>C</a:t>
            </a:r>
            <a:r>
              <a:rPr sz="700" b="1" spc="-10" dirty="0">
                <a:latin typeface="Verdana"/>
                <a:cs typeface="Verdana"/>
              </a:rPr>
              <a:t>OD</a:t>
            </a:r>
            <a:r>
              <a:rPr sz="900" b="1" spc="-10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F</a:t>
            </a:r>
            <a:r>
              <a:rPr sz="700" b="1" spc="-5" dirty="0">
                <a:latin typeface="Verdana"/>
                <a:cs typeface="Verdana"/>
              </a:rPr>
              <a:t>ISC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5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81009910126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900" b="1" dirty="0">
                <a:latin typeface="Verdana"/>
                <a:cs typeface="Verdana"/>
              </a:rPr>
              <a:t>–</a:t>
            </a:r>
            <a:r>
              <a:rPr sz="900" b="1" spc="-7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COD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U</a:t>
            </a:r>
            <a:r>
              <a:rPr sz="700" b="1" spc="-5" dirty="0">
                <a:latin typeface="Verdana"/>
                <a:cs typeface="Verdana"/>
              </a:rPr>
              <a:t>NIV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UF1HBZ</a:t>
            </a:r>
            <a:endParaRPr sz="7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37100" y="1112202"/>
            <a:ext cx="1077185" cy="32765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5189" y="821055"/>
            <a:ext cx="727710" cy="77031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6627" y="2098293"/>
            <a:ext cx="6059805" cy="7550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Saranno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inoltre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compiti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-5" dirty="0">
                <a:latin typeface="Times New Roman"/>
                <a:cs typeface="Times New Roman"/>
              </a:rPr>
              <a:t> medico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 marR="5715" indent="-277495">
              <a:lnSpc>
                <a:spcPts val="1150"/>
              </a:lnSpc>
              <a:tabLst>
                <a:tab pos="469900" algn="l"/>
              </a:tabLst>
            </a:pPr>
            <a:r>
              <a:rPr sz="1000" spc="-5" dirty="0">
                <a:latin typeface="Times New Roman"/>
                <a:cs typeface="Times New Roman"/>
              </a:rPr>
              <a:t>a.	</a:t>
            </a:r>
            <a:r>
              <a:rPr sz="1000" dirty="0">
                <a:latin typeface="Times New Roman"/>
                <a:cs typeface="Times New Roman"/>
              </a:rPr>
              <a:t>garantire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l’effettuazione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delle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visite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mediche</a:t>
            </a:r>
            <a:r>
              <a:rPr sz="1000" spc="3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preventive</a:t>
            </a:r>
            <a:r>
              <a:rPr sz="1000" spc="3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3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periodicità</a:t>
            </a:r>
            <a:r>
              <a:rPr sz="1000" spc="3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prevista</a:t>
            </a:r>
            <a:r>
              <a:rPr sz="1000" spc="3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dalle</a:t>
            </a:r>
            <a:r>
              <a:rPr sz="1000" spc="3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leggi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vigenti;</a:t>
            </a:r>
            <a:endParaRPr sz="1000">
              <a:latin typeface="Times New Roman"/>
              <a:cs typeface="Times New Roman"/>
            </a:endParaRPr>
          </a:p>
          <a:p>
            <a:pPr marL="462280" marR="7620" indent="-276225">
              <a:lnSpc>
                <a:spcPts val="1150"/>
              </a:lnSpc>
              <a:spcBef>
                <a:spcPts val="5"/>
              </a:spcBef>
              <a:buAutoNum type="alphaLcPeriod"/>
              <a:tabLst>
                <a:tab pos="462280" algn="l"/>
                <a:tab pos="462915" algn="l"/>
              </a:tabLst>
            </a:pPr>
            <a:r>
              <a:rPr sz="1000" spc="-5" dirty="0">
                <a:latin typeface="Times New Roman"/>
                <a:cs typeface="Times New Roman"/>
              </a:rPr>
              <a:t>far</a:t>
            </a:r>
            <a:r>
              <a:rPr sz="1000" spc="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effettuare</a:t>
            </a:r>
            <a:r>
              <a:rPr sz="1000" spc="1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ai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esposti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gli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esami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chimico-clinici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tossicologici,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nonché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gli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accertamenti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strumentali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mirati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specifico;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ts val="1090"/>
              </a:lnSpc>
              <a:buAutoNum type="alphaLcPeriod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istituire,</a:t>
            </a:r>
            <a:r>
              <a:rPr sz="1000" spc="3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compilare</a:t>
            </a:r>
            <a:r>
              <a:rPr sz="1000" spc="3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ed</a:t>
            </a:r>
            <a:r>
              <a:rPr sz="1000" spc="3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aggiornare</a:t>
            </a:r>
            <a:r>
              <a:rPr sz="1000" spc="3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3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cartella</a:t>
            </a:r>
            <a:r>
              <a:rPr sz="1000" spc="3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</a:t>
            </a:r>
            <a:r>
              <a:rPr sz="1000" spc="3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3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3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rischio</a:t>
            </a:r>
            <a:r>
              <a:rPr sz="1000" spc="3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3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ciascun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lavoratore</a:t>
            </a:r>
            <a:r>
              <a:rPr sz="1000" spc="2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sottoposto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469900">
              <a:lnSpc>
                <a:spcPts val="1150"/>
              </a:lnSpc>
            </a:pPr>
            <a:r>
              <a:rPr sz="1000" spc="-5" dirty="0">
                <a:latin typeface="Times New Roman"/>
                <a:cs typeface="Times New Roman"/>
              </a:rPr>
              <a:t>sorveglianza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ts val="1150"/>
              </a:lnSpc>
              <a:buAutoNum type="alphaLcPeriod" startAt="3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compilare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aggiornare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ove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caso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registri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degli</a:t>
            </a:r>
            <a:r>
              <a:rPr sz="1000" spc="20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esposti</a:t>
            </a:r>
            <a:r>
              <a:rPr sz="1000" spc="1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ad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agenti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cancerogeni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 biologici;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77495">
              <a:lnSpc>
                <a:spcPts val="1150"/>
              </a:lnSpc>
              <a:spcBef>
                <a:spcPts val="55"/>
              </a:spcBef>
              <a:buAutoNum type="alphaLcPeriod" startAt="3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informare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ogni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interessato</a:t>
            </a:r>
            <a:r>
              <a:rPr sz="1000" dirty="0">
                <a:latin typeface="Times New Roman"/>
                <a:cs typeface="Times New Roman"/>
              </a:rPr>
              <a:t> dei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risultati</a:t>
            </a:r>
            <a:r>
              <a:rPr sz="1000" dirty="0">
                <a:latin typeface="Times New Roman"/>
                <a:cs typeface="Times New Roman"/>
              </a:rPr>
              <a:t> degli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accertamenti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rilasciare </a:t>
            </a:r>
            <a:r>
              <a:rPr sz="1000" dirty="0">
                <a:latin typeface="Times New Roman"/>
                <a:cs typeface="Times New Roman"/>
              </a:rPr>
              <a:t>copia </a:t>
            </a:r>
            <a:r>
              <a:rPr sz="1000" spc="-5" dirty="0">
                <a:latin typeface="Times New Roman"/>
                <a:cs typeface="Times New Roman"/>
              </a:rPr>
              <a:t>a richiesta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documentazione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ts val="1090"/>
              </a:lnSpc>
              <a:buAutoNum type="alphaLcPeriod" startAt="3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informare</a:t>
            </a:r>
            <a:r>
              <a:rPr sz="1000" spc="2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26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Datore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Lavoro</a:t>
            </a:r>
            <a:r>
              <a:rPr sz="1000" spc="2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2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  </a:t>
            </a:r>
            <a:r>
              <a:rPr sz="1000" spc="-10" dirty="0">
                <a:latin typeface="Times New Roman"/>
                <a:cs typeface="Times New Roman"/>
              </a:rPr>
              <a:t>RSPP</a:t>
            </a:r>
            <a:r>
              <a:rPr sz="1000" spc="2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</a:t>
            </a:r>
            <a:r>
              <a:rPr sz="1000" spc="2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situazione</a:t>
            </a:r>
            <a:r>
              <a:rPr sz="1000" spc="2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epidemiologica</a:t>
            </a:r>
            <a:r>
              <a:rPr sz="1000" spc="2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</a:t>
            </a:r>
            <a:r>
              <a:rPr sz="1000" spc="2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Scuola;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ts val="1175"/>
              </a:lnSpc>
              <a:buAutoNum type="alphaLcPeriod" startAt="3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partecipare</a:t>
            </a:r>
            <a:r>
              <a:rPr sz="1000" spc="-5" dirty="0">
                <a:latin typeface="Times New Roman"/>
                <a:cs typeface="Times New Roman"/>
              </a:rPr>
              <a:t> alla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riunione periodica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 sicurezza;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ct val="100000"/>
              </a:lnSpc>
              <a:spcBef>
                <a:spcPts val="85"/>
              </a:spcBef>
              <a:buAutoNum type="alphaLcPeriod" startAt="3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effettuare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sopralluoghi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negli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ambienti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congiuntamente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RSPP;</a:t>
            </a:r>
            <a:endParaRPr sz="1000">
              <a:latin typeface="Times New Roman"/>
              <a:cs typeface="Times New Roman"/>
            </a:endParaRPr>
          </a:p>
          <a:p>
            <a:pPr marL="209550">
              <a:lnSpc>
                <a:spcPct val="100000"/>
              </a:lnSpc>
              <a:spcBef>
                <a:spcPts val="135"/>
              </a:spcBef>
              <a:tabLst>
                <a:tab pos="469900" algn="l"/>
              </a:tabLst>
            </a:pPr>
            <a:r>
              <a:rPr sz="1000" spc="-5" dirty="0">
                <a:latin typeface="Times New Roman"/>
                <a:cs typeface="Times New Roman"/>
              </a:rPr>
              <a:t>i.	fare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indagini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ambientali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valutare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cui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sono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esposti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ct val="100000"/>
              </a:lnSpc>
              <a:spcBef>
                <a:spcPts val="130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collaborare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valutazione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dei rischi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quanto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competenza;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77495">
              <a:lnSpc>
                <a:spcPts val="1150"/>
              </a:lnSpc>
              <a:spcBef>
                <a:spcPts val="90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effettuare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visite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mediche</a:t>
            </a:r>
            <a:r>
              <a:rPr sz="1000" spc="2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</a:t>
            </a:r>
            <a:r>
              <a:rPr sz="1000" spc="2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richiesta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2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lavoratore,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qualora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tale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visita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sia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ricollegabile</a:t>
            </a:r>
            <a:r>
              <a:rPr sz="1000" spc="2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ai</a:t>
            </a:r>
            <a:r>
              <a:rPr sz="1000" spc="2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professionali 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condizioni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salute;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ct val="100000"/>
              </a:lnSpc>
              <a:spcBef>
                <a:spcPts val="60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collaborare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predisposizione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-5" dirty="0">
                <a:latin typeface="Times New Roman"/>
                <a:cs typeface="Times New Roman"/>
              </a:rPr>
              <a:t> servizio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primo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soccorso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Scuola;</a:t>
            </a:r>
            <a:endParaRPr sz="1000">
              <a:latin typeface="Times New Roman"/>
              <a:cs typeface="Times New Roman"/>
            </a:endParaRPr>
          </a:p>
          <a:p>
            <a:pPr marL="469900" marR="8890" indent="-277495">
              <a:lnSpc>
                <a:spcPts val="1150"/>
              </a:lnSpc>
              <a:spcBef>
                <a:spcPts val="80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collaborare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all’attività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informazione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formazione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lavoratori,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quanto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competenza,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sia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la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prevenzione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specifici,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sia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perl’addestramento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 designati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gestione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dell’emergenza;</a:t>
            </a:r>
            <a:endParaRPr sz="1000">
              <a:latin typeface="Times New Roman"/>
              <a:cs typeface="Times New Roman"/>
            </a:endParaRPr>
          </a:p>
          <a:p>
            <a:pPr marL="469900" marR="5080" indent="-277495">
              <a:lnSpc>
                <a:spcPts val="1150"/>
              </a:lnSpc>
              <a:spcBef>
                <a:spcPts val="5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promuovere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campagne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sensibilizzazione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partecipazione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programmi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volontari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promozione della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salute;</a:t>
            </a:r>
            <a:endParaRPr sz="1000">
              <a:latin typeface="Times New Roman"/>
              <a:cs typeface="Times New Roman"/>
            </a:endParaRPr>
          </a:p>
          <a:p>
            <a:pPr marL="469900" indent="-278130">
              <a:lnSpc>
                <a:spcPts val="1125"/>
              </a:lnSpc>
              <a:buAutoNum type="alphaLcPeriod" startAt="8"/>
              <a:tabLst>
                <a:tab pos="469900" algn="l"/>
                <a:tab pos="470534" algn="l"/>
              </a:tabLst>
            </a:pPr>
            <a:r>
              <a:rPr sz="1000" dirty="0">
                <a:latin typeface="Times New Roman"/>
                <a:cs typeface="Times New Roman"/>
              </a:rPr>
              <a:t>curare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collegamenti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cooperare,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ove del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caso,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gli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Organismi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territoriali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preposti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Vigilanza.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4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-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Obblighi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della Scuola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scuola</a:t>
            </a:r>
            <a:r>
              <a:rPr sz="1000" dirty="0">
                <a:latin typeface="Times New Roman"/>
                <a:cs typeface="Times New Roman"/>
              </a:rPr>
              <a:t> per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quanto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sua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competenza,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provvederà: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 marR="6985" indent="-228600" algn="just">
              <a:lnSpc>
                <a:spcPts val="1150"/>
              </a:lnSpc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ad informare il medico competente relativamente all’organizzazione dell’Istituto, ai processi tecnologici </a:t>
            </a:r>
            <a:r>
              <a:rPr sz="1000" spc="-10" dirty="0">
                <a:latin typeface="Times New Roman"/>
                <a:cs typeface="Times New Roman"/>
              </a:rPr>
              <a:t>ed ai </a:t>
            </a:r>
            <a:r>
              <a:rPr sz="1000" spc="-5" dirty="0">
                <a:latin typeface="Times New Roman"/>
                <a:cs typeface="Times New Roman"/>
              </a:rPr>
              <a:t> rischi connessi al ciclo </a:t>
            </a:r>
            <a:r>
              <a:rPr sz="1000" dirty="0">
                <a:latin typeface="Times New Roman"/>
                <a:cs typeface="Times New Roman"/>
              </a:rPr>
              <a:t>lavorativo, </a:t>
            </a:r>
            <a:r>
              <a:rPr sz="1000" spc="-5" dirty="0">
                <a:latin typeface="Times New Roman"/>
                <a:cs typeface="Times New Roman"/>
              </a:rPr>
              <a:t>attraverso la tempestiva comunicazione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documento </a:t>
            </a:r>
            <a:r>
              <a:rPr sz="1000" dirty="0">
                <a:latin typeface="Times New Roman"/>
                <a:cs typeface="Times New Roman"/>
              </a:rPr>
              <a:t>di valutazione dei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rischi,</a:t>
            </a:r>
            <a:r>
              <a:rPr sz="1000" dirty="0">
                <a:latin typeface="Times New Roman"/>
                <a:cs typeface="Times New Roman"/>
              </a:rPr>
              <a:t> di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cui</a:t>
            </a:r>
            <a:r>
              <a:rPr sz="1000" spc="-5" dirty="0">
                <a:latin typeface="Times New Roman"/>
                <a:cs typeface="Times New Roman"/>
              </a:rPr>
              <a:t> all’art.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28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81/08,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ed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suoi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periodici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aggiornamenti;</a:t>
            </a:r>
            <a:endParaRPr sz="1000">
              <a:latin typeface="Times New Roman"/>
              <a:cs typeface="Times New Roman"/>
            </a:endParaRPr>
          </a:p>
          <a:p>
            <a:pPr marL="469900" marR="6985" indent="-228600" algn="just">
              <a:lnSpc>
                <a:spcPts val="1140"/>
              </a:lnSpc>
              <a:spcBef>
                <a:spcPts val="20"/>
              </a:spcBef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 fornire al medico competente </a:t>
            </a:r>
            <a:r>
              <a:rPr sz="1000" dirty="0">
                <a:latin typeface="Times New Roman"/>
                <a:cs typeface="Times New Roman"/>
              </a:rPr>
              <a:t>gli </a:t>
            </a:r>
            <a:r>
              <a:rPr sz="1000" spc="-5" dirty="0">
                <a:latin typeface="Times New Roman"/>
                <a:cs typeface="Times New Roman"/>
              </a:rPr>
              <a:t>elenchi </a:t>
            </a:r>
            <a:r>
              <a:rPr sz="1000" dirty="0">
                <a:latin typeface="Times New Roman"/>
                <a:cs typeface="Times New Roman"/>
              </a:rPr>
              <a:t>del personale </a:t>
            </a:r>
            <a:r>
              <a:rPr sz="1000" spc="-5" dirty="0">
                <a:latin typeface="Times New Roman"/>
                <a:cs typeface="Times New Roman"/>
              </a:rPr>
              <a:t>esposto ai </a:t>
            </a:r>
            <a:r>
              <a:rPr sz="1000" dirty="0">
                <a:latin typeface="Times New Roman"/>
                <a:cs typeface="Times New Roman"/>
              </a:rPr>
              <a:t>vari </a:t>
            </a:r>
            <a:r>
              <a:rPr sz="1000" spc="-5" dirty="0">
                <a:latin typeface="Times New Roman"/>
                <a:cs typeface="Times New Roman"/>
              </a:rPr>
              <a:t>rischi professionali e ad aggiornarlo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sollecitudine;</a:t>
            </a:r>
            <a:endParaRPr sz="1000">
              <a:latin typeface="Times New Roman"/>
              <a:cs typeface="Times New Roman"/>
            </a:endParaRPr>
          </a:p>
          <a:p>
            <a:pPr marL="469900" marR="7620" indent="-228600" algn="just">
              <a:lnSpc>
                <a:spcPts val="1150"/>
              </a:lnSpc>
              <a:spcBef>
                <a:spcPts val="5"/>
              </a:spcBef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 fornire al medico competente i dati previsti dall’art.18, comma 2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D.Lgs</a:t>
            </a:r>
            <a:r>
              <a:rPr sz="1000" dirty="0">
                <a:latin typeface="Times New Roman"/>
                <a:cs typeface="Times New Roman"/>
              </a:rPr>
              <a:t> 81/08 </a:t>
            </a:r>
            <a:r>
              <a:rPr sz="1000" spc="-5" dirty="0">
                <a:latin typeface="Times New Roman"/>
                <a:cs typeface="Times New Roman"/>
              </a:rPr>
              <a:t>(infortuni, malattie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professionali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etc.);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28600" algn="just">
              <a:lnSpc>
                <a:spcPts val="1150"/>
              </a:lnSpc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ad istituire ed aggiornare, ove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caso, i registri </a:t>
            </a:r>
            <a:r>
              <a:rPr sz="1000" dirty="0">
                <a:latin typeface="Times New Roman"/>
                <a:cs typeface="Times New Roman"/>
              </a:rPr>
              <a:t>degli </a:t>
            </a:r>
            <a:r>
              <a:rPr sz="1000" spc="-5" dirty="0">
                <a:latin typeface="Times New Roman"/>
                <a:cs typeface="Times New Roman"/>
              </a:rPr>
              <a:t>esposti ai rischi derivanti dall’esposizione ad </a:t>
            </a:r>
            <a:r>
              <a:rPr sz="1000" dirty="0">
                <a:latin typeface="Times New Roman"/>
                <a:cs typeface="Times New Roman"/>
              </a:rPr>
              <a:t>agenti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fisici,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cancerogeni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biologici;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28600" algn="just">
              <a:lnSpc>
                <a:spcPts val="1140"/>
              </a:lnSpc>
              <a:spcBef>
                <a:spcPts val="15"/>
              </a:spcBef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 seguire le modalità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adempimento agli obblighi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informazione e formazione stabilite,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quanto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sua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competenza;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28600" algn="just">
              <a:lnSpc>
                <a:spcPts val="1150"/>
              </a:lnSpc>
              <a:spcBef>
                <a:spcPts val="5"/>
              </a:spcBef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ad assistere, direttamente e o tramite il RSPP, il medico competente durante lo svolgimento delle visite agli </a:t>
            </a:r>
            <a:r>
              <a:rPr sz="1000" dirty="0">
                <a:latin typeface="Times New Roman"/>
                <a:cs typeface="Times New Roman"/>
              </a:rPr>
              <a:t> ambienti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5" dirty="0">
                <a:latin typeface="Times New Roman"/>
                <a:cs typeface="Times New Roman"/>
              </a:rPr>
              <a:t> lavoro;</a:t>
            </a:r>
            <a:endParaRPr sz="1000">
              <a:latin typeface="Times New Roman"/>
              <a:cs typeface="Times New Roman"/>
            </a:endParaRPr>
          </a:p>
          <a:p>
            <a:pPr marL="469900" indent="-229235" algn="just">
              <a:lnSpc>
                <a:spcPts val="1100"/>
              </a:lnSpc>
              <a:buAutoNum type="alphaLcPeriod"/>
              <a:tabLst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custodire,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salvaguardia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segreto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professionale,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cartelle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rischio;</a:t>
            </a:r>
            <a:endParaRPr sz="10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140"/>
              </a:lnSpc>
              <a:spcBef>
                <a:spcPts val="60"/>
              </a:spcBef>
              <a:tabLst>
                <a:tab pos="469900" algn="l"/>
              </a:tabLst>
            </a:pPr>
            <a:r>
              <a:rPr sz="1000" spc="-5" dirty="0">
                <a:latin typeface="Times New Roman"/>
                <a:cs typeface="Times New Roman"/>
              </a:rPr>
              <a:t>a.	ad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organizzare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riunione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periodica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sicurezza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preavvisando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almeno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30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(trenta)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giorni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anticipo;</a:t>
            </a:r>
            <a:endParaRPr sz="10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150"/>
              </a:lnSpc>
              <a:spcBef>
                <a:spcPts val="10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fornire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tempestività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risultati</a:t>
            </a:r>
            <a:r>
              <a:rPr sz="1000" dirty="0">
                <a:latin typeface="Times New Roman"/>
                <a:cs typeface="Times New Roman"/>
              </a:rPr>
              <a:t> del controllo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dell’esposizione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ambientale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lavoratori;</a:t>
            </a:r>
            <a:endParaRPr sz="1000">
              <a:latin typeface="Times New Roman"/>
              <a:cs typeface="Times New Roman"/>
            </a:endParaRPr>
          </a:p>
          <a:p>
            <a:pPr marL="469900" marR="8255" indent="-228600">
              <a:lnSpc>
                <a:spcPts val="1150"/>
              </a:lnSpc>
              <a:buAutoNum type="alphaLcPeriod" startAt="8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ad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informare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relativamente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ogni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denuncia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malattia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professionale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infortunio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sul </a:t>
            </a:r>
            <a:r>
              <a:rPr sz="1000" dirty="0">
                <a:latin typeface="Times New Roman"/>
                <a:cs typeface="Times New Roman"/>
              </a:rPr>
              <a:t>lavoro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intervenuti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nel </a:t>
            </a:r>
            <a:r>
              <a:rPr sz="1000" spc="-5" dirty="0">
                <a:latin typeface="Times New Roman"/>
                <a:cs typeface="Times New Roman"/>
              </a:rPr>
              <a:t>periodo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intercorrente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fra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gli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accertamenti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 </a:t>
            </a:r>
            <a:r>
              <a:rPr sz="1000" dirty="0">
                <a:latin typeface="Times New Roman"/>
                <a:cs typeface="Times New Roman"/>
              </a:rPr>
              <a:t>periodici;</a:t>
            </a:r>
            <a:endParaRPr sz="1000">
              <a:latin typeface="Times New Roman"/>
              <a:cs typeface="Times New Roman"/>
            </a:endParaRPr>
          </a:p>
          <a:p>
            <a:pPr marL="469900" marR="8890" indent="-228600">
              <a:lnSpc>
                <a:spcPts val="1140"/>
              </a:lnSpc>
              <a:spcBef>
                <a:spcPts val="15"/>
              </a:spcBef>
              <a:buAutoNum type="alphaLcPeriod" startAt="8"/>
              <a:tabLst>
                <a:tab pos="469900" algn="l"/>
                <a:tab pos="470534" algn="l"/>
              </a:tabLst>
            </a:pPr>
            <a:r>
              <a:rPr sz="1000" spc="-5" dirty="0">
                <a:latin typeface="Times New Roman"/>
                <a:cs typeface="Times New Roman"/>
              </a:rPr>
              <a:t>ad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informare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eventuali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controlli</a:t>
            </a:r>
            <a:r>
              <a:rPr sz="1000" spc="1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effettuati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dall’Organismo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Vigilanza,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porre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attenzione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l’eventuale</a:t>
            </a:r>
            <a:r>
              <a:rPr sz="1000" dirty="0">
                <a:latin typeface="Times New Roman"/>
                <a:cs typeface="Times New Roman"/>
              </a:rPr>
              <a:t> verbale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diispezione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rilasciato.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2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5642" y="216814"/>
            <a:ext cx="6064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VAIC860001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A740F5C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REGISTRO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PROTOCOLLO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0001127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- 17/02/2023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VI.10 -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U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5101" y="816356"/>
            <a:ext cx="421132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Verdana"/>
                <a:cs typeface="Verdana"/>
              </a:rPr>
              <a:t>M</a:t>
            </a:r>
            <a:r>
              <a:rPr sz="900" b="1" spc="-18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1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00" dirty="0">
                <a:latin typeface="Verdana"/>
                <a:cs typeface="Verdana"/>
              </a:rPr>
              <a:t> </a:t>
            </a:r>
            <a:r>
              <a:rPr sz="900" b="1" spc="130" dirty="0">
                <a:latin typeface="Verdana"/>
                <a:cs typeface="Verdana"/>
              </a:rPr>
              <a:t>’</a:t>
            </a:r>
            <a:r>
              <a:rPr sz="900" b="1" dirty="0">
                <a:latin typeface="Verdana"/>
                <a:cs typeface="Verdana"/>
              </a:rPr>
              <a:t>I</a:t>
            </a:r>
            <a:r>
              <a:rPr sz="900" b="1" spc="-17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Z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M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endParaRPr sz="7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800" b="1" spc="-5" dirty="0">
                <a:latin typeface="Verdana"/>
                <a:cs typeface="Verdana"/>
              </a:rPr>
              <a:t>I</a:t>
            </a:r>
            <a:r>
              <a:rPr sz="650" b="1" spc="-5" dirty="0">
                <a:latin typeface="Verdana"/>
                <a:cs typeface="Verdana"/>
              </a:rPr>
              <a:t>STITUTO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C</a:t>
            </a:r>
            <a:r>
              <a:rPr sz="650" b="1" spc="-5" dirty="0">
                <a:latin typeface="Verdana"/>
                <a:cs typeface="Verdana"/>
              </a:rPr>
              <a:t>OMPRENSIVO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S</a:t>
            </a:r>
            <a:r>
              <a:rPr sz="650" b="1" spc="-5" dirty="0">
                <a:latin typeface="Verdana"/>
                <a:cs typeface="Verdana"/>
              </a:rPr>
              <a:t>TATALE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“G</a:t>
            </a:r>
            <a:r>
              <a:rPr sz="650" b="1" spc="-5" dirty="0">
                <a:latin typeface="Verdana"/>
                <a:cs typeface="Verdana"/>
              </a:rPr>
              <a:t>ALILEO</a:t>
            </a:r>
            <a:r>
              <a:rPr sz="650" b="1" spc="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G</a:t>
            </a:r>
            <a:r>
              <a:rPr sz="650" b="1" spc="-5" dirty="0">
                <a:latin typeface="Verdana"/>
                <a:cs typeface="Verdana"/>
              </a:rPr>
              <a:t>ALILEI</a:t>
            </a:r>
            <a:r>
              <a:rPr sz="800" b="1" spc="-5" dirty="0">
                <a:latin typeface="Verdana"/>
                <a:cs typeface="Verdana"/>
              </a:rPr>
              <a:t>”</a:t>
            </a:r>
            <a:endParaRPr sz="800">
              <a:latin typeface="Verdana"/>
              <a:cs typeface="Verdana"/>
            </a:endParaRPr>
          </a:p>
          <a:p>
            <a:pPr marL="325120" marR="318135" indent="-635" algn="ctr">
              <a:lnSpc>
                <a:spcPct val="101200"/>
              </a:lnSpc>
            </a:pPr>
            <a:r>
              <a:rPr sz="800" b="1" dirty="0">
                <a:latin typeface="Verdana"/>
                <a:cs typeface="Verdana"/>
              </a:rPr>
              <a:t>Via </a:t>
            </a:r>
            <a:r>
              <a:rPr sz="800" b="1" spc="-5" dirty="0">
                <a:latin typeface="Verdana"/>
                <a:cs typeface="Verdana"/>
              </a:rPr>
              <a:t>Quadrelli,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2</a:t>
            </a:r>
            <a:r>
              <a:rPr sz="800" b="1" spc="1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-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21052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Busto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Arsizio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(VA)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Tel.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0331/</a:t>
            </a:r>
            <a:r>
              <a:rPr sz="600" b="1" spc="-5" dirty="0">
                <a:latin typeface="Verdana"/>
                <a:cs typeface="Verdana"/>
              </a:rPr>
              <a:t>340120 </a:t>
            </a:r>
            <a:r>
              <a:rPr sz="600" b="1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Email</a:t>
            </a:r>
            <a:r>
              <a:rPr sz="800" dirty="0">
                <a:latin typeface="Verdana"/>
                <a:cs typeface="Verdana"/>
              </a:rPr>
              <a:t>: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vaic860001@istruzione.it</a:t>
            </a:r>
            <a:r>
              <a:rPr sz="800" b="1" u="sng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3"/>
              </a:rPr>
              <a:t>vaic860001@pec.istruzione.it</a:t>
            </a:r>
            <a:endParaRPr sz="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www.galileibusto.edu.it</a:t>
            </a:r>
            <a:r>
              <a:rPr sz="800" b="1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 </a:t>
            </a:r>
            <a:r>
              <a:rPr sz="8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-</a:t>
            </a:r>
            <a:r>
              <a:rPr sz="8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900" b="1" spc="-10" dirty="0">
                <a:latin typeface="Verdana"/>
                <a:cs typeface="Verdana"/>
              </a:rPr>
              <a:t>C</a:t>
            </a:r>
            <a:r>
              <a:rPr sz="700" b="1" spc="-10" dirty="0">
                <a:latin typeface="Verdana"/>
                <a:cs typeface="Verdana"/>
              </a:rPr>
              <a:t>OD</a:t>
            </a:r>
            <a:r>
              <a:rPr sz="900" b="1" spc="-10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F</a:t>
            </a:r>
            <a:r>
              <a:rPr sz="700" b="1" spc="-5" dirty="0">
                <a:latin typeface="Verdana"/>
                <a:cs typeface="Verdana"/>
              </a:rPr>
              <a:t>ISC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5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81009910126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900" b="1" dirty="0">
                <a:latin typeface="Verdana"/>
                <a:cs typeface="Verdana"/>
              </a:rPr>
              <a:t>–</a:t>
            </a:r>
            <a:r>
              <a:rPr sz="900" b="1" spc="-7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COD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U</a:t>
            </a:r>
            <a:r>
              <a:rPr sz="700" b="1" spc="-5" dirty="0">
                <a:latin typeface="Verdana"/>
                <a:cs typeface="Verdana"/>
              </a:rPr>
              <a:t>NIV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UF1HBZ</a:t>
            </a:r>
            <a:endParaRPr sz="7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37100" y="1112202"/>
            <a:ext cx="1077185" cy="32765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5189" y="821055"/>
            <a:ext cx="727710" cy="77031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6627" y="1902612"/>
            <a:ext cx="6058535" cy="250698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2021839" algn="just">
              <a:lnSpc>
                <a:spcPct val="100000"/>
              </a:lnSpc>
              <a:spcBef>
                <a:spcPts val="35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5 -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Sede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e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modalità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di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svolgimento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170"/>
              </a:lnSpc>
              <a:spcBef>
                <a:spcPts val="254"/>
              </a:spcBef>
            </a:pPr>
            <a:r>
              <a:rPr sz="1000" spc="-5" dirty="0">
                <a:latin typeface="Times New Roman"/>
                <a:cs typeface="Times New Roman"/>
              </a:rPr>
              <a:t>L’incarico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intende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riferito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tutti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plessi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dell’Istituto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Comprensivo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Galileo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Galilei.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  <a:spcBef>
                <a:spcPts val="50"/>
              </a:spcBef>
            </a:pPr>
            <a:r>
              <a:rPr sz="1000" spc="-5" dirty="0">
                <a:latin typeface="Times New Roman"/>
                <a:cs typeface="Times New Roman"/>
              </a:rPr>
              <a:t>Il medico competente svolgerà l’attività libero-professionale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cui sopra </a:t>
            </a:r>
            <a:r>
              <a:rPr sz="1000" dirty="0">
                <a:latin typeface="Times New Roman"/>
                <a:cs typeface="Times New Roman"/>
              </a:rPr>
              <a:t>nei </a:t>
            </a:r>
            <a:r>
              <a:rPr sz="1000" spc="-5" dirty="0">
                <a:latin typeface="Times New Roman"/>
                <a:cs typeface="Times New Roman"/>
              </a:rPr>
              <a:t>giorni, nelle </a:t>
            </a:r>
            <a:r>
              <a:rPr sz="1000" dirty="0">
                <a:latin typeface="Times New Roman"/>
                <a:cs typeface="Times New Roman"/>
              </a:rPr>
              <a:t>ore </a:t>
            </a:r>
            <a:r>
              <a:rPr sz="1000" spc="-5" dirty="0">
                <a:latin typeface="Times New Roman"/>
                <a:cs typeface="Times New Roman"/>
              </a:rPr>
              <a:t>e </a:t>
            </a:r>
            <a:r>
              <a:rPr sz="1000" dirty="0">
                <a:latin typeface="Times New Roman"/>
                <a:cs typeface="Times New Roman"/>
              </a:rPr>
              <a:t>nei </a:t>
            </a:r>
            <a:r>
              <a:rPr sz="1000" spc="-5" dirty="0">
                <a:latin typeface="Times New Roman"/>
                <a:cs typeface="Times New Roman"/>
              </a:rPr>
              <a:t>luoghi che saranno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concordati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 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Scuola, comunque</a:t>
            </a:r>
            <a:r>
              <a:rPr sz="1000" dirty="0">
                <a:latin typeface="Times New Roman"/>
                <a:cs typeface="Times New Roman"/>
              </a:rPr>
              <a:t> nel </a:t>
            </a:r>
            <a:r>
              <a:rPr sz="1000" spc="-5" dirty="0">
                <a:latin typeface="Times New Roman"/>
                <a:cs typeface="Times New Roman"/>
              </a:rPr>
              <a:t>rispetto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periodicità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programmate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ed</a:t>
            </a:r>
            <a:r>
              <a:rPr sz="1000" spc="229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 </a:t>
            </a:r>
            <a:r>
              <a:rPr sz="1000" dirty="0">
                <a:latin typeface="Times New Roman"/>
                <a:cs typeface="Times New Roman"/>
              </a:rPr>
              <a:t>armonia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normativa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vigente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D.Lgs.81/08.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105"/>
              </a:lnSpc>
            </a:pPr>
            <a:r>
              <a:rPr sz="1000" spc="-10" dirty="0">
                <a:latin typeface="Times New Roman"/>
                <a:cs typeface="Times New Roman"/>
              </a:rPr>
              <a:t>Per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visite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specialistiche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degli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esami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clinici,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biologici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strumentali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cui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alprotocollo </a:t>
            </a:r>
            <a:r>
              <a:rPr sz="1000" spc="-5" dirty="0">
                <a:latin typeface="Times New Roman"/>
                <a:cs typeface="Times New Roman"/>
              </a:rPr>
              <a:t>sanitario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non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all’art.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500"/>
              </a:lnSpc>
              <a:spcBef>
                <a:spcPts val="30"/>
              </a:spcBef>
            </a:pPr>
            <a:r>
              <a:rPr sz="1000" spc="-5" dirty="0">
                <a:latin typeface="Times New Roman"/>
                <a:cs typeface="Times New Roman"/>
              </a:rPr>
              <a:t>6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presente contratto, il medico competente si </a:t>
            </a:r>
            <a:r>
              <a:rPr sz="1000" dirty="0">
                <a:latin typeface="Times New Roman"/>
                <a:cs typeface="Times New Roman"/>
              </a:rPr>
              <a:t>può </a:t>
            </a:r>
            <a:r>
              <a:rPr sz="1000" spc="-5" dirty="0">
                <a:latin typeface="Times New Roman"/>
                <a:cs typeface="Times New Roman"/>
              </a:rPr>
              <a:t>avvalere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professionisti ed Enti </a:t>
            </a:r>
            <a:r>
              <a:rPr sz="1000" dirty="0">
                <a:latin typeface="Times New Roman"/>
                <a:cs typeface="Times New Roman"/>
              </a:rPr>
              <a:t>scelti di comune </a:t>
            </a:r>
            <a:r>
              <a:rPr sz="1000" spc="-5" dirty="0">
                <a:latin typeface="Times New Roman"/>
                <a:cs typeface="Times New Roman"/>
              </a:rPr>
              <a:t>accordo con </a:t>
            </a:r>
            <a:r>
              <a:rPr sz="1000" spc="-10" dirty="0">
                <a:latin typeface="Times New Roman"/>
                <a:cs typeface="Times New Roman"/>
              </a:rPr>
              <a:t>la </a:t>
            </a:r>
            <a:r>
              <a:rPr sz="1000" spc="-5" dirty="0">
                <a:latin typeface="Times New Roman"/>
                <a:cs typeface="Times New Roman"/>
              </a:rPr>
              <a:t> scuola.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vincolato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segretezza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riservatezza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relativamente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alle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informazioni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ricevute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inerenti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suo incarico.</a:t>
            </a:r>
            <a:endParaRPr sz="10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150"/>
              </a:lnSpc>
              <a:spcBef>
                <a:spcPts val="30"/>
              </a:spcBef>
            </a:pPr>
            <a:r>
              <a:rPr sz="1000" spc="-5" dirty="0">
                <a:latin typeface="Times New Roman"/>
                <a:cs typeface="Times New Roman"/>
              </a:rPr>
              <a:t>L’incarico </a:t>
            </a:r>
            <a:r>
              <a:rPr sz="1000" dirty="0">
                <a:latin typeface="Times New Roman"/>
                <a:cs typeface="Times New Roman"/>
              </a:rPr>
              <a:t>di cui </a:t>
            </a:r>
            <a:r>
              <a:rPr sz="1000" spc="-5" dirty="0">
                <a:latin typeface="Times New Roman"/>
                <a:cs typeface="Times New Roman"/>
              </a:rPr>
              <a:t>al presente punto,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le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sue specifiche caratteristiche, </a:t>
            </a:r>
            <a:r>
              <a:rPr sz="1000" dirty="0">
                <a:latin typeface="Times New Roman"/>
                <a:cs typeface="Times New Roman"/>
              </a:rPr>
              <a:t>verrà </a:t>
            </a:r>
            <a:r>
              <a:rPr sz="1000" spc="-5" dirty="0">
                <a:latin typeface="Times New Roman"/>
                <a:cs typeface="Times New Roman"/>
              </a:rPr>
              <a:t>svolto </a:t>
            </a:r>
            <a:r>
              <a:rPr sz="1000" dirty="0">
                <a:latin typeface="Times New Roman"/>
                <a:cs typeface="Times New Roman"/>
              </a:rPr>
              <a:t>dal </a:t>
            </a:r>
            <a:r>
              <a:rPr sz="1000" spc="-5" dirty="0">
                <a:latin typeface="Times New Roman"/>
                <a:cs typeface="Times New Roman"/>
              </a:rPr>
              <a:t>medico competente in qualità </a:t>
            </a:r>
            <a:r>
              <a:rPr sz="1000" dirty="0">
                <a:latin typeface="Times New Roman"/>
                <a:cs typeface="Times New Roman"/>
              </a:rPr>
              <a:t> di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libero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professionista,</a:t>
            </a:r>
            <a:r>
              <a:rPr sz="1000" dirty="0">
                <a:latin typeface="Times New Roman"/>
                <a:cs typeface="Times New Roman"/>
              </a:rPr>
              <a:t> non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comporterà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alcun vincolo</a:t>
            </a:r>
            <a:r>
              <a:rPr sz="1000" dirty="0">
                <a:latin typeface="Times New Roman"/>
                <a:cs typeface="Times New Roman"/>
              </a:rPr>
              <a:t> di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subordinazione,</a:t>
            </a:r>
            <a:r>
              <a:rPr sz="1000" dirty="0">
                <a:latin typeface="Times New Roman"/>
                <a:cs typeface="Times New Roman"/>
              </a:rPr>
              <a:t> né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obbligo</a:t>
            </a:r>
            <a:r>
              <a:rPr sz="1000" dirty="0">
                <a:latin typeface="Times New Roman"/>
                <a:cs typeface="Times New Roman"/>
              </a:rPr>
              <a:t> di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orario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così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come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esplicitamente</a:t>
            </a:r>
            <a:r>
              <a:rPr sz="1000" dirty="0">
                <a:latin typeface="Times New Roman"/>
                <a:cs typeface="Times New Roman"/>
              </a:rPr>
              <a:t> voluto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dichiarato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dai </a:t>
            </a:r>
            <a:r>
              <a:rPr sz="1000" spc="-5" dirty="0">
                <a:latin typeface="Times New Roman"/>
                <a:cs typeface="Times New Roman"/>
              </a:rPr>
              <a:t>contraenti,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comporterà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nessun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rapporto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lavoro subordinato.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2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6</a:t>
            </a:r>
            <a:r>
              <a:rPr sz="1000" b="1" i="1" spc="-2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-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Compensi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80"/>
              </a:spcBef>
            </a:pPr>
            <a:r>
              <a:rPr sz="1000" spc="-10" dirty="0">
                <a:latin typeface="Times New Roman"/>
                <a:cs typeface="Times New Roman"/>
              </a:rPr>
              <a:t>Per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l’attività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svolta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dal </a:t>
            </a:r>
            <a:r>
              <a:rPr sz="1000" spc="-5" dirty="0">
                <a:latin typeface="Times New Roman"/>
                <a:cs typeface="Times New Roman"/>
              </a:rPr>
              <a:t>medico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saranno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corrisposti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seguenti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compensi: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3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6627" y="4564507"/>
            <a:ext cx="838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64132" y="4564507"/>
            <a:ext cx="4192904" cy="3238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latin typeface="Times New Roman"/>
                <a:cs typeface="Times New Roman"/>
              </a:rPr>
              <a:t>incarico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annuale: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elaborazione</a:t>
            </a:r>
            <a:r>
              <a:rPr sz="1000" dirty="0">
                <a:latin typeface="Times New Roman"/>
                <a:cs typeface="Times New Roman"/>
              </a:rPr>
              <a:t> piano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sanitario, </a:t>
            </a:r>
            <a:r>
              <a:rPr sz="1000" spc="-5" dirty="0">
                <a:latin typeface="Times New Roman"/>
                <a:cs typeface="Times New Roman"/>
              </a:rPr>
              <a:t>assunzione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responsabilità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incarico,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sopraluogo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annuale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c/o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plessi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scolastici,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riunione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annuale,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relazione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sanitaria,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64132" y="4855845"/>
            <a:ext cx="3646170" cy="643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consulenza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2000"/>
              </a:lnSpc>
            </a:pPr>
            <a:r>
              <a:rPr sz="1000" spc="-5" dirty="0">
                <a:latin typeface="Times New Roman"/>
                <a:cs typeface="Times New Roman"/>
              </a:rPr>
              <a:t>visita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periodica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annuale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dipendente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collaboratore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scolastico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visita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medica</a:t>
            </a:r>
            <a:r>
              <a:rPr sz="1000" dirty="0">
                <a:latin typeface="Times New Roman"/>
                <a:cs typeface="Times New Roman"/>
              </a:rPr>
              <a:t> periodica </a:t>
            </a:r>
            <a:r>
              <a:rPr sz="1000" spc="-5" dirty="0">
                <a:latin typeface="Times New Roman"/>
                <a:cs typeface="Times New Roman"/>
              </a:rPr>
              <a:t>annuale</a:t>
            </a:r>
            <a:r>
              <a:rPr sz="1000" dirty="0">
                <a:latin typeface="Times New Roman"/>
                <a:cs typeface="Times New Roman"/>
              </a:rPr>
              <a:t> per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dipendente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docente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Times New Roman"/>
                <a:cs typeface="Times New Roman"/>
              </a:rPr>
              <a:t>visita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medica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periodica </a:t>
            </a:r>
            <a:r>
              <a:rPr sz="1000" spc="-5" dirty="0">
                <a:latin typeface="Times New Roman"/>
                <a:cs typeface="Times New Roman"/>
              </a:rPr>
              <a:t>annuale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dipendente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A.A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/Dsga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79897" y="4855845"/>
            <a:ext cx="1116330" cy="643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€ 200,00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(duecento)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Times New Roman"/>
                <a:cs typeface="Times New Roman"/>
              </a:rPr>
              <a:t>€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20,00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(venti)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00" spc="-5" dirty="0">
                <a:latin typeface="Times New Roman"/>
                <a:cs typeface="Times New Roman"/>
              </a:rPr>
              <a:t>€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20,00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(venti)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Times New Roman"/>
                <a:cs typeface="Times New Roman"/>
              </a:rPr>
              <a:t>€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25,00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(venticinque)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627" y="5011293"/>
            <a:ext cx="83820" cy="488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6627" y="5637657"/>
            <a:ext cx="6058535" cy="4152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compensi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sono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comprensivi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tutti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compiti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previsti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dagli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artt.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25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41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D.lgs.81/08.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7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-</a:t>
            </a:r>
            <a:r>
              <a:rPr sz="1000" b="1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Durata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presente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contratto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avrà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 durata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anno, produrrà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suoi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effetti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dal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11/02/2023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terminerà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il </a:t>
            </a:r>
            <a:r>
              <a:rPr sz="1000" b="1" dirty="0">
                <a:latin typeface="Times New Roman"/>
                <a:cs typeface="Times New Roman"/>
              </a:rPr>
              <a:t>10/02/2024.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Non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 ammesso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tacito rinnovo.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2175510" algn="just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8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-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Risoluzione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del</a:t>
            </a:r>
            <a:r>
              <a:rPr sz="1000" b="1" i="1" spc="-5" dirty="0">
                <a:latin typeface="Times New Roman"/>
                <a:cs typeface="Times New Roman"/>
              </a:rPr>
              <a:t> contratto</a:t>
            </a:r>
            <a:endParaRPr sz="1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95700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La scuola, in caso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risoluzione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contratto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inadempienza contrattuale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committente </a:t>
            </a:r>
            <a:r>
              <a:rPr sz="1000" dirty="0">
                <a:latin typeface="Times New Roman"/>
                <a:cs typeface="Times New Roman"/>
              </a:rPr>
              <a:t>ha </a:t>
            </a:r>
            <a:r>
              <a:rPr sz="1000" spc="-5" dirty="0">
                <a:latin typeface="Times New Roman"/>
                <a:cs typeface="Times New Roman"/>
              </a:rPr>
              <a:t>diritto al risarcimento </a:t>
            </a:r>
            <a:r>
              <a:rPr sz="1000" dirty="0">
                <a:latin typeface="Times New Roman"/>
                <a:cs typeface="Times New Roman"/>
              </a:rPr>
              <a:t> del </a:t>
            </a:r>
            <a:r>
              <a:rPr sz="1000" spc="-5" dirty="0">
                <a:latin typeface="Times New Roman"/>
                <a:cs typeface="Times New Roman"/>
              </a:rPr>
              <a:t>danno conseguente. Il Medico Competente può recedere </a:t>
            </a:r>
            <a:r>
              <a:rPr sz="1000" dirty="0">
                <a:latin typeface="Times New Roman"/>
                <a:cs typeface="Times New Roman"/>
              </a:rPr>
              <a:t>dal </a:t>
            </a:r>
            <a:r>
              <a:rPr sz="1000" spc="-5" dirty="0">
                <a:latin typeface="Times New Roman"/>
                <a:cs typeface="Times New Roman"/>
              </a:rPr>
              <a:t>presente contratto dando disdetta motivata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iscritto.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Qualora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recesso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unilaterale</a:t>
            </a:r>
            <a:r>
              <a:rPr sz="1000" dirty="0">
                <a:latin typeface="Times New Roman"/>
                <a:cs typeface="Times New Roman"/>
              </a:rPr>
              <a:t> non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motivato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e/o</a:t>
            </a:r>
            <a:r>
              <a:rPr sz="1000" spc="-5" dirty="0">
                <a:latin typeface="Times New Roman"/>
                <a:cs typeface="Times New Roman"/>
              </a:rPr>
              <a:t> 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motivazioni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siano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infondate,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recesso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rientra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fra</a:t>
            </a:r>
            <a:r>
              <a:rPr sz="1000" spc="2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le </a:t>
            </a:r>
            <a:r>
              <a:rPr sz="1000" spc="-5" dirty="0">
                <a:latin typeface="Times New Roman"/>
                <a:cs typeface="Times New Roman"/>
              </a:rPr>
              <a:t> inadempienze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contrattuali.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2285365" algn="just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9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–</a:t>
            </a:r>
            <a:r>
              <a:rPr sz="1000" i="1" spc="-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Trattamento </a:t>
            </a:r>
            <a:r>
              <a:rPr sz="1000" b="1" i="1" dirty="0">
                <a:latin typeface="Times New Roman"/>
                <a:cs typeface="Times New Roman"/>
              </a:rPr>
              <a:t>dei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dati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800"/>
              </a:lnSpc>
              <a:spcBef>
                <a:spcPts val="350"/>
              </a:spcBef>
            </a:pPr>
            <a:r>
              <a:rPr sz="1000" spc="-5" dirty="0">
                <a:latin typeface="Times New Roman"/>
                <a:cs typeface="Times New Roman"/>
              </a:rPr>
              <a:t>Ai sensi e </a:t>
            </a:r>
            <a:r>
              <a:rPr sz="1000" dirty="0">
                <a:latin typeface="Times New Roman"/>
                <a:cs typeface="Times New Roman"/>
              </a:rPr>
              <a:t>per gli </a:t>
            </a:r>
            <a:r>
              <a:rPr sz="1000" spc="-5" dirty="0">
                <a:latin typeface="Times New Roman"/>
                <a:cs typeface="Times New Roman"/>
              </a:rPr>
              <a:t>effetti </a:t>
            </a:r>
            <a:r>
              <a:rPr sz="1000" dirty="0">
                <a:latin typeface="Times New Roman"/>
                <a:cs typeface="Times New Roman"/>
              </a:rPr>
              <a:t>dell’art.13 del </a:t>
            </a:r>
            <a:r>
              <a:rPr sz="1000" spc="-5" dirty="0">
                <a:latin typeface="Times New Roman"/>
                <a:cs typeface="Times New Roman"/>
              </a:rPr>
              <a:t>D.Lgs. 196/2003 e art. </a:t>
            </a:r>
            <a:r>
              <a:rPr sz="1000" dirty="0">
                <a:latin typeface="Times New Roman"/>
                <a:cs typeface="Times New Roman"/>
              </a:rPr>
              <a:t>13 del </a:t>
            </a:r>
            <a:r>
              <a:rPr sz="1000" spc="-5" dirty="0">
                <a:latin typeface="Times New Roman"/>
                <a:cs typeface="Times New Roman"/>
              </a:rPr>
              <a:t>Regolamento Europeo </a:t>
            </a:r>
            <a:r>
              <a:rPr sz="1000" dirty="0">
                <a:latin typeface="Times New Roman"/>
                <a:cs typeface="Times New Roman"/>
              </a:rPr>
              <a:t>2016/679, </a:t>
            </a:r>
            <a:r>
              <a:rPr sz="1000" spc="-5" dirty="0">
                <a:latin typeface="Times New Roman"/>
                <a:cs typeface="Times New Roman"/>
              </a:rPr>
              <a:t>riguardante “le </a:t>
            </a:r>
            <a:r>
              <a:rPr sz="1000" dirty="0">
                <a:latin typeface="Times New Roman"/>
                <a:cs typeface="Times New Roman"/>
              </a:rPr>
              <a:t> regole </a:t>
            </a:r>
            <a:r>
              <a:rPr sz="1000" spc="-5" dirty="0">
                <a:latin typeface="Times New Roman"/>
                <a:cs typeface="Times New Roman"/>
              </a:rPr>
              <a:t>generali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il trattamento </a:t>
            </a:r>
            <a:r>
              <a:rPr sz="1000" dirty="0">
                <a:latin typeface="Times New Roman"/>
                <a:cs typeface="Times New Roman"/>
              </a:rPr>
              <a:t>dei </a:t>
            </a:r>
            <a:r>
              <a:rPr sz="1000" spc="-5" dirty="0">
                <a:latin typeface="Times New Roman"/>
                <a:cs typeface="Times New Roman"/>
              </a:rPr>
              <a:t>dati”, si informa che i suoi dati </a:t>
            </a:r>
            <a:r>
              <a:rPr sz="1000" dirty="0">
                <a:latin typeface="Times New Roman"/>
                <a:cs typeface="Times New Roman"/>
              </a:rPr>
              <a:t>personali </a:t>
            </a:r>
            <a:r>
              <a:rPr sz="1000" spc="-5" dirty="0">
                <a:latin typeface="Times New Roman"/>
                <a:cs typeface="Times New Roman"/>
              </a:rPr>
              <a:t>vengono acquisiti nell’ambito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procedimento </a:t>
            </a:r>
            <a:r>
              <a:rPr sz="1000" dirty="0">
                <a:latin typeface="Times New Roman"/>
                <a:cs typeface="Times New Roman"/>
              </a:rPr>
              <a:t>relativo </a:t>
            </a:r>
            <a:r>
              <a:rPr sz="1000" spc="-5" dirty="0">
                <a:latin typeface="Times New Roman"/>
                <a:cs typeface="Times New Roman"/>
              </a:rPr>
              <a:t>ai rapporti contrattuali intercorsi e futuri, e sono raccolti e trattati, </a:t>
            </a:r>
            <a:r>
              <a:rPr sz="1000" dirty="0">
                <a:latin typeface="Times New Roman"/>
                <a:cs typeface="Times New Roman"/>
              </a:rPr>
              <a:t>anche </a:t>
            </a:r>
            <a:r>
              <a:rPr sz="1000" spc="-5" dirty="0">
                <a:latin typeface="Times New Roman"/>
                <a:cs typeface="Times New Roman"/>
              </a:rPr>
              <a:t>con l’ausilio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mezzi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elettronici, esclusivamente </a:t>
            </a:r>
            <a:r>
              <a:rPr sz="1000" dirty="0">
                <a:latin typeface="Times New Roman"/>
                <a:cs typeface="Times New Roman"/>
              </a:rPr>
              <a:t>per </a:t>
            </a:r>
            <a:r>
              <a:rPr sz="1000" spc="-5" dirty="0">
                <a:latin typeface="Times New Roman"/>
                <a:cs typeface="Times New Roman"/>
              </a:rPr>
              <a:t>le finalità connesse alla procedura e gestione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contratto, ovvero per dare esecuzione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agli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obblighi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dalla</a:t>
            </a:r>
            <a:r>
              <a:rPr sz="1000" dirty="0">
                <a:latin typeface="Times New Roman"/>
                <a:cs typeface="Times New Roman"/>
              </a:rPr>
              <a:t> Legge.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Titolare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trattamento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l'Istituto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L’I.C.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“Galileo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Galilei”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 </a:t>
            </a:r>
            <a:r>
              <a:rPr sz="1000" spc="-5" dirty="0">
                <a:latin typeface="Times New Roman"/>
                <a:cs typeface="Times New Roman"/>
              </a:rPr>
              <a:t>Busto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Arsizio,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legalmente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rappresentato</a:t>
            </a:r>
            <a:r>
              <a:rPr sz="1000" dirty="0">
                <a:latin typeface="Times New Roman"/>
                <a:cs typeface="Times New Roman"/>
              </a:rPr>
              <a:t> dal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Dirigente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Scolastico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pro-tempore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Dott.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Massimo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Valentino.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Responsabile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Protezione </a:t>
            </a:r>
            <a:r>
              <a:rPr sz="1000" dirty="0">
                <a:latin typeface="Times New Roman"/>
                <a:cs typeface="Times New Roman"/>
              </a:rPr>
              <a:t>dei </a:t>
            </a:r>
            <a:r>
              <a:rPr sz="1000" spc="-5" dirty="0">
                <a:latin typeface="Times New Roman"/>
                <a:cs typeface="Times New Roman"/>
              </a:rPr>
              <a:t>dati è il Dott. Roberto De Duro reperibile al seguente indirizzo e-mail </a:t>
            </a:r>
            <a:r>
              <a:rPr sz="1000" spc="-5" dirty="0">
                <a:latin typeface="Times New Roman"/>
                <a:cs typeface="Times New Roman"/>
                <a:hlinkClick r:id="rId7"/>
              </a:rPr>
              <a:t>direttore@controllerprivacy.it </a:t>
            </a:r>
            <a:r>
              <a:rPr sz="1000" spc="-5" dirty="0">
                <a:latin typeface="Times New Roman"/>
                <a:cs typeface="Times New Roman"/>
              </a:rPr>
              <a:t>.I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dati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trattati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saranno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utilizzati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esclusivamente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per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la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finalità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partecipazione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all’iniziativa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cui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presente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avviso, </a:t>
            </a:r>
            <a:r>
              <a:rPr sz="1000" spc="-2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non </a:t>
            </a:r>
            <a:r>
              <a:rPr sz="1000" spc="-5" dirty="0">
                <a:latin typeface="Times New Roman"/>
                <a:cs typeface="Times New Roman"/>
              </a:rPr>
              <a:t>saranno trasferiti e resteranno a disposizione dell’interessato </a:t>
            </a:r>
            <a:r>
              <a:rPr sz="1000" spc="5" dirty="0">
                <a:latin typeface="Times New Roman"/>
                <a:cs typeface="Times New Roman"/>
              </a:rPr>
              <a:t>fino </a:t>
            </a:r>
            <a:r>
              <a:rPr sz="1000" spc="-5" dirty="0">
                <a:latin typeface="Times New Roman"/>
                <a:cs typeface="Times New Roman"/>
              </a:rPr>
              <a:t>al termine della procedura. L'esperto potrà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esercitare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diritti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cui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agli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artt.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10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della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medesima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legge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dal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Capo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III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Regolamento.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Relativamente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ai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dati </a:t>
            </a:r>
            <a:r>
              <a:rPr sz="1000" dirty="0">
                <a:latin typeface="Times New Roman"/>
                <a:cs typeface="Times New Roman"/>
              </a:rPr>
              <a:t>personali di cui </a:t>
            </a:r>
            <a:r>
              <a:rPr sz="1000" spc="-5" dirty="0">
                <a:latin typeface="Times New Roman"/>
                <a:cs typeface="Times New Roman"/>
              </a:rPr>
              <a:t>dovesse </a:t>
            </a:r>
            <a:r>
              <a:rPr sz="1000" dirty="0">
                <a:latin typeface="Times New Roman"/>
                <a:cs typeface="Times New Roman"/>
              </a:rPr>
              <a:t>venire </a:t>
            </a:r>
            <a:r>
              <a:rPr sz="1000" spc="-5" dirty="0">
                <a:latin typeface="Times New Roman"/>
                <a:cs typeface="Times New Roman"/>
              </a:rPr>
              <a:t>a conoscenza, l'esperto è responsabile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trattamento degli stessi, ai sensi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D.Lgs. 196/2003e </a:t>
            </a:r>
            <a:r>
              <a:rPr sz="1000" dirty="0">
                <a:latin typeface="Times New Roman"/>
                <a:cs typeface="Times New Roman"/>
              </a:rPr>
              <a:t>del </a:t>
            </a:r>
            <a:r>
              <a:rPr sz="1000" spc="-5" dirty="0">
                <a:latin typeface="Times New Roman"/>
                <a:cs typeface="Times New Roman"/>
              </a:rPr>
              <a:t>Regolamento Europeo 2016/679. L’esperto autorizza il Dirigente Scolastico dell’I.C. “Galileo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Galilei”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alla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divulgazione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dati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ai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soggetti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interessati</a:t>
            </a:r>
            <a:r>
              <a:rPr sz="1000" dirty="0">
                <a:latin typeface="Times New Roman"/>
                <a:cs typeface="Times New Roman"/>
              </a:rPr>
              <a:t> per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svolgimento delle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operazioni.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5642" y="216814"/>
            <a:ext cx="6064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VAIC860001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A740F5C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REGISTRO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PROTOCOLLO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0001127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- 17/02/2023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VI.10 -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U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5101" y="816356"/>
            <a:ext cx="421132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Verdana"/>
                <a:cs typeface="Verdana"/>
              </a:rPr>
              <a:t>M</a:t>
            </a:r>
            <a:r>
              <a:rPr sz="900" b="1" spc="-18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1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spc="-100" dirty="0">
                <a:latin typeface="Verdana"/>
                <a:cs typeface="Verdana"/>
              </a:rPr>
              <a:t> </a:t>
            </a:r>
            <a:r>
              <a:rPr sz="900" b="1" spc="130" dirty="0">
                <a:latin typeface="Verdana"/>
                <a:cs typeface="Verdana"/>
              </a:rPr>
              <a:t>’</a:t>
            </a:r>
            <a:r>
              <a:rPr sz="900" b="1" dirty="0">
                <a:latin typeface="Verdana"/>
                <a:cs typeface="Verdana"/>
              </a:rPr>
              <a:t>I</a:t>
            </a:r>
            <a:r>
              <a:rPr sz="900" b="1" spc="-17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S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Z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N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D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L</a:t>
            </a:r>
            <a:r>
              <a:rPr sz="700" b="1" dirty="0">
                <a:latin typeface="Verdana"/>
                <a:cs typeface="Verdana"/>
              </a:rPr>
              <a:t> </a:t>
            </a:r>
            <a:r>
              <a:rPr sz="700" b="1" spc="2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M</a:t>
            </a:r>
            <a:r>
              <a:rPr sz="700" b="1" spc="-11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E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R</a:t>
            </a:r>
            <a:r>
              <a:rPr sz="700" b="1" spc="-114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I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T</a:t>
            </a:r>
            <a:r>
              <a:rPr sz="700" b="1" spc="-105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O</a:t>
            </a:r>
            <a:endParaRPr sz="7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800" b="1" spc="-5" dirty="0">
                <a:latin typeface="Verdana"/>
                <a:cs typeface="Verdana"/>
              </a:rPr>
              <a:t>I</a:t>
            </a:r>
            <a:r>
              <a:rPr sz="650" b="1" spc="-5" dirty="0">
                <a:latin typeface="Verdana"/>
                <a:cs typeface="Verdana"/>
              </a:rPr>
              <a:t>STITUTO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C</a:t>
            </a:r>
            <a:r>
              <a:rPr sz="650" b="1" spc="-5" dirty="0">
                <a:latin typeface="Verdana"/>
                <a:cs typeface="Verdana"/>
              </a:rPr>
              <a:t>OMPRENSIVO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S</a:t>
            </a:r>
            <a:r>
              <a:rPr sz="650" b="1" spc="-5" dirty="0">
                <a:latin typeface="Verdana"/>
                <a:cs typeface="Verdana"/>
              </a:rPr>
              <a:t>TATALE</a:t>
            </a:r>
            <a:r>
              <a:rPr sz="650" b="1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“G</a:t>
            </a:r>
            <a:r>
              <a:rPr sz="650" b="1" spc="-5" dirty="0">
                <a:latin typeface="Verdana"/>
                <a:cs typeface="Verdana"/>
              </a:rPr>
              <a:t>ALILEO</a:t>
            </a:r>
            <a:r>
              <a:rPr sz="650" b="1" spc="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G</a:t>
            </a:r>
            <a:r>
              <a:rPr sz="650" b="1" spc="-5" dirty="0">
                <a:latin typeface="Verdana"/>
                <a:cs typeface="Verdana"/>
              </a:rPr>
              <a:t>ALILEI</a:t>
            </a:r>
            <a:r>
              <a:rPr sz="800" b="1" spc="-5" dirty="0">
                <a:latin typeface="Verdana"/>
                <a:cs typeface="Verdana"/>
              </a:rPr>
              <a:t>”</a:t>
            </a:r>
            <a:endParaRPr sz="800">
              <a:latin typeface="Verdana"/>
              <a:cs typeface="Verdana"/>
            </a:endParaRPr>
          </a:p>
          <a:p>
            <a:pPr marL="325120" marR="318135" indent="-635" algn="ctr">
              <a:lnSpc>
                <a:spcPct val="101200"/>
              </a:lnSpc>
            </a:pPr>
            <a:r>
              <a:rPr sz="800" b="1" dirty="0">
                <a:latin typeface="Verdana"/>
                <a:cs typeface="Verdana"/>
              </a:rPr>
              <a:t>Via </a:t>
            </a:r>
            <a:r>
              <a:rPr sz="800" b="1" spc="-5" dirty="0">
                <a:latin typeface="Verdana"/>
                <a:cs typeface="Verdana"/>
              </a:rPr>
              <a:t>Quadrelli,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2</a:t>
            </a:r>
            <a:r>
              <a:rPr sz="800" b="1" spc="1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-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21052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Busto</a:t>
            </a:r>
            <a:r>
              <a:rPr sz="800" b="1" spc="-1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Arsizio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(VA)</a:t>
            </a:r>
            <a:r>
              <a:rPr sz="800" b="1" spc="-10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Tel.</a:t>
            </a:r>
            <a:r>
              <a:rPr sz="800" b="1" spc="5" dirty="0">
                <a:latin typeface="Verdana"/>
                <a:cs typeface="Verdana"/>
              </a:rPr>
              <a:t> </a:t>
            </a:r>
            <a:r>
              <a:rPr sz="800" b="1" spc="-5" dirty="0">
                <a:latin typeface="Verdana"/>
                <a:cs typeface="Verdana"/>
              </a:rPr>
              <a:t>0331/</a:t>
            </a:r>
            <a:r>
              <a:rPr sz="600" b="1" spc="-5" dirty="0">
                <a:latin typeface="Verdana"/>
                <a:cs typeface="Verdana"/>
              </a:rPr>
              <a:t>340120 </a:t>
            </a:r>
            <a:r>
              <a:rPr sz="600" b="1" dirty="0">
                <a:latin typeface="Verdana"/>
                <a:cs typeface="Verdana"/>
              </a:rPr>
              <a:t> </a:t>
            </a:r>
            <a:r>
              <a:rPr sz="800" b="1" dirty="0">
                <a:latin typeface="Verdana"/>
                <a:cs typeface="Verdana"/>
              </a:rPr>
              <a:t>Email</a:t>
            </a:r>
            <a:r>
              <a:rPr sz="800" dirty="0">
                <a:latin typeface="Verdana"/>
                <a:cs typeface="Verdana"/>
              </a:rPr>
              <a:t>: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vaic860001@istruzione.it</a:t>
            </a:r>
            <a:r>
              <a:rPr sz="800" b="1" u="sng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2"/>
              </a:rPr>
              <a:t> </a:t>
            </a: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3"/>
              </a:rPr>
              <a:t>vaic860001@pec.istruzione.it</a:t>
            </a:r>
            <a:endParaRPr sz="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8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www.galileibusto.edu.it</a:t>
            </a:r>
            <a:r>
              <a:rPr sz="800" b="1" u="sng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 </a:t>
            </a:r>
            <a:r>
              <a:rPr sz="8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-</a:t>
            </a:r>
            <a:r>
              <a:rPr sz="800" b="1" spc="-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900" b="1" spc="-10" dirty="0">
                <a:latin typeface="Verdana"/>
                <a:cs typeface="Verdana"/>
              </a:rPr>
              <a:t>C</a:t>
            </a:r>
            <a:r>
              <a:rPr sz="700" b="1" spc="-10" dirty="0">
                <a:latin typeface="Verdana"/>
                <a:cs typeface="Verdana"/>
              </a:rPr>
              <a:t>OD</a:t>
            </a:r>
            <a:r>
              <a:rPr sz="900" b="1" spc="-10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F</a:t>
            </a:r>
            <a:r>
              <a:rPr sz="700" b="1" spc="-5" dirty="0">
                <a:latin typeface="Verdana"/>
                <a:cs typeface="Verdana"/>
              </a:rPr>
              <a:t>ISC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5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81009910126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900" b="1" dirty="0">
                <a:latin typeface="Verdana"/>
                <a:cs typeface="Verdana"/>
              </a:rPr>
              <a:t>–</a:t>
            </a:r>
            <a:r>
              <a:rPr sz="900" b="1" spc="-7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COD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60" dirty="0">
                <a:latin typeface="Verdana"/>
                <a:cs typeface="Verdana"/>
              </a:rPr>
              <a:t> </a:t>
            </a:r>
            <a:r>
              <a:rPr sz="900" b="1" spc="-5" dirty="0">
                <a:latin typeface="Verdana"/>
                <a:cs typeface="Verdana"/>
              </a:rPr>
              <a:t>U</a:t>
            </a:r>
            <a:r>
              <a:rPr sz="700" b="1" spc="-5" dirty="0">
                <a:latin typeface="Verdana"/>
                <a:cs typeface="Verdana"/>
              </a:rPr>
              <a:t>NIV</a:t>
            </a:r>
            <a:r>
              <a:rPr sz="900" b="1" spc="-5" dirty="0">
                <a:latin typeface="Verdana"/>
                <a:cs typeface="Verdana"/>
              </a:rPr>
              <a:t>.</a:t>
            </a:r>
            <a:r>
              <a:rPr sz="900" b="1" spc="-50" dirty="0">
                <a:latin typeface="Verdana"/>
                <a:cs typeface="Verdana"/>
              </a:rPr>
              <a:t> </a:t>
            </a:r>
            <a:r>
              <a:rPr sz="700" b="1" spc="-5" dirty="0">
                <a:latin typeface="Verdana"/>
                <a:cs typeface="Verdana"/>
              </a:rPr>
              <a:t>UF1HBZ</a:t>
            </a:r>
            <a:endParaRPr sz="7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37100" y="1112202"/>
            <a:ext cx="1077185" cy="32765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5189" y="821055"/>
            <a:ext cx="727710" cy="77031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6627" y="1913280"/>
            <a:ext cx="6057265" cy="13519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75865">
              <a:lnSpc>
                <a:spcPct val="100000"/>
              </a:lnSpc>
              <a:spcBef>
                <a:spcPts val="4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2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10-</a:t>
            </a:r>
            <a:r>
              <a:rPr sz="1000" b="1" i="1" spc="-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Controversie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150"/>
              </a:lnSpc>
              <a:spcBef>
                <a:spcPts val="380"/>
              </a:spcBef>
            </a:pPr>
            <a:r>
              <a:rPr sz="1000" spc="-5" dirty="0">
                <a:latin typeface="Times New Roman"/>
                <a:cs typeface="Times New Roman"/>
              </a:rPr>
              <a:t>Quanto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non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espressamente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previsto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dal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presente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contratto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regolato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dagli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artt.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2229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seguenti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del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Codice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Civile.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In </a:t>
            </a:r>
            <a:r>
              <a:rPr sz="1000" spc="-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caso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5" dirty="0">
                <a:latin typeface="Times New Roman"/>
                <a:cs typeface="Times New Roman"/>
              </a:rPr>
              <a:t> controversie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 foro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competente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è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quello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Busto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Arsizio.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Times New Roman"/>
              <a:cs typeface="Times New Roman"/>
            </a:endParaRPr>
          </a:p>
          <a:p>
            <a:pPr marL="2428875">
              <a:lnSpc>
                <a:spcPct val="100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Art.</a:t>
            </a:r>
            <a:r>
              <a:rPr sz="1000" b="1" i="1" spc="-20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11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–</a:t>
            </a:r>
            <a:r>
              <a:rPr sz="1000" b="1" i="1" spc="-2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Registrazione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  <a:spcBef>
                <a:spcPts val="305"/>
              </a:spcBef>
            </a:pPr>
            <a:r>
              <a:rPr sz="1000" spc="-5" dirty="0">
                <a:latin typeface="Times New Roman"/>
                <a:cs typeface="Times New Roman"/>
              </a:rPr>
              <a:t>Non</a:t>
            </a:r>
            <a:r>
              <a:rPr sz="1000" spc="6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essendo</a:t>
            </a:r>
            <a:r>
              <a:rPr sz="1000" spc="6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soggetto</a:t>
            </a:r>
            <a:r>
              <a:rPr sz="1000" spc="6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r>
              <a:rPr sz="1000" spc="6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registrazione</a:t>
            </a:r>
            <a:r>
              <a:rPr sz="1000" spc="6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obbligatoria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2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presente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contratto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verrà registrato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solo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caso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d’uso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cura e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spese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chi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vi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abbia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interesse.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Pag.</a:t>
            </a:r>
            <a:r>
              <a:rPr spc="-30" dirty="0"/>
              <a:t> </a:t>
            </a:r>
            <a:fld id="{81D60167-4931-47E6-BA6A-407CBD079E47}" type="slidenum">
              <a:rPr dirty="0"/>
              <a:t>4</a:t>
            </a:fld>
            <a:r>
              <a:rPr spc="-25" dirty="0"/>
              <a:t> </a:t>
            </a:r>
            <a:r>
              <a:rPr spc="-5" dirty="0"/>
              <a:t>di</a:t>
            </a:r>
            <a:r>
              <a:rPr spc="-25" dirty="0"/>
              <a:t> </a:t>
            </a:r>
            <a:r>
              <a:rPr dirty="0"/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6627" y="3814090"/>
            <a:ext cx="1125855" cy="50101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latin typeface="Times New Roman"/>
                <a:cs typeface="Times New Roman"/>
              </a:rPr>
              <a:t>LABOR</a:t>
            </a:r>
            <a:r>
              <a:rPr sz="1000" b="1" spc="-2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MDL</a:t>
            </a:r>
            <a:r>
              <a:rPr sz="1000" b="1" spc="-3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SRL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180"/>
              </a:lnSpc>
              <a:spcBef>
                <a:spcPts val="140"/>
              </a:spcBef>
            </a:pPr>
            <a:r>
              <a:rPr sz="1000" spc="-5" dirty="0">
                <a:latin typeface="Times New Roman"/>
                <a:cs typeface="Times New Roman"/>
              </a:rPr>
              <a:t>Il medico competente </a:t>
            </a:r>
            <a:r>
              <a:rPr sz="1000" spc="-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Dott. Emilio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Raineri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7080" y="3988435"/>
            <a:ext cx="2687320" cy="46672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81710" marR="647065" indent="-90170">
              <a:lnSpc>
                <a:spcPts val="1180"/>
              </a:lnSpc>
              <a:spcBef>
                <a:spcPts val="150"/>
              </a:spcBef>
            </a:pPr>
            <a:r>
              <a:rPr sz="1000" spc="-5" dirty="0">
                <a:latin typeface="Times New Roman"/>
                <a:cs typeface="Times New Roman"/>
              </a:rPr>
              <a:t>Il Dirigente Scolastico </a:t>
            </a:r>
            <a:r>
              <a:rPr sz="1000" spc="-2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Massimo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Valentino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(*) </a:t>
            </a:r>
            <a:r>
              <a:rPr sz="800" dirty="0">
                <a:latin typeface="Times New Roman"/>
                <a:cs typeface="Times New Roman"/>
              </a:rPr>
              <a:t>il</a:t>
            </a:r>
            <a:r>
              <a:rPr sz="800" spc="-5" dirty="0">
                <a:latin typeface="Times New Roman"/>
                <a:cs typeface="Times New Roman"/>
              </a:rPr>
              <a:t> documento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è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firmato digitalmente </a:t>
            </a:r>
            <a:r>
              <a:rPr sz="800" dirty="0">
                <a:latin typeface="Times New Roman"/>
                <a:cs typeface="Times New Roman"/>
              </a:rPr>
              <a:t>ai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sensi</a:t>
            </a:r>
            <a:r>
              <a:rPr sz="800" spc="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del d.lgs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82/2005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5642" y="216814"/>
            <a:ext cx="6064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VAIC860001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A740F5C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REGISTRO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PROTOCOLLO</a:t>
            </a:r>
            <a:r>
              <a:rPr sz="1200" b="1" dirty="0">
                <a:latin typeface="Arial"/>
                <a:cs typeface="Arial"/>
              </a:rPr>
              <a:t>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0001127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- 17/02/2023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VI.10 -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U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2193</Words>
  <Application>Microsoft Office PowerPoint</Application>
  <PresentationFormat>Personalizzato</PresentationFormat>
  <Paragraphs>139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Verdana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Carta intestata</dc:title>
  <dc:creator>dsga mcfazio</dc:creator>
  <cp:lastModifiedBy>Maria Catena Fazio</cp:lastModifiedBy>
  <cp:revision>1</cp:revision>
  <dcterms:created xsi:type="dcterms:W3CDTF">2023-06-21T09:26:22Z</dcterms:created>
  <dcterms:modified xsi:type="dcterms:W3CDTF">2023-06-21T09:27:35Z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2023-06-21T00:00:00Z</vt:filetime>
  </property>
</Properties>
</file>